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5703-4C36-08D5-FB42-AB6CE70A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337" y="350838"/>
            <a:ext cx="8791575" cy="906462"/>
          </a:xfrm>
        </p:spPr>
        <p:txBody>
          <a:bodyPr>
            <a:noAutofit/>
          </a:bodyPr>
          <a:lstStyle/>
          <a:p>
            <a:pPr algn="ctr"/>
            <a:r>
              <a:rPr lang="en-IN" sz="6600" b="1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872AB-A621-432D-7C86-5AF89107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257300"/>
            <a:ext cx="8791575" cy="4872038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Lookup Functions and Their Limitations</a:t>
            </a:r>
            <a:endParaRPr lang="en-IN" sz="80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E17EA-9518-F16D-47CB-EF0E225E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4" y="5757863"/>
            <a:ext cx="771526" cy="771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9F8892-F560-12E1-1C15-B75EAC7908A5}"/>
              </a:ext>
            </a:extLst>
          </p:cNvPr>
          <p:cNvSpPr txBox="1"/>
          <p:nvPr/>
        </p:nvSpPr>
        <p:spPr>
          <a:xfrm>
            <a:off x="5431632" y="6006198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0" i="0" dirty="0">
                <a:effectLst/>
                <a:latin typeface="var(--artdeco-reset-typography-font-family-sans)"/>
              </a:rPr>
              <a:t>Public profile &amp; URL</a:t>
            </a:r>
            <a:endParaRPr lang="en-IN" b="0" i="0" dirty="0">
              <a:effectLst/>
              <a:latin typeface="-apple-system"/>
            </a:endParaRPr>
          </a:p>
          <a:p>
            <a:pPr algn="l" fontAlgn="auto"/>
            <a:r>
              <a:rPr lang="en-IN" b="0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161697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A744-B685-EAB8-C1C5-BB7EFCD9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8468"/>
            <a:ext cx="9905998" cy="710220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808000"/>
                </a:highlight>
              </a:rPr>
              <a:t>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CD35-3A7B-5871-0493-18CE140E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8688"/>
            <a:ext cx="9905999" cy="5443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It allows for </a:t>
            </a:r>
            <a:r>
              <a:rPr lang="en-US" sz="6000" b="1" dirty="0">
                <a:solidFill>
                  <a:srgbClr val="FFFF00"/>
                </a:solidFill>
              </a:rPr>
              <a:t>bi-directional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lookups</a:t>
            </a:r>
            <a:r>
              <a:rPr lang="en-US" sz="6000" b="1" dirty="0"/>
              <a:t> (left or right), multiple column retrievals, and wildcards for partial matches.</a:t>
            </a:r>
            <a:endParaRPr lang="en-IN" sz="6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FBE75-F11E-DBEB-01E8-63516678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5" y="5710845"/>
            <a:ext cx="771526" cy="77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4AC163-C4CF-6B51-015A-635385C9DD1C}"/>
              </a:ext>
            </a:extLst>
          </p:cNvPr>
          <p:cNvSpPr txBox="1"/>
          <p:nvPr/>
        </p:nvSpPr>
        <p:spPr>
          <a:xfrm>
            <a:off x="5431632" y="6006198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0" i="0" dirty="0">
                <a:effectLst/>
                <a:latin typeface="var(--artdeco-reset-typography-font-family-sans)"/>
              </a:rPr>
              <a:t>Public profile &amp; URL</a:t>
            </a:r>
            <a:endParaRPr lang="en-IN" b="0" i="0" dirty="0">
              <a:effectLst/>
              <a:latin typeface="-apple-system"/>
            </a:endParaRPr>
          </a:p>
          <a:p>
            <a:pPr algn="l" fontAlgn="auto"/>
            <a:r>
              <a:rPr lang="en-IN" b="0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228778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F2B2-75A3-AC18-4786-DDC8B98F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4181"/>
            <a:ext cx="9905998" cy="738795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808000"/>
                </a:highlight>
              </a:rPr>
              <a:t>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7D16-5AF5-2C37-ABE5-7C321070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0150"/>
            <a:ext cx="9905999" cy="50292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sz="8000" b="1" dirty="0">
                <a:solidFill>
                  <a:schemeClr val="bg1"/>
                </a:solidFill>
              </a:rPr>
              <a:t>LIMITATIONS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92D050"/>
                </a:solidFill>
              </a:rPr>
              <a:t>#</a:t>
            </a:r>
            <a:r>
              <a:rPr lang="en-US" sz="6000" b="1" dirty="0"/>
              <a:t> Only available in </a:t>
            </a:r>
            <a:r>
              <a:rPr lang="en-US" sz="6000" b="1" dirty="0">
                <a:solidFill>
                  <a:srgbClr val="FFFF00"/>
                </a:solidFill>
              </a:rPr>
              <a:t>Excel 365 </a:t>
            </a:r>
            <a:r>
              <a:rPr lang="en-US" sz="6000" b="1" dirty="0"/>
              <a:t>and </a:t>
            </a:r>
            <a:r>
              <a:rPr lang="en-US" sz="6000" b="1" dirty="0">
                <a:solidFill>
                  <a:srgbClr val="FFFF00"/>
                </a:solidFill>
              </a:rPr>
              <a:t>Office 201</a:t>
            </a:r>
            <a:r>
              <a:rPr lang="en-US" sz="6000" b="1" dirty="0"/>
              <a:t>. </a:t>
            </a:r>
            <a:br>
              <a:rPr lang="en-US" sz="6000" b="1" dirty="0"/>
            </a:br>
            <a:r>
              <a:rPr lang="en-US" sz="6000" b="1" dirty="0">
                <a:solidFill>
                  <a:srgbClr val="92D050"/>
                </a:solidFill>
              </a:rPr>
              <a:t>#</a:t>
            </a:r>
            <a:r>
              <a:rPr lang="en-US" sz="6000" b="1" dirty="0"/>
              <a:t> More complex for new users. </a:t>
            </a:r>
            <a:endParaRPr lang="en-IN" sz="6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CD44-22C2-5A1A-2BB3-2BBE7376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4" y="5843587"/>
            <a:ext cx="771526" cy="77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5EE31B-DDDD-3421-0C39-1D4DEDEBF3D3}"/>
              </a:ext>
            </a:extLst>
          </p:cNvPr>
          <p:cNvSpPr txBox="1"/>
          <p:nvPr/>
        </p:nvSpPr>
        <p:spPr>
          <a:xfrm>
            <a:off x="5431632" y="6006198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0" i="0" dirty="0">
                <a:effectLst/>
                <a:latin typeface="var(--artdeco-reset-typography-font-family-sans)"/>
              </a:rPr>
              <a:t>Public profile &amp; URL</a:t>
            </a:r>
            <a:endParaRPr lang="en-IN" b="0" i="0" dirty="0">
              <a:effectLst/>
              <a:latin typeface="-apple-system"/>
            </a:endParaRPr>
          </a:p>
          <a:p>
            <a:pPr algn="l" fontAlgn="auto"/>
            <a:r>
              <a:rPr lang="en-IN" b="0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107529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A46E-50DF-2C94-9B8D-7A0F0FD8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56567"/>
            <a:ext cx="9905998" cy="810232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808000"/>
                </a:highlight>
              </a:rPr>
              <a:t>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C515-F3D8-EB1F-69B2-D383E7883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8688"/>
            <a:ext cx="9905999" cy="55149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8800" b="1" dirty="0">
                <a:solidFill>
                  <a:schemeClr val="bg1"/>
                </a:solidFill>
              </a:rPr>
              <a:t>In Summary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92D050"/>
                </a:solidFill>
              </a:rPr>
              <a:t>#</a:t>
            </a:r>
            <a:r>
              <a:rPr lang="en-US" sz="4000" b="1" dirty="0"/>
              <a:t> Lookups are not case-sensitive. </a:t>
            </a:r>
            <a:br>
              <a:rPr lang="en-US" sz="4000" b="1" dirty="0"/>
            </a:br>
            <a:r>
              <a:rPr lang="en-US" sz="4000" b="1" dirty="0">
                <a:solidFill>
                  <a:srgbClr val="92D050"/>
                </a:solidFill>
              </a:rPr>
              <a:t>#</a:t>
            </a:r>
            <a:r>
              <a:rPr lang="en-US" sz="4000" b="1" dirty="0"/>
              <a:t> They can have slow performance with large datasets. </a:t>
            </a:r>
            <a:br>
              <a:rPr lang="en-US" sz="4000" b="1" dirty="0"/>
            </a:br>
            <a:r>
              <a:rPr lang="en-US" sz="4000" b="1" dirty="0">
                <a:solidFill>
                  <a:srgbClr val="92D050"/>
                </a:solidFill>
              </a:rPr>
              <a:t>#</a:t>
            </a:r>
            <a:r>
              <a:rPr lang="en-US" sz="4000" b="1" dirty="0"/>
              <a:t> They are limited to only one value per lookup. </a:t>
            </a:r>
            <a:br>
              <a:rPr lang="en-US" sz="4000" b="1" dirty="0"/>
            </a:br>
            <a:r>
              <a:rPr lang="en-US" sz="4000" b="1" dirty="0">
                <a:solidFill>
                  <a:srgbClr val="92D050"/>
                </a:solidFill>
              </a:rPr>
              <a:t>#</a:t>
            </a:r>
            <a:r>
              <a:rPr lang="en-US" sz="4000" b="1" dirty="0"/>
              <a:t> They aren’t flexible regarding adding or deleting columns.</a:t>
            </a:r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E51A5-AEE2-8B7B-792C-0183E0BD6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586" y="5829907"/>
            <a:ext cx="771526" cy="77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004A82-3D52-9A40-1350-7F89E27F7F95}"/>
              </a:ext>
            </a:extLst>
          </p:cNvPr>
          <p:cNvSpPr txBox="1"/>
          <p:nvPr/>
        </p:nvSpPr>
        <p:spPr>
          <a:xfrm>
            <a:off x="5660232" y="6120497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0" i="0" dirty="0">
                <a:effectLst/>
                <a:latin typeface="var(--artdeco-reset-typography-font-family-sans)"/>
              </a:rPr>
              <a:t>Public profile &amp; URL</a:t>
            </a:r>
            <a:endParaRPr lang="en-IN" b="0" i="0" dirty="0">
              <a:effectLst/>
              <a:latin typeface="-apple-system"/>
            </a:endParaRPr>
          </a:p>
          <a:p>
            <a:pPr algn="l" fontAlgn="auto"/>
            <a:r>
              <a:rPr lang="en-IN" b="0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325519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6857-65A2-D8B2-F7C9-74A96649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867507"/>
          </a:xfrm>
        </p:spPr>
        <p:txBody>
          <a:bodyPr>
            <a:noAutofit/>
          </a:bodyPr>
          <a:lstStyle/>
          <a:p>
            <a:pPr algn="ctr"/>
            <a:r>
              <a:rPr lang="en-IN" sz="8000" b="1" dirty="0">
                <a:solidFill>
                  <a:schemeClr val="bg1"/>
                </a:solidFill>
              </a:rPr>
              <a:t>I hope you find this valuable!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DD9A-4BD5-FF21-C026-99EEB28AF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00325"/>
            <a:ext cx="9905999" cy="363915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b="1" dirty="0"/>
              <a:t>A like from you would be a great </a:t>
            </a:r>
            <a:r>
              <a:rPr lang="en-US" sz="7200" b="1" dirty="0">
                <a:solidFill>
                  <a:srgbClr val="FFFF00"/>
                </a:solidFill>
              </a:rPr>
              <a:t>encouragement</a:t>
            </a:r>
            <a:endParaRPr lang="en-IN" sz="7200" b="1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7E777-BF81-719B-397C-5971146E2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485" y="5853720"/>
            <a:ext cx="771526" cy="77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1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DB41-93DC-23A5-79DE-F29DE9B6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8004"/>
            <a:ext cx="9905998" cy="738795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808000"/>
                </a:highlight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1348-9D04-F5A5-0941-9481E3DF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43013"/>
            <a:ext cx="9905999" cy="5029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5400" b="1" dirty="0"/>
              <a:t>In Excel, lookup functions are used to </a:t>
            </a:r>
            <a:r>
              <a:rPr lang="en-US" sz="5400" b="1" dirty="0">
                <a:solidFill>
                  <a:srgbClr val="FFFF00"/>
                </a:solidFill>
              </a:rPr>
              <a:t>search</a:t>
            </a:r>
            <a:r>
              <a:rPr lang="en-US" sz="5400" b="1" dirty="0"/>
              <a:t> for and </a:t>
            </a:r>
            <a:r>
              <a:rPr lang="en-US" sz="5400" b="1" dirty="0">
                <a:solidFill>
                  <a:srgbClr val="FFFF00"/>
                </a:solidFill>
              </a:rPr>
              <a:t>retrieve specific data</a:t>
            </a:r>
            <a:r>
              <a:rPr lang="en-US" sz="5400" b="1" dirty="0"/>
              <a:t> from a table or range. 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These functions are crucial for data analysis and reporting.</a:t>
            </a:r>
            <a:endParaRPr lang="en-IN" sz="5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29F45-565A-FB45-13A6-CBEBE82A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4" y="5729287"/>
            <a:ext cx="771526" cy="77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741AA-A950-54D6-6829-005F6CF8CF15}"/>
              </a:ext>
            </a:extLst>
          </p:cNvPr>
          <p:cNvSpPr txBox="1"/>
          <p:nvPr/>
        </p:nvSpPr>
        <p:spPr>
          <a:xfrm>
            <a:off x="5431632" y="6006198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0" i="0" dirty="0">
                <a:effectLst/>
                <a:latin typeface="var(--artdeco-reset-typography-font-family-sans)"/>
              </a:rPr>
              <a:t>Public profile &amp; URL</a:t>
            </a:r>
            <a:endParaRPr lang="en-IN" b="0" i="0" dirty="0">
              <a:effectLst/>
              <a:latin typeface="-apple-system"/>
            </a:endParaRPr>
          </a:p>
          <a:p>
            <a:pPr algn="l" fontAlgn="auto"/>
            <a:r>
              <a:rPr lang="en-IN" b="0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310315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300D-CBD3-23CD-6F00-2F113641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3704"/>
            <a:ext cx="9905998" cy="853095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808000"/>
                </a:highlight>
              </a:rPr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7749-1CAF-EB65-715B-7413FE8C8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8"/>
            <a:ext cx="9905999" cy="52768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b="1" dirty="0">
                <a:solidFill>
                  <a:schemeClr val="bg1"/>
                </a:solidFill>
              </a:rPr>
              <a:t>VLOOKUP</a:t>
            </a:r>
          </a:p>
          <a:p>
            <a:pPr marL="0" indent="0">
              <a:buNone/>
            </a:pPr>
            <a:r>
              <a:rPr lang="en-US" sz="4000" dirty="0"/>
              <a:t>It searches for a value in the </a:t>
            </a:r>
            <a:r>
              <a:rPr lang="en-US" sz="4000" dirty="0">
                <a:solidFill>
                  <a:srgbClr val="FFFF00"/>
                </a:solidFill>
              </a:rPr>
              <a:t>first column </a:t>
            </a:r>
            <a:r>
              <a:rPr lang="en-US" sz="4000" dirty="0"/>
              <a:t>of a table and returns a value in the same row from a specified column.</a:t>
            </a:r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FB429-2A37-0474-611D-1D995DB8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4" y="5729287"/>
            <a:ext cx="771526" cy="77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ADC1EF-36FE-B54D-816C-BA6A88807E20}"/>
              </a:ext>
            </a:extLst>
          </p:cNvPr>
          <p:cNvSpPr txBox="1"/>
          <p:nvPr/>
        </p:nvSpPr>
        <p:spPr>
          <a:xfrm>
            <a:off x="5431632" y="6006198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0" i="0" dirty="0">
                <a:effectLst/>
                <a:latin typeface="var(--artdeco-reset-typography-font-family-sans)"/>
              </a:rPr>
              <a:t>Public profile &amp; URL</a:t>
            </a:r>
            <a:endParaRPr lang="en-IN" b="0" i="0" dirty="0">
              <a:effectLst/>
              <a:latin typeface="-apple-system"/>
            </a:endParaRPr>
          </a:p>
          <a:p>
            <a:pPr algn="l" fontAlgn="auto"/>
            <a:r>
              <a:rPr lang="en-IN" b="0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190691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9B76-FC88-1938-1BF6-36880375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5142"/>
            <a:ext cx="9905998" cy="781657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808000"/>
                </a:highlight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97836-0E62-86D3-FB86-0B592A115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787" y="1066798"/>
            <a:ext cx="9905999" cy="550605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sz="8800" b="1" dirty="0">
                <a:solidFill>
                  <a:schemeClr val="bg1"/>
                </a:solidFill>
              </a:rPr>
              <a:t>LIMITATIONS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92D050"/>
                </a:solidFill>
              </a:rPr>
              <a:t>#</a:t>
            </a:r>
            <a:r>
              <a:rPr lang="en-US" sz="4000" dirty="0"/>
              <a:t> Can only perform exact or approximate matches. 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92D050"/>
                </a:solidFill>
              </a:rPr>
              <a:t>#</a:t>
            </a:r>
            <a:r>
              <a:rPr lang="en-US" sz="4000" dirty="0"/>
              <a:t> Not suitable for partial or wildcard matches without additional formulas. </a:t>
            </a:r>
            <a:br>
              <a:rPr lang="en-US" sz="4000" dirty="0"/>
            </a:br>
            <a:r>
              <a:rPr lang="en-US" sz="4000" dirty="0">
                <a:solidFill>
                  <a:srgbClr val="92D050"/>
                </a:solidFill>
              </a:rPr>
              <a:t>#</a:t>
            </a:r>
            <a:r>
              <a:rPr lang="en-US" sz="4000" dirty="0"/>
              <a:t> Only searches to the right of the lookup value. </a:t>
            </a:r>
            <a:br>
              <a:rPr lang="en-US" sz="4000" dirty="0"/>
            </a:br>
            <a:r>
              <a:rPr lang="en-US" sz="4000" dirty="0">
                <a:solidFill>
                  <a:srgbClr val="92D050"/>
                </a:solidFill>
              </a:rPr>
              <a:t>#</a:t>
            </a:r>
            <a:r>
              <a:rPr lang="en-US" sz="4000" dirty="0"/>
              <a:t> Retrieves data from only one column at a time.</a:t>
            </a:r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33559-EAF8-0F04-048F-FE15A1FB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739" y="6044218"/>
            <a:ext cx="528639" cy="528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38ACC9-4FDD-8A65-071A-4B856D59EE4C}"/>
              </a:ext>
            </a:extLst>
          </p:cNvPr>
          <p:cNvSpPr txBox="1"/>
          <p:nvPr/>
        </p:nvSpPr>
        <p:spPr>
          <a:xfrm>
            <a:off x="6288882" y="6211669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0" i="0" dirty="0">
                <a:effectLst/>
                <a:latin typeface="var(--artdeco-reset-typography-font-family-sans)"/>
              </a:rPr>
              <a:t>Public profile &amp; URL</a:t>
            </a:r>
            <a:endParaRPr lang="en-IN" b="0" i="0" dirty="0">
              <a:effectLst/>
              <a:latin typeface="-apple-system"/>
            </a:endParaRPr>
          </a:p>
          <a:p>
            <a:pPr algn="l" fontAlgn="auto"/>
            <a:r>
              <a:rPr lang="en-IN" b="0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271070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25F8-1339-16B7-AD27-F639B210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2755"/>
            <a:ext cx="9905998" cy="553057"/>
          </a:xfrm>
        </p:spPr>
        <p:txBody>
          <a:bodyPr>
            <a:normAutofit fontScale="90000"/>
          </a:bodyPr>
          <a:lstStyle/>
          <a:p>
            <a:pPr algn="r"/>
            <a:r>
              <a:rPr lang="en-IN" b="1" dirty="0">
                <a:highlight>
                  <a:srgbClr val="808000"/>
                </a:highlight>
              </a:rPr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D119-1C88-E4C2-837A-AF84872A9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71563"/>
            <a:ext cx="9905999" cy="55536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b="1" dirty="0">
                <a:solidFill>
                  <a:schemeClr val="bg1"/>
                </a:solidFill>
              </a:rPr>
              <a:t>HLOOKUP</a:t>
            </a:r>
          </a:p>
          <a:p>
            <a:pPr marL="0" indent="0" algn="ctr">
              <a:buNone/>
            </a:pPr>
            <a:r>
              <a:rPr lang="en-US" sz="4000" b="1" dirty="0"/>
              <a:t>It searches for a value in the </a:t>
            </a:r>
            <a:r>
              <a:rPr lang="en-US" sz="4000" b="1" dirty="0">
                <a:solidFill>
                  <a:srgbClr val="FFFF00"/>
                </a:solidFill>
              </a:rPr>
              <a:t>first row </a:t>
            </a:r>
            <a:r>
              <a:rPr lang="en-US" sz="4000" b="1" dirty="0"/>
              <a:t>of a table and returns a value in the same column from a specified row.</a:t>
            </a:r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E8B2A-AE45-F134-F4EF-D0DE7713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4" y="5729287"/>
            <a:ext cx="771526" cy="77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BB9625-CD47-B6D1-B176-CFD327487969}"/>
              </a:ext>
            </a:extLst>
          </p:cNvPr>
          <p:cNvSpPr txBox="1"/>
          <p:nvPr/>
        </p:nvSpPr>
        <p:spPr>
          <a:xfrm>
            <a:off x="5431632" y="6006198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0" i="0" dirty="0">
                <a:effectLst/>
                <a:latin typeface="var(--artdeco-reset-typography-font-family-sans)"/>
              </a:rPr>
              <a:t>Public profile &amp; URL</a:t>
            </a:r>
            <a:endParaRPr lang="en-IN" b="0" i="0" dirty="0">
              <a:effectLst/>
              <a:latin typeface="-apple-system"/>
            </a:endParaRPr>
          </a:p>
          <a:p>
            <a:pPr algn="l" fontAlgn="auto"/>
            <a:r>
              <a:rPr lang="en-IN" b="0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244452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5855-2D0C-D5C5-73C3-400F4EC8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0220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808000"/>
                </a:highlight>
              </a:rPr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D5BB-0C83-9AEC-037E-D3C9AFBB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28738"/>
            <a:ext cx="9905999" cy="5086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800" b="1" dirty="0">
                <a:solidFill>
                  <a:schemeClr val="bg1"/>
                </a:solidFill>
              </a:rPr>
              <a:t>LIMITATIONS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rgbClr val="92D050"/>
                </a:solidFill>
              </a:rPr>
              <a:t>#</a:t>
            </a:r>
            <a:r>
              <a:rPr lang="en-US" sz="6600" dirty="0"/>
              <a:t> Shares the same limitations as VLOOKUP.</a:t>
            </a:r>
            <a:endParaRPr lang="en-IN" sz="6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C2FF8-10E8-54E4-92CE-FFFDD111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4" y="5729287"/>
            <a:ext cx="771526" cy="77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D7BAEC-8C5A-B770-E4CD-31E67E707AAE}"/>
              </a:ext>
            </a:extLst>
          </p:cNvPr>
          <p:cNvSpPr txBox="1"/>
          <p:nvPr/>
        </p:nvSpPr>
        <p:spPr>
          <a:xfrm>
            <a:off x="5431632" y="6006198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0" i="0" dirty="0">
                <a:effectLst/>
                <a:latin typeface="var(--artdeco-reset-typography-font-family-sans)"/>
              </a:rPr>
              <a:t>Public profile &amp; URL</a:t>
            </a:r>
            <a:endParaRPr lang="en-IN" b="0" i="0" dirty="0">
              <a:effectLst/>
              <a:latin typeface="-apple-system"/>
            </a:endParaRPr>
          </a:p>
          <a:p>
            <a:pPr algn="l" fontAlgn="auto"/>
            <a:r>
              <a:rPr lang="en-IN" b="0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120795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A096-1835-08F8-A9AB-00DFEAAC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3070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808000"/>
                </a:highlight>
              </a:rPr>
              <a:t>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91A6-FE24-211D-138B-804F6857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0188"/>
            <a:ext cx="9905999" cy="487203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IN" sz="8000" b="1" dirty="0">
                <a:solidFill>
                  <a:schemeClr val="bg1"/>
                </a:solidFill>
              </a:rPr>
              <a:t>INDEX/MATCH</a:t>
            </a:r>
          </a:p>
          <a:p>
            <a:pPr marL="0" indent="0" algn="ctr">
              <a:buNone/>
            </a:pPr>
            <a:r>
              <a:rPr lang="en-US" sz="4000" b="1" dirty="0"/>
              <a:t>Both are often used together to create a more flexible lookup function. 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>
                <a:solidFill>
                  <a:srgbClr val="92D050"/>
                </a:solidFill>
              </a:rPr>
              <a:t>#</a:t>
            </a:r>
            <a:r>
              <a:rPr lang="en-US" sz="4000" b="1" dirty="0"/>
              <a:t> INDEX specifies the</a:t>
            </a:r>
            <a:r>
              <a:rPr lang="en-US" sz="4000" b="1" dirty="0">
                <a:solidFill>
                  <a:srgbClr val="FFFF00"/>
                </a:solidFill>
              </a:rPr>
              <a:t> location </a:t>
            </a:r>
            <a:r>
              <a:rPr lang="en-US" sz="4000" b="1" dirty="0"/>
              <a:t>(row number) of the data you want to retrieve. </a:t>
            </a:r>
            <a:br>
              <a:rPr lang="en-US" sz="4000" b="1" dirty="0"/>
            </a:br>
            <a:r>
              <a:rPr lang="en-US" sz="4000" b="1" dirty="0">
                <a:solidFill>
                  <a:srgbClr val="92D050"/>
                </a:solidFill>
              </a:rPr>
              <a:t>#</a:t>
            </a:r>
            <a:r>
              <a:rPr lang="en-US" sz="4000" b="1" dirty="0"/>
              <a:t> MATCH finds the </a:t>
            </a:r>
            <a:r>
              <a:rPr lang="en-US" sz="4000" b="1" dirty="0">
                <a:solidFill>
                  <a:srgbClr val="FFFF00"/>
                </a:solidFill>
              </a:rPr>
              <a:t>row position </a:t>
            </a:r>
            <a:r>
              <a:rPr lang="en-US" sz="4000" b="1" dirty="0"/>
              <a:t>based on a lookup valu</a:t>
            </a:r>
            <a:r>
              <a:rPr lang="en-US" sz="4000" dirty="0"/>
              <a:t>e.</a:t>
            </a:r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D9780-319E-C8DE-0171-7F8FA6F4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4" y="5729287"/>
            <a:ext cx="771526" cy="77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09C5C3-F728-366C-5523-A7FDCF3CAE10}"/>
              </a:ext>
            </a:extLst>
          </p:cNvPr>
          <p:cNvSpPr txBox="1"/>
          <p:nvPr/>
        </p:nvSpPr>
        <p:spPr>
          <a:xfrm>
            <a:off x="5431632" y="6006198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0" i="0" dirty="0">
                <a:effectLst/>
                <a:latin typeface="var(--artdeco-reset-typography-font-family-sans)"/>
              </a:rPr>
              <a:t>Public profile &amp; URL</a:t>
            </a:r>
            <a:endParaRPr lang="en-IN" b="0" i="0" dirty="0">
              <a:effectLst/>
              <a:latin typeface="-apple-system"/>
            </a:endParaRPr>
          </a:p>
          <a:p>
            <a:pPr algn="l" fontAlgn="auto"/>
            <a:r>
              <a:rPr lang="en-IN" b="0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70520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278F-5892-FB81-46DD-E8777078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9905"/>
            <a:ext cx="9905998" cy="448281"/>
          </a:xfrm>
        </p:spPr>
        <p:txBody>
          <a:bodyPr>
            <a:normAutofit fontScale="90000"/>
          </a:bodyPr>
          <a:lstStyle/>
          <a:p>
            <a:pPr algn="r"/>
            <a:r>
              <a:rPr lang="en-IN" b="1" dirty="0">
                <a:highlight>
                  <a:srgbClr val="808000"/>
                </a:highlight>
              </a:rPr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EB65-5329-D112-3538-60ACE7D5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5824"/>
            <a:ext cx="9905999" cy="5414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b="1" dirty="0">
                <a:solidFill>
                  <a:schemeClr val="bg1"/>
                </a:solidFill>
              </a:rPr>
              <a:t>LIMITATIONS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92D050"/>
                </a:solidFill>
              </a:rPr>
              <a:t>#</a:t>
            </a:r>
            <a:r>
              <a:rPr lang="en-US" sz="4000" b="1" dirty="0"/>
              <a:t> More complex and requires combining functions. </a:t>
            </a:r>
            <a:br>
              <a:rPr lang="en-US" sz="4000" b="1" dirty="0"/>
            </a:br>
            <a:r>
              <a:rPr lang="en-US" sz="4000" b="1" dirty="0">
                <a:solidFill>
                  <a:srgbClr val="92D050"/>
                </a:solidFill>
              </a:rPr>
              <a:t>#</a:t>
            </a:r>
            <a:r>
              <a:rPr lang="en-US" sz="4000" b="1" dirty="0"/>
              <a:t> More error-prone due to multiple function calls.</a:t>
            </a:r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6BD6A-20FC-2FBB-A6DE-5DA0A69BB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4" y="5729287"/>
            <a:ext cx="771526" cy="77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B6DD9E-7080-2FF2-9BDD-8D00910D6312}"/>
              </a:ext>
            </a:extLst>
          </p:cNvPr>
          <p:cNvSpPr txBox="1"/>
          <p:nvPr/>
        </p:nvSpPr>
        <p:spPr>
          <a:xfrm>
            <a:off x="5431632" y="6006198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0" i="0" dirty="0">
                <a:effectLst/>
                <a:latin typeface="var(--artdeco-reset-typography-font-family-sans)"/>
              </a:rPr>
              <a:t>Public profile &amp; URL</a:t>
            </a:r>
            <a:endParaRPr lang="en-IN" b="0" i="0" dirty="0">
              <a:effectLst/>
              <a:latin typeface="-apple-system"/>
            </a:endParaRPr>
          </a:p>
          <a:p>
            <a:pPr algn="l" fontAlgn="auto"/>
            <a:r>
              <a:rPr lang="en-IN" b="0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50152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8D7A-25BF-62E0-1F67-A5F076F0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7043"/>
            <a:ext cx="9905998" cy="967395"/>
          </a:xfrm>
        </p:spPr>
        <p:txBody>
          <a:bodyPr/>
          <a:lstStyle/>
          <a:p>
            <a:pPr algn="r"/>
            <a:r>
              <a:rPr lang="en-IN" b="1" dirty="0">
                <a:highlight>
                  <a:srgbClr val="808000"/>
                </a:highlight>
              </a:rPr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3927-DDCC-40D4-8BCA-6AA0B0DD7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4438"/>
            <a:ext cx="9905999" cy="49006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b="1" dirty="0">
                <a:solidFill>
                  <a:schemeClr val="bg1"/>
                </a:solidFill>
              </a:rPr>
              <a:t>XLOOKUP</a:t>
            </a:r>
          </a:p>
          <a:p>
            <a:pPr marL="0" indent="0" algn="ctr">
              <a:buNone/>
            </a:pPr>
            <a:r>
              <a:rPr lang="en-US" sz="4000" b="1" dirty="0"/>
              <a:t>The newest lookup function, offering a combination of the best features from VLOOKUP, HLOOKUP, and INDEX/MATCH.</a:t>
            </a:r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36681-C188-9F7D-7AE0-F30DB880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84" y="5729287"/>
            <a:ext cx="771526" cy="77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892C2C-B26B-8863-8BCD-35C738F41E75}"/>
              </a:ext>
            </a:extLst>
          </p:cNvPr>
          <p:cNvSpPr txBox="1"/>
          <p:nvPr/>
        </p:nvSpPr>
        <p:spPr>
          <a:xfrm>
            <a:off x="5431632" y="6006198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IN" b="0" i="0" dirty="0">
                <a:effectLst/>
                <a:latin typeface="var(--artdeco-reset-typography-font-family-sans)"/>
              </a:rPr>
              <a:t>Public profile &amp; URL</a:t>
            </a:r>
            <a:endParaRPr lang="en-IN" b="0" i="0" dirty="0">
              <a:effectLst/>
              <a:latin typeface="-apple-system"/>
            </a:endParaRPr>
          </a:p>
          <a:p>
            <a:pPr algn="l" fontAlgn="auto"/>
            <a:r>
              <a:rPr lang="en-IN" b="0" i="0" dirty="0">
                <a:effectLst/>
                <a:latin typeface="-apple-system"/>
              </a:rPr>
              <a:t>www.linkedin.com/in/ritika-prakash-0840221b3</a:t>
            </a:r>
          </a:p>
        </p:txBody>
      </p:sp>
    </p:spTree>
    <p:extLst>
      <p:ext uri="{BB962C8B-B14F-4D97-AF65-F5344CB8AC3E}">
        <p14:creationId xmlns:p14="http://schemas.microsoft.com/office/powerpoint/2010/main" val="2511858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</TotalTime>
  <Words>499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Tw Cen MT</vt:lpstr>
      <vt:lpstr>var(--artdeco-reset-typography-font-family-sans)</vt:lpstr>
      <vt:lpstr>Circuit</vt:lpstr>
      <vt:lpstr>EXCEL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I hope you find this valuable!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Ritika Prakash</dc:creator>
  <cp:lastModifiedBy>Ritika Prakash</cp:lastModifiedBy>
  <cp:revision>2</cp:revision>
  <dcterms:created xsi:type="dcterms:W3CDTF">2024-08-02T11:35:34Z</dcterms:created>
  <dcterms:modified xsi:type="dcterms:W3CDTF">2024-08-02T12:06:56Z</dcterms:modified>
</cp:coreProperties>
</file>