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7/27/2024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9DB9-C202-5939-A7E9-7A8476F81497}"/>
              </a:ext>
            </a:extLst>
          </p:cNvPr>
          <p:cNvSpPr>
            <a:spLocks noGrp="1"/>
          </p:cNvSpPr>
          <p:nvPr>
            <p:ph type="ctrTitle"/>
          </p:nvPr>
        </p:nvSpPr>
        <p:spPr>
          <a:xfrm>
            <a:off x="900113" y="492655"/>
            <a:ext cx="10260012" cy="1536170"/>
          </a:xfrm>
        </p:spPr>
        <p:txBody>
          <a:bodyPr/>
          <a:lstStyle/>
          <a:p>
            <a:pPr algn="ctr"/>
            <a:r>
              <a:rPr lang="en-US" b="1" u="sng" dirty="0">
                <a:solidFill>
                  <a:schemeClr val="tx1">
                    <a:lumMod val="95000"/>
                  </a:schemeClr>
                </a:solidFill>
              </a:rPr>
              <a:t>PIZZA SALES ANALYSIS USING SQL</a:t>
            </a:r>
            <a:endParaRPr lang="en-IN" b="1" u="sng" dirty="0">
              <a:solidFill>
                <a:schemeClr val="tx1">
                  <a:lumMod val="95000"/>
                </a:schemeClr>
              </a:solidFill>
            </a:endParaRPr>
          </a:p>
        </p:txBody>
      </p:sp>
      <p:sp>
        <p:nvSpPr>
          <p:cNvPr id="3" name="Subtitle 2">
            <a:extLst>
              <a:ext uri="{FF2B5EF4-FFF2-40B4-BE49-F238E27FC236}">
                <a16:creationId xmlns:a16="http://schemas.microsoft.com/office/drawing/2014/main" id="{C135E79B-0A1B-4F0C-0BDF-BF663FE6A9D9}"/>
              </a:ext>
            </a:extLst>
          </p:cNvPr>
          <p:cNvSpPr>
            <a:spLocks noGrp="1"/>
          </p:cNvSpPr>
          <p:nvPr>
            <p:ph type="subTitle" idx="1"/>
          </p:nvPr>
        </p:nvSpPr>
        <p:spPr>
          <a:xfrm>
            <a:off x="2662236" y="3071282"/>
            <a:ext cx="7353302" cy="1343555"/>
          </a:xfrm>
        </p:spPr>
        <p:txBody>
          <a:bodyPr>
            <a:noAutofit/>
          </a:bodyPr>
          <a:lstStyle/>
          <a:p>
            <a:pPr algn="ctr"/>
            <a:r>
              <a:rPr lang="en-US" sz="4400" dirty="0"/>
              <a:t>BY :- RITIKA PRAKASH</a:t>
            </a:r>
            <a:br>
              <a:rPr lang="en-US" sz="4400" dirty="0"/>
            </a:br>
            <a:r>
              <a:rPr lang="en-US" sz="4400" dirty="0"/>
              <a:t> BATCH NAME:- MIP-DA-12</a:t>
            </a:r>
            <a:endParaRPr lang="en-IN" sz="4400" dirty="0"/>
          </a:p>
        </p:txBody>
      </p:sp>
    </p:spTree>
    <p:extLst>
      <p:ext uri="{BB962C8B-B14F-4D97-AF65-F5344CB8AC3E}">
        <p14:creationId xmlns:p14="http://schemas.microsoft.com/office/powerpoint/2010/main" val="2627251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313C46-21B2-E099-720E-DAA149857736}"/>
              </a:ext>
            </a:extLst>
          </p:cNvPr>
          <p:cNvPicPr>
            <a:picLocks noChangeAspect="1"/>
          </p:cNvPicPr>
          <p:nvPr/>
        </p:nvPicPr>
        <p:blipFill>
          <a:blip r:embed="rId2"/>
          <a:stretch>
            <a:fillRect/>
          </a:stretch>
        </p:blipFill>
        <p:spPr>
          <a:xfrm>
            <a:off x="819150" y="176212"/>
            <a:ext cx="10239375" cy="1366838"/>
          </a:xfrm>
          <a:prstGeom prst="rect">
            <a:avLst/>
          </a:prstGeom>
        </p:spPr>
      </p:pic>
      <p:pic>
        <p:nvPicPr>
          <p:cNvPr id="7" name="Picture 6">
            <a:extLst>
              <a:ext uri="{FF2B5EF4-FFF2-40B4-BE49-F238E27FC236}">
                <a16:creationId xmlns:a16="http://schemas.microsoft.com/office/drawing/2014/main" id="{67B8FEB9-CC7A-4236-32DB-A05BA7CDED17}"/>
              </a:ext>
            </a:extLst>
          </p:cNvPr>
          <p:cNvPicPr>
            <a:picLocks noChangeAspect="1"/>
          </p:cNvPicPr>
          <p:nvPr/>
        </p:nvPicPr>
        <p:blipFill>
          <a:blip r:embed="rId3"/>
          <a:stretch>
            <a:fillRect/>
          </a:stretch>
        </p:blipFill>
        <p:spPr>
          <a:xfrm>
            <a:off x="1909762" y="1824038"/>
            <a:ext cx="8058150" cy="4857750"/>
          </a:xfrm>
          <a:prstGeom prst="rect">
            <a:avLst/>
          </a:prstGeom>
        </p:spPr>
      </p:pic>
    </p:spTree>
    <p:extLst>
      <p:ext uri="{BB962C8B-B14F-4D97-AF65-F5344CB8AC3E}">
        <p14:creationId xmlns:p14="http://schemas.microsoft.com/office/powerpoint/2010/main" val="174495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DC8E7F-44E4-C280-BB21-93AF2E9815B1}"/>
              </a:ext>
            </a:extLst>
          </p:cNvPr>
          <p:cNvPicPr>
            <a:picLocks noChangeAspect="1"/>
          </p:cNvPicPr>
          <p:nvPr/>
        </p:nvPicPr>
        <p:blipFill>
          <a:blip r:embed="rId2"/>
          <a:stretch>
            <a:fillRect/>
          </a:stretch>
        </p:blipFill>
        <p:spPr>
          <a:xfrm>
            <a:off x="328613" y="533400"/>
            <a:ext cx="11044237" cy="1657350"/>
          </a:xfrm>
          <a:prstGeom prst="rect">
            <a:avLst/>
          </a:prstGeom>
        </p:spPr>
      </p:pic>
      <p:pic>
        <p:nvPicPr>
          <p:cNvPr id="7" name="Picture 6">
            <a:extLst>
              <a:ext uri="{FF2B5EF4-FFF2-40B4-BE49-F238E27FC236}">
                <a16:creationId xmlns:a16="http://schemas.microsoft.com/office/drawing/2014/main" id="{56999BB8-3060-1FF4-C63B-6A4C38B0F3AF}"/>
              </a:ext>
            </a:extLst>
          </p:cNvPr>
          <p:cNvPicPr>
            <a:picLocks noChangeAspect="1"/>
          </p:cNvPicPr>
          <p:nvPr/>
        </p:nvPicPr>
        <p:blipFill>
          <a:blip r:embed="rId3"/>
          <a:stretch>
            <a:fillRect/>
          </a:stretch>
        </p:blipFill>
        <p:spPr>
          <a:xfrm>
            <a:off x="1443037" y="2905125"/>
            <a:ext cx="9105900" cy="2590800"/>
          </a:xfrm>
          <a:prstGeom prst="rect">
            <a:avLst/>
          </a:prstGeom>
        </p:spPr>
      </p:pic>
    </p:spTree>
    <p:extLst>
      <p:ext uri="{BB962C8B-B14F-4D97-AF65-F5344CB8AC3E}">
        <p14:creationId xmlns:p14="http://schemas.microsoft.com/office/powerpoint/2010/main" val="226334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56352E-EF30-F9EB-D0FD-BA08C2404295}"/>
              </a:ext>
            </a:extLst>
          </p:cNvPr>
          <p:cNvPicPr>
            <a:picLocks noChangeAspect="1"/>
          </p:cNvPicPr>
          <p:nvPr/>
        </p:nvPicPr>
        <p:blipFill>
          <a:blip r:embed="rId2"/>
          <a:stretch>
            <a:fillRect/>
          </a:stretch>
        </p:blipFill>
        <p:spPr>
          <a:xfrm>
            <a:off x="228601" y="261937"/>
            <a:ext cx="11244262" cy="2752726"/>
          </a:xfrm>
          <a:prstGeom prst="rect">
            <a:avLst/>
          </a:prstGeom>
        </p:spPr>
      </p:pic>
      <p:pic>
        <p:nvPicPr>
          <p:cNvPr id="7" name="Picture 6">
            <a:extLst>
              <a:ext uri="{FF2B5EF4-FFF2-40B4-BE49-F238E27FC236}">
                <a16:creationId xmlns:a16="http://schemas.microsoft.com/office/drawing/2014/main" id="{035849EA-766F-76AA-6682-9326C140ED3B}"/>
              </a:ext>
            </a:extLst>
          </p:cNvPr>
          <p:cNvPicPr>
            <a:picLocks noChangeAspect="1"/>
          </p:cNvPicPr>
          <p:nvPr/>
        </p:nvPicPr>
        <p:blipFill>
          <a:blip r:embed="rId3"/>
          <a:stretch>
            <a:fillRect/>
          </a:stretch>
        </p:blipFill>
        <p:spPr>
          <a:xfrm>
            <a:off x="1331119" y="3757613"/>
            <a:ext cx="9039225" cy="1162050"/>
          </a:xfrm>
          <a:prstGeom prst="rect">
            <a:avLst/>
          </a:prstGeom>
        </p:spPr>
      </p:pic>
    </p:spTree>
    <p:extLst>
      <p:ext uri="{BB962C8B-B14F-4D97-AF65-F5344CB8AC3E}">
        <p14:creationId xmlns:p14="http://schemas.microsoft.com/office/powerpoint/2010/main" val="27797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9D0F5F-4E9B-2220-B869-935DC181F56E}"/>
              </a:ext>
            </a:extLst>
          </p:cNvPr>
          <p:cNvPicPr>
            <a:picLocks noChangeAspect="1"/>
          </p:cNvPicPr>
          <p:nvPr/>
        </p:nvPicPr>
        <p:blipFill>
          <a:blip r:embed="rId2"/>
          <a:stretch>
            <a:fillRect/>
          </a:stretch>
        </p:blipFill>
        <p:spPr>
          <a:xfrm>
            <a:off x="557213" y="404812"/>
            <a:ext cx="10572749" cy="2224088"/>
          </a:xfrm>
          <a:prstGeom prst="rect">
            <a:avLst/>
          </a:prstGeom>
        </p:spPr>
      </p:pic>
      <p:pic>
        <p:nvPicPr>
          <p:cNvPr id="7" name="Picture 6">
            <a:extLst>
              <a:ext uri="{FF2B5EF4-FFF2-40B4-BE49-F238E27FC236}">
                <a16:creationId xmlns:a16="http://schemas.microsoft.com/office/drawing/2014/main" id="{75F0392F-E204-DAC3-B408-5E48FA42DA9E}"/>
              </a:ext>
            </a:extLst>
          </p:cNvPr>
          <p:cNvPicPr>
            <a:picLocks noChangeAspect="1"/>
          </p:cNvPicPr>
          <p:nvPr/>
        </p:nvPicPr>
        <p:blipFill>
          <a:blip r:embed="rId3"/>
          <a:stretch>
            <a:fillRect/>
          </a:stretch>
        </p:blipFill>
        <p:spPr>
          <a:xfrm>
            <a:off x="1357312" y="2967037"/>
            <a:ext cx="9158287" cy="2847976"/>
          </a:xfrm>
          <a:prstGeom prst="rect">
            <a:avLst/>
          </a:prstGeom>
        </p:spPr>
      </p:pic>
    </p:spTree>
    <p:extLst>
      <p:ext uri="{BB962C8B-B14F-4D97-AF65-F5344CB8AC3E}">
        <p14:creationId xmlns:p14="http://schemas.microsoft.com/office/powerpoint/2010/main" val="404526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086E23-F14C-72C2-DC84-FD84E2E3F19E}"/>
              </a:ext>
            </a:extLst>
          </p:cNvPr>
          <p:cNvPicPr>
            <a:picLocks noChangeAspect="1"/>
          </p:cNvPicPr>
          <p:nvPr/>
        </p:nvPicPr>
        <p:blipFill>
          <a:blip r:embed="rId2"/>
          <a:stretch>
            <a:fillRect/>
          </a:stretch>
        </p:blipFill>
        <p:spPr>
          <a:xfrm>
            <a:off x="828675" y="80962"/>
            <a:ext cx="9672638" cy="3348038"/>
          </a:xfrm>
          <a:prstGeom prst="rect">
            <a:avLst/>
          </a:prstGeom>
        </p:spPr>
      </p:pic>
      <p:pic>
        <p:nvPicPr>
          <p:cNvPr id="7" name="Picture 6">
            <a:extLst>
              <a:ext uri="{FF2B5EF4-FFF2-40B4-BE49-F238E27FC236}">
                <a16:creationId xmlns:a16="http://schemas.microsoft.com/office/drawing/2014/main" id="{AC62C4CC-E14A-1830-CA0F-FB1227D9A400}"/>
              </a:ext>
            </a:extLst>
          </p:cNvPr>
          <p:cNvPicPr>
            <a:picLocks noChangeAspect="1"/>
          </p:cNvPicPr>
          <p:nvPr/>
        </p:nvPicPr>
        <p:blipFill>
          <a:blip r:embed="rId3"/>
          <a:stretch>
            <a:fillRect/>
          </a:stretch>
        </p:blipFill>
        <p:spPr>
          <a:xfrm>
            <a:off x="2100263" y="3805238"/>
            <a:ext cx="6757988" cy="2971800"/>
          </a:xfrm>
          <a:prstGeom prst="rect">
            <a:avLst/>
          </a:prstGeom>
        </p:spPr>
      </p:pic>
    </p:spTree>
    <p:extLst>
      <p:ext uri="{BB962C8B-B14F-4D97-AF65-F5344CB8AC3E}">
        <p14:creationId xmlns:p14="http://schemas.microsoft.com/office/powerpoint/2010/main" val="3907566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F3577D-DD5B-3669-4BD2-BE56311C27D0}"/>
              </a:ext>
            </a:extLst>
          </p:cNvPr>
          <p:cNvPicPr>
            <a:picLocks noChangeAspect="1"/>
          </p:cNvPicPr>
          <p:nvPr/>
        </p:nvPicPr>
        <p:blipFill>
          <a:blip r:embed="rId2"/>
          <a:stretch>
            <a:fillRect/>
          </a:stretch>
        </p:blipFill>
        <p:spPr>
          <a:xfrm>
            <a:off x="328613" y="309563"/>
            <a:ext cx="11387137" cy="2690812"/>
          </a:xfrm>
          <a:prstGeom prst="rect">
            <a:avLst/>
          </a:prstGeom>
        </p:spPr>
      </p:pic>
      <p:pic>
        <p:nvPicPr>
          <p:cNvPr id="7" name="Picture 6">
            <a:extLst>
              <a:ext uri="{FF2B5EF4-FFF2-40B4-BE49-F238E27FC236}">
                <a16:creationId xmlns:a16="http://schemas.microsoft.com/office/drawing/2014/main" id="{D6A006C0-8FA8-30AF-F671-D2EE2D788E1A}"/>
              </a:ext>
            </a:extLst>
          </p:cNvPr>
          <p:cNvPicPr>
            <a:picLocks noChangeAspect="1"/>
          </p:cNvPicPr>
          <p:nvPr/>
        </p:nvPicPr>
        <p:blipFill>
          <a:blip r:embed="rId3"/>
          <a:stretch>
            <a:fillRect/>
          </a:stretch>
        </p:blipFill>
        <p:spPr>
          <a:xfrm>
            <a:off x="542924" y="3281362"/>
            <a:ext cx="10506075" cy="3438525"/>
          </a:xfrm>
          <a:prstGeom prst="rect">
            <a:avLst/>
          </a:prstGeom>
        </p:spPr>
      </p:pic>
    </p:spTree>
    <p:extLst>
      <p:ext uri="{BB962C8B-B14F-4D97-AF65-F5344CB8AC3E}">
        <p14:creationId xmlns:p14="http://schemas.microsoft.com/office/powerpoint/2010/main" val="1010420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65FAD9-F1A0-3922-B780-C67E4806DF33}"/>
              </a:ext>
            </a:extLst>
          </p:cNvPr>
          <p:cNvPicPr>
            <a:picLocks noChangeAspect="1"/>
          </p:cNvPicPr>
          <p:nvPr/>
        </p:nvPicPr>
        <p:blipFill>
          <a:blip r:embed="rId2"/>
          <a:stretch>
            <a:fillRect/>
          </a:stretch>
        </p:blipFill>
        <p:spPr>
          <a:xfrm>
            <a:off x="185738" y="190500"/>
            <a:ext cx="11572875" cy="2952750"/>
          </a:xfrm>
          <a:prstGeom prst="rect">
            <a:avLst/>
          </a:prstGeom>
        </p:spPr>
      </p:pic>
      <p:pic>
        <p:nvPicPr>
          <p:cNvPr id="7" name="Picture 6">
            <a:extLst>
              <a:ext uri="{FF2B5EF4-FFF2-40B4-BE49-F238E27FC236}">
                <a16:creationId xmlns:a16="http://schemas.microsoft.com/office/drawing/2014/main" id="{AAAF2542-7D4A-5B90-8D52-2A4220FFD518}"/>
              </a:ext>
            </a:extLst>
          </p:cNvPr>
          <p:cNvPicPr>
            <a:picLocks noChangeAspect="1"/>
          </p:cNvPicPr>
          <p:nvPr/>
        </p:nvPicPr>
        <p:blipFill>
          <a:blip r:embed="rId3"/>
          <a:stretch>
            <a:fillRect/>
          </a:stretch>
        </p:blipFill>
        <p:spPr>
          <a:xfrm>
            <a:off x="633413" y="3319463"/>
            <a:ext cx="10648950" cy="3348037"/>
          </a:xfrm>
          <a:prstGeom prst="rect">
            <a:avLst/>
          </a:prstGeom>
        </p:spPr>
      </p:pic>
    </p:spTree>
    <p:extLst>
      <p:ext uri="{BB962C8B-B14F-4D97-AF65-F5344CB8AC3E}">
        <p14:creationId xmlns:p14="http://schemas.microsoft.com/office/powerpoint/2010/main" val="1671368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ECDC1-0F96-F709-2C9D-656CAA00F151}"/>
              </a:ext>
            </a:extLst>
          </p:cNvPr>
          <p:cNvSpPr>
            <a:spLocks noGrp="1"/>
          </p:cNvSpPr>
          <p:nvPr>
            <p:ph type="title"/>
          </p:nvPr>
        </p:nvSpPr>
        <p:spPr>
          <a:xfrm>
            <a:off x="685801" y="180976"/>
            <a:ext cx="10131425" cy="457200"/>
          </a:xfrm>
        </p:spPr>
        <p:txBody>
          <a:bodyPr>
            <a:noAutofit/>
          </a:bodyPr>
          <a:lstStyle/>
          <a:p>
            <a:pPr algn="ctr"/>
            <a:r>
              <a:rPr lang="en-IN" sz="5400" b="1" dirty="0"/>
              <a:t>INSIGHTS</a:t>
            </a:r>
          </a:p>
        </p:txBody>
      </p:sp>
      <p:sp>
        <p:nvSpPr>
          <p:cNvPr id="3" name="Content Placeholder 2">
            <a:extLst>
              <a:ext uri="{FF2B5EF4-FFF2-40B4-BE49-F238E27FC236}">
                <a16:creationId xmlns:a16="http://schemas.microsoft.com/office/drawing/2014/main" id="{86BE79D1-D5BF-8274-F1EC-6D5A325638D9}"/>
              </a:ext>
            </a:extLst>
          </p:cNvPr>
          <p:cNvSpPr>
            <a:spLocks noGrp="1"/>
          </p:cNvSpPr>
          <p:nvPr>
            <p:ph idx="1"/>
          </p:nvPr>
        </p:nvSpPr>
        <p:spPr>
          <a:xfrm>
            <a:off x="157163" y="928689"/>
            <a:ext cx="11758612" cy="5629274"/>
          </a:xfrm>
        </p:spPr>
        <p:txBody>
          <a:bodyPr>
            <a:normAutofit/>
          </a:bodyPr>
          <a:lstStyle/>
          <a:p>
            <a:pPr marL="0" indent="0">
              <a:buNone/>
            </a:pPr>
            <a:r>
              <a:rPr lang="en-US" sz="2800" dirty="0"/>
              <a:t>• The Pizza store's menu offers a diverse range of 32 unique types of pizzas, which is a good variety for customers to choose from.</a:t>
            </a:r>
          </a:p>
          <a:p>
            <a:pPr marL="0" indent="0">
              <a:buNone/>
            </a:pPr>
            <a:r>
              <a:rPr lang="en-US" sz="2800" dirty="0"/>
              <a:t>• The store received a total of 21,350 orders, resulting in the sale of 48,620 pizzas in 2015.</a:t>
            </a:r>
          </a:p>
          <a:p>
            <a:pPr marL="0" indent="0">
              <a:buNone/>
            </a:pPr>
            <a:r>
              <a:rPr lang="en-US" sz="2800" dirty="0"/>
              <a:t>• The most common ordered Pizza size is “L” with count of 18526. </a:t>
            </a:r>
          </a:p>
          <a:p>
            <a:pPr marL="0" indent="0">
              <a:buNone/>
            </a:pPr>
            <a:r>
              <a:rPr lang="en-US" sz="2800" dirty="0"/>
              <a:t>• The Thai Chicken pizza is the most ordered pizza based on the revenue with a figure of 43434.25 </a:t>
            </a:r>
          </a:p>
          <a:p>
            <a:pPr marL="0" indent="0">
              <a:buNone/>
            </a:pPr>
            <a:r>
              <a:rPr lang="en-US" sz="2800" dirty="0"/>
              <a:t>• The peak hours of pizza orders are between 12PM and 1 PM respectively. </a:t>
            </a:r>
          </a:p>
          <a:p>
            <a:pPr marL="0" indent="0">
              <a:buNone/>
            </a:pPr>
            <a:r>
              <a:rPr lang="en-US" sz="2800" dirty="0"/>
              <a:t>• The classic category of pizza is ordered the most with a count of 14579.</a:t>
            </a:r>
          </a:p>
          <a:p>
            <a:pPr marL="0" indent="0">
              <a:buNone/>
            </a:pPr>
            <a:r>
              <a:rPr lang="en-US" sz="2800" dirty="0"/>
              <a:t> • The Greek pizza is the highest priced pizza with price of 35.95.</a:t>
            </a:r>
            <a:endParaRPr lang="en-IN" sz="2800" dirty="0"/>
          </a:p>
        </p:txBody>
      </p:sp>
    </p:spTree>
    <p:extLst>
      <p:ext uri="{BB962C8B-B14F-4D97-AF65-F5344CB8AC3E}">
        <p14:creationId xmlns:p14="http://schemas.microsoft.com/office/powerpoint/2010/main" val="259828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92FD-C14B-D938-873C-0B16894D3963}"/>
              </a:ext>
            </a:extLst>
          </p:cNvPr>
          <p:cNvSpPr>
            <a:spLocks noGrp="1"/>
          </p:cNvSpPr>
          <p:nvPr>
            <p:ph type="title"/>
          </p:nvPr>
        </p:nvSpPr>
        <p:spPr>
          <a:xfrm>
            <a:off x="685801" y="104775"/>
            <a:ext cx="10131425" cy="962025"/>
          </a:xfrm>
        </p:spPr>
        <p:txBody>
          <a:bodyPr>
            <a:normAutofit/>
          </a:bodyPr>
          <a:lstStyle/>
          <a:p>
            <a:pPr algn="ctr"/>
            <a:r>
              <a:rPr lang="en-IN" sz="4800" b="1" dirty="0"/>
              <a:t>CONCLUSION </a:t>
            </a:r>
          </a:p>
        </p:txBody>
      </p:sp>
      <p:sp>
        <p:nvSpPr>
          <p:cNvPr id="3" name="Content Placeholder 2">
            <a:extLst>
              <a:ext uri="{FF2B5EF4-FFF2-40B4-BE49-F238E27FC236}">
                <a16:creationId xmlns:a16="http://schemas.microsoft.com/office/drawing/2014/main" id="{27882535-94C1-1CE2-8B35-9EAA4B03290B}"/>
              </a:ext>
            </a:extLst>
          </p:cNvPr>
          <p:cNvSpPr>
            <a:spLocks noGrp="1"/>
          </p:cNvSpPr>
          <p:nvPr>
            <p:ph idx="1"/>
          </p:nvPr>
        </p:nvSpPr>
        <p:spPr>
          <a:xfrm>
            <a:off x="214313" y="1066801"/>
            <a:ext cx="11758612" cy="5362574"/>
          </a:xfrm>
        </p:spPr>
        <p:txBody>
          <a:bodyPr>
            <a:normAutofit/>
          </a:bodyPr>
          <a:lstStyle/>
          <a:p>
            <a:pPr marL="0" indent="0">
              <a:buNone/>
            </a:pPr>
            <a:r>
              <a:rPr lang="en-US" sz="2400" b="1" dirty="0"/>
              <a:t>• Best and Worst Selling Pizzas : </a:t>
            </a:r>
            <a:r>
              <a:rPr lang="en-US" sz="2400" dirty="0"/>
              <a:t>The best-selling pizza is often identified through SQL queries, which help in understanding the most popular items and their performance. </a:t>
            </a:r>
          </a:p>
          <a:p>
            <a:pPr marL="0" indent="0">
              <a:buNone/>
            </a:pPr>
            <a:r>
              <a:rPr lang="en-US" sz="2400" b="1" dirty="0"/>
              <a:t>• Total Revenue and Average Revenue : </a:t>
            </a:r>
            <a:r>
              <a:rPr lang="en-US" sz="2400" dirty="0"/>
              <a:t>SQL queries are used to calculate the total revenue generated and the average revenue per pizza, which are crucial metrics for business decision-making. </a:t>
            </a:r>
          </a:p>
          <a:p>
            <a:pPr marL="0" indent="0">
              <a:buNone/>
            </a:pPr>
            <a:r>
              <a:rPr lang="en-US" sz="2400" b="1" dirty="0"/>
              <a:t>• Peak Hours and Days : </a:t>
            </a:r>
            <a:r>
              <a:rPr lang="en-US" sz="2400" dirty="0"/>
              <a:t>Analysis reveals peak hours and days, which are essential for optimizing staffing and inventory management. For example, peak hours are often between </a:t>
            </a:r>
            <a:r>
              <a:rPr lang="en-US" sz="2400" b="1" dirty="0"/>
              <a:t>12pm and 1pm, and peak days are Fridays and Saturdays.</a:t>
            </a:r>
          </a:p>
          <a:p>
            <a:pPr marL="0" indent="0">
              <a:buNone/>
            </a:pPr>
            <a:r>
              <a:rPr lang="en-US" sz="2400" b="1" dirty="0"/>
              <a:t>• Average Pizzas per Order : </a:t>
            </a:r>
            <a:r>
              <a:rPr lang="en-US" sz="2400" dirty="0"/>
              <a:t>The average number of pizzas per order is calculated to understand customer behavior and optimize menu offerings. </a:t>
            </a:r>
          </a:p>
          <a:p>
            <a:pPr marL="0" indent="0">
              <a:buNone/>
            </a:pPr>
            <a:r>
              <a:rPr lang="en-US" sz="2400" b="1" dirty="0"/>
              <a:t>• Business Insights : </a:t>
            </a:r>
            <a:r>
              <a:rPr lang="en-US" sz="2400" dirty="0"/>
              <a:t>These projects provide actionable insights for product management, pricing strategies, and marketing efforts. They help in identifying opportunities for growth and efficiency improvements.</a:t>
            </a:r>
            <a:endParaRPr lang="en-IN" sz="2400" dirty="0"/>
          </a:p>
        </p:txBody>
      </p:sp>
    </p:spTree>
    <p:extLst>
      <p:ext uri="{BB962C8B-B14F-4D97-AF65-F5344CB8AC3E}">
        <p14:creationId xmlns:p14="http://schemas.microsoft.com/office/powerpoint/2010/main" val="1939482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B8369-36B1-553A-44A3-7647BA84B9AC}"/>
              </a:ext>
            </a:extLst>
          </p:cNvPr>
          <p:cNvSpPr>
            <a:spLocks noGrp="1"/>
          </p:cNvSpPr>
          <p:nvPr>
            <p:ph type="title"/>
          </p:nvPr>
        </p:nvSpPr>
        <p:spPr>
          <a:xfrm>
            <a:off x="685801" y="609600"/>
            <a:ext cx="10131425" cy="862013"/>
          </a:xfrm>
        </p:spPr>
        <p:txBody>
          <a:bodyPr>
            <a:normAutofit fontScale="90000"/>
          </a:bodyPr>
          <a:lstStyle/>
          <a:p>
            <a:pPr algn="ctr"/>
            <a:r>
              <a:rPr lang="en-IN" sz="7200" b="1" dirty="0">
                <a:solidFill>
                  <a:schemeClr val="tx1">
                    <a:lumMod val="95000"/>
                  </a:schemeClr>
                </a:solidFill>
              </a:rPr>
              <a:t>OBJECTIVE</a:t>
            </a:r>
          </a:p>
        </p:txBody>
      </p:sp>
      <p:sp>
        <p:nvSpPr>
          <p:cNvPr id="3" name="Content Placeholder 2">
            <a:extLst>
              <a:ext uri="{FF2B5EF4-FFF2-40B4-BE49-F238E27FC236}">
                <a16:creationId xmlns:a16="http://schemas.microsoft.com/office/drawing/2014/main" id="{49A8C17A-43E7-E728-B649-8D00D8A59621}"/>
              </a:ext>
            </a:extLst>
          </p:cNvPr>
          <p:cNvSpPr>
            <a:spLocks noGrp="1"/>
          </p:cNvSpPr>
          <p:nvPr>
            <p:ph idx="1"/>
          </p:nvPr>
        </p:nvSpPr>
        <p:spPr>
          <a:xfrm>
            <a:off x="128589" y="1471613"/>
            <a:ext cx="11377610" cy="5057775"/>
          </a:xfrm>
        </p:spPr>
        <p:txBody>
          <a:bodyPr>
            <a:normAutofit/>
          </a:bodyPr>
          <a:lstStyle/>
          <a:p>
            <a:pPr marL="0" indent="0">
              <a:buNone/>
            </a:pPr>
            <a:r>
              <a:rPr lang="en-US" sz="4400" dirty="0"/>
              <a:t>The goal of Pizza sales analysis using SQL project, is to analyze pizza sales data to gain insights into customer behavior, popular pizza types, sales trends, and overall performance. The analysis will be carried out using the following four tables: </a:t>
            </a:r>
            <a:r>
              <a:rPr lang="en-US" sz="4400" dirty="0" err="1"/>
              <a:t>order_details</a:t>
            </a:r>
            <a:r>
              <a:rPr lang="en-US" sz="4400" dirty="0"/>
              <a:t>, orders, </a:t>
            </a:r>
            <a:r>
              <a:rPr lang="en-US" sz="4400" dirty="0" err="1"/>
              <a:t>pizza_type</a:t>
            </a:r>
            <a:r>
              <a:rPr lang="en-US" sz="4400" dirty="0"/>
              <a:t>, and pizza.</a:t>
            </a:r>
            <a:endParaRPr lang="en-IN" sz="4400" dirty="0"/>
          </a:p>
        </p:txBody>
      </p:sp>
    </p:spTree>
    <p:extLst>
      <p:ext uri="{BB962C8B-B14F-4D97-AF65-F5344CB8AC3E}">
        <p14:creationId xmlns:p14="http://schemas.microsoft.com/office/powerpoint/2010/main" val="9462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4412-D74F-58EF-E32D-6606F1270104}"/>
              </a:ext>
            </a:extLst>
          </p:cNvPr>
          <p:cNvSpPr>
            <a:spLocks noGrp="1"/>
          </p:cNvSpPr>
          <p:nvPr>
            <p:ph type="title"/>
          </p:nvPr>
        </p:nvSpPr>
        <p:spPr>
          <a:xfrm>
            <a:off x="685801" y="609601"/>
            <a:ext cx="10131425" cy="776288"/>
          </a:xfrm>
        </p:spPr>
        <p:txBody>
          <a:bodyPr>
            <a:normAutofit fontScale="90000"/>
          </a:bodyPr>
          <a:lstStyle/>
          <a:p>
            <a:pPr algn="ctr"/>
            <a:r>
              <a:rPr lang="en-IN" sz="5400" b="1" dirty="0">
                <a:solidFill>
                  <a:schemeClr val="tx1">
                    <a:lumMod val="95000"/>
                  </a:schemeClr>
                </a:solidFill>
              </a:rPr>
              <a:t>DATASET : </a:t>
            </a:r>
          </a:p>
        </p:txBody>
      </p:sp>
      <p:sp>
        <p:nvSpPr>
          <p:cNvPr id="3" name="Content Placeholder 2">
            <a:extLst>
              <a:ext uri="{FF2B5EF4-FFF2-40B4-BE49-F238E27FC236}">
                <a16:creationId xmlns:a16="http://schemas.microsoft.com/office/drawing/2014/main" id="{DB57A009-E6DD-1AA9-4F9F-61C0CEBBA8F6}"/>
              </a:ext>
            </a:extLst>
          </p:cNvPr>
          <p:cNvSpPr>
            <a:spLocks noGrp="1"/>
          </p:cNvSpPr>
          <p:nvPr>
            <p:ph idx="1"/>
          </p:nvPr>
        </p:nvSpPr>
        <p:spPr>
          <a:xfrm>
            <a:off x="285751" y="1385889"/>
            <a:ext cx="11458574" cy="5072061"/>
          </a:xfrm>
        </p:spPr>
        <p:txBody>
          <a:bodyPr>
            <a:noAutofit/>
          </a:bodyPr>
          <a:lstStyle/>
          <a:p>
            <a:pPr marL="342900" indent="-342900">
              <a:buAutoNum type="arabicParenR"/>
            </a:pPr>
            <a:r>
              <a:rPr lang="en-US" sz="2800" b="1" dirty="0" err="1">
                <a:solidFill>
                  <a:schemeClr val="tx1">
                    <a:lumMod val="95000"/>
                  </a:schemeClr>
                </a:solidFill>
              </a:rPr>
              <a:t>Order_Details</a:t>
            </a:r>
            <a:endParaRPr lang="en-US" sz="2800" b="1" dirty="0">
              <a:solidFill>
                <a:schemeClr val="tx1">
                  <a:lumMod val="95000"/>
                </a:schemeClr>
              </a:solidFill>
            </a:endParaRPr>
          </a:p>
          <a:p>
            <a:pPr marL="0" indent="0">
              <a:buNone/>
            </a:pPr>
            <a:r>
              <a:rPr lang="en-US" sz="2800" dirty="0"/>
              <a:t>• </a:t>
            </a:r>
            <a:r>
              <a:rPr lang="en-US" sz="2800" dirty="0" err="1"/>
              <a:t>Order_details_id</a:t>
            </a:r>
            <a:r>
              <a:rPr lang="en-US" sz="2800" dirty="0"/>
              <a:t>: Unique identifier for the order detail. </a:t>
            </a:r>
          </a:p>
          <a:p>
            <a:pPr marL="0" indent="0">
              <a:buNone/>
            </a:pPr>
            <a:r>
              <a:rPr lang="en-US" sz="2800" dirty="0"/>
              <a:t>• </a:t>
            </a:r>
            <a:r>
              <a:rPr lang="en-US" sz="2800" dirty="0" err="1"/>
              <a:t>Order_id</a:t>
            </a:r>
            <a:r>
              <a:rPr lang="en-US" sz="2800" dirty="0"/>
              <a:t>: Identifier linking to the orders table.</a:t>
            </a:r>
          </a:p>
          <a:p>
            <a:pPr marL="0" indent="0">
              <a:buNone/>
            </a:pPr>
            <a:r>
              <a:rPr lang="en-US" sz="2800" dirty="0"/>
              <a:t>• </a:t>
            </a:r>
            <a:r>
              <a:rPr lang="en-US" sz="2800" dirty="0" err="1"/>
              <a:t>Pizza_id</a:t>
            </a:r>
            <a:r>
              <a:rPr lang="en-US" sz="2800" dirty="0"/>
              <a:t>: Identifier linking to the pizza table.</a:t>
            </a:r>
          </a:p>
          <a:p>
            <a:pPr marL="0" indent="0">
              <a:buNone/>
            </a:pPr>
            <a:r>
              <a:rPr lang="en-US" sz="2800" dirty="0"/>
              <a:t>• Quantity: Number of pizzas ordered. </a:t>
            </a:r>
            <a:br>
              <a:rPr lang="en-US" sz="2800" dirty="0"/>
            </a:br>
            <a:endParaRPr lang="en-US" sz="2800" dirty="0"/>
          </a:p>
          <a:p>
            <a:pPr marL="0" indent="0">
              <a:buNone/>
            </a:pPr>
            <a:r>
              <a:rPr lang="en-US" sz="2800" b="1" dirty="0">
                <a:solidFill>
                  <a:schemeClr val="tx1">
                    <a:lumMod val="95000"/>
                  </a:schemeClr>
                </a:solidFill>
              </a:rPr>
              <a:t> 2) Orders </a:t>
            </a:r>
          </a:p>
          <a:p>
            <a:pPr marL="0" indent="0">
              <a:buNone/>
            </a:pPr>
            <a:r>
              <a:rPr lang="en-US" sz="2800" dirty="0"/>
              <a:t>• </a:t>
            </a:r>
            <a:r>
              <a:rPr lang="en-US" sz="2800" dirty="0" err="1"/>
              <a:t>Order_id</a:t>
            </a:r>
            <a:r>
              <a:rPr lang="en-US" sz="2800" dirty="0"/>
              <a:t>: Unique identifier for the order. </a:t>
            </a:r>
          </a:p>
          <a:p>
            <a:pPr marL="0" indent="0">
              <a:buNone/>
            </a:pPr>
            <a:r>
              <a:rPr lang="en-US" sz="2800" dirty="0"/>
              <a:t>• Date: Date the order was placed. </a:t>
            </a:r>
          </a:p>
          <a:p>
            <a:pPr marL="0" indent="0">
              <a:buNone/>
            </a:pPr>
            <a:r>
              <a:rPr lang="en-US" sz="2800" dirty="0"/>
              <a:t>• Time: Time the order was placed.</a:t>
            </a:r>
            <a:endParaRPr lang="en-IN" sz="2800" dirty="0"/>
          </a:p>
        </p:txBody>
      </p:sp>
    </p:spTree>
    <p:extLst>
      <p:ext uri="{BB962C8B-B14F-4D97-AF65-F5344CB8AC3E}">
        <p14:creationId xmlns:p14="http://schemas.microsoft.com/office/powerpoint/2010/main" val="67285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6715B2-4DE3-446F-CC60-8F682E60830C}"/>
              </a:ext>
            </a:extLst>
          </p:cNvPr>
          <p:cNvSpPr>
            <a:spLocks noGrp="1"/>
          </p:cNvSpPr>
          <p:nvPr>
            <p:ph idx="1"/>
          </p:nvPr>
        </p:nvSpPr>
        <p:spPr>
          <a:xfrm>
            <a:off x="157163" y="457201"/>
            <a:ext cx="11630025" cy="6143624"/>
          </a:xfrm>
        </p:spPr>
        <p:txBody>
          <a:bodyPr>
            <a:normAutofit/>
          </a:bodyPr>
          <a:lstStyle/>
          <a:p>
            <a:pPr marL="0" indent="0">
              <a:buNone/>
            </a:pPr>
            <a:r>
              <a:rPr lang="en-IN" sz="3200" b="1" dirty="0">
                <a:solidFill>
                  <a:schemeClr val="tx1">
                    <a:lumMod val="95000"/>
                  </a:schemeClr>
                </a:solidFill>
              </a:rPr>
              <a:t>3) </a:t>
            </a:r>
            <a:r>
              <a:rPr lang="en-IN" sz="3200" b="1" dirty="0" err="1">
                <a:solidFill>
                  <a:schemeClr val="tx1">
                    <a:lumMod val="95000"/>
                  </a:schemeClr>
                </a:solidFill>
              </a:rPr>
              <a:t>Pizza_Type</a:t>
            </a:r>
            <a:r>
              <a:rPr lang="en-IN" sz="3200" b="1" dirty="0">
                <a:solidFill>
                  <a:schemeClr val="tx1">
                    <a:lumMod val="95000"/>
                  </a:schemeClr>
                </a:solidFill>
              </a:rPr>
              <a:t> </a:t>
            </a:r>
          </a:p>
          <a:p>
            <a:pPr marL="0" indent="0">
              <a:buNone/>
            </a:pPr>
            <a:r>
              <a:rPr lang="en-IN" sz="3200" dirty="0"/>
              <a:t>• </a:t>
            </a:r>
            <a:r>
              <a:rPr lang="en-IN" sz="3200" dirty="0" err="1"/>
              <a:t>Pizza_Type_id</a:t>
            </a:r>
            <a:r>
              <a:rPr lang="en-IN" sz="3200" dirty="0"/>
              <a:t>: Unique identifier for the pizza type. </a:t>
            </a:r>
          </a:p>
          <a:p>
            <a:pPr marL="0" indent="0">
              <a:buNone/>
            </a:pPr>
            <a:r>
              <a:rPr lang="en-IN" sz="3200" dirty="0"/>
              <a:t>• Name: Name of the pizza.</a:t>
            </a:r>
          </a:p>
          <a:p>
            <a:pPr marL="0" indent="0">
              <a:buNone/>
            </a:pPr>
            <a:r>
              <a:rPr lang="en-IN" sz="3200" dirty="0"/>
              <a:t> • Category: Category of the pizza (e.g., vegetarian, meat, etc.). </a:t>
            </a:r>
          </a:p>
          <a:p>
            <a:pPr marL="0" indent="0">
              <a:buNone/>
            </a:pPr>
            <a:r>
              <a:rPr lang="en-IN" sz="3200" dirty="0"/>
              <a:t>• Ingredients: List of ingredients used in the pizza.</a:t>
            </a:r>
          </a:p>
          <a:p>
            <a:pPr marL="0" indent="0">
              <a:buNone/>
            </a:pPr>
            <a:r>
              <a:rPr lang="en-IN" sz="3200" b="1" dirty="0">
                <a:solidFill>
                  <a:schemeClr val="tx1">
                    <a:lumMod val="95000"/>
                  </a:schemeClr>
                </a:solidFill>
              </a:rPr>
              <a:t> 4) Pizza </a:t>
            </a:r>
          </a:p>
          <a:p>
            <a:pPr marL="0" indent="0">
              <a:buNone/>
            </a:pPr>
            <a:r>
              <a:rPr lang="en-IN" sz="3200" dirty="0"/>
              <a:t>• </a:t>
            </a:r>
            <a:r>
              <a:rPr lang="en-IN" sz="3200" dirty="0" err="1"/>
              <a:t>Pizza_id</a:t>
            </a:r>
            <a:r>
              <a:rPr lang="en-IN" sz="3200" dirty="0"/>
              <a:t>: Unique identifier for the pizza. </a:t>
            </a:r>
          </a:p>
          <a:p>
            <a:pPr marL="0" indent="0">
              <a:buNone/>
            </a:pPr>
            <a:r>
              <a:rPr lang="en-IN" sz="3200" dirty="0"/>
              <a:t>• </a:t>
            </a:r>
            <a:r>
              <a:rPr lang="en-IN" sz="3200" dirty="0" err="1"/>
              <a:t>Pizza_type_id</a:t>
            </a:r>
            <a:r>
              <a:rPr lang="en-IN" sz="3200" dirty="0"/>
              <a:t>: Identifier linking to the </a:t>
            </a:r>
            <a:r>
              <a:rPr lang="en-IN" sz="3200" dirty="0" err="1"/>
              <a:t>pizza_type</a:t>
            </a:r>
            <a:r>
              <a:rPr lang="en-IN" sz="3200" dirty="0"/>
              <a:t> table. </a:t>
            </a:r>
          </a:p>
          <a:p>
            <a:pPr marL="0" indent="0">
              <a:buNone/>
            </a:pPr>
            <a:r>
              <a:rPr lang="en-IN" sz="3200" dirty="0"/>
              <a:t>• Size: Size of the pizza (e.g., small, medium, large).</a:t>
            </a:r>
          </a:p>
          <a:p>
            <a:pPr marL="0" indent="0">
              <a:buNone/>
            </a:pPr>
            <a:r>
              <a:rPr lang="en-IN" sz="3200" dirty="0"/>
              <a:t> • Price: Price of the pizza</a:t>
            </a:r>
          </a:p>
        </p:txBody>
      </p:sp>
    </p:spTree>
    <p:extLst>
      <p:ext uri="{BB962C8B-B14F-4D97-AF65-F5344CB8AC3E}">
        <p14:creationId xmlns:p14="http://schemas.microsoft.com/office/powerpoint/2010/main" val="2929481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7F1B-1CC3-D6BC-D1E9-32E9AFAC5752}"/>
              </a:ext>
            </a:extLst>
          </p:cNvPr>
          <p:cNvSpPr>
            <a:spLocks noGrp="1"/>
          </p:cNvSpPr>
          <p:nvPr>
            <p:ph type="title"/>
          </p:nvPr>
        </p:nvSpPr>
        <p:spPr>
          <a:xfrm>
            <a:off x="685801" y="204787"/>
            <a:ext cx="10131425" cy="862013"/>
          </a:xfrm>
        </p:spPr>
        <p:txBody>
          <a:bodyPr>
            <a:normAutofit/>
          </a:bodyPr>
          <a:lstStyle/>
          <a:p>
            <a:pPr algn="ctr"/>
            <a:r>
              <a:rPr lang="en-IN" sz="4400" b="1" dirty="0">
                <a:solidFill>
                  <a:schemeClr val="tx1">
                    <a:lumMod val="95000"/>
                  </a:schemeClr>
                </a:solidFill>
              </a:rPr>
              <a:t>CUMULATIVE DATASET</a:t>
            </a:r>
          </a:p>
        </p:txBody>
      </p:sp>
      <p:pic>
        <p:nvPicPr>
          <p:cNvPr id="5" name="Content Placeholder 4">
            <a:extLst>
              <a:ext uri="{FF2B5EF4-FFF2-40B4-BE49-F238E27FC236}">
                <a16:creationId xmlns:a16="http://schemas.microsoft.com/office/drawing/2014/main" id="{9FC99DA2-8940-3E0E-7397-EF17BE23F321}"/>
              </a:ext>
            </a:extLst>
          </p:cNvPr>
          <p:cNvPicPr>
            <a:picLocks noGrp="1" noChangeAspect="1"/>
          </p:cNvPicPr>
          <p:nvPr>
            <p:ph idx="1"/>
          </p:nvPr>
        </p:nvPicPr>
        <p:blipFill>
          <a:blip r:embed="rId2"/>
          <a:stretch>
            <a:fillRect/>
          </a:stretch>
        </p:blipFill>
        <p:spPr>
          <a:xfrm>
            <a:off x="342900" y="1066800"/>
            <a:ext cx="11430000" cy="5586413"/>
          </a:xfrm>
        </p:spPr>
      </p:pic>
    </p:spTree>
    <p:extLst>
      <p:ext uri="{BB962C8B-B14F-4D97-AF65-F5344CB8AC3E}">
        <p14:creationId xmlns:p14="http://schemas.microsoft.com/office/powerpoint/2010/main" val="1976294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2E86-5E4A-DC8F-91C3-FAEE32B12F77}"/>
              </a:ext>
            </a:extLst>
          </p:cNvPr>
          <p:cNvSpPr>
            <a:spLocks noGrp="1"/>
          </p:cNvSpPr>
          <p:nvPr>
            <p:ph type="title"/>
          </p:nvPr>
        </p:nvSpPr>
        <p:spPr>
          <a:xfrm>
            <a:off x="685801" y="228601"/>
            <a:ext cx="10131425" cy="838200"/>
          </a:xfrm>
        </p:spPr>
        <p:txBody>
          <a:bodyPr/>
          <a:lstStyle/>
          <a:p>
            <a:r>
              <a:rPr lang="en-US" u="sng" dirty="0"/>
              <a:t>PROBLEM STATEMENTS AND SOLUTION QUERIES</a:t>
            </a:r>
            <a:endParaRPr lang="en-IN" u="sng" dirty="0"/>
          </a:p>
        </p:txBody>
      </p:sp>
      <p:pic>
        <p:nvPicPr>
          <p:cNvPr id="5" name="Content Placeholder 4">
            <a:extLst>
              <a:ext uri="{FF2B5EF4-FFF2-40B4-BE49-F238E27FC236}">
                <a16:creationId xmlns:a16="http://schemas.microsoft.com/office/drawing/2014/main" id="{D4F791C7-7574-3A31-91B1-C13478C91DE3}"/>
              </a:ext>
            </a:extLst>
          </p:cNvPr>
          <p:cNvPicPr>
            <a:picLocks noGrp="1" noChangeAspect="1"/>
          </p:cNvPicPr>
          <p:nvPr>
            <p:ph idx="1"/>
          </p:nvPr>
        </p:nvPicPr>
        <p:blipFill>
          <a:blip r:embed="rId2"/>
          <a:stretch>
            <a:fillRect/>
          </a:stretch>
        </p:blipFill>
        <p:spPr>
          <a:xfrm>
            <a:off x="335756" y="1066801"/>
            <a:ext cx="11172825" cy="847725"/>
          </a:xfrm>
        </p:spPr>
      </p:pic>
      <p:pic>
        <p:nvPicPr>
          <p:cNvPr id="7" name="Picture 6">
            <a:extLst>
              <a:ext uri="{FF2B5EF4-FFF2-40B4-BE49-F238E27FC236}">
                <a16:creationId xmlns:a16="http://schemas.microsoft.com/office/drawing/2014/main" id="{00E80E6F-9780-265F-4F1A-3C672516099F}"/>
              </a:ext>
            </a:extLst>
          </p:cNvPr>
          <p:cNvPicPr>
            <a:picLocks noChangeAspect="1"/>
          </p:cNvPicPr>
          <p:nvPr/>
        </p:nvPicPr>
        <p:blipFill>
          <a:blip r:embed="rId3"/>
          <a:stretch>
            <a:fillRect/>
          </a:stretch>
        </p:blipFill>
        <p:spPr>
          <a:xfrm>
            <a:off x="555625" y="2095500"/>
            <a:ext cx="10391775" cy="1333500"/>
          </a:xfrm>
          <a:prstGeom prst="rect">
            <a:avLst/>
          </a:prstGeom>
        </p:spPr>
      </p:pic>
      <p:pic>
        <p:nvPicPr>
          <p:cNvPr id="9" name="Picture 8">
            <a:extLst>
              <a:ext uri="{FF2B5EF4-FFF2-40B4-BE49-F238E27FC236}">
                <a16:creationId xmlns:a16="http://schemas.microsoft.com/office/drawing/2014/main" id="{3C215C59-46D8-85EB-4448-A9FAE3D2C1D3}"/>
              </a:ext>
            </a:extLst>
          </p:cNvPr>
          <p:cNvPicPr>
            <a:picLocks noChangeAspect="1"/>
          </p:cNvPicPr>
          <p:nvPr/>
        </p:nvPicPr>
        <p:blipFill>
          <a:blip r:embed="rId4"/>
          <a:stretch>
            <a:fillRect/>
          </a:stretch>
        </p:blipFill>
        <p:spPr>
          <a:xfrm>
            <a:off x="104378" y="4067175"/>
            <a:ext cx="11294268" cy="876300"/>
          </a:xfrm>
          <a:prstGeom prst="rect">
            <a:avLst/>
          </a:prstGeom>
        </p:spPr>
      </p:pic>
      <p:pic>
        <p:nvPicPr>
          <p:cNvPr id="11" name="Picture 10">
            <a:extLst>
              <a:ext uri="{FF2B5EF4-FFF2-40B4-BE49-F238E27FC236}">
                <a16:creationId xmlns:a16="http://schemas.microsoft.com/office/drawing/2014/main" id="{3DFC74B2-A08B-4EF4-2306-27A38EAF95F1}"/>
              </a:ext>
            </a:extLst>
          </p:cNvPr>
          <p:cNvPicPr>
            <a:picLocks noChangeAspect="1"/>
          </p:cNvPicPr>
          <p:nvPr/>
        </p:nvPicPr>
        <p:blipFill>
          <a:blip r:embed="rId5"/>
          <a:stretch>
            <a:fillRect/>
          </a:stretch>
        </p:blipFill>
        <p:spPr>
          <a:xfrm>
            <a:off x="808037" y="5200649"/>
            <a:ext cx="9886950" cy="1181100"/>
          </a:xfrm>
          <a:prstGeom prst="rect">
            <a:avLst/>
          </a:prstGeom>
        </p:spPr>
      </p:pic>
    </p:spTree>
    <p:extLst>
      <p:ext uri="{BB962C8B-B14F-4D97-AF65-F5344CB8AC3E}">
        <p14:creationId xmlns:p14="http://schemas.microsoft.com/office/powerpoint/2010/main" val="33856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6DA586-4BC0-F736-EB8C-9018937F3AA5}"/>
              </a:ext>
            </a:extLst>
          </p:cNvPr>
          <p:cNvPicPr>
            <a:picLocks noGrp="1" noChangeAspect="1"/>
          </p:cNvPicPr>
          <p:nvPr>
            <p:ph idx="1"/>
          </p:nvPr>
        </p:nvPicPr>
        <p:blipFill>
          <a:blip r:embed="rId2"/>
          <a:stretch>
            <a:fillRect/>
          </a:stretch>
        </p:blipFill>
        <p:spPr>
          <a:xfrm>
            <a:off x="457200" y="280989"/>
            <a:ext cx="11044237" cy="1181100"/>
          </a:xfrm>
        </p:spPr>
      </p:pic>
      <p:pic>
        <p:nvPicPr>
          <p:cNvPr id="7" name="Picture 6">
            <a:extLst>
              <a:ext uri="{FF2B5EF4-FFF2-40B4-BE49-F238E27FC236}">
                <a16:creationId xmlns:a16="http://schemas.microsoft.com/office/drawing/2014/main" id="{3AB0E8B4-FE17-F0EC-B200-157A121EA273}"/>
              </a:ext>
            </a:extLst>
          </p:cNvPr>
          <p:cNvPicPr>
            <a:picLocks noChangeAspect="1"/>
          </p:cNvPicPr>
          <p:nvPr/>
        </p:nvPicPr>
        <p:blipFill>
          <a:blip r:embed="rId3"/>
          <a:stretch>
            <a:fillRect/>
          </a:stretch>
        </p:blipFill>
        <p:spPr>
          <a:xfrm>
            <a:off x="1133474" y="1709737"/>
            <a:ext cx="8924925" cy="1209675"/>
          </a:xfrm>
          <a:prstGeom prst="rect">
            <a:avLst/>
          </a:prstGeom>
        </p:spPr>
      </p:pic>
      <p:pic>
        <p:nvPicPr>
          <p:cNvPr id="9" name="Picture 8">
            <a:extLst>
              <a:ext uri="{FF2B5EF4-FFF2-40B4-BE49-F238E27FC236}">
                <a16:creationId xmlns:a16="http://schemas.microsoft.com/office/drawing/2014/main" id="{858C5BC6-C723-F2C0-A616-9AED5A4117D0}"/>
              </a:ext>
            </a:extLst>
          </p:cNvPr>
          <p:cNvPicPr>
            <a:picLocks noChangeAspect="1"/>
          </p:cNvPicPr>
          <p:nvPr/>
        </p:nvPicPr>
        <p:blipFill>
          <a:blip r:embed="rId4"/>
          <a:stretch>
            <a:fillRect/>
          </a:stretch>
        </p:blipFill>
        <p:spPr>
          <a:xfrm>
            <a:off x="338138" y="3429000"/>
            <a:ext cx="11515724" cy="1519240"/>
          </a:xfrm>
          <a:prstGeom prst="rect">
            <a:avLst/>
          </a:prstGeom>
        </p:spPr>
      </p:pic>
      <p:pic>
        <p:nvPicPr>
          <p:cNvPr id="11" name="Picture 10">
            <a:extLst>
              <a:ext uri="{FF2B5EF4-FFF2-40B4-BE49-F238E27FC236}">
                <a16:creationId xmlns:a16="http://schemas.microsoft.com/office/drawing/2014/main" id="{70516371-DEAF-0C49-AC82-96FF7134DACC}"/>
              </a:ext>
            </a:extLst>
          </p:cNvPr>
          <p:cNvPicPr>
            <a:picLocks noChangeAspect="1"/>
          </p:cNvPicPr>
          <p:nvPr/>
        </p:nvPicPr>
        <p:blipFill>
          <a:blip r:embed="rId5"/>
          <a:stretch>
            <a:fillRect/>
          </a:stretch>
        </p:blipFill>
        <p:spPr>
          <a:xfrm>
            <a:off x="1445418" y="5148263"/>
            <a:ext cx="9067800" cy="1152525"/>
          </a:xfrm>
          <a:prstGeom prst="rect">
            <a:avLst/>
          </a:prstGeom>
        </p:spPr>
      </p:pic>
    </p:spTree>
    <p:extLst>
      <p:ext uri="{BB962C8B-B14F-4D97-AF65-F5344CB8AC3E}">
        <p14:creationId xmlns:p14="http://schemas.microsoft.com/office/powerpoint/2010/main" val="73929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6CB97A-33EC-8440-6E0E-52FAFDFD3143}"/>
              </a:ext>
            </a:extLst>
          </p:cNvPr>
          <p:cNvPicPr>
            <a:picLocks noChangeAspect="1"/>
          </p:cNvPicPr>
          <p:nvPr/>
        </p:nvPicPr>
        <p:blipFill>
          <a:blip r:embed="rId2"/>
          <a:stretch>
            <a:fillRect/>
          </a:stretch>
        </p:blipFill>
        <p:spPr>
          <a:xfrm>
            <a:off x="257175" y="400049"/>
            <a:ext cx="11430000" cy="1457325"/>
          </a:xfrm>
          <a:prstGeom prst="rect">
            <a:avLst/>
          </a:prstGeom>
        </p:spPr>
      </p:pic>
      <p:pic>
        <p:nvPicPr>
          <p:cNvPr id="7" name="Picture 6">
            <a:extLst>
              <a:ext uri="{FF2B5EF4-FFF2-40B4-BE49-F238E27FC236}">
                <a16:creationId xmlns:a16="http://schemas.microsoft.com/office/drawing/2014/main" id="{58AB4DA7-F6F9-778B-DC09-A45BD29CE67F}"/>
              </a:ext>
            </a:extLst>
          </p:cNvPr>
          <p:cNvPicPr>
            <a:picLocks noChangeAspect="1"/>
          </p:cNvPicPr>
          <p:nvPr/>
        </p:nvPicPr>
        <p:blipFill>
          <a:blip r:embed="rId3"/>
          <a:stretch>
            <a:fillRect/>
          </a:stretch>
        </p:blipFill>
        <p:spPr>
          <a:xfrm>
            <a:off x="1147763" y="2381249"/>
            <a:ext cx="9296400" cy="2762251"/>
          </a:xfrm>
          <a:prstGeom prst="rect">
            <a:avLst/>
          </a:prstGeom>
        </p:spPr>
      </p:pic>
    </p:spTree>
    <p:extLst>
      <p:ext uri="{BB962C8B-B14F-4D97-AF65-F5344CB8AC3E}">
        <p14:creationId xmlns:p14="http://schemas.microsoft.com/office/powerpoint/2010/main" val="1934979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B48BD1-1A13-537A-5FC3-46DA30784EC1}"/>
              </a:ext>
            </a:extLst>
          </p:cNvPr>
          <p:cNvPicPr>
            <a:picLocks noChangeAspect="1"/>
          </p:cNvPicPr>
          <p:nvPr/>
        </p:nvPicPr>
        <p:blipFill>
          <a:blip r:embed="rId2"/>
          <a:stretch>
            <a:fillRect/>
          </a:stretch>
        </p:blipFill>
        <p:spPr>
          <a:xfrm>
            <a:off x="916781" y="333374"/>
            <a:ext cx="10358437" cy="909639"/>
          </a:xfrm>
          <a:prstGeom prst="rect">
            <a:avLst/>
          </a:prstGeom>
        </p:spPr>
      </p:pic>
      <p:pic>
        <p:nvPicPr>
          <p:cNvPr id="7" name="Picture 6">
            <a:extLst>
              <a:ext uri="{FF2B5EF4-FFF2-40B4-BE49-F238E27FC236}">
                <a16:creationId xmlns:a16="http://schemas.microsoft.com/office/drawing/2014/main" id="{4403E730-5B98-59DB-7835-5C44D49DBAE9}"/>
              </a:ext>
            </a:extLst>
          </p:cNvPr>
          <p:cNvPicPr>
            <a:picLocks noChangeAspect="1"/>
          </p:cNvPicPr>
          <p:nvPr/>
        </p:nvPicPr>
        <p:blipFill>
          <a:blip r:embed="rId3"/>
          <a:stretch>
            <a:fillRect/>
          </a:stretch>
        </p:blipFill>
        <p:spPr>
          <a:xfrm>
            <a:off x="1845468" y="2209799"/>
            <a:ext cx="8501061" cy="2438401"/>
          </a:xfrm>
          <a:prstGeom prst="rect">
            <a:avLst/>
          </a:prstGeom>
        </p:spPr>
      </p:pic>
    </p:spTree>
    <p:extLst>
      <p:ext uri="{BB962C8B-B14F-4D97-AF65-F5344CB8AC3E}">
        <p14:creationId xmlns:p14="http://schemas.microsoft.com/office/powerpoint/2010/main" val="2078771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76</TotalTime>
  <Words>570</Words>
  <Application>Microsoft Office PowerPoint</Application>
  <PresentationFormat>Widescreen</PresentationFormat>
  <Paragraphs>40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PIZZA SALES ANALYSIS USING SQL</vt:lpstr>
      <vt:lpstr>OBJECTIVE</vt:lpstr>
      <vt:lpstr>DATASET : </vt:lpstr>
      <vt:lpstr>PowerPoint Presentation</vt:lpstr>
      <vt:lpstr>CUMULATIVE DATASET</vt:lpstr>
      <vt:lpstr>PROBLEM STATEMENTS AND SOLUTION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Ritika Prakash</dc:creator>
  <cp:lastModifiedBy>Ritika Prakash</cp:lastModifiedBy>
  <cp:revision>2</cp:revision>
  <dcterms:created xsi:type="dcterms:W3CDTF">2024-07-27T06:55:03Z</dcterms:created>
  <dcterms:modified xsi:type="dcterms:W3CDTF">2024-07-27T08:11:52Z</dcterms:modified>
</cp:coreProperties>
</file>