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E253-C7C9-B5B8-B7C3-CFD7B3C5B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1774"/>
            <a:ext cx="9782176" cy="85407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8D39E-C473-C860-7FB4-E089C3E4F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200149"/>
            <a:ext cx="9539289" cy="4900613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tx1">
                    <a:lumMod val="95000"/>
                  </a:schemeClr>
                </a:solidFill>
              </a:rPr>
              <a:t>What Isa</a:t>
            </a:r>
            <a:r>
              <a:rPr lang="en-IN" sz="8000" b="1" dirty="0">
                <a:solidFill>
                  <a:srgbClr val="FFC000"/>
                </a:solidFill>
              </a:rPr>
              <a:t> Pivot Table</a:t>
            </a:r>
            <a:r>
              <a:rPr lang="en-IN" sz="8000" b="1" dirty="0">
                <a:solidFill>
                  <a:schemeClr val="tx1">
                    <a:lumMod val="95000"/>
                  </a:schemeClr>
                </a:solidFill>
              </a:rPr>
              <a:t> and When to Use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CAA5E-C2F3-C749-7189-F1FCAD27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037" y="5400675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55C-0861-AC44-1990-F29E82B0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632"/>
          </a:xfrm>
        </p:spPr>
        <p:txBody>
          <a:bodyPr>
            <a:normAutofit fontScale="90000"/>
          </a:bodyPr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5E4C-E1E6-0FCA-5920-767C932C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4463"/>
            <a:ext cx="9905999" cy="5186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If you want to compare and contrast </a:t>
            </a:r>
            <a:r>
              <a:rPr lang="en-US" sz="5400" dirty="0">
                <a:solidFill>
                  <a:srgbClr val="FFC000"/>
                </a:solidFill>
              </a:rPr>
              <a:t>different categories </a:t>
            </a:r>
            <a:r>
              <a:rPr lang="en-US" sz="5400" dirty="0"/>
              <a:t>within your data.</a:t>
            </a:r>
          </a:p>
          <a:p>
            <a:pPr marL="0" indent="0">
              <a:buNone/>
            </a:pPr>
            <a:r>
              <a:rPr lang="en-US" sz="5400" dirty="0"/>
              <a:t> If you want to create </a:t>
            </a:r>
            <a:r>
              <a:rPr lang="en-US" sz="5400" dirty="0">
                <a:solidFill>
                  <a:srgbClr val="FFC000"/>
                </a:solidFill>
              </a:rPr>
              <a:t>summaries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FFC000"/>
                </a:solidFill>
              </a:rPr>
              <a:t>and reports </a:t>
            </a:r>
            <a:r>
              <a:rPr lang="en-US" sz="5400" dirty="0"/>
              <a:t>from your data.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EC6F4-2860-8225-265D-98A2DC5E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04" y="576201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7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D50-8DD4-CCBA-9335-84CF684F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4495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6E5A-78F4-D158-D05D-9145411D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3012"/>
            <a:ext cx="9905999" cy="5157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chemeClr val="bg1"/>
                </a:solidFill>
              </a:rPr>
              <a:t>How to Create a PivotTable?</a:t>
            </a:r>
          </a:p>
          <a:p>
            <a:pPr marL="0" indent="0">
              <a:buNone/>
            </a:pPr>
            <a:r>
              <a:rPr lang="en-US" sz="6600" dirty="0">
                <a:solidFill>
                  <a:srgbClr val="FFC000"/>
                </a:solidFill>
              </a:rPr>
              <a:t>Select Your Data:</a:t>
            </a:r>
            <a:br>
              <a:rPr lang="en-US" sz="6600" dirty="0"/>
            </a:br>
            <a:r>
              <a:rPr lang="en-US" sz="6600" dirty="0"/>
              <a:t> Highlight the range of data you want to analyze.</a:t>
            </a:r>
            <a:endParaRPr lang="en-IN" sz="6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DCAF0-D684-D858-BB06-AC35D0C7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04" y="576201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0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2901-0690-E3DA-966D-B1F51866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A966-5533-3CFD-C334-20293608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1612"/>
            <a:ext cx="9905999" cy="4767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C000"/>
                </a:solidFill>
              </a:rPr>
              <a:t>Insert Pivot Table: </a:t>
            </a:r>
          </a:p>
          <a:p>
            <a:pPr marL="0" indent="0">
              <a:buNone/>
            </a:pPr>
            <a:r>
              <a:rPr lang="en-US" sz="4400" b="1" dirty="0"/>
              <a:t>Go to the</a:t>
            </a:r>
            <a:r>
              <a:rPr lang="en-US" sz="4400" b="1" dirty="0">
                <a:solidFill>
                  <a:srgbClr val="FFC000"/>
                </a:solidFill>
              </a:rPr>
              <a:t> Insert </a:t>
            </a:r>
            <a:r>
              <a:rPr lang="en-US" sz="4400" b="1" dirty="0"/>
              <a:t>tab and click on </a:t>
            </a:r>
            <a:r>
              <a:rPr lang="en-US" sz="4400" b="1" dirty="0">
                <a:solidFill>
                  <a:srgbClr val="FFC000"/>
                </a:solidFill>
              </a:rPr>
              <a:t>PivotTable</a:t>
            </a:r>
            <a:r>
              <a:rPr lang="en-US" sz="4400" b="1" dirty="0"/>
              <a:t>. </a:t>
            </a:r>
          </a:p>
          <a:p>
            <a:pPr marL="0" indent="0">
              <a:buNone/>
            </a:pPr>
            <a:r>
              <a:rPr lang="en-US" sz="4400" b="1" dirty="0"/>
              <a:t>Choose where you want the Pivot Table to be placed (new worksheet or existing worksheet).</a:t>
            </a:r>
            <a:endParaRPr lang="en-IN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3C8A3-820A-EF6B-F48E-7F040CAA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04" y="576201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B2E8-A050-19FA-0B88-A6AA0743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5945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CC03-AB96-7ADB-285C-14BD45DCD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4463"/>
            <a:ext cx="9905999" cy="5014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rgbClr val="FFC000"/>
                </a:solidFill>
              </a:rPr>
              <a:t>Build the Pivot Table:</a:t>
            </a:r>
          </a:p>
          <a:p>
            <a:pPr marL="0" indent="0">
              <a:buNone/>
            </a:pPr>
            <a:r>
              <a:rPr lang="en-US" sz="5400" b="1" dirty="0"/>
              <a:t> Drag and drop fields into the Rows, Columns, Values, and Filters areas to organize your data.</a:t>
            </a:r>
            <a:endParaRPr lang="en-IN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12BC0-0D44-2606-177A-8995D599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04" y="576201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4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D455-86BC-18A3-1D68-61C30F7B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5920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2DDD-DCC6-EFAD-1901-D02E54F5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4438"/>
            <a:ext cx="9905999" cy="5214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solidFill>
                  <a:schemeClr val="bg1"/>
                </a:solidFill>
              </a:rPr>
              <a:t>In Summary</a:t>
            </a:r>
          </a:p>
          <a:p>
            <a:pPr marL="0" indent="0">
              <a:buNone/>
            </a:pPr>
            <a:r>
              <a:rPr lang="en-US" sz="4800" dirty="0"/>
              <a:t>A Pivot Table is a versatile tool used for data summarization, trend analysis, and comparison, enhanced with visualization capabilities.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86CE9-AB7A-5670-D74F-A99A22E5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04" y="576201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DCD2-C4A7-F898-C757-67C5A6B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981807"/>
          </a:xfrm>
        </p:spPr>
        <p:txBody>
          <a:bodyPr>
            <a:noAutofit/>
          </a:bodyPr>
          <a:lstStyle/>
          <a:p>
            <a:r>
              <a:rPr lang="en-IN" sz="7200" b="1" dirty="0">
                <a:solidFill>
                  <a:srgbClr val="FFC000"/>
                </a:solidFill>
              </a:rPr>
              <a:t>I hope you find this valuable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5C6A-6AFD-1142-31DA-8F37CA06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00323"/>
            <a:ext cx="9905999" cy="363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FFC000"/>
                </a:solidFill>
              </a:rPr>
              <a:t>A like from you would be a great </a:t>
            </a:r>
            <a:r>
              <a:rPr lang="en-US" sz="7200" dirty="0">
                <a:solidFill>
                  <a:schemeClr val="bg1"/>
                </a:solidFill>
              </a:rPr>
              <a:t>encouragement</a:t>
            </a:r>
            <a:endParaRPr lang="en-IN" sz="7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5011F-1137-D924-BD01-FB170924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04" y="576201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6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F15F-9C74-8BE0-CCAD-A87A16F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61FE-0C3C-8640-10E9-79E5E7CF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343025"/>
            <a:ext cx="10601325" cy="5100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A Pivot Table in Excel is a dynamic tool used to </a:t>
            </a:r>
            <a:r>
              <a:rPr lang="en-US" sz="5400" b="1" dirty="0">
                <a:solidFill>
                  <a:srgbClr val="FFC000"/>
                </a:solidFill>
              </a:rPr>
              <a:t>summarize, analyze, explore</a:t>
            </a:r>
            <a:r>
              <a:rPr lang="en-US" sz="5400" b="1" dirty="0"/>
              <a:t>, and</a:t>
            </a:r>
            <a:r>
              <a:rPr lang="en-US" sz="5400" b="1" dirty="0">
                <a:solidFill>
                  <a:srgbClr val="FFC000"/>
                </a:solidFill>
              </a:rPr>
              <a:t> present </a:t>
            </a:r>
            <a:r>
              <a:rPr lang="en-US" sz="5400" b="1" dirty="0"/>
              <a:t>large amounts of data in a more manageable and understandable format.</a:t>
            </a:r>
            <a:endParaRPr lang="en-IN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A180A-FF49-E57C-2052-36168156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25" y="582007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8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FFD-93CE-B674-1E0F-0599D2BD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3095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0E54-A0AC-4548-CA74-00761482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312"/>
            <a:ext cx="10131425" cy="4882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/>
              <a:t>Key Features of a Pivot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089E8-846C-BD17-DB85-1C6BD79B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627" y="550068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8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8D1-1017-3499-8A62-9F2BB0D0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232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C8EF-CC17-342E-E8BC-6BA84FE4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8750"/>
            <a:ext cx="9905999" cy="5086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Summarization</a:t>
            </a:r>
          </a:p>
          <a:p>
            <a:pPr marL="0" indent="0">
              <a:buNone/>
            </a:pPr>
            <a:r>
              <a:rPr lang="en-US" sz="3600" dirty="0"/>
              <a:t>Quickly aggregate data using functions like sum, average, count, min, max, etc.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dirty="0">
                <a:solidFill>
                  <a:srgbClr val="FFC000"/>
                </a:solidFill>
              </a:rPr>
              <a:t>Example: </a:t>
            </a:r>
            <a:r>
              <a:rPr lang="en-US" sz="3600" dirty="0"/>
              <a:t>Summarizing sales data by region, product, or salesperson.</a:t>
            </a:r>
            <a:endParaRPr lang="en-IN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E4C46-D47E-844B-044B-DD6676FA8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627" y="550068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3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B2CA-DEBA-0CB5-99B3-D00E4098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4532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7AC3-BFCA-FEE7-001A-87395BA6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3050"/>
            <a:ext cx="9905999" cy="4972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Exploration</a:t>
            </a:r>
          </a:p>
          <a:p>
            <a:pPr marL="0" indent="0">
              <a:buNone/>
            </a:pPr>
            <a:r>
              <a:rPr lang="en-US" sz="3600" dirty="0"/>
              <a:t>Analyze data from multiple perspectives without altering the original dataset. </a:t>
            </a:r>
            <a:br>
              <a:rPr lang="en-US" sz="3600" dirty="0"/>
            </a:br>
            <a:r>
              <a:rPr lang="en-US" sz="3600" dirty="0">
                <a:solidFill>
                  <a:srgbClr val="FFC000"/>
                </a:solidFill>
              </a:rPr>
              <a:t>Example: </a:t>
            </a:r>
            <a:r>
              <a:rPr lang="en-US" sz="3600" dirty="0"/>
              <a:t>Pivoting data to view sales by month, quarter, or year.</a:t>
            </a:r>
            <a:endParaRPr lang="en-IN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0F8F-7B9A-D012-551D-584EA3C4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627" y="550068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DB12-8A80-BC62-8D84-A9046704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3070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712B-111B-A750-72AF-C7BEBD36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5888"/>
            <a:ext cx="9905999" cy="48535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>
                <a:solidFill>
                  <a:schemeClr val="bg1"/>
                </a:solidFill>
              </a:rPr>
              <a:t>Reporting</a:t>
            </a:r>
          </a:p>
          <a:p>
            <a:pPr marL="0" indent="0">
              <a:buNone/>
            </a:pPr>
            <a:r>
              <a:rPr lang="en-US" sz="3600" dirty="0"/>
              <a:t>Create flexible reports that can be easily updated and modified. </a:t>
            </a:r>
            <a:br>
              <a:rPr lang="en-US" sz="3600" dirty="0"/>
            </a:br>
            <a:r>
              <a:rPr lang="en-US" sz="3600" dirty="0">
                <a:solidFill>
                  <a:srgbClr val="FFC000"/>
                </a:solidFill>
              </a:rPr>
              <a:t>Example: </a:t>
            </a:r>
            <a:r>
              <a:rPr lang="en-US" sz="3600" dirty="0"/>
              <a:t>Generating monthly financial summaries for stakeholders.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298C8-D1DA-2E5B-FCFF-F885D481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627" y="550068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6696-0400-CBF7-66D0-A81AF856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1657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78FD-9E85-1FF4-41EE-D85D697F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0174"/>
            <a:ext cx="9905999" cy="4957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>
                <a:solidFill>
                  <a:schemeClr val="bg1"/>
                </a:solidFill>
              </a:rPr>
              <a:t>Interactive Analysis</a:t>
            </a:r>
          </a:p>
          <a:p>
            <a:pPr marL="0" indent="0">
              <a:buNone/>
            </a:pPr>
            <a:r>
              <a:rPr lang="en-US" sz="3600" dirty="0"/>
              <a:t>Perform complex calculations and comparisons.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dirty="0">
                <a:solidFill>
                  <a:srgbClr val="FFC000"/>
                </a:solidFill>
              </a:rPr>
              <a:t>Example: </a:t>
            </a:r>
            <a:r>
              <a:rPr lang="en-US" sz="3600" dirty="0"/>
              <a:t>Calculating the percentage of total sales for each product category. 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74D50-CF63-220D-FD3F-3B1E9A8F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627" y="550068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8929-78A5-44F8-0432-AB7AF5BB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8782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6037-AA1F-27B8-84D3-AB0C8E2D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313"/>
            <a:ext cx="9905999" cy="5200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>
                <a:solidFill>
                  <a:schemeClr val="bg1"/>
                </a:solidFill>
              </a:rPr>
              <a:t>Trend Analysis</a:t>
            </a:r>
          </a:p>
          <a:p>
            <a:pPr marL="0" indent="0">
              <a:buNone/>
            </a:pPr>
            <a:r>
              <a:rPr lang="en-US" sz="3600" dirty="0"/>
              <a:t>Identify patterns, trends, and anomalies in data. </a:t>
            </a:r>
            <a:r>
              <a:rPr lang="en-US" sz="3600" dirty="0">
                <a:solidFill>
                  <a:srgbClr val="FFC000"/>
                </a:solidFill>
              </a:rPr>
              <a:t>Example: </a:t>
            </a:r>
            <a:r>
              <a:rPr lang="en-US" sz="3600" dirty="0"/>
              <a:t>Analyzing seasonal trends in the sales data.</a:t>
            </a:r>
            <a:endParaRPr lang="en-IN" sz="4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C23BD-B7DA-EBB1-1ED2-0C0A33FC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627" y="550068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CDFE-91F0-7C04-CE0A-9A52DD61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8782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008080"/>
                </a:highlight>
              </a:rPr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B9A4-702C-1F1D-6A12-5080BA0D3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7300"/>
            <a:ext cx="9905999" cy="4533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solidFill>
                  <a:schemeClr val="bg1"/>
                </a:solidFill>
              </a:rPr>
              <a:t>When to Use a PivotTable?</a:t>
            </a:r>
          </a:p>
          <a:p>
            <a:pPr marL="0" indent="0">
              <a:buNone/>
            </a:pPr>
            <a:r>
              <a:rPr lang="en-US" sz="3600" dirty="0"/>
              <a:t>If you have a </a:t>
            </a:r>
            <a:r>
              <a:rPr lang="en-US" sz="3600" dirty="0">
                <a:solidFill>
                  <a:srgbClr val="FFC000"/>
                </a:solidFill>
              </a:rPr>
              <a:t>large dataset </a:t>
            </a:r>
            <a:r>
              <a:rPr lang="en-US" sz="3600" dirty="0"/>
              <a:t>with multiple columns of data. </a:t>
            </a:r>
            <a:br>
              <a:rPr lang="en-US" sz="3600" dirty="0"/>
            </a:br>
            <a:r>
              <a:rPr lang="en-US" sz="3600" dirty="0"/>
              <a:t>If you want to analyze your data from </a:t>
            </a:r>
            <a:r>
              <a:rPr lang="en-US" sz="3600" dirty="0">
                <a:solidFill>
                  <a:srgbClr val="FFC000"/>
                </a:solidFill>
              </a:rPr>
              <a:t>different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C000"/>
                </a:solidFill>
              </a:rPr>
              <a:t>angles</a:t>
            </a:r>
            <a:r>
              <a:rPr lang="en-US" sz="3600" dirty="0"/>
              <a:t> and answer various questions.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18E9-0D1E-CA36-D3C6-9FFFC360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627" y="5500688"/>
            <a:ext cx="838807" cy="8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0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</TotalTime>
  <Words>372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EXCEL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I hope you find this valuable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Ritika Prakash</dc:creator>
  <cp:lastModifiedBy>Ritika Prakash</cp:lastModifiedBy>
  <cp:revision>1</cp:revision>
  <dcterms:created xsi:type="dcterms:W3CDTF">2024-08-01T06:35:39Z</dcterms:created>
  <dcterms:modified xsi:type="dcterms:W3CDTF">2024-08-01T07:03:05Z</dcterms:modified>
</cp:coreProperties>
</file>