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0" r:id="rId1"/>
  </p:sld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snapToGrid="0">
      <p:cViewPr varScale="1">
        <p:scale>
          <a:sx n="81" d="100"/>
          <a:sy n="81" d="100"/>
        </p:scale>
        <p:origin x="73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0523381-B783-407B-8289-4F1ED025791E}" type="datetimeFigureOut">
              <a:rPr lang="en-IN" smtClean="0"/>
              <a:t>09-05-2020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94785D-55D0-4EA1-B09C-EAFF1D583AB6}" type="slidenum">
              <a:rPr lang="en-IN" smtClean="0"/>
              <a:t>‹#›</a:t>
            </a:fld>
            <a:endParaRPr lang="en-IN"/>
          </a:p>
        </p:txBody>
      </p:sp>
    </p:spTree>
    <p:extLst>
      <p:ext uri="{BB962C8B-B14F-4D97-AF65-F5344CB8AC3E}">
        <p14:creationId xmlns:p14="http://schemas.microsoft.com/office/powerpoint/2010/main" val="35962979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523381-B783-407B-8289-4F1ED025791E}" type="datetimeFigureOut">
              <a:rPr lang="en-IN" smtClean="0"/>
              <a:t>09-05-2020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94785D-55D0-4EA1-B09C-EAFF1D583AB6}" type="slidenum">
              <a:rPr lang="en-IN" smtClean="0"/>
              <a:t>‹#›</a:t>
            </a:fld>
            <a:endParaRPr lang="en-IN"/>
          </a:p>
        </p:txBody>
      </p:sp>
    </p:spTree>
    <p:extLst>
      <p:ext uri="{BB962C8B-B14F-4D97-AF65-F5344CB8AC3E}">
        <p14:creationId xmlns:p14="http://schemas.microsoft.com/office/powerpoint/2010/main" val="221032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523381-B783-407B-8289-4F1ED025791E}" type="datetimeFigureOut">
              <a:rPr lang="en-IN" smtClean="0"/>
              <a:t>09-05-2020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94785D-55D0-4EA1-B09C-EAFF1D583AB6}" type="slidenum">
              <a:rPr lang="en-IN" smtClean="0"/>
              <a:t>‹#›</a:t>
            </a:fld>
            <a:endParaRPr lang="en-IN"/>
          </a:p>
        </p:txBody>
      </p:sp>
    </p:spTree>
    <p:extLst>
      <p:ext uri="{BB962C8B-B14F-4D97-AF65-F5344CB8AC3E}">
        <p14:creationId xmlns:p14="http://schemas.microsoft.com/office/powerpoint/2010/main" val="2097277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523381-B783-407B-8289-4F1ED025791E}" type="datetimeFigureOut">
              <a:rPr lang="en-IN" smtClean="0"/>
              <a:t>09-05-2020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94785D-55D0-4EA1-B09C-EAFF1D583AB6}" type="slidenum">
              <a:rPr lang="en-IN" smtClean="0"/>
              <a:t>‹#›</a:t>
            </a:fld>
            <a:endParaRPr lang="en-IN"/>
          </a:p>
        </p:txBody>
      </p:sp>
    </p:spTree>
    <p:extLst>
      <p:ext uri="{BB962C8B-B14F-4D97-AF65-F5344CB8AC3E}">
        <p14:creationId xmlns:p14="http://schemas.microsoft.com/office/powerpoint/2010/main" val="227037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523381-B783-407B-8289-4F1ED025791E}" type="datetimeFigureOut">
              <a:rPr lang="en-IN" smtClean="0"/>
              <a:t>09-05-2020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94785D-55D0-4EA1-B09C-EAFF1D583AB6}" type="slidenum">
              <a:rPr lang="en-IN" smtClean="0"/>
              <a:t>‹#›</a:t>
            </a:fld>
            <a:endParaRPr lang="en-IN"/>
          </a:p>
        </p:txBody>
      </p:sp>
    </p:spTree>
    <p:extLst>
      <p:ext uri="{BB962C8B-B14F-4D97-AF65-F5344CB8AC3E}">
        <p14:creationId xmlns:p14="http://schemas.microsoft.com/office/powerpoint/2010/main" val="1075441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0523381-B783-407B-8289-4F1ED025791E}" type="datetimeFigureOut">
              <a:rPr lang="en-IN" smtClean="0"/>
              <a:t>09-05-2020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94785D-55D0-4EA1-B09C-EAFF1D583AB6}" type="slidenum">
              <a:rPr lang="en-IN" smtClean="0"/>
              <a:t>‹#›</a:t>
            </a:fld>
            <a:endParaRPr lang="en-IN"/>
          </a:p>
        </p:txBody>
      </p:sp>
    </p:spTree>
    <p:extLst>
      <p:ext uri="{BB962C8B-B14F-4D97-AF65-F5344CB8AC3E}">
        <p14:creationId xmlns:p14="http://schemas.microsoft.com/office/powerpoint/2010/main" val="4765259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0523381-B783-407B-8289-4F1ED025791E}" type="datetimeFigureOut">
              <a:rPr lang="en-IN" smtClean="0"/>
              <a:t>09-05-2020</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2F94785D-55D0-4EA1-B09C-EAFF1D583AB6}" type="slidenum">
              <a:rPr lang="en-IN" smtClean="0"/>
              <a:t>‹#›</a:t>
            </a:fld>
            <a:endParaRPr lang="en-IN"/>
          </a:p>
        </p:txBody>
      </p:sp>
    </p:spTree>
    <p:extLst>
      <p:ext uri="{BB962C8B-B14F-4D97-AF65-F5344CB8AC3E}">
        <p14:creationId xmlns:p14="http://schemas.microsoft.com/office/powerpoint/2010/main" val="950012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0523381-B783-407B-8289-4F1ED025791E}" type="datetimeFigureOut">
              <a:rPr lang="en-IN" smtClean="0"/>
              <a:t>09-05-2020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94785D-55D0-4EA1-B09C-EAFF1D583AB6}"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3582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523381-B783-407B-8289-4F1ED025791E}" type="datetimeFigureOut">
              <a:rPr lang="en-IN" smtClean="0"/>
              <a:t>09-05-2020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94785D-55D0-4EA1-B09C-EAFF1D583AB6}" type="slidenum">
              <a:rPr lang="en-IN" smtClean="0"/>
              <a:t>‹#›</a:t>
            </a:fld>
            <a:endParaRPr lang="en-IN"/>
          </a:p>
        </p:txBody>
      </p:sp>
    </p:spTree>
    <p:extLst>
      <p:ext uri="{BB962C8B-B14F-4D97-AF65-F5344CB8AC3E}">
        <p14:creationId xmlns:p14="http://schemas.microsoft.com/office/powerpoint/2010/main" val="108870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523381-B783-407B-8289-4F1ED025791E}" type="datetimeFigureOut">
              <a:rPr lang="en-IN" smtClean="0"/>
              <a:t>09-05-2020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94785D-55D0-4EA1-B09C-EAFF1D583AB6}" type="slidenum">
              <a:rPr lang="en-IN" smtClean="0"/>
              <a:t>‹#›</a:t>
            </a:fld>
            <a:endParaRPr lang="en-IN"/>
          </a:p>
        </p:txBody>
      </p:sp>
    </p:spTree>
    <p:extLst>
      <p:ext uri="{BB962C8B-B14F-4D97-AF65-F5344CB8AC3E}">
        <p14:creationId xmlns:p14="http://schemas.microsoft.com/office/powerpoint/2010/main" val="683394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0523381-B783-407B-8289-4F1ED025791E}" type="datetimeFigureOut">
              <a:rPr lang="en-IN" smtClean="0"/>
              <a:t>09-05-2020</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2F94785D-55D0-4EA1-B09C-EAFF1D583AB6}" type="slidenum">
              <a:rPr lang="en-IN" smtClean="0"/>
              <a:t>‹#›</a:t>
            </a:fld>
            <a:endParaRPr lang="en-IN"/>
          </a:p>
        </p:txBody>
      </p:sp>
    </p:spTree>
    <p:extLst>
      <p:ext uri="{BB962C8B-B14F-4D97-AF65-F5344CB8AC3E}">
        <p14:creationId xmlns:p14="http://schemas.microsoft.com/office/powerpoint/2010/main" val="1981019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0523381-B783-407B-8289-4F1ED025791E}" type="datetimeFigureOut">
              <a:rPr lang="en-IN" smtClean="0"/>
              <a:t>09-05-2020</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2F94785D-55D0-4EA1-B09C-EAFF1D583AB6}" type="slidenum">
              <a:rPr lang="en-IN" smtClean="0"/>
              <a:t>‹#›</a:t>
            </a:fld>
            <a:endParaRPr lang="en-IN"/>
          </a:p>
        </p:txBody>
      </p:sp>
    </p:spTree>
    <p:extLst>
      <p:ext uri="{BB962C8B-B14F-4D97-AF65-F5344CB8AC3E}">
        <p14:creationId xmlns:p14="http://schemas.microsoft.com/office/powerpoint/2010/main" val="4066165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0523381-B783-407B-8289-4F1ED025791E}" type="datetimeFigureOut">
              <a:rPr lang="en-IN" smtClean="0"/>
              <a:t>09-05-2020</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F94785D-55D0-4EA1-B09C-EAFF1D583AB6}" type="slidenum">
              <a:rPr lang="en-IN" smtClean="0"/>
              <a:t>‹#›</a:t>
            </a:fld>
            <a:endParaRPr lang="en-IN"/>
          </a:p>
        </p:txBody>
      </p:sp>
    </p:spTree>
    <p:extLst>
      <p:ext uri="{BB962C8B-B14F-4D97-AF65-F5344CB8AC3E}">
        <p14:creationId xmlns:p14="http://schemas.microsoft.com/office/powerpoint/2010/main" val="2633689785"/>
      </p:ext>
    </p:extLst>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908E-AFB3-4CA3-B15C-C67EDCF77189}"/>
              </a:ext>
            </a:extLst>
          </p:cNvPr>
          <p:cNvSpPr>
            <a:spLocks noGrp="1"/>
          </p:cNvSpPr>
          <p:nvPr>
            <p:ph type="ctrTitle"/>
          </p:nvPr>
        </p:nvSpPr>
        <p:spPr>
          <a:xfrm>
            <a:off x="1600200" y="1894788"/>
            <a:ext cx="8991600" cy="2288705"/>
          </a:xfrm>
          <a:solidFill>
            <a:schemeClr val="tx1"/>
          </a:solidFill>
        </p:spPr>
        <p:txBody>
          <a:bodyPr>
            <a:normAutofit fontScale="90000"/>
          </a:bodyPr>
          <a:lstStyle/>
          <a:p>
            <a:r>
              <a:rPr lang="en-IN" dirty="0"/>
              <a:t>Mongo DB Benchmarking with YCSB</a:t>
            </a:r>
            <a:br>
              <a:rPr lang="en-IN" dirty="0"/>
            </a:br>
            <a:r>
              <a:rPr lang="en-IN" dirty="0"/>
              <a:t>by </a:t>
            </a:r>
            <a:r>
              <a:rPr lang="en-IN" dirty="0" err="1"/>
              <a:t>ritik</a:t>
            </a:r>
            <a:r>
              <a:rPr lang="en-IN" dirty="0"/>
              <a:t> </a:t>
            </a:r>
            <a:r>
              <a:rPr lang="en-IN" dirty="0" err="1"/>
              <a:t>hariani</a:t>
            </a:r>
            <a:br>
              <a:rPr lang="en-IN" dirty="0"/>
            </a:br>
            <a:r>
              <a:rPr lang="en-IN" dirty="0"/>
              <a:t>srn:pes1201801558</a:t>
            </a:r>
          </a:p>
        </p:txBody>
      </p:sp>
    </p:spTree>
    <p:extLst>
      <p:ext uri="{BB962C8B-B14F-4D97-AF65-F5344CB8AC3E}">
        <p14:creationId xmlns:p14="http://schemas.microsoft.com/office/powerpoint/2010/main" val="32559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4245-E6A9-4ADB-9764-EC5CAC37FFCC}"/>
              </a:ext>
            </a:extLst>
          </p:cNvPr>
          <p:cNvSpPr>
            <a:spLocks noGrp="1"/>
          </p:cNvSpPr>
          <p:nvPr>
            <p:ph type="title"/>
          </p:nvPr>
        </p:nvSpPr>
        <p:spPr>
          <a:xfrm>
            <a:off x="2231136" y="531059"/>
            <a:ext cx="7729728" cy="1188720"/>
          </a:xfrm>
        </p:spPr>
        <p:txBody>
          <a:bodyPr/>
          <a:lstStyle/>
          <a:p>
            <a:r>
              <a:rPr lang="en-IN" dirty="0"/>
              <a:t>WORKLOAD D</a:t>
            </a:r>
          </a:p>
        </p:txBody>
      </p:sp>
      <p:pic>
        <p:nvPicPr>
          <p:cNvPr id="5" name="Picture 4">
            <a:extLst>
              <a:ext uri="{FF2B5EF4-FFF2-40B4-BE49-F238E27FC236}">
                <a16:creationId xmlns:a16="http://schemas.microsoft.com/office/drawing/2014/main" id="{8F5AF251-F5A3-4633-8C26-3BFE0F1E3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93" y="2181771"/>
            <a:ext cx="5055752" cy="3531405"/>
          </a:xfrm>
          <a:prstGeom prst="rect">
            <a:avLst/>
          </a:prstGeom>
        </p:spPr>
      </p:pic>
      <p:pic>
        <p:nvPicPr>
          <p:cNvPr id="7" name="Picture 6">
            <a:extLst>
              <a:ext uri="{FF2B5EF4-FFF2-40B4-BE49-F238E27FC236}">
                <a16:creationId xmlns:a16="http://schemas.microsoft.com/office/drawing/2014/main" id="{E4E5FD62-8260-4BFA-A4D9-D5378B09C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178" y="2181771"/>
            <a:ext cx="5068455" cy="3531405"/>
          </a:xfrm>
          <a:prstGeom prst="rect">
            <a:avLst/>
          </a:prstGeom>
        </p:spPr>
      </p:pic>
    </p:spTree>
    <p:extLst>
      <p:ext uri="{BB962C8B-B14F-4D97-AF65-F5344CB8AC3E}">
        <p14:creationId xmlns:p14="http://schemas.microsoft.com/office/powerpoint/2010/main" val="1911156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78FAF-34BB-466E-AD38-4A055A36A59E}"/>
              </a:ext>
            </a:extLst>
          </p:cNvPr>
          <p:cNvSpPr>
            <a:spLocks noGrp="1"/>
          </p:cNvSpPr>
          <p:nvPr>
            <p:ph type="title"/>
          </p:nvPr>
        </p:nvSpPr>
        <p:spPr>
          <a:xfrm>
            <a:off x="2089733" y="493351"/>
            <a:ext cx="7729728" cy="1188720"/>
          </a:xfrm>
        </p:spPr>
        <p:txBody>
          <a:bodyPr/>
          <a:lstStyle/>
          <a:p>
            <a:r>
              <a:rPr lang="en-IN" dirty="0"/>
              <a:t>Workload e</a:t>
            </a:r>
          </a:p>
        </p:txBody>
      </p:sp>
      <p:pic>
        <p:nvPicPr>
          <p:cNvPr id="5" name="Picture 4">
            <a:extLst>
              <a:ext uri="{FF2B5EF4-FFF2-40B4-BE49-F238E27FC236}">
                <a16:creationId xmlns:a16="http://schemas.microsoft.com/office/drawing/2014/main" id="{C5131847-842D-401C-AC4E-46420DE6F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62" y="2144064"/>
            <a:ext cx="5144672" cy="3531405"/>
          </a:xfrm>
          <a:prstGeom prst="rect">
            <a:avLst/>
          </a:prstGeom>
        </p:spPr>
      </p:pic>
      <p:pic>
        <p:nvPicPr>
          <p:cNvPr id="7" name="Picture 6">
            <a:extLst>
              <a:ext uri="{FF2B5EF4-FFF2-40B4-BE49-F238E27FC236}">
                <a16:creationId xmlns:a16="http://schemas.microsoft.com/office/drawing/2014/main" id="{EAFD1E97-7C7C-49D2-AA54-6EAB7DC92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654" y="2218650"/>
            <a:ext cx="5068455" cy="3531405"/>
          </a:xfrm>
          <a:prstGeom prst="rect">
            <a:avLst/>
          </a:prstGeom>
        </p:spPr>
      </p:pic>
    </p:spTree>
    <p:extLst>
      <p:ext uri="{BB962C8B-B14F-4D97-AF65-F5344CB8AC3E}">
        <p14:creationId xmlns:p14="http://schemas.microsoft.com/office/powerpoint/2010/main" val="312433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80EB-C2FF-4347-9B0F-2AA8618DCA09}"/>
              </a:ext>
            </a:extLst>
          </p:cNvPr>
          <p:cNvSpPr>
            <a:spLocks noGrp="1"/>
          </p:cNvSpPr>
          <p:nvPr>
            <p:ph type="title"/>
          </p:nvPr>
        </p:nvSpPr>
        <p:spPr>
          <a:xfrm>
            <a:off x="2231136" y="502778"/>
            <a:ext cx="7729728" cy="1188720"/>
          </a:xfrm>
        </p:spPr>
        <p:txBody>
          <a:bodyPr/>
          <a:lstStyle/>
          <a:p>
            <a:r>
              <a:rPr lang="en-IN" dirty="0"/>
              <a:t>WORKLOAD F</a:t>
            </a:r>
          </a:p>
        </p:txBody>
      </p:sp>
      <p:pic>
        <p:nvPicPr>
          <p:cNvPr id="5" name="Picture 4">
            <a:extLst>
              <a:ext uri="{FF2B5EF4-FFF2-40B4-BE49-F238E27FC236}">
                <a16:creationId xmlns:a16="http://schemas.microsoft.com/office/drawing/2014/main" id="{ABE01ECC-3544-4E14-AD8C-88AD41E3C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80" y="2144064"/>
            <a:ext cx="5144672" cy="3531405"/>
          </a:xfrm>
          <a:prstGeom prst="rect">
            <a:avLst/>
          </a:prstGeom>
        </p:spPr>
      </p:pic>
      <p:pic>
        <p:nvPicPr>
          <p:cNvPr id="7" name="Picture 6">
            <a:extLst>
              <a:ext uri="{FF2B5EF4-FFF2-40B4-BE49-F238E27FC236}">
                <a16:creationId xmlns:a16="http://schemas.microsoft.com/office/drawing/2014/main" id="{EB48783F-27BE-4EF7-B96D-74492E7AD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165" y="2144064"/>
            <a:ext cx="5068455" cy="3531405"/>
          </a:xfrm>
          <a:prstGeom prst="rect">
            <a:avLst/>
          </a:prstGeom>
        </p:spPr>
      </p:pic>
    </p:spTree>
    <p:extLst>
      <p:ext uri="{BB962C8B-B14F-4D97-AF65-F5344CB8AC3E}">
        <p14:creationId xmlns:p14="http://schemas.microsoft.com/office/powerpoint/2010/main" val="1184889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49F7A-56E1-4661-A92B-8BAEFBF5B1DE}"/>
              </a:ext>
            </a:extLst>
          </p:cNvPr>
          <p:cNvSpPr>
            <a:spLocks noGrp="1"/>
          </p:cNvSpPr>
          <p:nvPr>
            <p:ph type="title"/>
          </p:nvPr>
        </p:nvSpPr>
        <p:spPr>
          <a:xfrm>
            <a:off x="2231136" y="502779"/>
            <a:ext cx="7729728" cy="1188720"/>
          </a:xfrm>
        </p:spPr>
        <p:txBody>
          <a:bodyPr/>
          <a:lstStyle/>
          <a:p>
            <a:r>
              <a:rPr lang="en-IN" dirty="0"/>
              <a:t>CONCLUSION</a:t>
            </a:r>
          </a:p>
        </p:txBody>
      </p:sp>
      <p:sp>
        <p:nvSpPr>
          <p:cNvPr id="3" name="Content Placeholder 2">
            <a:extLst>
              <a:ext uri="{FF2B5EF4-FFF2-40B4-BE49-F238E27FC236}">
                <a16:creationId xmlns:a16="http://schemas.microsoft.com/office/drawing/2014/main" id="{B278186D-442B-452A-8862-7527C837BA75}"/>
              </a:ext>
            </a:extLst>
          </p:cNvPr>
          <p:cNvSpPr>
            <a:spLocks noGrp="1"/>
          </p:cNvSpPr>
          <p:nvPr>
            <p:ph sz="quarter" idx="13"/>
          </p:nvPr>
        </p:nvSpPr>
        <p:spPr>
          <a:xfrm>
            <a:off x="732934" y="2902381"/>
            <a:ext cx="10394707" cy="2301215"/>
          </a:xfrm>
        </p:spPr>
        <p:txBody>
          <a:bodyPr>
            <a:normAutofit/>
          </a:bodyPr>
          <a:lstStyle/>
          <a:p>
            <a:r>
              <a:rPr lang="en-IN" sz="2000" dirty="0"/>
              <a:t>YCSB provides a standard to compare different databases on various factors such as total time taken, total ops, average throughput, min/max/average/(95/99)percentile latencies, etc</a:t>
            </a:r>
          </a:p>
          <a:p>
            <a:r>
              <a:rPr lang="en-IN" sz="2000" dirty="0"/>
              <a:t>Hence YCSB is a very effective benchmark framework that must be used by every developer when one decides to choose which DB to be used.</a:t>
            </a:r>
          </a:p>
        </p:txBody>
      </p:sp>
    </p:spTree>
    <p:extLst>
      <p:ext uri="{BB962C8B-B14F-4D97-AF65-F5344CB8AC3E}">
        <p14:creationId xmlns:p14="http://schemas.microsoft.com/office/powerpoint/2010/main" val="64731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68A3-ECD8-40B5-BBAD-3C965CE6DA5E}"/>
              </a:ext>
            </a:extLst>
          </p:cNvPr>
          <p:cNvSpPr>
            <a:spLocks noGrp="1"/>
          </p:cNvSpPr>
          <p:nvPr>
            <p:ph type="title"/>
          </p:nvPr>
        </p:nvSpPr>
        <p:spPr>
          <a:xfrm>
            <a:off x="2127441" y="2834640"/>
            <a:ext cx="7729728" cy="1188720"/>
          </a:xfrm>
        </p:spPr>
        <p:txBody>
          <a:bodyPr/>
          <a:lstStyle/>
          <a:p>
            <a:r>
              <a:rPr lang="en-IN" dirty="0"/>
              <a:t>THANK YOU</a:t>
            </a:r>
          </a:p>
        </p:txBody>
      </p:sp>
    </p:spTree>
    <p:extLst>
      <p:ext uri="{BB962C8B-B14F-4D97-AF65-F5344CB8AC3E}">
        <p14:creationId xmlns:p14="http://schemas.microsoft.com/office/powerpoint/2010/main" val="2136577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840B-DB44-49AD-8268-4AE30E566391}"/>
              </a:ext>
            </a:extLst>
          </p:cNvPr>
          <p:cNvSpPr>
            <a:spLocks noGrp="1"/>
          </p:cNvSpPr>
          <p:nvPr>
            <p:ph type="title"/>
          </p:nvPr>
        </p:nvSpPr>
        <p:spPr/>
        <p:txBody>
          <a:bodyPr/>
          <a:lstStyle/>
          <a:p>
            <a:r>
              <a:rPr lang="en-IN" dirty="0"/>
              <a:t>What is YCSB? What IS MONGO DB?</a:t>
            </a:r>
          </a:p>
        </p:txBody>
      </p:sp>
      <p:sp>
        <p:nvSpPr>
          <p:cNvPr id="3" name="Content Placeholder 2">
            <a:extLst>
              <a:ext uri="{FF2B5EF4-FFF2-40B4-BE49-F238E27FC236}">
                <a16:creationId xmlns:a16="http://schemas.microsoft.com/office/drawing/2014/main" id="{AC0B3415-FD8A-482F-A8E9-191CE922D439}"/>
              </a:ext>
            </a:extLst>
          </p:cNvPr>
          <p:cNvSpPr>
            <a:spLocks noGrp="1"/>
          </p:cNvSpPr>
          <p:nvPr>
            <p:ph sz="quarter" idx="13"/>
          </p:nvPr>
        </p:nvSpPr>
        <p:spPr>
          <a:xfrm>
            <a:off x="898646" y="2582119"/>
            <a:ext cx="10394707" cy="3311189"/>
          </a:xfrm>
        </p:spPr>
        <p:txBody>
          <a:bodyPr>
            <a:normAutofit/>
          </a:bodyPr>
          <a:lstStyle/>
          <a:p>
            <a:r>
              <a:rPr lang="en-IN" sz="2000" dirty="0"/>
              <a:t>The </a:t>
            </a:r>
            <a:r>
              <a:rPr lang="en-IN" sz="2000" b="1" dirty="0"/>
              <a:t>Yahoo! Cloud Serving Benchmark</a:t>
            </a:r>
            <a:r>
              <a:rPr lang="en-IN" sz="2000" dirty="0"/>
              <a:t> (YCSB) is an open-source specification and program suite for evaluating retrieval and maintenance capabilities of computer programs. It is often used to compare relative performance of NoSQL database management systems.</a:t>
            </a:r>
          </a:p>
          <a:p>
            <a:r>
              <a:rPr lang="en-IN" sz="2000" dirty="0"/>
              <a:t>MongoDB is a cross-platform document-oriented database program. Classified as a NoSQL database program, MongoDB uses JSON-like documents with schema. </a:t>
            </a:r>
          </a:p>
        </p:txBody>
      </p:sp>
    </p:spTree>
    <p:extLst>
      <p:ext uri="{BB962C8B-B14F-4D97-AF65-F5344CB8AC3E}">
        <p14:creationId xmlns:p14="http://schemas.microsoft.com/office/powerpoint/2010/main" val="430138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ECEEB-A65E-4A12-8789-9F2A5C67B376}"/>
              </a:ext>
            </a:extLst>
          </p:cNvPr>
          <p:cNvSpPr>
            <a:spLocks noGrp="1"/>
          </p:cNvSpPr>
          <p:nvPr>
            <p:ph type="title"/>
          </p:nvPr>
        </p:nvSpPr>
        <p:spPr/>
        <p:txBody>
          <a:bodyPr/>
          <a:lstStyle/>
          <a:p>
            <a:r>
              <a:rPr lang="en-IN" dirty="0"/>
              <a:t>Why we need YCSB?</a:t>
            </a:r>
          </a:p>
        </p:txBody>
      </p:sp>
      <p:sp>
        <p:nvSpPr>
          <p:cNvPr id="3" name="Content Placeholder 2">
            <a:extLst>
              <a:ext uri="{FF2B5EF4-FFF2-40B4-BE49-F238E27FC236}">
                <a16:creationId xmlns:a16="http://schemas.microsoft.com/office/drawing/2014/main" id="{D2BE5BA8-F62C-4773-BCF7-A07682B78FBD}"/>
              </a:ext>
            </a:extLst>
          </p:cNvPr>
          <p:cNvSpPr>
            <a:spLocks noGrp="1"/>
          </p:cNvSpPr>
          <p:nvPr>
            <p:ph sz="quarter" idx="13"/>
          </p:nvPr>
        </p:nvSpPr>
        <p:spPr>
          <a:xfrm>
            <a:off x="695227" y="2497029"/>
            <a:ext cx="10394707" cy="3311189"/>
          </a:xfrm>
        </p:spPr>
        <p:txBody>
          <a:bodyPr>
            <a:normAutofit/>
          </a:bodyPr>
          <a:lstStyle/>
          <a:p>
            <a:r>
              <a:rPr lang="en-IN" sz="2800" dirty="0"/>
              <a:t>A standard benchmarking platform to measure the functioning and processing speeds of various NoSQL databases against standardised workloads.</a:t>
            </a:r>
          </a:p>
          <a:p>
            <a:r>
              <a:rPr lang="en-IN" sz="2800" dirty="0"/>
              <a:t>It consist of workload generating client and standard workload packages.</a:t>
            </a:r>
          </a:p>
        </p:txBody>
      </p:sp>
    </p:spTree>
    <p:extLst>
      <p:ext uri="{BB962C8B-B14F-4D97-AF65-F5344CB8AC3E}">
        <p14:creationId xmlns:p14="http://schemas.microsoft.com/office/powerpoint/2010/main" val="86621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9BB5-6E20-4612-922F-8ACCFF973E04}"/>
              </a:ext>
            </a:extLst>
          </p:cNvPr>
          <p:cNvSpPr>
            <a:spLocks noGrp="1"/>
          </p:cNvSpPr>
          <p:nvPr>
            <p:ph type="title"/>
          </p:nvPr>
        </p:nvSpPr>
        <p:spPr>
          <a:xfrm>
            <a:off x="2231136" y="465071"/>
            <a:ext cx="7729728" cy="1188720"/>
          </a:xfrm>
        </p:spPr>
        <p:txBody>
          <a:bodyPr/>
          <a:lstStyle/>
          <a:p>
            <a:r>
              <a:rPr lang="en-IN" dirty="0"/>
              <a:t>BENCHMARK TIERS</a:t>
            </a:r>
          </a:p>
        </p:txBody>
      </p:sp>
      <p:sp>
        <p:nvSpPr>
          <p:cNvPr id="3" name="Content Placeholder 2">
            <a:extLst>
              <a:ext uri="{FF2B5EF4-FFF2-40B4-BE49-F238E27FC236}">
                <a16:creationId xmlns:a16="http://schemas.microsoft.com/office/drawing/2014/main" id="{02627E68-7FD5-4B08-B488-34B9F8DDCFEA}"/>
              </a:ext>
            </a:extLst>
          </p:cNvPr>
          <p:cNvSpPr>
            <a:spLocks noGrp="1"/>
          </p:cNvSpPr>
          <p:nvPr>
            <p:ph sz="quarter" idx="13"/>
          </p:nvPr>
        </p:nvSpPr>
        <p:spPr>
          <a:xfrm>
            <a:off x="685800" y="2063396"/>
            <a:ext cx="10394707" cy="3932051"/>
          </a:xfrm>
        </p:spPr>
        <p:txBody>
          <a:bodyPr>
            <a:noAutofit/>
          </a:bodyPr>
          <a:lstStyle/>
          <a:p>
            <a:r>
              <a:rPr lang="en-IN" sz="2000" dirty="0"/>
              <a:t>TIER 1 – PERFORMANCE</a:t>
            </a:r>
          </a:p>
          <a:p>
            <a:pPr lvl="1"/>
            <a:r>
              <a:rPr lang="en-IN" sz="2000" dirty="0"/>
              <a:t>There is an inherent trade-oﬀ between latency and throughput: on a given hardware setup, as the amount of load increases, the latency of individual requests increases as well since there is more contention for disk, CPU, network and so on</a:t>
            </a:r>
          </a:p>
          <a:p>
            <a:pPr lvl="1"/>
            <a:r>
              <a:rPr lang="en-IN" sz="2000" dirty="0"/>
              <a:t>Threads increase the workload into the system and hence, throughput also increases. But the throughput saturates at a specific number of threads and will stay constant for further increase in the number of threads. But too much increase in the number of threads causes overload and the throughput starts to decrease</a:t>
            </a:r>
          </a:p>
          <a:p>
            <a:r>
              <a:rPr lang="en-IN" sz="2000" dirty="0"/>
              <a:t>TIER 2 – SCALING</a:t>
            </a:r>
          </a:p>
          <a:p>
            <a:pPr lvl="1"/>
            <a:r>
              <a:rPr lang="en-IN" sz="2000" dirty="0"/>
              <a:t>A key aspect of cloud systems is their ability to scale elastically, so that they can handle more load as applications add features and grow in popularity. The Scaling tier of the database examines the impact on performance as more machines are added to the system. </a:t>
            </a:r>
          </a:p>
          <a:p>
            <a:pPr lvl="1"/>
            <a:r>
              <a:rPr lang="en-IN" sz="2000" dirty="0"/>
              <a:t>Factors : Scale-up and Elastic speed up</a:t>
            </a:r>
          </a:p>
        </p:txBody>
      </p:sp>
    </p:spTree>
    <p:extLst>
      <p:ext uri="{BB962C8B-B14F-4D97-AF65-F5344CB8AC3E}">
        <p14:creationId xmlns:p14="http://schemas.microsoft.com/office/powerpoint/2010/main" val="1961252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A6D2-1733-4E6A-90F2-D1A09508B5D5}"/>
              </a:ext>
            </a:extLst>
          </p:cNvPr>
          <p:cNvSpPr>
            <a:spLocks noGrp="1"/>
          </p:cNvSpPr>
          <p:nvPr>
            <p:ph type="title"/>
          </p:nvPr>
        </p:nvSpPr>
        <p:spPr>
          <a:xfrm>
            <a:off x="2231136" y="549912"/>
            <a:ext cx="7729728" cy="1188720"/>
          </a:xfrm>
        </p:spPr>
        <p:txBody>
          <a:bodyPr/>
          <a:lstStyle/>
          <a:p>
            <a:r>
              <a:rPr lang="en-IN" dirty="0"/>
              <a:t>Workloads</a:t>
            </a:r>
          </a:p>
        </p:txBody>
      </p:sp>
      <p:sp>
        <p:nvSpPr>
          <p:cNvPr id="3" name="Content Placeholder 2">
            <a:extLst>
              <a:ext uri="{FF2B5EF4-FFF2-40B4-BE49-F238E27FC236}">
                <a16:creationId xmlns:a16="http://schemas.microsoft.com/office/drawing/2014/main" id="{D7771E71-565D-452E-81AA-06F25F564F32}"/>
              </a:ext>
            </a:extLst>
          </p:cNvPr>
          <p:cNvSpPr>
            <a:spLocks noGrp="1"/>
          </p:cNvSpPr>
          <p:nvPr>
            <p:ph sz="quarter" idx="13"/>
          </p:nvPr>
        </p:nvSpPr>
        <p:spPr/>
        <p:txBody>
          <a:bodyPr>
            <a:normAutofit/>
          </a:bodyPr>
          <a:lstStyle/>
          <a:p>
            <a:r>
              <a:rPr lang="en-IN" sz="2000" dirty="0"/>
              <a:t>Workload A: Update heavy workload: 50/50% Mix of Reads/Writes</a:t>
            </a:r>
          </a:p>
          <a:p>
            <a:r>
              <a:rPr lang="en-IN" sz="2000" dirty="0"/>
              <a:t>Workload B: Read mostly workload: 95/5% Mix of Reads/Writes</a:t>
            </a:r>
          </a:p>
          <a:p>
            <a:r>
              <a:rPr lang="en-IN" sz="2000" dirty="0"/>
              <a:t>Workload C: Read-only: 100% reads</a:t>
            </a:r>
          </a:p>
          <a:p>
            <a:r>
              <a:rPr lang="en-IN" sz="2000" dirty="0"/>
              <a:t>Workload D: Read the latest workload: More traffic on recent inserts</a:t>
            </a:r>
          </a:p>
          <a:p>
            <a:r>
              <a:rPr lang="en-IN" sz="2000" dirty="0"/>
              <a:t>Workload E: Short ranges: Short range based queries</a:t>
            </a:r>
          </a:p>
          <a:p>
            <a:r>
              <a:rPr lang="en-IN" sz="2000" dirty="0"/>
              <a:t>Workload F: Read-modify-write: Read, modify and update existing records</a:t>
            </a:r>
          </a:p>
        </p:txBody>
      </p:sp>
    </p:spTree>
    <p:extLst>
      <p:ext uri="{BB962C8B-B14F-4D97-AF65-F5344CB8AC3E}">
        <p14:creationId xmlns:p14="http://schemas.microsoft.com/office/powerpoint/2010/main" val="300914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D8F3-2231-439B-8337-27EFCB309B3F}"/>
              </a:ext>
            </a:extLst>
          </p:cNvPr>
          <p:cNvSpPr>
            <a:spLocks noGrp="1"/>
          </p:cNvSpPr>
          <p:nvPr>
            <p:ph type="title"/>
          </p:nvPr>
        </p:nvSpPr>
        <p:spPr>
          <a:xfrm>
            <a:off x="2231136" y="681887"/>
            <a:ext cx="7729728" cy="1188720"/>
          </a:xfrm>
        </p:spPr>
        <p:txBody>
          <a:bodyPr/>
          <a:lstStyle/>
          <a:p>
            <a:r>
              <a:rPr lang="en-IN" dirty="0"/>
              <a:t>ANALYSIS OF WORKLOADS</a:t>
            </a:r>
          </a:p>
        </p:txBody>
      </p:sp>
      <p:sp>
        <p:nvSpPr>
          <p:cNvPr id="3" name="Content Placeholder 2">
            <a:extLst>
              <a:ext uri="{FF2B5EF4-FFF2-40B4-BE49-F238E27FC236}">
                <a16:creationId xmlns:a16="http://schemas.microsoft.com/office/drawing/2014/main" id="{86589A3C-9B29-4708-935B-BEEBD463EE36}"/>
              </a:ext>
            </a:extLst>
          </p:cNvPr>
          <p:cNvSpPr>
            <a:spLocks noGrp="1"/>
          </p:cNvSpPr>
          <p:nvPr>
            <p:ph sz="quarter" idx="13"/>
          </p:nvPr>
        </p:nvSpPr>
        <p:spPr>
          <a:xfrm>
            <a:off x="898646" y="2792668"/>
            <a:ext cx="10394707" cy="3542144"/>
          </a:xfrm>
        </p:spPr>
        <p:txBody>
          <a:bodyPr>
            <a:normAutofit/>
          </a:bodyPr>
          <a:lstStyle/>
          <a:p>
            <a:r>
              <a:rPr lang="en-IN" sz="2400" dirty="0"/>
              <a:t>The analysis of the performance of the Database on these workloads will provide us with a clear idea on how effective the Database is with respective to other NoSQL databases and Traditional Databases</a:t>
            </a:r>
          </a:p>
          <a:p>
            <a:r>
              <a:rPr lang="en-IN" sz="2400" dirty="0"/>
              <a:t>We shall analyse the Average Latency and the Throughput achieved for MongoDB against various workloads (A-F) loaded with record from 100k to 500k.</a:t>
            </a:r>
          </a:p>
          <a:p>
            <a:r>
              <a:rPr lang="en-IN" sz="2400" dirty="0"/>
              <a:t>The number of threads used to run these are 16.</a:t>
            </a:r>
          </a:p>
          <a:p>
            <a:r>
              <a:rPr lang="en-IN" sz="2400" dirty="0"/>
              <a:t>Threads are just used to increase/speed up the number of insertions per sec.</a:t>
            </a:r>
          </a:p>
        </p:txBody>
      </p:sp>
    </p:spTree>
    <p:extLst>
      <p:ext uri="{BB962C8B-B14F-4D97-AF65-F5344CB8AC3E}">
        <p14:creationId xmlns:p14="http://schemas.microsoft.com/office/powerpoint/2010/main" val="3378006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B4956-62F8-4DB0-904D-9E56EA7191DF}"/>
              </a:ext>
            </a:extLst>
          </p:cNvPr>
          <p:cNvSpPr>
            <a:spLocks noGrp="1"/>
          </p:cNvSpPr>
          <p:nvPr>
            <p:ph type="title"/>
          </p:nvPr>
        </p:nvSpPr>
        <p:spPr>
          <a:xfrm>
            <a:off x="2231136" y="549913"/>
            <a:ext cx="7729728" cy="1188720"/>
          </a:xfrm>
        </p:spPr>
        <p:txBody>
          <a:bodyPr/>
          <a:lstStyle/>
          <a:p>
            <a:r>
              <a:rPr lang="en-IN" dirty="0"/>
              <a:t>WORKLOAD A</a:t>
            </a:r>
          </a:p>
        </p:txBody>
      </p:sp>
      <p:pic>
        <p:nvPicPr>
          <p:cNvPr id="5" name="Picture 4">
            <a:extLst>
              <a:ext uri="{FF2B5EF4-FFF2-40B4-BE49-F238E27FC236}">
                <a16:creationId xmlns:a16="http://schemas.microsoft.com/office/drawing/2014/main" id="{3A959AB1-E615-4633-BAF1-13D3573FC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98" y="2093579"/>
            <a:ext cx="5068455" cy="3610999"/>
          </a:xfrm>
          <a:prstGeom prst="rect">
            <a:avLst/>
          </a:prstGeom>
        </p:spPr>
      </p:pic>
      <p:pic>
        <p:nvPicPr>
          <p:cNvPr id="7" name="Picture 6">
            <a:extLst>
              <a:ext uri="{FF2B5EF4-FFF2-40B4-BE49-F238E27FC236}">
                <a16:creationId xmlns:a16="http://schemas.microsoft.com/office/drawing/2014/main" id="{8927D4F3-CD7C-4FCD-B6D5-CB1D27542C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984" y="2103006"/>
            <a:ext cx="5068455" cy="3610999"/>
          </a:xfrm>
          <a:prstGeom prst="rect">
            <a:avLst/>
          </a:prstGeom>
        </p:spPr>
      </p:pic>
    </p:spTree>
    <p:extLst>
      <p:ext uri="{BB962C8B-B14F-4D97-AF65-F5344CB8AC3E}">
        <p14:creationId xmlns:p14="http://schemas.microsoft.com/office/powerpoint/2010/main" val="333927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425E4-B5CC-4425-847A-69010E6B9F6F}"/>
              </a:ext>
            </a:extLst>
          </p:cNvPr>
          <p:cNvSpPr>
            <a:spLocks noGrp="1"/>
          </p:cNvSpPr>
          <p:nvPr>
            <p:ph type="title"/>
          </p:nvPr>
        </p:nvSpPr>
        <p:spPr>
          <a:xfrm>
            <a:off x="2231136" y="531059"/>
            <a:ext cx="7729728" cy="1188720"/>
          </a:xfrm>
        </p:spPr>
        <p:txBody>
          <a:bodyPr/>
          <a:lstStyle/>
          <a:p>
            <a:r>
              <a:rPr lang="en-IN" dirty="0"/>
              <a:t>WORKLOAD B</a:t>
            </a:r>
          </a:p>
        </p:txBody>
      </p:sp>
      <p:pic>
        <p:nvPicPr>
          <p:cNvPr id="5" name="Picture 4">
            <a:extLst>
              <a:ext uri="{FF2B5EF4-FFF2-40B4-BE49-F238E27FC236}">
                <a16:creationId xmlns:a16="http://schemas.microsoft.com/office/drawing/2014/main" id="{BB5B4602-5218-4DC9-A392-138701091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049" y="2021516"/>
            <a:ext cx="5068455" cy="3531405"/>
          </a:xfrm>
          <a:prstGeom prst="rect">
            <a:avLst/>
          </a:prstGeom>
        </p:spPr>
      </p:pic>
      <p:pic>
        <p:nvPicPr>
          <p:cNvPr id="7" name="Picture 6">
            <a:extLst>
              <a:ext uri="{FF2B5EF4-FFF2-40B4-BE49-F238E27FC236}">
                <a16:creationId xmlns:a16="http://schemas.microsoft.com/office/drawing/2014/main" id="{A9BED92B-4EC4-4AF1-9EA5-BC16AEEEF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2460" y="2030943"/>
            <a:ext cx="5068455" cy="3531405"/>
          </a:xfrm>
          <a:prstGeom prst="rect">
            <a:avLst/>
          </a:prstGeom>
        </p:spPr>
      </p:pic>
    </p:spTree>
    <p:extLst>
      <p:ext uri="{BB962C8B-B14F-4D97-AF65-F5344CB8AC3E}">
        <p14:creationId xmlns:p14="http://schemas.microsoft.com/office/powerpoint/2010/main" val="331726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4A39-4E40-4516-81B1-EC96F494139E}"/>
              </a:ext>
            </a:extLst>
          </p:cNvPr>
          <p:cNvSpPr>
            <a:spLocks noGrp="1"/>
          </p:cNvSpPr>
          <p:nvPr>
            <p:ph type="title"/>
          </p:nvPr>
        </p:nvSpPr>
        <p:spPr>
          <a:xfrm>
            <a:off x="2146295" y="417937"/>
            <a:ext cx="7729728" cy="1188720"/>
          </a:xfrm>
        </p:spPr>
        <p:txBody>
          <a:bodyPr/>
          <a:lstStyle/>
          <a:p>
            <a:r>
              <a:rPr lang="en-IN" dirty="0"/>
              <a:t>Workload c</a:t>
            </a:r>
          </a:p>
        </p:txBody>
      </p:sp>
      <p:pic>
        <p:nvPicPr>
          <p:cNvPr id="5" name="Picture 4">
            <a:extLst>
              <a:ext uri="{FF2B5EF4-FFF2-40B4-BE49-F238E27FC236}">
                <a16:creationId xmlns:a16="http://schemas.microsoft.com/office/drawing/2014/main" id="{0C59F579-3F0F-4547-9F72-DF48F04FC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096" y="2002581"/>
            <a:ext cx="5068455" cy="3531405"/>
          </a:xfrm>
          <a:prstGeom prst="rect">
            <a:avLst/>
          </a:prstGeom>
        </p:spPr>
      </p:pic>
      <p:pic>
        <p:nvPicPr>
          <p:cNvPr id="7" name="Picture 6">
            <a:extLst>
              <a:ext uri="{FF2B5EF4-FFF2-40B4-BE49-F238E27FC236}">
                <a16:creationId xmlns:a16="http://schemas.microsoft.com/office/drawing/2014/main" id="{C3332C21-3CBC-41D3-8009-FC1365A1A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2152" y="2002582"/>
            <a:ext cx="5055752" cy="3531405"/>
          </a:xfrm>
          <a:prstGeom prst="rect">
            <a:avLst/>
          </a:prstGeom>
        </p:spPr>
      </p:pic>
    </p:spTree>
    <p:extLst>
      <p:ext uri="{BB962C8B-B14F-4D97-AF65-F5344CB8AC3E}">
        <p14:creationId xmlns:p14="http://schemas.microsoft.com/office/powerpoint/2010/main" val="1935504571"/>
      </p:ext>
    </p:extLst>
  </p:cSld>
  <p:clrMapOvr>
    <a:masterClrMapping/>
  </p:clrMapOvr>
</p:sld>
</file>

<file path=ppt/theme/theme1.xml><?xml version="1.0" encoding="utf-8"?>
<a:theme xmlns:a="http://schemas.openxmlformats.org/drawingml/2006/main" name="Parce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232</TotalTime>
  <Words>521</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Parcel</vt:lpstr>
      <vt:lpstr>Mongo DB Benchmarking with YCSB by ritik hariani srn:pes1201801558</vt:lpstr>
      <vt:lpstr>What is YCSB? What IS MONGO DB?</vt:lpstr>
      <vt:lpstr>Why we need YCSB?</vt:lpstr>
      <vt:lpstr>BENCHMARK TIERS</vt:lpstr>
      <vt:lpstr>Workloads</vt:lpstr>
      <vt:lpstr>ANALYSIS OF WORKLOADS</vt:lpstr>
      <vt:lpstr>WORKLOAD A</vt:lpstr>
      <vt:lpstr>WORKLOAD B</vt:lpstr>
      <vt:lpstr>Workload c</vt:lpstr>
      <vt:lpstr>WORKLOAD D</vt:lpstr>
      <vt:lpstr>Workload e</vt:lpstr>
      <vt:lpstr>WORKLOAD F</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BENCHMARKING WITH YCSB</dc:title>
  <dc:creator>Ritik Hariani</dc:creator>
  <cp:lastModifiedBy>Ritik Hariani</cp:lastModifiedBy>
  <cp:revision>50</cp:revision>
  <dcterms:created xsi:type="dcterms:W3CDTF">2020-05-09T08:09:41Z</dcterms:created>
  <dcterms:modified xsi:type="dcterms:W3CDTF">2020-05-09T12:02:07Z</dcterms:modified>
</cp:coreProperties>
</file>