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5"/>
  </p:notesMasterIdLst>
  <p:sldIdLst>
    <p:sldId id="256" r:id="rId2"/>
    <p:sldId id="257" r:id="rId3"/>
    <p:sldId id="259" r:id="rId4"/>
  </p:sldIdLst>
  <p:sldSz cx="18288000" cy="10287000"/>
  <p:notesSz cx="6858000" cy="9144000"/>
  <p:embeddedFontLst>
    <p:embeddedFont>
      <p:font typeface="Barlow" panose="00000500000000000000" pitchFamily="2" charset="0"/>
      <p:regular r:id="rId6"/>
      <p:bold r:id="rId7"/>
    </p:embeddedFont>
    <p:embeddedFont>
      <p:font typeface="Montserrat" panose="00000500000000000000" pitchFamily="2" charset="0"/>
      <p:regular r:id="rId8"/>
      <p:bold r:id="rId9"/>
    </p:embeddedFont>
    <p:embeddedFont>
      <p:font typeface="Quattrocento Sans" panose="020B0502050000020003" pitchFamily="34" charset="0"/>
      <p:regular r:id="rId10"/>
      <p:bold r:id="rId11"/>
      <p:italic r:id="rId12"/>
      <p:boldItalic r:id="rId13"/>
    </p:embeddedFont>
    <p:embeddedFont>
      <p:font typeface="Tahoma" panose="020B0604030504040204" pitchFamily="34" charset="0"/>
      <p:regular r:id="rId14"/>
      <p:bold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p:cViewPr>
        <p:scale>
          <a:sx n="43" d="100"/>
          <a:sy n="43" d="100"/>
        </p:scale>
        <p:origin x="1378"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23" Type="http://schemas.openxmlformats.org/officeDocument/2006/relationships/tableStyles" Target="tableStyles.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 name="Google Shape;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 name="Google Shape;2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27dcd3a8ef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27dcd3a8ef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
        <p:cNvGrpSpPr/>
        <p:nvPr/>
      </p:nvGrpSpPr>
      <p:grpSpPr>
        <a:xfrm>
          <a:off x="0" y="0"/>
          <a:ext cx="0" cy="0"/>
          <a:chOff x="0" y="0"/>
          <a:chExt cx="0" cy="0"/>
        </a:xfrm>
      </p:grpSpPr>
      <p:pic>
        <p:nvPicPr>
          <p:cNvPr id="11" name="Google Shape;11;p3"/>
          <p:cNvPicPr preferRelativeResize="0"/>
          <p:nvPr/>
        </p:nvPicPr>
        <p:blipFill rotWithShape="1">
          <a:blip r:embed="rId3">
            <a:alphaModFix/>
          </a:blip>
          <a:srcRect/>
          <a:stretch/>
        </p:blipFill>
        <p:spPr>
          <a:xfrm>
            <a:off x="1028449" y="1154171"/>
            <a:ext cx="364160" cy="572250"/>
          </a:xfrm>
          <a:prstGeom prst="rect">
            <a:avLst/>
          </a:prstGeom>
          <a:noFill/>
          <a:ln>
            <a:noFill/>
          </a:ln>
        </p:spPr>
      </p:pic>
      <p:pic>
        <p:nvPicPr>
          <p:cNvPr id="12" name="Google Shape;12;p3"/>
          <p:cNvPicPr preferRelativeResize="0"/>
          <p:nvPr/>
        </p:nvPicPr>
        <p:blipFill rotWithShape="1">
          <a:blip r:embed="rId4">
            <a:alphaModFix/>
          </a:blip>
          <a:srcRect/>
          <a:stretch/>
        </p:blipFill>
        <p:spPr>
          <a:xfrm>
            <a:off x="2737197" y="946080"/>
            <a:ext cx="1440630" cy="1296567"/>
          </a:xfrm>
          <a:prstGeom prst="rect">
            <a:avLst/>
          </a:prstGeom>
          <a:noFill/>
          <a:ln>
            <a:noFill/>
          </a:ln>
        </p:spPr>
      </p:pic>
      <p:pic>
        <p:nvPicPr>
          <p:cNvPr id="13" name="Google Shape;13;p3"/>
          <p:cNvPicPr preferRelativeResize="0"/>
          <p:nvPr/>
        </p:nvPicPr>
        <p:blipFill rotWithShape="1">
          <a:blip r:embed="rId5">
            <a:alphaModFix/>
          </a:blip>
          <a:srcRect/>
          <a:stretch/>
        </p:blipFill>
        <p:spPr>
          <a:xfrm>
            <a:off x="6062652" y="974092"/>
            <a:ext cx="444194" cy="496217"/>
          </a:xfrm>
          <a:prstGeom prst="rect">
            <a:avLst/>
          </a:prstGeom>
          <a:noFill/>
          <a:ln>
            <a:noFill/>
          </a:ln>
        </p:spPr>
      </p:pic>
      <p:pic>
        <p:nvPicPr>
          <p:cNvPr id="14" name="Google Shape;14;p3"/>
          <p:cNvPicPr preferRelativeResize="0"/>
          <p:nvPr/>
        </p:nvPicPr>
        <p:blipFill rotWithShape="1">
          <a:blip r:embed="rId6">
            <a:alphaModFix/>
          </a:blip>
          <a:srcRect/>
          <a:stretch/>
        </p:blipFill>
        <p:spPr>
          <a:xfrm>
            <a:off x="6654911" y="1126159"/>
            <a:ext cx="1200525" cy="680297"/>
          </a:xfrm>
          <a:prstGeom prst="rect">
            <a:avLst/>
          </a:prstGeom>
          <a:noFill/>
          <a:ln>
            <a:noFill/>
          </a:ln>
        </p:spPr>
      </p:pic>
      <p:pic>
        <p:nvPicPr>
          <p:cNvPr id="15" name="Google Shape;15;p3"/>
          <p:cNvPicPr preferRelativeResize="0"/>
          <p:nvPr/>
        </p:nvPicPr>
        <p:blipFill rotWithShape="1">
          <a:blip r:embed="rId7">
            <a:alphaModFix/>
          </a:blip>
          <a:srcRect/>
          <a:stretch/>
        </p:blipFill>
        <p:spPr>
          <a:xfrm>
            <a:off x="8119551" y="1142166"/>
            <a:ext cx="356156" cy="532233"/>
          </a:xfrm>
          <a:prstGeom prst="rect">
            <a:avLst/>
          </a:prstGeom>
          <a:noFill/>
          <a:ln>
            <a:noFill/>
          </a:ln>
        </p:spPr>
      </p:pic>
      <p:pic>
        <p:nvPicPr>
          <p:cNvPr id="16" name="Google Shape;16;p3"/>
          <p:cNvPicPr preferRelativeResize="0"/>
          <p:nvPr/>
        </p:nvPicPr>
        <p:blipFill rotWithShape="1">
          <a:blip r:embed="rId8">
            <a:alphaModFix/>
          </a:blip>
          <a:srcRect/>
          <a:stretch/>
        </p:blipFill>
        <p:spPr>
          <a:xfrm>
            <a:off x="9644218" y="1058129"/>
            <a:ext cx="692303" cy="784343"/>
          </a:xfrm>
          <a:prstGeom prst="rect">
            <a:avLst/>
          </a:prstGeom>
          <a:noFill/>
          <a:ln>
            <a:noFill/>
          </a:ln>
        </p:spPr>
      </p:pic>
      <p:sp>
        <p:nvSpPr>
          <p:cNvPr id="17" name="Google Shape;17;p3"/>
          <p:cNvSpPr/>
          <p:nvPr/>
        </p:nvSpPr>
        <p:spPr>
          <a:xfrm>
            <a:off x="1428624" y="1118155"/>
            <a:ext cx="1264500" cy="620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500" b="1" i="0" u="none" strike="noStrike" cap="none">
                <a:solidFill>
                  <a:srgbClr val="E30413"/>
                </a:solidFill>
                <a:latin typeface="Trebuchet MS"/>
                <a:ea typeface="Trebuchet MS"/>
                <a:cs typeface="Trebuchet MS"/>
                <a:sym typeface="Trebuchet MS"/>
              </a:rPr>
              <a:t>CHANDIGARH</a:t>
            </a:r>
            <a:endParaRPr/>
          </a:p>
          <a:p>
            <a:pPr marL="0" marR="0" lvl="0" indent="0" algn="l" rtl="0">
              <a:spcBef>
                <a:spcPts val="210"/>
              </a:spcBef>
              <a:spcAft>
                <a:spcPts val="0"/>
              </a:spcAft>
              <a:buNone/>
            </a:pPr>
            <a:r>
              <a:rPr lang="en-US" sz="1500" b="1" i="0" u="none" strike="noStrike" cap="none">
                <a:solidFill>
                  <a:srgbClr val="2D2D2B"/>
                </a:solidFill>
                <a:latin typeface="Trebuchet MS"/>
                <a:ea typeface="Trebuchet MS"/>
                <a:cs typeface="Trebuchet MS"/>
                <a:sym typeface="Trebuchet MS"/>
              </a:rPr>
              <a:t>UNIVERSITY</a:t>
            </a:r>
            <a:endParaRPr/>
          </a:p>
          <a:p>
            <a:pPr marL="0" marR="0" lvl="0" indent="0" algn="l" rtl="0">
              <a:spcBef>
                <a:spcPts val="210"/>
              </a:spcBef>
              <a:spcAft>
                <a:spcPts val="0"/>
              </a:spcAft>
              <a:buNone/>
            </a:pPr>
            <a:r>
              <a:rPr lang="en-US" sz="450" b="0" i="0" u="none" strike="noStrike" cap="none">
                <a:solidFill>
                  <a:srgbClr val="DE5762"/>
                </a:solidFill>
                <a:latin typeface="Trebuchet MS"/>
                <a:ea typeface="Trebuchet MS"/>
                <a:cs typeface="Trebuchet MS"/>
                <a:sym typeface="Trebuchet MS"/>
              </a:rPr>
              <a:t>Discover. Lsam. Empower.</a:t>
            </a:r>
            <a:endParaRPr/>
          </a:p>
        </p:txBody>
      </p:sp>
      <p:sp>
        <p:nvSpPr>
          <p:cNvPr id="18" name="Google Shape;18;p3"/>
          <p:cNvSpPr/>
          <p:nvPr/>
        </p:nvSpPr>
        <p:spPr>
          <a:xfrm>
            <a:off x="4694053" y="1246211"/>
            <a:ext cx="988500" cy="30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200" b="1" i="0" u="none" strike="noStrike" cap="none">
                <a:latin typeface="Trebuchet MS"/>
                <a:ea typeface="Trebuchet MS"/>
                <a:cs typeface="Trebuchet MS"/>
                <a:sym typeface="Trebuchet MS"/>
              </a:rPr>
              <a:t>UNIVERSITY</a:t>
            </a:r>
            <a:endParaRPr/>
          </a:p>
          <a:p>
            <a:pPr marL="0" marR="0" lvl="0" indent="0" algn="l" rtl="0">
              <a:spcBef>
                <a:spcPts val="0"/>
              </a:spcBef>
              <a:spcAft>
                <a:spcPts val="0"/>
              </a:spcAft>
              <a:buNone/>
            </a:pPr>
            <a:r>
              <a:rPr lang="en-US" sz="1200" b="1" i="0" u="none" strike="noStrike" cap="none">
                <a:latin typeface="Trebuchet MS"/>
                <a:ea typeface="Trebuchet MS"/>
                <a:cs typeface="Trebuchet MS"/>
                <a:sym typeface="Trebuchet MS"/>
              </a:rPr>
              <a:t>RANKINGS</a:t>
            </a:r>
            <a:endParaRPr/>
          </a:p>
        </p:txBody>
      </p:sp>
      <p:sp>
        <p:nvSpPr>
          <p:cNvPr id="19" name="Google Shape;19;p3"/>
          <p:cNvSpPr/>
          <p:nvPr/>
        </p:nvSpPr>
        <p:spPr>
          <a:xfrm>
            <a:off x="6042643" y="1482315"/>
            <a:ext cx="488100" cy="304200"/>
          </a:xfrm>
          <a:prstGeom prst="rect">
            <a:avLst/>
          </a:prstGeom>
          <a:noFill/>
          <a:ln>
            <a:noFill/>
          </a:ln>
        </p:spPr>
        <p:txBody>
          <a:bodyPr spcFirstLastPara="1" wrap="square" lIns="0" tIns="0" rIns="0" bIns="0" anchor="t" anchorCtr="0">
            <a:noAutofit/>
          </a:bodyPr>
          <a:lstStyle/>
          <a:p>
            <a:pPr marL="0" marR="0" lvl="0" indent="0" algn="just" rtl="0">
              <a:lnSpc>
                <a:spcPct val="121230"/>
              </a:lnSpc>
              <a:spcBef>
                <a:spcPts val="0"/>
              </a:spcBef>
              <a:spcAft>
                <a:spcPts val="0"/>
              </a:spcAft>
              <a:buNone/>
            </a:pPr>
            <a:r>
              <a:rPr lang="en-US" sz="650" b="0" i="0" u="none" strike="noStrike" cap="none">
                <a:solidFill>
                  <a:srgbClr val="485D66"/>
                </a:solidFill>
                <a:latin typeface="Trebuchet MS"/>
                <a:ea typeface="Trebuchet MS"/>
                <a:cs typeface="Trebuchet MS"/>
                <a:sym typeface="Trebuchet MS"/>
              </a:rPr>
              <a:t>SHARI INDIA HACKATHQN</a:t>
            </a:r>
            <a:endParaRPr/>
          </a:p>
          <a:p>
            <a:pPr marL="0" marR="0" lvl="0" indent="0" algn="ctr" rtl="0">
              <a:lnSpc>
                <a:spcPct val="112571"/>
              </a:lnSpc>
              <a:spcBef>
                <a:spcPts val="0"/>
              </a:spcBef>
              <a:spcAft>
                <a:spcPts val="0"/>
              </a:spcAft>
              <a:buNone/>
            </a:pPr>
            <a:r>
              <a:rPr lang="en-US" sz="700" b="1" i="0" u="none" strike="noStrike" cap="none">
                <a:solidFill>
                  <a:srgbClr val="485D66"/>
                </a:solidFill>
                <a:latin typeface="Trebuchet MS"/>
                <a:ea typeface="Trebuchet MS"/>
                <a:cs typeface="Trebuchet MS"/>
                <a:sym typeface="Trebuchet MS"/>
              </a:rPr>
              <a:t>2023</a:t>
            </a:r>
            <a:endParaRPr/>
          </a:p>
        </p:txBody>
      </p:sp>
      <p:sp>
        <p:nvSpPr>
          <p:cNvPr id="20" name="Google Shape;20;p3"/>
          <p:cNvSpPr/>
          <p:nvPr/>
        </p:nvSpPr>
        <p:spPr>
          <a:xfrm>
            <a:off x="8543737" y="1206194"/>
            <a:ext cx="1020300" cy="436200"/>
          </a:xfrm>
          <a:prstGeom prst="rect">
            <a:avLst/>
          </a:prstGeom>
          <a:noFill/>
          <a:ln>
            <a:noFill/>
          </a:ln>
        </p:spPr>
        <p:txBody>
          <a:bodyPr spcFirstLastPara="1" wrap="square" lIns="0" tIns="0" rIns="0" bIns="0" anchor="t" anchorCtr="0">
            <a:noAutofit/>
          </a:bodyPr>
          <a:lstStyle/>
          <a:p>
            <a:pPr marL="0" marR="0" lvl="0" indent="0" algn="l" rtl="0">
              <a:lnSpc>
                <a:spcPct val="94500"/>
              </a:lnSpc>
              <a:spcBef>
                <a:spcPts val="0"/>
              </a:spcBef>
              <a:spcAft>
                <a:spcPts val="0"/>
              </a:spcAft>
              <a:buNone/>
            </a:pPr>
            <a:r>
              <a:rPr lang="en-US" sz="800" b="0" i="0" u="none" strike="noStrike" cap="none">
                <a:latin typeface="Trebuchet MS"/>
                <a:ea typeface="Trebuchet MS"/>
                <a:cs typeface="Trebuchet MS"/>
                <a:sym typeface="Trebuchet MS"/>
              </a:rPr>
              <a:t>ftHSrr*WlcW </a:t>
            </a:r>
            <a:r>
              <a:rPr lang="en-US" sz="1050" b="0" i="0" u="none" strike="noStrike" cap="none">
                <a:latin typeface="Quattrocento Sans"/>
                <a:ea typeface="Quattrocento Sans"/>
                <a:cs typeface="Quattrocento Sans"/>
                <a:sym typeface="Quattrocento Sans"/>
              </a:rPr>
              <a:t>MINISTRY OF </a:t>
            </a:r>
            <a:r>
              <a:rPr lang="en-US" sz="1200" b="1" i="0" u="none" strike="noStrike" cap="none">
                <a:latin typeface="Quattrocento Sans"/>
                <a:ea typeface="Quattrocento Sans"/>
                <a:cs typeface="Quattrocento Sans"/>
                <a:sym typeface="Quattrocento Sans"/>
              </a:rPr>
              <a:t>EDUCATION</a:t>
            </a:r>
            <a:endParaRPr/>
          </a:p>
        </p:txBody>
      </p:sp>
      <p:sp>
        <p:nvSpPr>
          <p:cNvPr id="21" name="Google Shape;21;p3"/>
          <p:cNvSpPr/>
          <p:nvPr/>
        </p:nvSpPr>
        <p:spPr>
          <a:xfrm>
            <a:off x="1466675" y="4091504"/>
            <a:ext cx="10075968" cy="580879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400" b="1" i="0" u="none" strike="noStrike" cap="none" dirty="0">
                <a:latin typeface="Trebuchet MS"/>
                <a:ea typeface="Trebuchet MS"/>
                <a:cs typeface="Trebuchet MS"/>
                <a:sym typeface="Trebuchet MS"/>
              </a:rPr>
              <a:t>Domain : Miscellaneous</a:t>
            </a:r>
            <a:endParaRPr sz="3400" b="1" i="0" u="none" strike="noStrike" cap="none" dirty="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3400" dirty="0">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3300" b="1" i="0" u="none" strike="noStrike" cap="none" dirty="0">
                <a:latin typeface="Trebuchet MS"/>
                <a:ea typeface="Trebuchet MS"/>
                <a:cs typeface="Trebuchet MS"/>
                <a:sym typeface="Trebuchet MS"/>
              </a:rPr>
              <a:t>PSID : S</a:t>
            </a:r>
            <a:r>
              <a:rPr lang="en-US" sz="3300" b="1" dirty="0">
                <a:latin typeface="Trebuchet MS"/>
                <a:ea typeface="Trebuchet MS"/>
                <a:cs typeface="Trebuchet MS"/>
                <a:sym typeface="Trebuchet MS"/>
              </a:rPr>
              <a:t>IH1366</a:t>
            </a:r>
            <a:endParaRPr sz="3300" b="1" dirty="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3300" b="1" dirty="0">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3300" b="1" i="0" u="none" strike="noStrike" cap="none" dirty="0">
                <a:latin typeface="Trebuchet MS"/>
                <a:ea typeface="Trebuchet MS"/>
                <a:cs typeface="Trebuchet MS"/>
                <a:sym typeface="Trebuchet MS"/>
              </a:rPr>
              <a:t>Problem Statement Title :Centralized </a:t>
            </a:r>
            <a:r>
              <a:rPr lang="en-US" sz="3300" b="1" i="0" u="none" strike="noStrike" cap="none" dirty="0" err="1">
                <a:latin typeface="Trebuchet MS"/>
                <a:ea typeface="Trebuchet MS"/>
                <a:cs typeface="Trebuchet MS"/>
                <a:sym typeface="Trebuchet MS"/>
              </a:rPr>
              <a:t>Nasha</a:t>
            </a:r>
            <a:r>
              <a:rPr lang="en-US" sz="3300" b="1" i="0" u="none" strike="noStrike" cap="none" dirty="0">
                <a:latin typeface="Trebuchet MS"/>
                <a:ea typeface="Trebuchet MS"/>
                <a:cs typeface="Trebuchet MS"/>
                <a:sym typeface="Trebuchet MS"/>
              </a:rPr>
              <a:t> </a:t>
            </a:r>
            <a:r>
              <a:rPr lang="en-US" sz="3300" b="1" i="0" u="none" strike="noStrike" cap="none" dirty="0" err="1">
                <a:latin typeface="Trebuchet MS"/>
                <a:ea typeface="Trebuchet MS"/>
                <a:cs typeface="Trebuchet MS"/>
                <a:sym typeface="Trebuchet MS"/>
              </a:rPr>
              <a:t>mukti</a:t>
            </a:r>
            <a:r>
              <a:rPr lang="en-US" sz="3300" b="1" i="0" u="none" strike="noStrike" cap="none" dirty="0">
                <a:latin typeface="Trebuchet MS"/>
                <a:ea typeface="Trebuchet MS"/>
                <a:cs typeface="Trebuchet MS"/>
                <a:sym typeface="Trebuchet MS"/>
              </a:rPr>
              <a:t>                  </a:t>
            </a:r>
            <a:r>
              <a:rPr lang="en-US" sz="3300" b="1" i="0" u="none" strike="noStrike" cap="none" dirty="0" err="1">
                <a:latin typeface="Trebuchet MS"/>
                <a:ea typeface="Trebuchet MS"/>
                <a:cs typeface="Trebuchet MS"/>
                <a:sym typeface="Trebuchet MS"/>
              </a:rPr>
              <a:t>ke</a:t>
            </a:r>
            <a:r>
              <a:rPr lang="en-US" sz="3300" b="1" dirty="0" err="1">
                <a:latin typeface="Trebuchet MS"/>
                <a:ea typeface="Trebuchet MS"/>
                <a:cs typeface="Trebuchet MS"/>
                <a:sym typeface="Trebuchet MS"/>
              </a:rPr>
              <a:t>ndra</a:t>
            </a:r>
            <a:endParaRPr lang="en-US" sz="3300" b="1" dirty="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3300" b="1" dirty="0">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3300" b="1" i="0" u="none" strike="noStrike" cap="none" dirty="0">
                <a:latin typeface="Trebuchet MS"/>
                <a:ea typeface="Trebuchet MS"/>
                <a:cs typeface="Trebuchet MS"/>
                <a:sym typeface="Trebuchet MS"/>
              </a:rPr>
              <a:t>Ministry/Organization Name :- </a:t>
            </a:r>
            <a:r>
              <a:rPr lang="en-US" sz="3300" b="1" i="0" u="none" strike="noStrike" cap="none" dirty="0" err="1">
                <a:latin typeface="Trebuchet MS"/>
                <a:ea typeface="Trebuchet MS"/>
                <a:cs typeface="Trebuchet MS"/>
                <a:sym typeface="Trebuchet MS"/>
              </a:rPr>
              <a:t>MoSJE</a:t>
            </a:r>
            <a:endParaRPr sz="3300" b="1" dirty="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3300" b="1" dirty="0">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3300" b="1" i="0" u="none" strike="noStrike" cap="none" dirty="0">
                <a:latin typeface="Trebuchet MS"/>
                <a:ea typeface="Trebuchet MS"/>
                <a:cs typeface="Trebuchet MS"/>
                <a:sym typeface="Trebuchet MS"/>
              </a:rPr>
              <a:t>Theme Name:- Miscellaneous</a:t>
            </a:r>
            <a:endParaRPr dirty="0"/>
          </a:p>
        </p:txBody>
      </p:sp>
      <p:pic>
        <p:nvPicPr>
          <p:cNvPr id="22" name="Google Shape;22;p3"/>
          <p:cNvPicPr preferRelativeResize="0"/>
          <p:nvPr/>
        </p:nvPicPr>
        <p:blipFill>
          <a:blip r:embed="rId9">
            <a:alphaModFix/>
          </a:blip>
          <a:stretch>
            <a:fillRect/>
          </a:stretch>
        </p:blipFill>
        <p:spPr>
          <a:xfrm>
            <a:off x="944875" y="953388"/>
            <a:ext cx="9315450" cy="1209675"/>
          </a:xfrm>
          <a:prstGeom prst="rect">
            <a:avLst/>
          </a:prstGeom>
          <a:noFill/>
          <a:ln>
            <a:noFill/>
          </a:ln>
        </p:spPr>
      </p:pic>
      <p:pic>
        <p:nvPicPr>
          <p:cNvPr id="23" name="Google Shape;23;p3"/>
          <p:cNvPicPr preferRelativeResize="0"/>
          <p:nvPr/>
        </p:nvPicPr>
        <p:blipFill rotWithShape="1">
          <a:blip r:embed="rId10">
            <a:alphaModFix/>
          </a:blip>
          <a:srcRect/>
          <a:stretch/>
        </p:blipFill>
        <p:spPr>
          <a:xfrm>
            <a:off x="11817151" y="-6382"/>
            <a:ext cx="6470849" cy="10286474"/>
          </a:xfrm>
          <a:prstGeom prst="rect">
            <a:avLst/>
          </a:prstGeom>
          <a:noFill/>
          <a:ln>
            <a:noFill/>
          </a:ln>
        </p:spPr>
      </p:pic>
      <p:sp>
        <p:nvSpPr>
          <p:cNvPr id="24" name="Google Shape;24;p3"/>
          <p:cNvSpPr/>
          <p:nvPr/>
        </p:nvSpPr>
        <p:spPr>
          <a:xfrm>
            <a:off x="1466675" y="2242650"/>
            <a:ext cx="13978550" cy="134477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0" b="1" i="0" u="none" strike="noStrike" cap="none" dirty="0">
                <a:latin typeface="Tahoma"/>
                <a:ea typeface="Tahoma"/>
                <a:cs typeface="Tahoma"/>
                <a:sym typeface="Tahoma"/>
              </a:rPr>
              <a:t>BINARY THINKERS</a:t>
            </a:r>
            <a:endParaRPr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3">
            <a:alphaModFix/>
          </a:blip>
          <a:srcRect/>
          <a:stretch/>
        </p:blipFill>
        <p:spPr>
          <a:xfrm>
            <a:off x="4674044" y="344150"/>
            <a:ext cx="1620709" cy="580254"/>
          </a:xfrm>
          <a:prstGeom prst="rect">
            <a:avLst/>
          </a:prstGeom>
          <a:noFill/>
          <a:ln>
            <a:noFill/>
          </a:ln>
        </p:spPr>
      </p:pic>
      <p:pic>
        <p:nvPicPr>
          <p:cNvPr id="30" name="Google Shape;30;p4"/>
          <p:cNvPicPr preferRelativeResize="0"/>
          <p:nvPr/>
        </p:nvPicPr>
        <p:blipFill rotWithShape="1">
          <a:blip r:embed="rId4">
            <a:alphaModFix/>
          </a:blip>
          <a:srcRect/>
          <a:stretch/>
        </p:blipFill>
        <p:spPr>
          <a:xfrm>
            <a:off x="6530856" y="140061"/>
            <a:ext cx="1292566" cy="1292565"/>
          </a:xfrm>
          <a:prstGeom prst="rect">
            <a:avLst/>
          </a:prstGeom>
          <a:noFill/>
          <a:ln>
            <a:noFill/>
          </a:ln>
        </p:spPr>
      </p:pic>
      <p:pic>
        <p:nvPicPr>
          <p:cNvPr id="31" name="Google Shape;31;p4"/>
          <p:cNvPicPr preferRelativeResize="0"/>
          <p:nvPr/>
        </p:nvPicPr>
        <p:blipFill rotWithShape="1">
          <a:blip r:embed="rId5">
            <a:alphaModFix/>
          </a:blip>
          <a:srcRect/>
          <a:stretch/>
        </p:blipFill>
        <p:spPr>
          <a:xfrm>
            <a:off x="9704245" y="44019"/>
            <a:ext cx="3529543" cy="1184518"/>
          </a:xfrm>
          <a:prstGeom prst="rect">
            <a:avLst/>
          </a:prstGeom>
          <a:noFill/>
          <a:ln>
            <a:noFill/>
          </a:ln>
        </p:spPr>
      </p:pic>
      <p:pic>
        <p:nvPicPr>
          <p:cNvPr id="32" name="Google Shape;32;p4"/>
          <p:cNvPicPr preferRelativeResize="0"/>
          <p:nvPr/>
        </p:nvPicPr>
        <p:blipFill rotWithShape="1">
          <a:blip r:embed="rId6">
            <a:alphaModFix/>
          </a:blip>
          <a:srcRect/>
          <a:stretch/>
        </p:blipFill>
        <p:spPr>
          <a:xfrm>
            <a:off x="13297817" y="248108"/>
            <a:ext cx="644281" cy="740324"/>
          </a:xfrm>
          <a:prstGeom prst="rect">
            <a:avLst/>
          </a:prstGeom>
          <a:noFill/>
          <a:ln>
            <a:noFill/>
          </a:ln>
        </p:spPr>
      </p:pic>
      <p:sp>
        <p:nvSpPr>
          <p:cNvPr id="33" name="Google Shape;33;p4"/>
          <p:cNvSpPr/>
          <p:nvPr/>
        </p:nvSpPr>
        <p:spPr>
          <a:xfrm>
            <a:off x="8343649" y="436190"/>
            <a:ext cx="984431" cy="30013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200" b="1" i="0" u="none" strike="noStrike" cap="none">
                <a:latin typeface="Trebuchet MS"/>
                <a:ea typeface="Trebuchet MS"/>
                <a:cs typeface="Trebuchet MS"/>
                <a:sym typeface="Trebuchet MS"/>
              </a:rPr>
              <a:t>UNIVERSITY</a:t>
            </a:r>
            <a:endParaRPr/>
          </a:p>
          <a:p>
            <a:pPr marL="0" marR="0" lvl="0" indent="0" algn="l" rtl="0">
              <a:spcBef>
                <a:spcPts val="0"/>
              </a:spcBef>
              <a:spcAft>
                <a:spcPts val="0"/>
              </a:spcAft>
              <a:buNone/>
            </a:pPr>
            <a:r>
              <a:rPr lang="en-US" sz="1200" b="1" i="0" u="none" strike="noStrike" cap="none">
                <a:latin typeface="Trebuchet MS"/>
                <a:ea typeface="Trebuchet MS"/>
                <a:cs typeface="Trebuchet MS"/>
                <a:sym typeface="Trebuchet MS"/>
              </a:rPr>
              <a:t>RANKINGS</a:t>
            </a:r>
            <a:endParaRPr/>
          </a:p>
        </p:txBody>
      </p:sp>
      <p:sp>
        <p:nvSpPr>
          <p:cNvPr id="34" name="Google Shape;34;p4"/>
          <p:cNvSpPr/>
          <p:nvPr/>
        </p:nvSpPr>
        <p:spPr>
          <a:xfrm>
            <a:off x="538932" y="1207562"/>
            <a:ext cx="15463068" cy="377591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5000" b="1" i="0" u="none" strike="noStrike" cap="none" dirty="0">
                <a:solidFill>
                  <a:srgbClr val="002060"/>
                </a:solidFill>
                <a:latin typeface="Trebuchet MS"/>
                <a:ea typeface="Trebuchet MS"/>
                <a:cs typeface="Trebuchet MS"/>
                <a:sym typeface="Trebuchet MS"/>
              </a:rPr>
              <a:t>Idea/Approach Details</a:t>
            </a:r>
          </a:p>
          <a:p>
            <a:pPr marL="0" marR="0" lvl="0" indent="0" rtl="0">
              <a:spcBef>
                <a:spcPts val="0"/>
              </a:spcBef>
              <a:spcAft>
                <a:spcPts val="0"/>
              </a:spcAft>
              <a:buNone/>
            </a:pPr>
            <a:r>
              <a:rPr lang="en-US" sz="2000" dirty="0"/>
              <a:t>The </a:t>
            </a:r>
            <a:r>
              <a:rPr lang="en-US" sz="2000" dirty="0" err="1"/>
              <a:t>Nasha</a:t>
            </a:r>
            <a:r>
              <a:rPr lang="en-US" sz="2000" dirty="0"/>
              <a:t> Mukti Kendra Database aims to centralize data on de-addiction centers at the city, state, and national levels to enhance their effectiveness. This application will serve as an interface for monitoring counseling and de-addiction interventions. The application is structured in three phases. In the first phase, it will aggregate data from all NGOs, hospitals, and miscellaneous organizations. Subsequently, unique patient IDs will be assigned. In the second phase, the data will be consolidated and provided to state authorities. In the third phase, all state-level data will be collected and centralized at the main authority.</a:t>
            </a:r>
            <a:endParaRPr sz="2000" dirty="0"/>
          </a:p>
        </p:txBody>
      </p:sp>
      <p:sp>
        <p:nvSpPr>
          <p:cNvPr id="35" name="Google Shape;35;p4"/>
          <p:cNvSpPr/>
          <p:nvPr/>
        </p:nvSpPr>
        <p:spPr>
          <a:xfrm>
            <a:off x="1388607" y="3189395"/>
            <a:ext cx="10124429" cy="5274307"/>
          </a:xfrm>
          <a:prstGeom prst="rect">
            <a:avLst/>
          </a:prstGeom>
          <a:noFill/>
          <a:ln>
            <a:noFill/>
          </a:ln>
        </p:spPr>
        <p:txBody>
          <a:bodyPr spcFirstLastPara="1" wrap="square" lIns="0" tIns="0" rIns="0" bIns="0" anchor="t" anchorCtr="0">
            <a:noAutofit/>
          </a:bodyPr>
          <a:lstStyle/>
          <a:p>
            <a:pPr marL="0" marR="0" lvl="0" indent="0" algn="just" rtl="0">
              <a:lnSpc>
                <a:spcPct val="138558"/>
              </a:lnSpc>
              <a:spcBef>
                <a:spcPts val="0"/>
              </a:spcBef>
              <a:spcAft>
                <a:spcPts val="0"/>
              </a:spcAft>
              <a:buNone/>
            </a:pPr>
            <a:endParaRPr dirty="0"/>
          </a:p>
        </p:txBody>
      </p:sp>
      <p:pic>
        <p:nvPicPr>
          <p:cNvPr id="37" name="Google Shape;37;p4"/>
          <p:cNvPicPr preferRelativeResize="0"/>
          <p:nvPr/>
        </p:nvPicPr>
        <p:blipFill rotWithShape="1">
          <a:blip r:embed="rId7">
            <a:alphaModFix/>
          </a:blip>
          <a:srcRect b="11754"/>
          <a:stretch/>
        </p:blipFill>
        <p:spPr>
          <a:xfrm>
            <a:off x="4638675" y="29100"/>
            <a:ext cx="9315450" cy="1067500"/>
          </a:xfrm>
          <a:prstGeom prst="rect">
            <a:avLst/>
          </a:prstGeom>
          <a:noFill/>
          <a:ln>
            <a:noFill/>
          </a:ln>
        </p:spPr>
      </p:pic>
      <p:sp>
        <p:nvSpPr>
          <p:cNvPr id="6" name="TextBox 5">
            <a:extLst>
              <a:ext uri="{FF2B5EF4-FFF2-40B4-BE49-F238E27FC236}">
                <a16:creationId xmlns:a16="http://schemas.microsoft.com/office/drawing/2014/main" id="{22FFBFA0-3C65-5BE0-257A-9BB840A21DA2}"/>
              </a:ext>
            </a:extLst>
          </p:cNvPr>
          <p:cNvSpPr txBox="1"/>
          <p:nvPr/>
        </p:nvSpPr>
        <p:spPr>
          <a:xfrm>
            <a:off x="465895" y="4700024"/>
            <a:ext cx="2240280" cy="689804"/>
          </a:xfrm>
          <a:prstGeom prst="rect">
            <a:avLst/>
          </a:prstGeom>
          <a:noFill/>
        </p:spPr>
        <p:txBody>
          <a:bodyPr wrap="square">
            <a:spAutoFit/>
          </a:bodyPr>
          <a:lstStyle/>
          <a:p>
            <a:pPr marL="0" indent="0">
              <a:lnSpc>
                <a:spcPts val="5468"/>
              </a:lnSpc>
              <a:buNone/>
            </a:pPr>
            <a:r>
              <a:rPr lang="en-US" sz="2400" b="1" dirty="0">
                <a:solidFill>
                  <a:srgbClr val="002060"/>
                </a:solidFill>
                <a:latin typeface="Barlow" pitchFamily="34" charset="0"/>
                <a:ea typeface="Barlow" pitchFamily="34" charset="-122"/>
                <a:cs typeface="Barlow" pitchFamily="34" charset="-120"/>
              </a:rPr>
              <a:t>Use Cases</a:t>
            </a:r>
            <a:endParaRPr lang="en-US" sz="2400" dirty="0">
              <a:solidFill>
                <a:srgbClr val="002060"/>
              </a:solidFill>
            </a:endParaRPr>
          </a:p>
        </p:txBody>
      </p:sp>
      <p:sp>
        <p:nvSpPr>
          <p:cNvPr id="8" name="TextBox 7">
            <a:extLst>
              <a:ext uri="{FF2B5EF4-FFF2-40B4-BE49-F238E27FC236}">
                <a16:creationId xmlns:a16="http://schemas.microsoft.com/office/drawing/2014/main" id="{9D29F6AA-29BA-088E-E427-8FBCC9070EE9}"/>
              </a:ext>
            </a:extLst>
          </p:cNvPr>
          <p:cNvSpPr txBox="1"/>
          <p:nvPr/>
        </p:nvSpPr>
        <p:spPr>
          <a:xfrm>
            <a:off x="121920" y="5586976"/>
            <a:ext cx="4008120" cy="4894097"/>
          </a:xfrm>
          <a:prstGeom prst="rect">
            <a:avLst/>
          </a:prstGeom>
          <a:noFill/>
        </p:spPr>
        <p:txBody>
          <a:bodyPr wrap="square">
            <a:spAutoFit/>
          </a:bodyPr>
          <a:lstStyle/>
          <a:p>
            <a:pPr marL="285750" indent="-285750">
              <a:lnSpc>
                <a:spcPts val="2734"/>
              </a:lnSpc>
              <a:buFont typeface="Arial" panose="020B0604020202020204" pitchFamily="34" charset="0"/>
              <a:buChar char="•"/>
            </a:pPr>
            <a:r>
              <a:rPr lang="en-US" sz="2000" dirty="0"/>
              <a:t>Data-driven decision making</a:t>
            </a:r>
          </a:p>
          <a:p>
            <a:pPr marL="285750" indent="-285750">
              <a:lnSpc>
                <a:spcPts val="2734"/>
              </a:lnSpc>
              <a:buFont typeface="Arial" panose="020B0604020202020204" pitchFamily="34" charset="0"/>
              <a:buChar char="•"/>
            </a:pPr>
            <a:r>
              <a:rPr lang="en-US" sz="2000" dirty="0"/>
              <a:t>Promotes data-driven decisions for mitigation</a:t>
            </a:r>
          </a:p>
          <a:p>
            <a:pPr marL="285750" indent="-285750">
              <a:lnSpc>
                <a:spcPts val="2734"/>
              </a:lnSpc>
              <a:buFont typeface="Arial" panose="020B0604020202020204" pitchFamily="34" charset="0"/>
              <a:buChar char="•"/>
            </a:pPr>
            <a:r>
              <a:rPr lang="en-US" sz="2000" dirty="0"/>
              <a:t>Enables collaboration among authorities for effective resolution</a:t>
            </a:r>
          </a:p>
          <a:p>
            <a:pPr marL="285750" indent="-285750">
              <a:lnSpc>
                <a:spcPts val="2734"/>
              </a:lnSpc>
              <a:buFont typeface="Arial" panose="020B0604020202020204" pitchFamily="34" charset="0"/>
              <a:buChar char="•"/>
            </a:pPr>
            <a:r>
              <a:rPr lang="en-US" sz="2000" dirty="0">
                <a:solidFill>
                  <a:schemeClr val="tx1">
                    <a:lumMod val="95000"/>
                    <a:lumOff val="5000"/>
                  </a:schemeClr>
                </a:solidFill>
                <a:latin typeface="Montserrat" pitchFamily="34" charset="0"/>
                <a:ea typeface="Montserrat" pitchFamily="34" charset="-122"/>
                <a:cs typeface="Montserrat" pitchFamily="34" charset="-120"/>
              </a:rPr>
              <a:t>Increases awareness and drives acknowledgment of the crisis</a:t>
            </a:r>
            <a:endParaRPr lang="en-US" sz="2000" dirty="0">
              <a:solidFill>
                <a:schemeClr val="tx1">
                  <a:lumMod val="95000"/>
                  <a:lumOff val="5000"/>
                </a:schemeClr>
              </a:solidFill>
            </a:endParaRPr>
          </a:p>
          <a:p>
            <a:pPr marL="285750" indent="-285750">
              <a:lnSpc>
                <a:spcPts val="2734"/>
              </a:lnSpc>
              <a:buFont typeface="Arial" panose="020B0604020202020204" pitchFamily="34" charset="0"/>
              <a:buChar char="•"/>
            </a:pPr>
            <a:r>
              <a:rPr lang="en-US" sz="2000" dirty="0">
                <a:solidFill>
                  <a:schemeClr val="tx1">
                    <a:lumMod val="95000"/>
                    <a:lumOff val="5000"/>
                  </a:schemeClr>
                </a:solidFill>
                <a:latin typeface="Montserrat" pitchFamily="34" charset="0"/>
                <a:ea typeface="Montserrat" pitchFamily="34" charset="-122"/>
                <a:cs typeface="Montserrat" pitchFamily="34" charset="-120"/>
              </a:rPr>
              <a:t>Facilitates public transparency through a portal</a:t>
            </a:r>
            <a:endParaRPr lang="en-US" sz="2000" dirty="0">
              <a:solidFill>
                <a:schemeClr val="tx1">
                  <a:lumMod val="95000"/>
                  <a:lumOff val="5000"/>
                </a:schemeClr>
              </a:solidFill>
            </a:endParaRPr>
          </a:p>
          <a:p>
            <a:pPr marL="285750" indent="-285750">
              <a:lnSpc>
                <a:spcPts val="2734"/>
              </a:lnSpc>
              <a:buFont typeface="Arial" panose="020B0604020202020204" pitchFamily="34" charset="0"/>
              <a:buChar char="•"/>
            </a:pPr>
            <a:endParaRPr lang="en-US" sz="1800" dirty="0"/>
          </a:p>
          <a:p>
            <a:pPr marL="0" indent="0">
              <a:lnSpc>
                <a:spcPts val="2734"/>
              </a:lnSpc>
              <a:buNone/>
            </a:pPr>
            <a:endParaRPr lang="en-US" sz="1400" dirty="0">
              <a:solidFill>
                <a:srgbClr val="2201AF"/>
              </a:solidFill>
            </a:endParaRPr>
          </a:p>
        </p:txBody>
      </p:sp>
      <p:pic>
        <p:nvPicPr>
          <p:cNvPr id="12" name="Picture 11">
            <a:extLst>
              <a:ext uri="{FF2B5EF4-FFF2-40B4-BE49-F238E27FC236}">
                <a16:creationId xmlns:a16="http://schemas.microsoft.com/office/drawing/2014/main" id="{1872C8DE-27FA-98AA-3670-165F4BDBE029}"/>
              </a:ext>
            </a:extLst>
          </p:cNvPr>
          <p:cNvPicPr>
            <a:picLocks noChangeAspect="1"/>
          </p:cNvPicPr>
          <p:nvPr/>
        </p:nvPicPr>
        <p:blipFill>
          <a:blip r:embed="rId8"/>
          <a:stretch>
            <a:fillRect/>
          </a:stretch>
        </p:blipFill>
        <p:spPr>
          <a:xfrm>
            <a:off x="8260103" y="4705035"/>
            <a:ext cx="9562002" cy="5145776"/>
          </a:xfrm>
          <a:prstGeom prst="rect">
            <a:avLst/>
          </a:prstGeom>
        </p:spPr>
      </p:pic>
      <p:sp>
        <p:nvSpPr>
          <p:cNvPr id="16" name="TextBox 15">
            <a:extLst>
              <a:ext uri="{FF2B5EF4-FFF2-40B4-BE49-F238E27FC236}">
                <a16:creationId xmlns:a16="http://schemas.microsoft.com/office/drawing/2014/main" id="{4A7A1F8C-5CBD-A421-7010-960F558D9587}"/>
              </a:ext>
            </a:extLst>
          </p:cNvPr>
          <p:cNvSpPr txBox="1"/>
          <p:nvPr/>
        </p:nvSpPr>
        <p:spPr>
          <a:xfrm>
            <a:off x="385382" y="3980410"/>
            <a:ext cx="9144000" cy="438582"/>
          </a:xfrm>
          <a:prstGeom prst="rect">
            <a:avLst/>
          </a:prstGeom>
          <a:noFill/>
        </p:spPr>
        <p:txBody>
          <a:bodyPr wrap="square">
            <a:spAutoFit/>
          </a:bodyPr>
          <a:lstStyle/>
          <a:p>
            <a:pPr>
              <a:lnSpc>
                <a:spcPts val="2734"/>
              </a:lnSpc>
            </a:pPr>
            <a:r>
              <a:rPr lang="en-IN" sz="2400" b="1" dirty="0">
                <a:solidFill>
                  <a:srgbClr val="002060"/>
                </a:solidFill>
              </a:rPr>
              <a:t>Technology Stack</a:t>
            </a:r>
            <a:r>
              <a:rPr lang="en-IN" sz="2000" dirty="0"/>
              <a:t>:- </a:t>
            </a:r>
            <a:r>
              <a:rPr lang="en-IN" sz="1800" dirty="0"/>
              <a:t>HTML, CSS, Node </a:t>
            </a:r>
            <a:r>
              <a:rPr lang="en-IN" sz="1800" dirty="0" err="1"/>
              <a:t>Js</a:t>
            </a:r>
            <a:r>
              <a:rPr lang="en-IN" sz="1800" dirty="0"/>
              <a:t> , Python and My SQL</a:t>
            </a:r>
            <a:r>
              <a:rPr lang="en-IN" sz="1800" b="1"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
        <p:cNvGrpSpPr/>
        <p:nvPr/>
      </p:nvGrpSpPr>
      <p:grpSpPr>
        <a:xfrm>
          <a:off x="0" y="0"/>
          <a:ext cx="0" cy="0"/>
          <a:chOff x="0" y="0"/>
          <a:chExt cx="0" cy="0"/>
        </a:xfrm>
      </p:grpSpPr>
      <p:pic>
        <p:nvPicPr>
          <p:cNvPr id="50" name="Google Shape;50;p6"/>
          <p:cNvPicPr preferRelativeResize="0"/>
          <p:nvPr/>
        </p:nvPicPr>
        <p:blipFill rotWithShape="1">
          <a:blip r:embed="rId3">
            <a:alphaModFix/>
          </a:blip>
          <a:srcRect b="10626"/>
          <a:stretch/>
        </p:blipFill>
        <p:spPr>
          <a:xfrm>
            <a:off x="4585150" y="30900"/>
            <a:ext cx="9315450" cy="1081150"/>
          </a:xfrm>
          <a:prstGeom prst="rect">
            <a:avLst/>
          </a:prstGeom>
          <a:noFill/>
          <a:ln>
            <a:noFill/>
          </a:ln>
        </p:spPr>
      </p:pic>
      <p:pic>
        <p:nvPicPr>
          <p:cNvPr id="2" name="Picture 1">
            <a:extLst>
              <a:ext uri="{FF2B5EF4-FFF2-40B4-BE49-F238E27FC236}">
                <a16:creationId xmlns:a16="http://schemas.microsoft.com/office/drawing/2014/main" id="{552390A9-0B47-B2E8-35E3-18A175A28DDA}"/>
              </a:ext>
            </a:extLst>
          </p:cNvPr>
          <p:cNvPicPr>
            <a:picLocks noChangeAspect="1"/>
          </p:cNvPicPr>
          <p:nvPr/>
        </p:nvPicPr>
        <p:blipFill>
          <a:blip r:embed="rId4"/>
          <a:stretch>
            <a:fillRect/>
          </a:stretch>
        </p:blipFill>
        <p:spPr>
          <a:xfrm>
            <a:off x="121920" y="1250052"/>
            <a:ext cx="18166080" cy="90060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208</Words>
  <Application>Microsoft Office PowerPoint</Application>
  <PresentationFormat>Custom</PresentationFormat>
  <Paragraphs>29</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Montserrat</vt:lpstr>
      <vt:lpstr>Barlow</vt:lpstr>
      <vt:lpstr>Trebuchet MS</vt:lpstr>
      <vt:lpstr>Quattrocento Sans</vt:lpstr>
      <vt:lpstr>Tahoma</vt:lpstr>
      <vt:lpstr>Arial</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kumar</dc:creator>
  <cp:lastModifiedBy>ABHYUDYA BHARDWAJ</cp:lastModifiedBy>
  <cp:revision>4</cp:revision>
  <dcterms:modified xsi:type="dcterms:W3CDTF">2023-09-21T08:15:50Z</dcterms:modified>
</cp:coreProperties>
</file>