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6" r:id="rId5"/>
    <p:sldId id="257" r:id="rId6"/>
    <p:sldId id="258" r:id="rId7"/>
    <p:sldId id="259" r:id="rId8"/>
    <p:sldId id="267" r:id="rId9"/>
    <p:sldId id="268" r:id="rId10"/>
    <p:sldId id="269" r:id="rId11"/>
    <p:sldId id="270" r:id="rId12"/>
    <p:sldId id="26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675609-150C-4AD2-ACB8-4174AA7F3B08}" v="1205" dt="2019-12-03T15:21:16.0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slide" Target="slides/slide4.xml" Id="rId8" /><Relationship Type="http://schemas.openxmlformats.org/officeDocument/2006/relationships/slide" Target="slides/slide9.xml" Id="rId13" /><Relationship Type="http://schemas.openxmlformats.org/officeDocument/2006/relationships/customXml" Target="../customXml/item3.xml" Id="rId3" /><Relationship Type="http://schemas.openxmlformats.org/officeDocument/2006/relationships/slide" Target="slides/slide3.xml" Id="rId7" /><Relationship Type="http://schemas.openxmlformats.org/officeDocument/2006/relationships/slide" Target="slides/slide8.xml" Id="rId12" /><Relationship Type="http://schemas.openxmlformats.org/officeDocument/2006/relationships/tableStyles" Target="tableStyles.xml" Id="rId17" /><Relationship Type="http://schemas.openxmlformats.org/officeDocument/2006/relationships/customXml" Target="../customXml/item2.xml" Id="rId2" /><Relationship Type="http://schemas.openxmlformats.org/officeDocument/2006/relationships/theme" Target="theme/theme1.xml" Id="rId16" /><Relationship Type="http://schemas.openxmlformats.org/officeDocument/2006/relationships/customXml" Target="../customXml/item1.xml" Id="rId1" /><Relationship Type="http://schemas.openxmlformats.org/officeDocument/2006/relationships/slide" Target="slides/slide2.xml" Id="rId6" /><Relationship Type="http://schemas.openxmlformats.org/officeDocument/2006/relationships/slide" Target="slides/slide7.xml" Id="rId11" /><Relationship Type="http://schemas.openxmlformats.org/officeDocument/2006/relationships/slide" Target="slides/slide1.xml" Id="rId5" /><Relationship Type="http://schemas.openxmlformats.org/officeDocument/2006/relationships/viewProps" Target="viewProps.xml" Id="rId15" /><Relationship Type="http://schemas.openxmlformats.org/officeDocument/2006/relationships/slide" Target="slides/slide6.xml" Id="rId10" /><Relationship Type="http://schemas.microsoft.com/office/2015/10/relationships/revisionInfo" Target="revisionInfo.xml" Id="rId19" /><Relationship Type="http://schemas.openxmlformats.org/officeDocument/2006/relationships/slideMaster" Target="slideMasters/slideMaster1.xml" Id="rId4" /><Relationship Type="http://schemas.openxmlformats.org/officeDocument/2006/relationships/slide" Target="slides/slide5.xml" Id="rId9" /><Relationship Type="http://schemas.openxmlformats.org/officeDocument/2006/relationships/presProps" Target="presProps.xml" Id="rId14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12/3/2019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C656A-3E63-4096-8E0E-76DE5E5AE8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L&amp;T Vehicle Loan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EC71F5-24DC-4078-A270-B7A218DB50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Tavis, </a:t>
            </a:r>
            <a:r>
              <a:rPr lang="en-GB" dirty="0" err="1"/>
              <a:t>Ritin</a:t>
            </a:r>
            <a:r>
              <a:rPr lang="en-GB" dirty="0"/>
              <a:t>, Harry, </a:t>
            </a:r>
            <a:r>
              <a:rPr lang="en-GB" dirty="0" err="1"/>
              <a:t>Yaz</a:t>
            </a:r>
            <a:r>
              <a:rPr lang="en-GB" dirty="0"/>
              <a:t>, </a:t>
            </a:r>
            <a:r>
              <a:rPr lang="en-GB" dirty="0" err="1"/>
              <a:t>Beilul</a:t>
            </a:r>
            <a:r>
              <a:rPr lang="en-GB" dirty="0"/>
              <a:t>, Jay, Randall</a:t>
            </a:r>
          </a:p>
        </p:txBody>
      </p:sp>
    </p:spTree>
    <p:extLst>
      <p:ext uri="{BB962C8B-B14F-4D97-AF65-F5344CB8AC3E}">
        <p14:creationId xmlns:p14="http://schemas.microsoft.com/office/powerpoint/2010/main" val="16665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44A0-A9F8-49A2-9C71-754AF3A9E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Overview of Project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B51538-B282-4881-BA66-91ADAFCBFA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L&amp;T Financial Services is an Indian company which offers vehicle loans</a:t>
            </a:r>
          </a:p>
          <a:p>
            <a:r>
              <a:rPr lang="en-GB" dirty="0"/>
              <a:t>To create more accurate predictions on which customers are most likely to default on payments, we created models which take multiple parameters</a:t>
            </a:r>
          </a:p>
          <a:p>
            <a:r>
              <a:rPr lang="en-GB" dirty="0"/>
              <a:t>In the UK, logistic regression is the most common statistical technique for predicting ‘good’ &amp; ‘bad loans</a:t>
            </a:r>
          </a:p>
          <a:p>
            <a:r>
              <a:rPr lang="en-GB" dirty="0"/>
              <a:t>Aim of project: create a model which will increase a company's ability to only lend to ‘good’ borrowers.</a:t>
            </a:r>
          </a:p>
          <a:p>
            <a:pPr lvl="1"/>
            <a:r>
              <a:rPr lang="en-GB" dirty="0"/>
              <a:t>Increasing profit and minimising risk &amp; losses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37022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76CF3-F93C-40C3-8512-F827D37C1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Motivation for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628DB-F0B8-4613-82E7-7E083813C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8970005" cy="3880773"/>
          </a:xfrm>
        </p:spPr>
        <p:txBody>
          <a:bodyPr/>
          <a:lstStyle/>
          <a:p>
            <a:r>
              <a:rPr lang="en-GB" dirty="0"/>
              <a:t>We take credit scoring for granted but India has only started using similar methods since 2011</a:t>
            </a:r>
          </a:p>
          <a:p>
            <a:r>
              <a:rPr lang="en-GB" dirty="0"/>
              <a:t>Lots of people still don’t have a CIBIL Score</a:t>
            </a:r>
          </a:p>
          <a:p>
            <a:r>
              <a:rPr lang="en-GB" dirty="0"/>
              <a:t>This is an issue for lenders as they don’t have access to any universal measure for individual’s ability to borrow</a:t>
            </a:r>
          </a:p>
          <a:p>
            <a:r>
              <a:rPr lang="en-GB" dirty="0"/>
              <a:t>Creating a better method for reducing the number of bad loans will be beneficial for lending companies and individuals</a:t>
            </a:r>
          </a:p>
          <a:p>
            <a:pPr lvl="1"/>
            <a:r>
              <a:rPr lang="en-GB" dirty="0"/>
              <a:t>Reducing losses incurred by loan companies</a:t>
            </a:r>
          </a:p>
          <a:p>
            <a:pPr lvl="1"/>
            <a:r>
              <a:rPr lang="en-GB" dirty="0"/>
              <a:t>Reducing likelihood of individuals defaulting / receiving negative factors against score</a:t>
            </a:r>
          </a:p>
        </p:txBody>
      </p:sp>
    </p:spTree>
    <p:extLst>
      <p:ext uri="{BB962C8B-B14F-4D97-AF65-F5344CB8AC3E}">
        <p14:creationId xmlns:p14="http://schemas.microsoft.com/office/powerpoint/2010/main" val="1659959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1AD6D-C01D-4C7B-8AEA-43EAE5332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Cleaning &amp; Modelling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6D83F5-C342-4DD8-A504-509DB90874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8944839" cy="3880773"/>
          </a:xfrm>
        </p:spPr>
        <p:txBody>
          <a:bodyPr>
            <a:normAutofit lnSpcReduction="10000"/>
          </a:bodyPr>
          <a:lstStyle/>
          <a:p>
            <a:r>
              <a:rPr lang="en-GB" dirty="0"/>
              <a:t>Pre-processing</a:t>
            </a:r>
          </a:p>
          <a:p>
            <a:pPr lvl="1"/>
            <a:r>
              <a:rPr lang="en-GB" dirty="0"/>
              <a:t>Removing fields intuitively useless</a:t>
            </a:r>
          </a:p>
          <a:p>
            <a:pPr lvl="1"/>
            <a:r>
              <a:rPr lang="en-GB" dirty="0"/>
              <a:t>Unify naming format</a:t>
            </a:r>
          </a:p>
          <a:p>
            <a:pPr lvl="1"/>
            <a:r>
              <a:rPr lang="en-GB" dirty="0"/>
              <a:t>Remove NA &amp; missing data and set fields as relevant datatypes</a:t>
            </a:r>
          </a:p>
          <a:p>
            <a:pPr lvl="1"/>
            <a:r>
              <a:rPr lang="en-GB" dirty="0"/>
              <a:t>Change dates into ‘ages’ after removing any characters from fields (e.g. 1 </a:t>
            </a:r>
            <a:r>
              <a:rPr lang="en-GB" dirty="0" err="1"/>
              <a:t>yr</a:t>
            </a:r>
            <a:r>
              <a:rPr lang="en-GB" dirty="0"/>
              <a:t> 2 mons)</a:t>
            </a:r>
          </a:p>
          <a:p>
            <a:pPr lvl="1"/>
            <a:r>
              <a:rPr lang="en-GB" dirty="0"/>
              <a:t>Alter employment type from one symbolic column into two fields using One-Hot-Encoding</a:t>
            </a:r>
          </a:p>
          <a:p>
            <a:pPr lvl="1"/>
            <a:r>
              <a:rPr lang="en-GB" dirty="0"/>
              <a:t>Collate all forms of government ID into one binary column</a:t>
            </a:r>
          </a:p>
          <a:p>
            <a:pPr lvl="1"/>
            <a:r>
              <a:rPr lang="en-GB" dirty="0"/>
              <a:t>Remove any fields if all values are equal as this means there is no impact from field</a:t>
            </a:r>
          </a:p>
          <a:p>
            <a:pPr lvl="1"/>
            <a:r>
              <a:rPr lang="en-GB" dirty="0"/>
              <a:t>Normalise ordinal fields ready for ML</a:t>
            </a:r>
          </a:p>
          <a:p>
            <a:pPr lvl="1"/>
            <a:r>
              <a:rPr lang="en-GB" dirty="0"/>
              <a:t>Remove outliers from dataset, setting values to mean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7011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E507F-A0AD-46E1-9F78-395C20DCD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4710E3-C31D-47E0-BFAE-F09684EA8F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8919673" cy="3880773"/>
          </a:xfrm>
        </p:spPr>
        <p:txBody>
          <a:bodyPr/>
          <a:lstStyle/>
          <a:p>
            <a:r>
              <a:rPr lang="en-GB" dirty="0"/>
              <a:t>Common statistical method for predicting binary outcomes, e.g. good/bad loan</a:t>
            </a:r>
          </a:p>
          <a:p>
            <a:r>
              <a:rPr lang="en-GB" dirty="0"/>
              <a:t>We created it to use as a baseline to compare our other models against</a:t>
            </a:r>
          </a:p>
          <a:p>
            <a:r>
              <a:rPr lang="en-GB" dirty="0"/>
              <a:t>The predicted value was ‘loan_default’, where 1 means that individual defaulted</a:t>
            </a:r>
          </a:p>
          <a:p>
            <a:r>
              <a:rPr lang="en-GB" dirty="0"/>
              <a:t>Threshold established to determine if a loan become bad or not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81826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64CD7-4AA0-498B-A6B4-EBA36FC58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Decision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9CDC3A-DF6C-4707-8913-6ACBA77017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Decision trees widely used in the banking industry due to their accuracy and transparency</a:t>
            </a:r>
          </a:p>
          <a:p>
            <a:r>
              <a:rPr lang="en-GB" dirty="0"/>
              <a:t>Transparency is important as it allows decision makers to understand the steps taken to come to a conclusion</a:t>
            </a:r>
          </a:p>
          <a:p>
            <a:r>
              <a:rPr lang="en-GB" dirty="0"/>
              <a:t>This helps executives to stay in line with regulations and helps applicants understand reasons behind their rejections</a:t>
            </a:r>
          </a:p>
          <a:p>
            <a:r>
              <a:rPr lang="en-GB" dirty="0">
                <a:ea typeface="+mn-lt"/>
                <a:cs typeface="+mn-lt"/>
              </a:rPr>
              <a:t>For this project we used a credit approval model using the </a:t>
            </a:r>
            <a:r>
              <a:rPr lang="en-GB" dirty="0" err="1">
                <a:ea typeface="+mn-lt"/>
                <a:cs typeface="+mn-lt"/>
              </a:rPr>
              <a:t>Ctree</a:t>
            </a:r>
            <a:r>
              <a:rPr lang="en-GB" i="1" dirty="0">
                <a:ea typeface="+mn-lt"/>
                <a:cs typeface="+mn-lt"/>
              </a:rPr>
              <a:t> </a:t>
            </a:r>
            <a:r>
              <a:rPr lang="en-GB" dirty="0">
                <a:ea typeface="+mn-lt"/>
                <a:cs typeface="+mn-lt"/>
              </a:rPr>
              <a:t>decision trees</a:t>
            </a:r>
          </a:p>
          <a:p>
            <a:r>
              <a:rPr lang="en-GB" dirty="0"/>
              <a:t>Results:</a:t>
            </a:r>
          </a:p>
        </p:txBody>
      </p:sp>
    </p:spTree>
    <p:extLst>
      <p:ext uri="{BB962C8B-B14F-4D97-AF65-F5344CB8AC3E}">
        <p14:creationId xmlns:p14="http://schemas.microsoft.com/office/powerpoint/2010/main" val="4130748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FCA2E-6479-44EB-993E-3B3852C1B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Random Forest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4D96B-5F8A-4307-BB91-56DBAFDCD6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Random Forest</a:t>
            </a:r>
            <a:r>
              <a:rPr lang="en-GB" dirty="0">
                <a:ea typeface="+mn-lt"/>
                <a:cs typeface="+mn-lt"/>
              </a:rPr>
              <a:t> is an ensemble method that gives a much higher accuracy than decision trees, as it doesn’t rely on a single model</a:t>
            </a:r>
          </a:p>
          <a:p>
            <a:r>
              <a:rPr lang="en-GB" dirty="0"/>
              <a:t>Rather than simply averaging the prediction of trees, the models relies on two key concepts: </a:t>
            </a:r>
          </a:p>
          <a:p>
            <a:pPr>
              <a:buAutoNum type="arabicPeriod"/>
            </a:pPr>
            <a:r>
              <a:rPr lang="en-GB" dirty="0">
                <a:ea typeface="+mn-lt"/>
                <a:cs typeface="+mn-lt"/>
              </a:rPr>
              <a:t>Random sampling of training data points when building trees</a:t>
            </a:r>
            <a:endParaRPr lang="en-GB" dirty="0"/>
          </a:p>
          <a:p>
            <a:pPr>
              <a:buAutoNum type="arabicPeriod"/>
            </a:pPr>
            <a:r>
              <a:rPr lang="en-GB" dirty="0">
                <a:ea typeface="+mn-lt"/>
                <a:cs typeface="+mn-lt"/>
              </a:rPr>
              <a:t>Random subsets of features considered when splitting nodes</a:t>
            </a:r>
            <a:endParaRPr lang="en-GB" dirty="0"/>
          </a:p>
          <a:p>
            <a:pPr marL="285750" indent="-285750"/>
            <a:r>
              <a:rPr lang="en-US" dirty="0">
                <a:ea typeface="+mn-lt"/>
                <a:cs typeface="+mn-lt"/>
              </a:rPr>
              <a:t> Low correlation between models is key, as the lower the correlation the less significant the error from each tree prediction, resulting in a lower forest error rate.</a:t>
            </a:r>
          </a:p>
          <a:p>
            <a:pPr marL="285750" indent="-285750"/>
            <a:r>
              <a:rPr lang="en-US" dirty="0">
                <a:ea typeface="+mn-lt"/>
                <a:cs typeface="+mn-lt"/>
              </a:rPr>
              <a:t>Increased performance comes at a cost as random forest qualify as "black-boxes". </a:t>
            </a:r>
            <a:endParaRPr lang="en-US">
              <a:ea typeface="+mn-lt"/>
              <a:cs typeface="+mn-lt"/>
            </a:endParaRPr>
          </a:p>
          <a:p>
            <a:pPr marL="285750" indent="-285750"/>
            <a:endParaRPr lang="en-US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36254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41873-41D2-4DF4-9939-D4298D18C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Neural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74B3E-3E8B-4BBE-86A0-92B9D36095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GB" dirty="0">
                <a:ea typeface="+mn-lt"/>
                <a:cs typeface="+mn-lt"/>
              </a:rPr>
              <a:t>Neural network can dig deeper and find finer details regarding the relationship between our feature variables and the response variable, which may conclude in higher accuracy in terms of classification.</a:t>
            </a:r>
          </a:p>
          <a:p>
            <a:r>
              <a:rPr lang="en-GB" dirty="0">
                <a:ea typeface="+mn-lt"/>
                <a:cs typeface="+mn-lt"/>
              </a:rPr>
              <a:t>The main limitation for the neural network is that you can only produce a model as the data that that pass into it</a:t>
            </a:r>
          </a:p>
          <a:p>
            <a:r>
              <a:rPr lang="en-GB" dirty="0"/>
              <a:t>Our dataset is unbalanced with </a:t>
            </a:r>
            <a:r>
              <a:rPr lang="en-GB" dirty="0">
                <a:ea typeface="+mn-lt"/>
                <a:cs typeface="+mn-lt"/>
              </a:rPr>
              <a:t>a distribution of 79% vs 21% for our response variable, this would result in our neural network becoming biased towards predicting only No Loan Default (0) values</a:t>
            </a:r>
          </a:p>
          <a:p>
            <a:r>
              <a:rPr lang="en-GB" dirty="0">
                <a:ea typeface="+mn-lt"/>
                <a:cs typeface="+mn-lt"/>
              </a:rPr>
              <a:t>Used sampling (Under, Over and Rose sampling) to make up for the lack of data point for default loans</a:t>
            </a:r>
          </a:p>
          <a:p>
            <a:r>
              <a:rPr lang="en-US" dirty="0">
                <a:ea typeface="+mn-lt"/>
                <a:cs typeface="+mn-lt"/>
              </a:rPr>
              <a:t>The fields we were investigating had also to be normalised to values between 0 and 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515645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C2FAD-A7B1-41C6-91C7-783A55507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Results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E6A2F6-B3E9-439D-A669-74900C4375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All the confusion matrix from the different models were analysed and compared</a:t>
            </a:r>
            <a:endParaRPr lang="en-GB" dirty="0"/>
          </a:p>
          <a:p>
            <a:r>
              <a:rPr lang="en-GB"/>
              <a:t>Best model was identified</a:t>
            </a:r>
          </a:p>
          <a:p>
            <a:r>
              <a:rPr lang="en-GB"/>
              <a:t>Improvements on model design identified</a:t>
            </a:r>
          </a:p>
          <a:p>
            <a:r>
              <a:rPr lang="en-GB"/>
              <a:t>Further analysis on cost reduction and profit maximisation conducted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4233808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7CE6A4D556A4A459F1204E61C1BD707" ma:contentTypeVersion="5" ma:contentTypeDescription="Create a new document." ma:contentTypeScope="" ma:versionID="f47b10dc1b230570299d09e9884e0757">
  <xsd:schema xmlns:xsd="http://www.w3.org/2001/XMLSchema" xmlns:xs="http://www.w3.org/2001/XMLSchema" xmlns:p="http://schemas.microsoft.com/office/2006/metadata/properties" xmlns:ns2="11d4dd06-4cc6-469c-90b3-2115882a4c26" targetNamespace="http://schemas.microsoft.com/office/2006/metadata/properties" ma:root="true" ma:fieldsID="76f29aa868616bd3d0cd782d8c05c105" ns2:_="">
    <xsd:import namespace="11d4dd06-4cc6-469c-90b3-2115882a4c2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comme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1d4dd06-4cc6-469c-90b3-2115882a4c2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comment" ma:index="12" nillable="true" ma:displayName="comment" ma:format="Dropdown" ma:internalName="comment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omment xmlns="11d4dd06-4cc6-469c-90b3-2115882a4c26" xsi:nil="true"/>
  </documentManagement>
</p:properties>
</file>

<file path=customXml/itemProps1.xml><?xml version="1.0" encoding="utf-8"?>
<ds:datastoreItem xmlns:ds="http://schemas.openxmlformats.org/officeDocument/2006/customXml" ds:itemID="{3BF875CD-33EE-4873-B6C1-DFAA57E9ED0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40073D9-9054-4C1D-AA4E-8DA74249733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1d4dd06-4cc6-469c-90b3-2115882a4c2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FAC53F4-EBED-42C1-AA98-DFF28992464E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5617409b-32a6-4557-b01f-dcdaf7c4975e"/>
    <ds:schemaRef ds:uri="http://schemas.microsoft.com/office/2006/documentManagement/types"/>
    <ds:schemaRef ds:uri="08ea9a05-0e6b-4a08-abae-db5c74d96e66"/>
    <ds:schemaRef ds:uri="http://www.w3.org/XML/1998/namespace"/>
    <ds:schemaRef ds:uri="http://purl.org/dc/dcmitype/"/>
    <ds:schemaRef ds:uri="11d4dd06-4cc6-469c-90b3-2115882a4c26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158</TotalTime>
  <Words>352</Words>
  <Application>Microsoft Office PowerPoint</Application>
  <PresentationFormat>Widescreen</PresentationFormat>
  <Paragraphs>34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Facet</vt:lpstr>
      <vt:lpstr>L&amp;T Vehicle Loan Model</vt:lpstr>
      <vt:lpstr>Overview of Project </vt:lpstr>
      <vt:lpstr>Motivation for Project</vt:lpstr>
      <vt:lpstr>Cleaning &amp; Modelling Methods</vt:lpstr>
      <vt:lpstr>Logistic Regression</vt:lpstr>
      <vt:lpstr>Decision Tree</vt:lpstr>
      <vt:lpstr>Random Forest</vt:lpstr>
      <vt:lpstr>Neural Network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L&amp;T Vehicle Loan Model</dc:title>
  <dc:creator>Tavis Shore</dc:creator>
  <cp:lastModifiedBy>Shore, Tavis G (PG/T - Computer Science)</cp:lastModifiedBy>
  <cp:revision>265</cp:revision>
  <dcterms:created xsi:type="dcterms:W3CDTF">2019-12-02T10:22:13Z</dcterms:created>
  <dcterms:modified xsi:type="dcterms:W3CDTF">2019-12-03T15:21:17Z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0x010100F7CE6A4D556A4A459F1204E61C1BD707</vt:lpwstr>
  </property>
</Properties>
</file>