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4" r:id="rId3"/>
    <p:sldId id="258" r:id="rId4"/>
    <p:sldId id="259" r:id="rId5"/>
    <p:sldId id="260" r:id="rId6"/>
    <p:sldId id="295" r:id="rId7"/>
    <p:sldId id="261" r:id="rId8"/>
    <p:sldId id="262" r:id="rId9"/>
    <p:sldId id="296" r:id="rId10"/>
    <p:sldId id="263" r:id="rId11"/>
    <p:sldId id="264" r:id="rId12"/>
    <p:sldId id="267" r:id="rId13"/>
    <p:sldId id="297" r:id="rId14"/>
    <p:sldId id="265" r:id="rId15"/>
    <p:sldId id="266" r:id="rId16"/>
    <p:sldId id="298" r:id="rId17"/>
    <p:sldId id="269" r:id="rId18"/>
    <p:sldId id="299" r:id="rId19"/>
    <p:sldId id="270" r:id="rId20"/>
    <p:sldId id="300" r:id="rId21"/>
    <p:sldId id="275" r:id="rId22"/>
    <p:sldId id="276" r:id="rId23"/>
    <p:sldId id="273" r:id="rId24"/>
    <p:sldId id="274" r:id="rId25"/>
    <p:sldId id="277" r:id="rId26"/>
    <p:sldId id="301" r:id="rId27"/>
    <p:sldId id="278" r:id="rId28"/>
    <p:sldId id="279" r:id="rId29"/>
    <p:sldId id="280" r:id="rId30"/>
    <p:sldId id="302" r:id="rId31"/>
    <p:sldId id="291" r:id="rId32"/>
    <p:sldId id="290" r:id="rId33"/>
    <p:sldId id="292" r:id="rId34"/>
    <p:sldId id="293" r:id="rId35"/>
    <p:sldId id="303" r:id="rId36"/>
    <p:sldId id="281" r:id="rId37"/>
    <p:sldId id="282" r:id="rId38"/>
    <p:sldId id="283" r:id="rId39"/>
    <p:sldId id="284" r:id="rId40"/>
    <p:sldId id="285" r:id="rId41"/>
    <p:sldId id="286" r:id="rId42"/>
    <p:sldId id="287" r:id="rId43"/>
    <p:sldId id="288" r:id="rId44"/>
    <p:sldId id="2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6B8B-4380-FFF9-28ED-526956F5C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2131D-EE8F-8190-2780-79026ADA9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F59F2F-7C56-C5DA-35F0-E24742AC2743}"/>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EDDA20AF-CBB1-F475-6707-1B22E6AE3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A2A26F-F57F-949C-F0F3-FC57CDEDE284}"/>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1323018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A424-4324-6E87-2D42-7704865C06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3E598-4EEC-6935-1CE5-6649CDC6E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C9854-7230-C76E-ADB6-A9A5AD83671A}"/>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4A177854-4907-999E-8897-921F7C301D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A167C-00ED-4D9F-B99B-C1BDD37A3DD0}"/>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400824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CBA030-5774-39AF-3E7E-B75DF34EF6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70FE5E-F105-B5B3-E33B-03385C4AD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A22D9-9E8C-503E-C9B8-57664370D2BF}"/>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B57C700B-49C3-016D-1BCF-033A521F1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9C80D8-9738-1BB3-CF84-EAF944C824A3}"/>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16342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97B5-56C3-6BFF-C579-F4C19B56A7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63964-5E9A-F663-4825-6A8F6F806A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387834-DB51-3233-2436-D581AFC64B4F}"/>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D9EC2D1F-BA90-A317-D546-9BE65B64EA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14F0F-FD27-614B-6802-B967B8413140}"/>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147759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CA53-BE77-4A0D-FB55-D424DA75E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33F60A-5A70-E2D7-0432-3CFF4BAEFE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C86EA-CA19-7B7A-0C48-4E9A2266DFE8}"/>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6A5404F9-93F3-A147-EE8D-2FE057C1E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356C2-6C94-8F2F-9107-B34EB74625F7}"/>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281539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8847-A011-A1F9-7335-48320FB6E7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9C5FF-5C6C-7824-6A87-8D92DF201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0D60C7-8B10-88E0-2E15-DED708C78B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28A73C-70E6-AA3C-8C8C-A2B0D58447F3}"/>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6" name="Footer Placeholder 5">
            <a:extLst>
              <a:ext uri="{FF2B5EF4-FFF2-40B4-BE49-F238E27FC236}">
                <a16:creationId xmlns:a16="http://schemas.microsoft.com/office/drawing/2014/main" id="{780FD131-AC4C-3EBB-42A6-FA5DD9A6F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F4A88-FB4A-C885-ECCC-B4CDD69B684D}"/>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419014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5B59-25B1-B231-371F-DC2D1797B2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EC7759-6BAE-7A19-AD7B-80044FBC00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6ABC2-B835-2B34-1508-F036975526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AD39C3-2358-FD4C-4C13-8AA3432949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BB28B6-86AA-05AC-4543-565838211D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5019D3-B09C-B9AC-E52B-0F8A52404192}"/>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8" name="Footer Placeholder 7">
            <a:extLst>
              <a:ext uri="{FF2B5EF4-FFF2-40B4-BE49-F238E27FC236}">
                <a16:creationId xmlns:a16="http://schemas.microsoft.com/office/drawing/2014/main" id="{F07DF370-508E-35DC-3232-16CC99DEE2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688423-0C02-2EFB-DF6D-6FEEFAC6E6E5}"/>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25604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50CA-87BA-4093-6129-2F0044BA45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4603E1-E4D1-A03C-BBFF-A6350963698D}"/>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4" name="Footer Placeholder 3">
            <a:extLst>
              <a:ext uri="{FF2B5EF4-FFF2-40B4-BE49-F238E27FC236}">
                <a16:creationId xmlns:a16="http://schemas.microsoft.com/office/drawing/2014/main" id="{B0C780D7-A6D6-01B5-EDC4-7A814E4321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9EA695-12F7-2A0F-D529-8175CEB02357}"/>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398702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0F1B9-A09F-A24A-77A5-7472C419B335}"/>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3" name="Footer Placeholder 2">
            <a:extLst>
              <a:ext uri="{FF2B5EF4-FFF2-40B4-BE49-F238E27FC236}">
                <a16:creationId xmlns:a16="http://schemas.microsoft.com/office/drawing/2014/main" id="{A677E728-EFB6-93D3-0C44-0C235382C0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103A72-41B4-EF1A-A838-42BDE84DE1A5}"/>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318077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63D0-932F-BB2A-6818-632F2E35B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1EB0EE-1004-F211-E75A-CD402110CD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1A1F33-4D82-EF4A-4B6C-2294F1714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0E15CD-A885-2D48-D3C8-2044F1B0239B}"/>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6" name="Footer Placeholder 5">
            <a:extLst>
              <a:ext uri="{FF2B5EF4-FFF2-40B4-BE49-F238E27FC236}">
                <a16:creationId xmlns:a16="http://schemas.microsoft.com/office/drawing/2014/main" id="{E2A73709-BCEB-765C-440F-71AB74EB65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D66FB-3F65-FAAC-1BF8-AB4A43C5B31B}"/>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194569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D104-A516-9642-F49E-ACE706EB0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E86F0-1F91-8845-6949-AAFD027A7B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27FCCC-9385-F57D-E5A2-2124B38B8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48EE5-3178-7044-0EFF-6D9C11AA5A46}"/>
              </a:ext>
            </a:extLst>
          </p:cNvPr>
          <p:cNvSpPr>
            <a:spLocks noGrp="1"/>
          </p:cNvSpPr>
          <p:nvPr>
            <p:ph type="dt" sz="half" idx="10"/>
          </p:nvPr>
        </p:nvSpPr>
        <p:spPr/>
        <p:txBody>
          <a:bodyPr/>
          <a:lstStyle/>
          <a:p>
            <a:fld id="{FDF3CE3E-D23D-4795-8256-506DB92C3476}" type="datetimeFigureOut">
              <a:rPr lang="en-IN" smtClean="0"/>
              <a:t>29-05-2025</a:t>
            </a:fld>
            <a:endParaRPr lang="en-IN"/>
          </a:p>
        </p:txBody>
      </p:sp>
      <p:sp>
        <p:nvSpPr>
          <p:cNvPr id="6" name="Footer Placeholder 5">
            <a:extLst>
              <a:ext uri="{FF2B5EF4-FFF2-40B4-BE49-F238E27FC236}">
                <a16:creationId xmlns:a16="http://schemas.microsoft.com/office/drawing/2014/main" id="{5FC8442F-CAFE-6519-C159-89CACF66EF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51EB9-7A83-7F06-01BE-346DC1D6A4AC}"/>
              </a:ext>
            </a:extLst>
          </p:cNvPr>
          <p:cNvSpPr>
            <a:spLocks noGrp="1"/>
          </p:cNvSpPr>
          <p:nvPr>
            <p:ph type="sldNum" sz="quarter" idx="12"/>
          </p:nvPr>
        </p:nvSpPr>
        <p:spPr/>
        <p:txBody>
          <a:bodyPr/>
          <a:lstStyle/>
          <a:p>
            <a:fld id="{FA3F6B37-14DA-4C32-B7EB-A108122256C1}" type="slidenum">
              <a:rPr lang="en-IN" smtClean="0"/>
              <a:t>‹#›</a:t>
            </a:fld>
            <a:endParaRPr lang="en-IN"/>
          </a:p>
        </p:txBody>
      </p:sp>
    </p:spTree>
    <p:extLst>
      <p:ext uri="{BB962C8B-B14F-4D97-AF65-F5344CB8AC3E}">
        <p14:creationId xmlns:p14="http://schemas.microsoft.com/office/powerpoint/2010/main" val="353371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ED2DB-482D-3E74-76C9-508A5D5A0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187D93-1109-2F15-5A0F-69C5ED2C93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D3875-6287-2DAC-2DCD-15F38917D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3CE3E-D23D-4795-8256-506DB92C3476}" type="datetimeFigureOut">
              <a:rPr lang="en-IN" smtClean="0"/>
              <a:t>29-05-2025</a:t>
            </a:fld>
            <a:endParaRPr lang="en-IN"/>
          </a:p>
        </p:txBody>
      </p:sp>
      <p:sp>
        <p:nvSpPr>
          <p:cNvPr id="5" name="Footer Placeholder 4">
            <a:extLst>
              <a:ext uri="{FF2B5EF4-FFF2-40B4-BE49-F238E27FC236}">
                <a16:creationId xmlns:a16="http://schemas.microsoft.com/office/drawing/2014/main" id="{3FA75ABB-FB24-B37E-ECF2-2C76A24C3A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15FE32-F5C4-79EF-8D80-7773E1046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F6B37-14DA-4C32-B7EB-A108122256C1}" type="slidenum">
              <a:rPr lang="en-IN" smtClean="0"/>
              <a:t>‹#›</a:t>
            </a:fld>
            <a:endParaRPr lang="en-IN"/>
          </a:p>
        </p:txBody>
      </p:sp>
    </p:spTree>
    <p:extLst>
      <p:ext uri="{BB962C8B-B14F-4D97-AF65-F5344CB8AC3E}">
        <p14:creationId xmlns:p14="http://schemas.microsoft.com/office/powerpoint/2010/main" val="229065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6751-4A7B-F3F5-3F08-E4547C058555}"/>
              </a:ext>
            </a:extLst>
          </p:cNvPr>
          <p:cNvSpPr>
            <a:spLocks noGrp="1"/>
          </p:cNvSpPr>
          <p:nvPr>
            <p:ph type="title"/>
          </p:nvPr>
        </p:nvSpPr>
        <p:spPr>
          <a:xfrm>
            <a:off x="602226" y="2429899"/>
            <a:ext cx="10842522" cy="2201095"/>
          </a:xfrm>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Building a custom DMC Pod Plugin and Integrate it as UI Extension to DMC in CAPM Project</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323978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63D8-78CA-BE8E-EB1C-6C2A774CFF5E}"/>
              </a:ext>
            </a:extLst>
          </p:cNvPr>
          <p:cNvSpPr>
            <a:spLocks noGrp="1"/>
          </p:cNvSpPr>
          <p:nvPr>
            <p:ph type="title"/>
          </p:nvPr>
        </p:nvSpPr>
        <p:spPr>
          <a:xfrm>
            <a:off x="19334" y="-126194"/>
            <a:ext cx="10515600" cy="1325563"/>
          </a:xfrm>
        </p:spPr>
        <p:txBody>
          <a:bodyPr>
            <a:normAutofit/>
          </a:bodyPr>
          <a:lstStyle/>
          <a:p>
            <a:r>
              <a:rPr lang="en-US" sz="2500" b="1" dirty="0"/>
              <a:t>Running the CAPM Project:</a:t>
            </a:r>
            <a:endParaRPr lang="en-IN" sz="2500" b="1" dirty="0"/>
          </a:p>
        </p:txBody>
      </p:sp>
      <p:sp>
        <p:nvSpPr>
          <p:cNvPr id="3" name="Content Placeholder 2">
            <a:extLst>
              <a:ext uri="{FF2B5EF4-FFF2-40B4-BE49-F238E27FC236}">
                <a16:creationId xmlns:a16="http://schemas.microsoft.com/office/drawing/2014/main" id="{F1AF483D-66D6-34E2-C21E-A7FE2BC209A7}"/>
              </a:ext>
            </a:extLst>
          </p:cNvPr>
          <p:cNvSpPr>
            <a:spLocks noGrp="1"/>
          </p:cNvSpPr>
          <p:nvPr>
            <p:ph idx="1"/>
          </p:nvPr>
        </p:nvSpPr>
        <p:spPr>
          <a:xfrm>
            <a:off x="147850" y="870282"/>
            <a:ext cx="12044150" cy="5598757"/>
          </a:xfrm>
        </p:spPr>
        <p:txBody>
          <a:bodyPr>
            <a:normAutofit/>
          </a:bodyPr>
          <a:lstStyle/>
          <a:p>
            <a:pPr>
              <a:lnSpc>
                <a:spcPct val="150000"/>
              </a:lnSpc>
            </a:pPr>
            <a:r>
              <a:rPr lang="en-US" sz="2000" dirty="0"/>
              <a:t>Run the following command in the root directory of your project:</a:t>
            </a:r>
            <a:r>
              <a:rPr lang="en-US" sz="2000" b="1" dirty="0"/>
              <a:t> </a:t>
            </a:r>
          </a:p>
          <a:p>
            <a:pPr marL="0" indent="0">
              <a:lnSpc>
                <a:spcPct val="150000"/>
              </a:lnSpc>
              <a:buNone/>
            </a:pPr>
            <a:r>
              <a:rPr lang="en-US" sz="2000" b="1" dirty="0"/>
              <a:t>             </a:t>
            </a:r>
            <a:r>
              <a:rPr lang="en-US" sz="2000" b="1" dirty="0" err="1"/>
              <a:t>cds</a:t>
            </a:r>
            <a:r>
              <a:rPr lang="en-US" sz="2000" b="1" dirty="0"/>
              <a:t> watch</a:t>
            </a:r>
          </a:p>
          <a:p>
            <a:pPr>
              <a:lnSpc>
                <a:spcPct val="150000"/>
              </a:lnSpc>
            </a:pPr>
            <a:r>
              <a:rPr kumimoji="0" lang="en-US" altLang="en-US" sz="2000" b="0" i="0" u="none" strike="noStrike" cap="none" normalizeH="0" baseline="0" dirty="0">
                <a:ln>
                  <a:noFill/>
                </a:ln>
                <a:solidFill>
                  <a:schemeClr val="tx1"/>
                </a:solidFill>
                <a:effectLst/>
              </a:rPr>
              <a:t>After executing the command, a local server will start (usually on port 4004). You will see a URL like http://localhost: 4004 in the terminal.</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Hold down </a:t>
            </a:r>
            <a:r>
              <a:rPr kumimoji="0" lang="en-US" altLang="en-US" sz="2000" b="1" i="0" u="none" strike="noStrike" cap="none" normalizeH="0" baseline="0" dirty="0">
                <a:ln>
                  <a:noFill/>
                </a:ln>
                <a:solidFill>
                  <a:schemeClr val="tx1"/>
                </a:solidFill>
                <a:effectLst/>
              </a:rPr>
              <a:t>Ctrl</a:t>
            </a:r>
            <a:r>
              <a:rPr kumimoji="0" lang="en-US" altLang="en-US" sz="2000" b="0" i="0" u="none" strike="noStrike" cap="none" normalizeH="0" baseline="0" dirty="0">
                <a:ln>
                  <a:noFill/>
                </a:ln>
                <a:solidFill>
                  <a:schemeClr val="tx1"/>
                </a:solidFill>
                <a:effectLst/>
              </a:rPr>
              <a:t> and click the URL to open it in your browser. </a:t>
            </a:r>
          </a:p>
          <a:p>
            <a:pPr>
              <a:lnSpc>
                <a:spcPct val="150000"/>
              </a:lnSpc>
            </a:pPr>
            <a:r>
              <a:rPr lang="en-US" altLang="en-US" sz="2000" dirty="0"/>
              <a:t>There you can see the metadata of the service. And you can see the created services.</a:t>
            </a:r>
          </a:p>
          <a:p>
            <a:pPr marL="0" indent="0">
              <a:lnSpc>
                <a:spcPct val="150000"/>
              </a:lnSpc>
              <a:buNone/>
            </a:pPr>
            <a:endParaRPr kumimoji="0" lang="en-US" altLang="en-US" sz="2000" i="0" u="none" strike="noStrike" cap="none" normalizeH="0" baseline="0" dirty="0">
              <a:ln>
                <a:noFill/>
              </a:ln>
              <a:solidFill>
                <a:schemeClr val="tx1"/>
              </a:solidFill>
              <a:effectLst/>
            </a:endParaRPr>
          </a:p>
          <a:p>
            <a:pPr>
              <a:lnSpc>
                <a:spcPct val="150000"/>
              </a:lnSpc>
            </a:pPr>
            <a:endParaRPr lang="en-US" sz="2000" b="1" dirty="0"/>
          </a:p>
        </p:txBody>
      </p:sp>
    </p:spTree>
    <p:extLst>
      <p:ext uri="{BB962C8B-B14F-4D97-AF65-F5344CB8AC3E}">
        <p14:creationId xmlns:p14="http://schemas.microsoft.com/office/powerpoint/2010/main" val="1939607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7E884-7B43-943C-2731-70C54264B07E}"/>
              </a:ext>
            </a:extLst>
          </p:cNvPr>
          <p:cNvPicPr>
            <a:picLocks noChangeAspect="1"/>
          </p:cNvPicPr>
          <p:nvPr/>
        </p:nvPicPr>
        <p:blipFill>
          <a:blip r:embed="rId2"/>
          <a:stretch>
            <a:fillRect/>
          </a:stretch>
        </p:blipFill>
        <p:spPr>
          <a:xfrm>
            <a:off x="0" y="303632"/>
            <a:ext cx="12192000" cy="5808283"/>
          </a:xfrm>
          <a:prstGeom prst="rect">
            <a:avLst/>
          </a:prstGeom>
        </p:spPr>
      </p:pic>
    </p:spTree>
    <p:extLst>
      <p:ext uri="{BB962C8B-B14F-4D97-AF65-F5344CB8AC3E}">
        <p14:creationId xmlns:p14="http://schemas.microsoft.com/office/powerpoint/2010/main" val="550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BCF80-E338-A251-27D6-5EDE2CA2D6F6}"/>
              </a:ext>
            </a:extLst>
          </p:cNvPr>
          <p:cNvPicPr>
            <a:picLocks noChangeAspect="1"/>
          </p:cNvPicPr>
          <p:nvPr/>
        </p:nvPicPr>
        <p:blipFill>
          <a:blip r:embed="rId2"/>
          <a:stretch>
            <a:fillRect/>
          </a:stretch>
        </p:blipFill>
        <p:spPr>
          <a:xfrm>
            <a:off x="0" y="354344"/>
            <a:ext cx="12192000" cy="5883842"/>
          </a:xfrm>
          <a:prstGeom prst="rect">
            <a:avLst/>
          </a:prstGeom>
        </p:spPr>
      </p:pic>
      <p:pic>
        <p:nvPicPr>
          <p:cNvPr id="4" name="Picture 3">
            <a:extLst>
              <a:ext uri="{FF2B5EF4-FFF2-40B4-BE49-F238E27FC236}">
                <a16:creationId xmlns:a16="http://schemas.microsoft.com/office/drawing/2014/main" id="{A56CEAB3-50FA-B38C-0744-9A154833A827}"/>
              </a:ext>
            </a:extLst>
          </p:cNvPr>
          <p:cNvPicPr>
            <a:picLocks noChangeAspect="1"/>
          </p:cNvPicPr>
          <p:nvPr/>
        </p:nvPicPr>
        <p:blipFill>
          <a:blip r:embed="rId3"/>
          <a:stretch>
            <a:fillRect/>
          </a:stretch>
        </p:blipFill>
        <p:spPr>
          <a:xfrm>
            <a:off x="0" y="55531"/>
            <a:ext cx="12192000" cy="6746937"/>
          </a:xfrm>
          <a:prstGeom prst="rect">
            <a:avLst/>
          </a:prstGeom>
        </p:spPr>
      </p:pic>
    </p:spTree>
    <p:extLst>
      <p:ext uri="{BB962C8B-B14F-4D97-AF65-F5344CB8AC3E}">
        <p14:creationId xmlns:p14="http://schemas.microsoft.com/office/powerpoint/2010/main" val="49766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1ACA-EC16-C0E8-4BAE-FE7706BD5D8D}"/>
              </a:ext>
            </a:extLst>
          </p:cNvPr>
          <p:cNvSpPr>
            <a:spLocks noGrp="1"/>
          </p:cNvSpPr>
          <p:nvPr>
            <p:ph type="title"/>
          </p:nvPr>
        </p:nvSpPr>
        <p:spPr>
          <a:xfrm>
            <a:off x="1428135" y="2916596"/>
            <a:ext cx="10515600" cy="1325563"/>
          </a:xfrm>
        </p:spPr>
        <p:txBody>
          <a:bodyPr>
            <a:normAutofit/>
          </a:bodyPr>
          <a:lstStyle/>
          <a:p>
            <a:r>
              <a:rPr lang="en-US" sz="3500" b="1" dirty="0"/>
              <a:t>How to Add a Custom POD Plugin in CAPM</a:t>
            </a:r>
            <a:endParaRPr lang="en-IN" sz="3500" b="1" dirty="0"/>
          </a:p>
        </p:txBody>
      </p:sp>
    </p:spTree>
    <p:extLst>
      <p:ext uri="{BB962C8B-B14F-4D97-AF65-F5344CB8AC3E}">
        <p14:creationId xmlns:p14="http://schemas.microsoft.com/office/powerpoint/2010/main" val="410055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0E2D-FDA0-AEE4-3A6D-D6711A0E6BAB}"/>
              </a:ext>
            </a:extLst>
          </p:cNvPr>
          <p:cNvSpPr>
            <a:spLocks noGrp="1"/>
          </p:cNvSpPr>
          <p:nvPr>
            <p:ph type="title"/>
          </p:nvPr>
        </p:nvSpPr>
        <p:spPr>
          <a:xfrm>
            <a:off x="0" y="-124432"/>
            <a:ext cx="10515600" cy="1201066"/>
          </a:xfrm>
        </p:spPr>
        <p:txBody>
          <a:bodyPr>
            <a:normAutofit/>
          </a:bodyPr>
          <a:lstStyle/>
          <a:p>
            <a:r>
              <a:rPr lang="en-US" sz="2500" b="1" dirty="0"/>
              <a:t>Adding Custom Plugin UI to CAPM Project:</a:t>
            </a:r>
            <a:endParaRPr lang="en-IN" sz="2500" b="1" dirty="0"/>
          </a:p>
        </p:txBody>
      </p:sp>
      <p:sp>
        <p:nvSpPr>
          <p:cNvPr id="3" name="Content Placeholder 2">
            <a:extLst>
              <a:ext uri="{FF2B5EF4-FFF2-40B4-BE49-F238E27FC236}">
                <a16:creationId xmlns:a16="http://schemas.microsoft.com/office/drawing/2014/main" id="{3CF61A5D-4B98-AEA4-F3F9-6B219EBA81FE}"/>
              </a:ext>
            </a:extLst>
          </p:cNvPr>
          <p:cNvSpPr>
            <a:spLocks noGrp="1"/>
          </p:cNvSpPr>
          <p:nvPr>
            <p:ph idx="1"/>
          </p:nvPr>
        </p:nvSpPr>
        <p:spPr>
          <a:xfrm>
            <a:off x="0" y="1076634"/>
            <a:ext cx="12192000" cy="5967247"/>
          </a:xfrm>
        </p:spPr>
        <p:txBody>
          <a:bodyPr>
            <a:normAutofit fontScale="92500" lnSpcReduction="20000"/>
          </a:bodyPr>
          <a:lstStyle/>
          <a:p>
            <a:r>
              <a:rPr lang="en-US" sz="2000" dirty="0"/>
              <a:t>Run the following command in the root directory of your project to install required packages for custom pod plugin.</a:t>
            </a:r>
          </a:p>
          <a:p>
            <a:pPr marL="0" indent="0">
              <a:buNone/>
            </a:pPr>
            <a:r>
              <a:rPr lang="en-US" sz="2000" b="1" dirty="0"/>
              <a:t>           </a:t>
            </a:r>
            <a:r>
              <a:rPr lang="en-US" sz="2000" b="1" dirty="0" err="1"/>
              <a:t>npm</a:t>
            </a:r>
            <a:r>
              <a:rPr lang="en-US" sz="2000" b="1" dirty="0"/>
              <a:t> install -g generator-</a:t>
            </a:r>
            <a:r>
              <a:rPr lang="en-US" sz="2000" b="1" dirty="0" err="1"/>
              <a:t>dmcpodplugin</a:t>
            </a:r>
            <a:r>
              <a:rPr lang="en-US" sz="2000" b="1" dirty="0"/>
              <a:t> </a:t>
            </a:r>
          </a:p>
          <a:p>
            <a:r>
              <a:rPr lang="en-US" sz="2000" dirty="0"/>
              <a:t>Next , run the below </a:t>
            </a:r>
            <a:r>
              <a:rPr lang="en-US" sz="2000" dirty="0" err="1"/>
              <a:t>commad</a:t>
            </a:r>
            <a:r>
              <a:rPr lang="en-US" sz="2000" dirty="0"/>
              <a:t> to create custom pod plugin:</a:t>
            </a:r>
          </a:p>
          <a:p>
            <a:pPr marL="0" indent="0">
              <a:buNone/>
            </a:pPr>
            <a:r>
              <a:rPr lang="en-IN" sz="2000" b="1" dirty="0"/>
              <a:t>        </a:t>
            </a:r>
            <a:r>
              <a:rPr lang="en-IN" sz="2000" b="1" dirty="0" err="1"/>
              <a:t>yo</a:t>
            </a:r>
            <a:r>
              <a:rPr lang="en-IN" sz="2000" b="1" dirty="0"/>
              <a:t> </a:t>
            </a:r>
            <a:r>
              <a:rPr lang="en-IN" sz="2000" b="1" dirty="0" err="1"/>
              <a:t>dmcpodplugin</a:t>
            </a:r>
            <a:endParaRPr lang="en-IN" sz="2000" b="1" dirty="0"/>
          </a:p>
          <a:p>
            <a:r>
              <a:rPr lang="en-IN" sz="2000" dirty="0"/>
              <a:t>After running this command , it will ask some question and give the response like below:</a:t>
            </a:r>
          </a:p>
          <a:p>
            <a:pPr marL="0" indent="0">
              <a:buNone/>
            </a:pPr>
            <a:endParaRPr lang="en-IN" sz="2000" dirty="0"/>
          </a:p>
          <a:p>
            <a:pPr marL="0" indent="0">
              <a:buNone/>
            </a:pPr>
            <a:r>
              <a:rPr lang="en-IN" sz="2000" dirty="0"/>
              <a:t>? What is the name of your plugin? </a:t>
            </a:r>
            <a:r>
              <a:rPr lang="en-IN" sz="2000" dirty="0" err="1"/>
              <a:t>examplepod</a:t>
            </a:r>
            <a:endParaRPr lang="en-IN" sz="2000" dirty="0"/>
          </a:p>
          <a:p>
            <a:pPr marL="0" indent="0">
              <a:buNone/>
            </a:pPr>
            <a:r>
              <a:rPr lang="en-IN" sz="2000" dirty="0"/>
              <a:t>? Version Number? 0.0.1</a:t>
            </a:r>
          </a:p>
          <a:p>
            <a:pPr marL="0" indent="0">
              <a:buNone/>
            </a:pPr>
            <a:r>
              <a:rPr lang="en-IN" sz="2000" dirty="0"/>
              <a:t>? What is your DMC host name? ritsdmc-az12fc9w.execution.eu20-quality.web.dmc.cloud.sap</a:t>
            </a:r>
          </a:p>
          <a:p>
            <a:pPr marL="0" indent="0">
              <a:buNone/>
            </a:pPr>
            <a:r>
              <a:rPr lang="en-IN" sz="2000" dirty="0"/>
              <a:t>? What is your plugin namespace? </a:t>
            </a:r>
            <a:r>
              <a:rPr lang="en-IN" sz="2000" dirty="0" err="1"/>
              <a:t>rits.custom.plugin</a:t>
            </a:r>
            <a:endParaRPr lang="en-IN" sz="2000" dirty="0"/>
          </a:p>
          <a:p>
            <a:pPr marL="0" indent="0">
              <a:buNone/>
            </a:pPr>
            <a:r>
              <a:rPr lang="en-IN" sz="2000" dirty="0"/>
              <a:t>? Support WORK_CENTER PODS? Yes</a:t>
            </a:r>
          </a:p>
          <a:p>
            <a:pPr marL="0" indent="0">
              <a:buNone/>
            </a:pPr>
            <a:r>
              <a:rPr lang="en-IN" sz="2000" dirty="0"/>
              <a:t>? Support OPERATION PODS? Yes</a:t>
            </a:r>
          </a:p>
          <a:p>
            <a:pPr marL="0" indent="0">
              <a:buNone/>
            </a:pPr>
            <a:r>
              <a:rPr lang="en-IN" sz="2000" dirty="0"/>
              <a:t>? Support ORDER PODS? Yes</a:t>
            </a:r>
          </a:p>
          <a:p>
            <a:pPr marL="0" indent="0">
              <a:buNone/>
            </a:pPr>
            <a:r>
              <a:rPr lang="en-IN" sz="2000" dirty="0"/>
              <a:t>? Support CUSTOM PODS? Yes</a:t>
            </a:r>
          </a:p>
          <a:p>
            <a:pPr marL="0" indent="0">
              <a:buNone/>
            </a:pPr>
            <a:r>
              <a:rPr lang="en-IN" sz="2000" dirty="0"/>
              <a:t>? Support Line Monitor PODS? Yes</a:t>
            </a:r>
          </a:p>
          <a:p>
            <a:pPr marL="0" indent="0">
              <a:buNone/>
            </a:pPr>
            <a:r>
              <a:rPr lang="en-IN" sz="2000" dirty="0"/>
              <a:t>? Allow multiple instances? Yes</a:t>
            </a:r>
          </a:p>
          <a:p>
            <a:pPr marL="0" indent="0">
              <a:buNone/>
            </a:pPr>
            <a:r>
              <a:rPr lang="en-IN" sz="2000" dirty="0"/>
              <a:t>? Production Process Enabled? Yes</a:t>
            </a:r>
          </a:p>
        </p:txBody>
      </p:sp>
    </p:spTree>
    <p:extLst>
      <p:ext uri="{BB962C8B-B14F-4D97-AF65-F5344CB8AC3E}">
        <p14:creationId xmlns:p14="http://schemas.microsoft.com/office/powerpoint/2010/main" val="232334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FB9B2D-0244-747C-EA18-B882219610CA}"/>
              </a:ext>
            </a:extLst>
          </p:cNvPr>
          <p:cNvPicPr>
            <a:picLocks noChangeAspect="1"/>
          </p:cNvPicPr>
          <p:nvPr/>
        </p:nvPicPr>
        <p:blipFill>
          <a:blip r:embed="rId2"/>
          <a:stretch>
            <a:fillRect/>
          </a:stretch>
        </p:blipFill>
        <p:spPr>
          <a:xfrm>
            <a:off x="81886" y="362370"/>
            <a:ext cx="12028227" cy="5805714"/>
          </a:xfrm>
          <a:prstGeom prst="rect">
            <a:avLst/>
          </a:prstGeom>
        </p:spPr>
      </p:pic>
    </p:spTree>
    <p:extLst>
      <p:ext uri="{BB962C8B-B14F-4D97-AF65-F5344CB8AC3E}">
        <p14:creationId xmlns:p14="http://schemas.microsoft.com/office/powerpoint/2010/main" val="161373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E4DD-DB1F-3BDD-D36E-C7899C0FA4B0}"/>
              </a:ext>
            </a:extLst>
          </p:cNvPr>
          <p:cNvSpPr>
            <a:spLocks noGrp="1"/>
          </p:cNvSpPr>
          <p:nvPr>
            <p:ph type="title"/>
          </p:nvPr>
        </p:nvSpPr>
        <p:spPr>
          <a:xfrm>
            <a:off x="838200" y="2385654"/>
            <a:ext cx="10515600" cy="1325563"/>
          </a:xfrm>
        </p:spPr>
        <p:txBody>
          <a:bodyPr>
            <a:normAutofit/>
          </a:bodyPr>
          <a:lstStyle/>
          <a:p>
            <a:r>
              <a:rPr lang="en-US" sz="3500" b="1" dirty="0"/>
              <a:t>How to Place a Custom POD Plugin in the App Folder of a CAPM Project</a:t>
            </a:r>
            <a:endParaRPr lang="en-IN" sz="3500" b="1" dirty="0"/>
          </a:p>
        </p:txBody>
      </p:sp>
    </p:spTree>
    <p:extLst>
      <p:ext uri="{BB962C8B-B14F-4D97-AF65-F5344CB8AC3E}">
        <p14:creationId xmlns:p14="http://schemas.microsoft.com/office/powerpoint/2010/main" val="2368880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CF8A-A0F7-207E-53B6-E3FBA53174DF}"/>
              </a:ext>
            </a:extLst>
          </p:cNvPr>
          <p:cNvSpPr>
            <a:spLocks noGrp="1"/>
          </p:cNvSpPr>
          <p:nvPr>
            <p:ph type="title"/>
          </p:nvPr>
        </p:nvSpPr>
        <p:spPr>
          <a:xfrm>
            <a:off x="12290" y="-313301"/>
            <a:ext cx="10515600" cy="1325563"/>
          </a:xfrm>
        </p:spPr>
        <p:txBody>
          <a:bodyPr>
            <a:normAutofit/>
          </a:bodyPr>
          <a:lstStyle/>
          <a:p>
            <a:r>
              <a:rPr lang="en-US" sz="2500" b="1" dirty="0"/>
              <a:t>Moving Custom POD Plugin into app folder:</a:t>
            </a:r>
            <a:endParaRPr lang="en-IN" sz="2500" b="1" dirty="0"/>
          </a:p>
        </p:txBody>
      </p:sp>
      <p:sp>
        <p:nvSpPr>
          <p:cNvPr id="3" name="Content Placeholder 2">
            <a:extLst>
              <a:ext uri="{FF2B5EF4-FFF2-40B4-BE49-F238E27FC236}">
                <a16:creationId xmlns:a16="http://schemas.microsoft.com/office/drawing/2014/main" id="{9AB69465-FFE9-D1E9-D501-FC1BC1D73A26}"/>
              </a:ext>
            </a:extLst>
          </p:cNvPr>
          <p:cNvSpPr>
            <a:spLocks noGrp="1"/>
          </p:cNvSpPr>
          <p:nvPr>
            <p:ph idx="1"/>
          </p:nvPr>
        </p:nvSpPr>
        <p:spPr>
          <a:xfrm>
            <a:off x="12290" y="1184837"/>
            <a:ext cx="12205648" cy="6371619"/>
          </a:xfrm>
        </p:spPr>
        <p:txBody>
          <a:bodyPr>
            <a:noAutofit/>
          </a:bodyPr>
          <a:lstStyle/>
          <a:p>
            <a:pPr marL="0" indent="0" algn="just">
              <a:buNone/>
            </a:pPr>
            <a:r>
              <a:rPr lang="en-US" sz="2000" b="1" dirty="0"/>
              <a:t>Move Plugin to the App Folder:</a:t>
            </a:r>
          </a:p>
          <a:p>
            <a:pPr algn="just"/>
            <a:r>
              <a:rPr lang="en-US" sz="2000" dirty="0"/>
              <a:t>After successfully generating your custom POD plugin (by answering all prompts), </a:t>
            </a:r>
          </a:p>
          <a:p>
            <a:pPr algn="just"/>
            <a:r>
              <a:rPr lang="en-US" sz="2000" dirty="0"/>
              <a:t>move the generated plugin directory into the app folder of your CAPM project.</a:t>
            </a:r>
          </a:p>
          <a:p>
            <a:pPr marL="0" indent="0" algn="just">
              <a:buNone/>
            </a:pPr>
            <a:endParaRPr lang="en-US" sz="2000" dirty="0"/>
          </a:p>
          <a:p>
            <a:pPr marL="0" indent="0" algn="just">
              <a:buNone/>
            </a:pPr>
            <a:r>
              <a:rPr lang="en-US" sz="2000" b="1" dirty="0"/>
              <a:t>Update </a:t>
            </a:r>
            <a:r>
              <a:rPr lang="en-US" sz="2000" b="1" dirty="0" err="1"/>
              <a:t>components.json</a:t>
            </a:r>
            <a:r>
              <a:rPr lang="en-US" sz="2000" b="1" dirty="0"/>
              <a:t>: Important</a:t>
            </a:r>
          </a:p>
          <a:p>
            <a:pPr marL="0" indent="0" algn="just">
              <a:buNone/>
            </a:pPr>
            <a:r>
              <a:rPr lang="en-US" sz="2000" dirty="0"/>
              <a:t>Navigate to: app/&lt;your-plugin-name&gt;/webapp/designer/</a:t>
            </a:r>
            <a:r>
              <a:rPr lang="en-US" sz="2000" dirty="0" err="1"/>
              <a:t>components.json</a:t>
            </a:r>
            <a:endParaRPr lang="en-US" sz="2000" dirty="0"/>
          </a:p>
          <a:p>
            <a:pPr marL="0" indent="0" algn="just">
              <a:buNone/>
            </a:pPr>
            <a:endParaRPr lang="en-US" sz="2000" dirty="0"/>
          </a:p>
          <a:p>
            <a:pPr marL="0" indent="0" algn="just">
              <a:buNone/>
            </a:pPr>
            <a:r>
              <a:rPr lang="en-US" sz="2000" dirty="0"/>
              <a:t>Then, replace or update the </a:t>
            </a:r>
            <a:r>
              <a:rPr lang="en-US" sz="2000" b="1" dirty="0" err="1"/>
              <a:t>supportedPodTypes</a:t>
            </a:r>
            <a:r>
              <a:rPr lang="en-US" sz="2000" dirty="0"/>
              <a:t> field like this:</a:t>
            </a:r>
          </a:p>
          <a:p>
            <a:pPr marL="0" indent="0" algn="just">
              <a:buNone/>
            </a:pPr>
            <a:r>
              <a:rPr lang="en-US" sz="2000" b="1" dirty="0"/>
              <a:t>          "</a:t>
            </a:r>
            <a:r>
              <a:rPr lang="en-US" sz="2000" b="1" dirty="0" err="1"/>
              <a:t>supportedPodTypes</a:t>
            </a:r>
            <a:r>
              <a:rPr lang="en-US" sz="2000" b="1" dirty="0"/>
              <a:t>": ["WORK_CENTER", "OPERATION", "ORDER", "OTHER"]</a:t>
            </a:r>
          </a:p>
          <a:p>
            <a:pPr marL="0" indent="0" algn="just">
              <a:buNone/>
            </a:pPr>
            <a:endParaRPr lang="en-US" sz="2000" b="1" dirty="0"/>
          </a:p>
          <a:p>
            <a:pPr marL="0" indent="0" algn="just">
              <a:buNone/>
            </a:pPr>
            <a:r>
              <a:rPr lang="en-US" sz="2000" dirty="0"/>
              <a:t>If "OTHER" is missing, be sure to add it manually.</a:t>
            </a:r>
          </a:p>
          <a:p>
            <a:pPr marL="0"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53446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475C-BEEE-464A-1F5D-5E212DC349C0}"/>
              </a:ext>
            </a:extLst>
          </p:cNvPr>
          <p:cNvSpPr>
            <a:spLocks noGrp="1"/>
          </p:cNvSpPr>
          <p:nvPr>
            <p:ph type="title"/>
          </p:nvPr>
        </p:nvSpPr>
        <p:spPr>
          <a:xfrm>
            <a:off x="838200" y="2766218"/>
            <a:ext cx="10515600" cy="1325563"/>
          </a:xfrm>
        </p:spPr>
        <p:txBody>
          <a:bodyPr>
            <a:normAutofit/>
          </a:bodyPr>
          <a:lstStyle/>
          <a:p>
            <a:r>
              <a:rPr lang="en-US" sz="3500" b="1" dirty="0">
                <a:latin typeface="+mn-lt"/>
              </a:rPr>
              <a:t>How to Build YAML File and Deploy the MTAR File in CAPM</a:t>
            </a:r>
            <a:endParaRPr lang="en-IN" sz="3500" b="1" dirty="0">
              <a:latin typeface="+mn-lt"/>
            </a:endParaRPr>
          </a:p>
        </p:txBody>
      </p:sp>
    </p:spTree>
    <p:extLst>
      <p:ext uri="{BB962C8B-B14F-4D97-AF65-F5344CB8AC3E}">
        <p14:creationId xmlns:p14="http://schemas.microsoft.com/office/powerpoint/2010/main" val="3710276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F871-4439-1106-4E5F-9050F219D042}"/>
              </a:ext>
            </a:extLst>
          </p:cNvPr>
          <p:cNvSpPr>
            <a:spLocks noGrp="1"/>
          </p:cNvSpPr>
          <p:nvPr>
            <p:ph type="title"/>
          </p:nvPr>
        </p:nvSpPr>
        <p:spPr>
          <a:xfrm>
            <a:off x="0" y="-281035"/>
            <a:ext cx="10515600" cy="1325563"/>
          </a:xfrm>
        </p:spPr>
        <p:txBody>
          <a:bodyPr>
            <a:normAutofit/>
          </a:bodyPr>
          <a:lstStyle/>
          <a:p>
            <a:r>
              <a:rPr lang="en-US" sz="2500" b="1" dirty="0"/>
              <a:t>Building and Deploying a CAPM Project on Cloud Foundry:</a:t>
            </a:r>
            <a:endParaRPr lang="en-IN" sz="2500" b="1" dirty="0"/>
          </a:p>
        </p:txBody>
      </p:sp>
      <p:sp>
        <p:nvSpPr>
          <p:cNvPr id="3" name="Content Placeholder 2">
            <a:extLst>
              <a:ext uri="{FF2B5EF4-FFF2-40B4-BE49-F238E27FC236}">
                <a16:creationId xmlns:a16="http://schemas.microsoft.com/office/drawing/2014/main" id="{69BF8DD5-5D70-415A-1EB7-58A4A460B051}"/>
              </a:ext>
            </a:extLst>
          </p:cNvPr>
          <p:cNvSpPr>
            <a:spLocks noGrp="1"/>
          </p:cNvSpPr>
          <p:nvPr>
            <p:ph idx="1"/>
          </p:nvPr>
        </p:nvSpPr>
        <p:spPr>
          <a:xfrm>
            <a:off x="114868" y="979464"/>
            <a:ext cx="12057797" cy="5878536"/>
          </a:xfrm>
        </p:spPr>
        <p:txBody>
          <a:bodyPr>
            <a:normAutofit/>
          </a:bodyPr>
          <a:lstStyle/>
          <a:p>
            <a:pPr marL="0" indent="0" algn="just">
              <a:buNone/>
            </a:pPr>
            <a:r>
              <a:rPr lang="en-US" sz="2000" b="1" dirty="0"/>
              <a:t>Build the MTA Project</a:t>
            </a:r>
          </a:p>
          <a:p>
            <a:pPr marL="0" indent="0" algn="just">
              <a:buNone/>
            </a:pPr>
            <a:r>
              <a:rPr lang="en-US" sz="2000" dirty="0"/>
              <a:t>Right-click on the </a:t>
            </a:r>
            <a:r>
              <a:rPr lang="en-US" sz="2000" dirty="0" err="1"/>
              <a:t>mta.yaml</a:t>
            </a:r>
            <a:r>
              <a:rPr lang="en-US" sz="2000" dirty="0"/>
              <a:t> file and select Build MTA Project. If you receive an </a:t>
            </a:r>
            <a:r>
              <a:rPr lang="en-US" sz="2000" dirty="0">
                <a:solidFill>
                  <a:srgbClr val="C00000"/>
                </a:solidFill>
              </a:rPr>
              <a:t>error  the “</a:t>
            </a:r>
            <a:r>
              <a:rPr lang="en-US" sz="2000" dirty="0" err="1">
                <a:solidFill>
                  <a:srgbClr val="C00000"/>
                </a:solidFill>
              </a:rPr>
              <a:t>examplepod</a:t>
            </a:r>
            <a:r>
              <a:rPr lang="en-US" sz="2000" dirty="0">
                <a:solidFill>
                  <a:srgbClr val="C00000"/>
                </a:solidFill>
              </a:rPr>
              <a:t>" path of the " </a:t>
            </a:r>
            <a:r>
              <a:rPr lang="en-US" sz="2000" dirty="0" err="1">
                <a:solidFill>
                  <a:srgbClr val="C00000"/>
                </a:solidFill>
              </a:rPr>
              <a:t>examplepod</a:t>
            </a:r>
            <a:r>
              <a:rPr lang="en-US" sz="2000" dirty="0">
                <a:solidFill>
                  <a:srgbClr val="C00000"/>
                </a:solidFill>
              </a:rPr>
              <a:t> " module does not exist</a:t>
            </a:r>
            <a:r>
              <a:rPr lang="en-US" sz="2000" dirty="0"/>
              <a:t>, check the path under the </a:t>
            </a:r>
            <a:r>
              <a:rPr lang="en-US" sz="2000" b="1" dirty="0"/>
              <a:t>modules section </a:t>
            </a:r>
            <a:r>
              <a:rPr lang="en-US" sz="2000" dirty="0"/>
              <a:t>in your </a:t>
            </a:r>
            <a:r>
              <a:rPr lang="en-US" sz="2000" dirty="0" err="1"/>
              <a:t>mta.yaml</a:t>
            </a:r>
            <a:r>
              <a:rPr lang="en-US" sz="2000" dirty="0"/>
              <a:t>.</a:t>
            </a:r>
          </a:p>
          <a:p>
            <a:pPr marL="0" indent="0" algn="just">
              <a:buNone/>
            </a:pPr>
            <a:r>
              <a:rPr lang="en-US" sz="2000" dirty="0"/>
              <a:t>It should point to your UI5 app like this: </a:t>
            </a:r>
            <a:r>
              <a:rPr lang="en-US" sz="2000" b="1" dirty="0"/>
              <a:t>app/&lt;your-plugin-name&gt;</a:t>
            </a:r>
          </a:p>
          <a:p>
            <a:pPr marL="0" indent="0" algn="just">
              <a:buNone/>
            </a:pPr>
            <a:endParaRPr lang="en-US" sz="2000" b="1" dirty="0"/>
          </a:p>
          <a:p>
            <a:pPr marL="0" indent="0" algn="just">
              <a:buNone/>
            </a:pPr>
            <a:r>
              <a:rPr lang="en-US" sz="2000" b="1" dirty="0"/>
              <a:t>Locate the MTAR File:</a:t>
            </a:r>
          </a:p>
          <a:p>
            <a:pPr algn="just"/>
            <a:r>
              <a:rPr lang="en-US" sz="2000" dirty="0"/>
              <a:t>After a successful build, a new folder named </a:t>
            </a:r>
            <a:r>
              <a:rPr lang="en-US" sz="2000" dirty="0" err="1"/>
              <a:t>mta_archives</a:t>
            </a:r>
            <a:r>
              <a:rPr lang="en-US" sz="2000" dirty="0"/>
              <a:t> will be created at the root of your project.</a:t>
            </a:r>
          </a:p>
          <a:p>
            <a:pPr algn="just"/>
            <a:r>
              <a:rPr lang="en-US" sz="2000" dirty="0"/>
              <a:t>Inside it, you’ll find a .</a:t>
            </a:r>
            <a:r>
              <a:rPr lang="en-US" sz="2000" dirty="0" err="1"/>
              <a:t>mtar</a:t>
            </a:r>
            <a:r>
              <a:rPr lang="en-US" sz="2000" dirty="0"/>
              <a:t> file.</a:t>
            </a:r>
          </a:p>
          <a:p>
            <a:pPr marL="0" indent="0" algn="just">
              <a:buNone/>
            </a:pPr>
            <a:endParaRPr lang="en-US" sz="2000" dirty="0"/>
          </a:p>
          <a:p>
            <a:pPr marL="0" indent="0" algn="l" rtl="0" eaLnBrk="1" latinLnBrk="0" hangingPunct="1">
              <a:lnSpc>
                <a:spcPct val="90000"/>
              </a:lnSpc>
              <a:spcBef>
                <a:spcPts val="1000"/>
              </a:spcBef>
              <a:buNone/>
            </a:pPr>
            <a:r>
              <a:rPr lang="en-US" sz="2000" b="1" kern="1200" dirty="0">
                <a:solidFill>
                  <a:srgbClr val="000000"/>
                </a:solidFill>
                <a:effectLst/>
                <a:ea typeface="+mn-ea"/>
                <a:cs typeface="+mn-cs"/>
              </a:rPr>
              <a:t>Deploy the MTAR File:</a:t>
            </a:r>
            <a:endParaRPr lang="en-IN" sz="2000" b="1" dirty="0">
              <a:effectLst/>
            </a:endParaRPr>
          </a:p>
          <a:p>
            <a:pPr marL="0" indent="0" algn="l" rtl="0" eaLnBrk="1" latinLnBrk="0" hangingPunct="1">
              <a:lnSpc>
                <a:spcPct val="90000"/>
              </a:lnSpc>
              <a:spcBef>
                <a:spcPts val="1000"/>
              </a:spcBef>
              <a:buNone/>
            </a:pPr>
            <a:r>
              <a:rPr lang="en-US" sz="2000" kern="1200" dirty="0">
                <a:solidFill>
                  <a:srgbClr val="000000"/>
                </a:solidFill>
                <a:effectLst/>
                <a:ea typeface="+mn-ea"/>
                <a:cs typeface="+mn-cs"/>
              </a:rPr>
              <a:t>Right-click on the .</a:t>
            </a:r>
            <a:r>
              <a:rPr lang="en-US" sz="2000" kern="1200" dirty="0" err="1">
                <a:solidFill>
                  <a:srgbClr val="000000"/>
                </a:solidFill>
                <a:effectLst/>
                <a:ea typeface="+mn-ea"/>
                <a:cs typeface="+mn-cs"/>
              </a:rPr>
              <a:t>mtar</a:t>
            </a:r>
            <a:r>
              <a:rPr lang="en-US" sz="2000" kern="1200" dirty="0">
                <a:solidFill>
                  <a:srgbClr val="000000"/>
                </a:solidFill>
                <a:effectLst/>
                <a:ea typeface="+mn-ea"/>
                <a:cs typeface="+mn-cs"/>
              </a:rPr>
              <a:t> file inside </a:t>
            </a:r>
            <a:r>
              <a:rPr lang="en-US" sz="2000" kern="1200" dirty="0" err="1">
                <a:solidFill>
                  <a:srgbClr val="000000"/>
                </a:solidFill>
                <a:effectLst/>
                <a:ea typeface="+mn-ea"/>
                <a:cs typeface="+mn-cs"/>
              </a:rPr>
              <a:t>mta_archives</a:t>
            </a:r>
            <a:r>
              <a:rPr lang="en-US" sz="2000" kern="1200" dirty="0">
                <a:solidFill>
                  <a:srgbClr val="000000"/>
                </a:solidFill>
                <a:effectLst/>
                <a:ea typeface="+mn-ea"/>
                <a:cs typeface="+mn-cs"/>
              </a:rPr>
              <a:t> and choose Deploy MTA Archive.</a:t>
            </a:r>
            <a:endParaRPr lang="en-IN" sz="2000" dirty="0">
              <a:effectLst/>
            </a:endParaRPr>
          </a:p>
          <a:p>
            <a:pPr marL="0" indent="0" algn="l" rtl="0" eaLnBrk="1" latinLnBrk="0" hangingPunct="1">
              <a:lnSpc>
                <a:spcPct val="90000"/>
              </a:lnSpc>
              <a:spcBef>
                <a:spcPts val="1000"/>
              </a:spcBef>
              <a:buNone/>
            </a:pPr>
            <a:r>
              <a:rPr lang="en-US" sz="2000" kern="1200" dirty="0">
                <a:solidFill>
                  <a:srgbClr val="000000"/>
                </a:solidFill>
                <a:effectLst/>
                <a:ea typeface="+mn-ea"/>
                <a:cs typeface="+mn-cs"/>
              </a:rPr>
              <a:t>After successful deployment, a new application will be created in Cloud Foundry, named with your plugin, and it should appear in a Running status.</a:t>
            </a:r>
            <a:endParaRPr lang="en-IN" sz="2000" dirty="0">
              <a:effectLst/>
            </a:endParaRPr>
          </a:p>
          <a:p>
            <a:pPr marL="0" indent="0" algn="just">
              <a:buNone/>
            </a:pPr>
            <a:endParaRPr lang="en-US" sz="2000" dirty="0"/>
          </a:p>
          <a:p>
            <a:pPr marL="0" indent="0">
              <a:buNone/>
            </a:pPr>
            <a:endParaRPr lang="en-IN" dirty="0"/>
          </a:p>
        </p:txBody>
      </p:sp>
    </p:spTree>
    <p:extLst>
      <p:ext uri="{BB962C8B-B14F-4D97-AF65-F5344CB8AC3E}">
        <p14:creationId xmlns:p14="http://schemas.microsoft.com/office/powerpoint/2010/main" val="351602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77A7-F559-3AC8-823D-9189B4799413}"/>
              </a:ext>
            </a:extLst>
          </p:cNvPr>
          <p:cNvSpPr>
            <a:spLocks noGrp="1"/>
          </p:cNvSpPr>
          <p:nvPr>
            <p:ph type="title"/>
          </p:nvPr>
        </p:nvSpPr>
        <p:spPr>
          <a:xfrm>
            <a:off x="1676400" y="2444648"/>
            <a:ext cx="10515600" cy="1325563"/>
          </a:xfrm>
        </p:spPr>
        <p:txBody>
          <a:bodyPr>
            <a:normAutofit/>
          </a:bodyPr>
          <a:lstStyle/>
          <a:p>
            <a:r>
              <a:rPr lang="en-US" sz="3500" b="1" dirty="0"/>
              <a:t>How to Create a Project in CAPM</a:t>
            </a:r>
            <a:endParaRPr lang="en-IN" sz="3500" b="1" dirty="0"/>
          </a:p>
        </p:txBody>
      </p:sp>
    </p:spTree>
    <p:extLst>
      <p:ext uri="{BB962C8B-B14F-4D97-AF65-F5344CB8AC3E}">
        <p14:creationId xmlns:p14="http://schemas.microsoft.com/office/powerpoint/2010/main" val="1836328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48C9BF-CAFE-9617-2F5B-C9B2481ED7C6}"/>
              </a:ext>
            </a:extLst>
          </p:cNvPr>
          <p:cNvPicPr>
            <a:picLocks noChangeAspect="1"/>
          </p:cNvPicPr>
          <p:nvPr/>
        </p:nvPicPr>
        <p:blipFill>
          <a:blip r:embed="rId2"/>
          <a:stretch>
            <a:fillRect/>
          </a:stretch>
        </p:blipFill>
        <p:spPr>
          <a:xfrm>
            <a:off x="0" y="456906"/>
            <a:ext cx="12192000" cy="5530939"/>
          </a:xfrm>
          <a:prstGeom prst="rect">
            <a:avLst/>
          </a:prstGeom>
        </p:spPr>
      </p:pic>
    </p:spTree>
    <p:extLst>
      <p:ext uri="{BB962C8B-B14F-4D97-AF65-F5344CB8AC3E}">
        <p14:creationId xmlns:p14="http://schemas.microsoft.com/office/powerpoint/2010/main" val="338732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12D8-B0D3-F6FE-544C-653067D31B29}"/>
              </a:ext>
            </a:extLst>
          </p:cNvPr>
          <p:cNvSpPr>
            <a:spLocks noGrp="1"/>
          </p:cNvSpPr>
          <p:nvPr>
            <p:ph type="title"/>
          </p:nvPr>
        </p:nvSpPr>
        <p:spPr>
          <a:xfrm>
            <a:off x="32982" y="-399149"/>
            <a:ext cx="10515600" cy="1325563"/>
          </a:xfrm>
        </p:spPr>
        <p:txBody>
          <a:bodyPr>
            <a:normAutofit/>
          </a:bodyPr>
          <a:lstStyle/>
          <a:p>
            <a:r>
              <a:rPr lang="en-US" sz="2500" b="1" dirty="0"/>
              <a:t>Updating </a:t>
            </a:r>
            <a:r>
              <a:rPr lang="en-US" sz="2500" b="1" dirty="0" err="1"/>
              <a:t>components.json</a:t>
            </a:r>
            <a:endParaRPr lang="en-IN" sz="2500" b="1" dirty="0"/>
          </a:p>
        </p:txBody>
      </p:sp>
      <p:pic>
        <p:nvPicPr>
          <p:cNvPr id="5" name="Content Placeholder 4">
            <a:extLst>
              <a:ext uri="{FF2B5EF4-FFF2-40B4-BE49-F238E27FC236}">
                <a16:creationId xmlns:a16="http://schemas.microsoft.com/office/drawing/2014/main" id="{3B842E31-FD81-5DE3-68D9-45EA4C4CFF5B}"/>
              </a:ext>
            </a:extLst>
          </p:cNvPr>
          <p:cNvPicPr>
            <a:picLocks noGrp="1" noChangeAspect="1"/>
          </p:cNvPicPr>
          <p:nvPr>
            <p:ph idx="1"/>
          </p:nvPr>
        </p:nvPicPr>
        <p:blipFill>
          <a:blip r:embed="rId2"/>
          <a:stretch>
            <a:fillRect/>
          </a:stretch>
        </p:blipFill>
        <p:spPr>
          <a:xfrm>
            <a:off x="308089" y="693050"/>
            <a:ext cx="11292508" cy="5356915"/>
          </a:xfrm>
        </p:spPr>
      </p:pic>
    </p:spTree>
    <p:extLst>
      <p:ext uri="{BB962C8B-B14F-4D97-AF65-F5344CB8AC3E}">
        <p14:creationId xmlns:p14="http://schemas.microsoft.com/office/powerpoint/2010/main" val="3804178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A00CF-C218-F8B1-CD58-A735AB73E977}"/>
              </a:ext>
            </a:extLst>
          </p:cNvPr>
          <p:cNvSpPr>
            <a:spLocks noGrp="1"/>
          </p:cNvSpPr>
          <p:nvPr>
            <p:ph type="title"/>
          </p:nvPr>
        </p:nvSpPr>
        <p:spPr>
          <a:xfrm>
            <a:off x="19334" y="-399150"/>
            <a:ext cx="10515600" cy="1325563"/>
          </a:xfrm>
        </p:spPr>
        <p:txBody>
          <a:bodyPr>
            <a:normAutofit/>
          </a:bodyPr>
          <a:lstStyle/>
          <a:p>
            <a:r>
              <a:rPr lang="en-US" sz="2500" b="1" dirty="0"/>
              <a:t>Adding path in </a:t>
            </a:r>
            <a:r>
              <a:rPr lang="en-US" sz="2500" b="1" dirty="0" err="1"/>
              <a:t>mta.ymal</a:t>
            </a:r>
            <a:r>
              <a:rPr lang="en-US" sz="2500" b="1" dirty="0"/>
              <a:t> file</a:t>
            </a:r>
            <a:endParaRPr lang="en-IN" sz="2500" b="1" dirty="0"/>
          </a:p>
        </p:txBody>
      </p:sp>
      <p:pic>
        <p:nvPicPr>
          <p:cNvPr id="5" name="Content Placeholder 4">
            <a:extLst>
              <a:ext uri="{FF2B5EF4-FFF2-40B4-BE49-F238E27FC236}">
                <a16:creationId xmlns:a16="http://schemas.microsoft.com/office/drawing/2014/main" id="{498ACE00-D6E1-843E-3EB1-AEED62C8A265}"/>
              </a:ext>
            </a:extLst>
          </p:cNvPr>
          <p:cNvPicPr>
            <a:picLocks noGrp="1" noChangeAspect="1"/>
          </p:cNvPicPr>
          <p:nvPr>
            <p:ph idx="1"/>
          </p:nvPr>
        </p:nvPicPr>
        <p:blipFill>
          <a:blip r:embed="rId2"/>
          <a:stretch>
            <a:fillRect/>
          </a:stretch>
        </p:blipFill>
        <p:spPr>
          <a:xfrm>
            <a:off x="87312" y="583011"/>
            <a:ext cx="12017375" cy="5691977"/>
          </a:xfrm>
        </p:spPr>
      </p:pic>
    </p:spTree>
    <p:extLst>
      <p:ext uri="{BB962C8B-B14F-4D97-AF65-F5344CB8AC3E}">
        <p14:creationId xmlns:p14="http://schemas.microsoft.com/office/powerpoint/2010/main" val="107215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66AF0-4A6D-CEB4-4E74-49E5EE19DB9D}"/>
              </a:ext>
            </a:extLst>
          </p:cNvPr>
          <p:cNvSpPr>
            <a:spLocks noGrp="1"/>
          </p:cNvSpPr>
          <p:nvPr>
            <p:ph type="title"/>
          </p:nvPr>
        </p:nvSpPr>
        <p:spPr>
          <a:xfrm>
            <a:off x="0" y="-98899"/>
            <a:ext cx="10515600" cy="1325563"/>
          </a:xfrm>
        </p:spPr>
        <p:txBody>
          <a:bodyPr>
            <a:normAutofit/>
          </a:bodyPr>
          <a:lstStyle/>
          <a:p>
            <a:r>
              <a:rPr lang="en-US" sz="2500" dirty="0"/>
              <a:t>Click on the application to view the URL of your deployed plugin.</a:t>
            </a:r>
            <a:endParaRPr lang="en-IN" sz="2500" dirty="0"/>
          </a:p>
        </p:txBody>
      </p:sp>
      <p:pic>
        <p:nvPicPr>
          <p:cNvPr id="5" name="Content Placeholder 4">
            <a:extLst>
              <a:ext uri="{FF2B5EF4-FFF2-40B4-BE49-F238E27FC236}">
                <a16:creationId xmlns:a16="http://schemas.microsoft.com/office/drawing/2014/main" id="{E0A58BF1-2EFE-99FD-523A-DCF9DB9D1E7A}"/>
              </a:ext>
            </a:extLst>
          </p:cNvPr>
          <p:cNvPicPr>
            <a:picLocks noGrp="1" noChangeAspect="1"/>
          </p:cNvPicPr>
          <p:nvPr>
            <p:ph idx="1"/>
          </p:nvPr>
        </p:nvPicPr>
        <p:blipFill>
          <a:blip r:embed="rId2"/>
          <a:stretch>
            <a:fillRect/>
          </a:stretch>
        </p:blipFill>
        <p:spPr>
          <a:xfrm>
            <a:off x="136478" y="1116581"/>
            <a:ext cx="10739723" cy="5243512"/>
          </a:xfrm>
        </p:spPr>
      </p:pic>
    </p:spTree>
    <p:extLst>
      <p:ext uri="{BB962C8B-B14F-4D97-AF65-F5344CB8AC3E}">
        <p14:creationId xmlns:p14="http://schemas.microsoft.com/office/powerpoint/2010/main" val="372800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1E10-F857-AAD8-BA15-0132BE5470B9}"/>
              </a:ext>
            </a:extLst>
          </p:cNvPr>
          <p:cNvSpPr>
            <a:spLocks noGrp="1"/>
          </p:cNvSpPr>
          <p:nvPr>
            <p:ph type="title"/>
          </p:nvPr>
        </p:nvSpPr>
        <p:spPr>
          <a:xfrm>
            <a:off x="0" y="0"/>
            <a:ext cx="10515600" cy="1325563"/>
          </a:xfrm>
        </p:spPr>
        <p:txBody>
          <a:bodyPr>
            <a:normAutofit/>
          </a:bodyPr>
          <a:lstStyle/>
          <a:p>
            <a:r>
              <a:rPr lang="en-US" sz="2500" dirty="0"/>
              <a:t>Now, copy the URL of the deployed plugin. This URL will be used for registering the plugin in the Web Server and UI Extensions section of your CAPM project in Service Registry.</a:t>
            </a:r>
            <a:endParaRPr lang="en-IN" sz="2500" dirty="0"/>
          </a:p>
        </p:txBody>
      </p:sp>
      <p:pic>
        <p:nvPicPr>
          <p:cNvPr id="5" name="Content Placeholder 4">
            <a:extLst>
              <a:ext uri="{FF2B5EF4-FFF2-40B4-BE49-F238E27FC236}">
                <a16:creationId xmlns:a16="http://schemas.microsoft.com/office/drawing/2014/main" id="{DA4D4ED0-55DF-884C-4BD9-B39285E75D27}"/>
              </a:ext>
            </a:extLst>
          </p:cNvPr>
          <p:cNvPicPr>
            <a:picLocks noGrp="1" noChangeAspect="1"/>
          </p:cNvPicPr>
          <p:nvPr>
            <p:ph idx="1"/>
          </p:nvPr>
        </p:nvPicPr>
        <p:blipFill>
          <a:blip r:embed="rId2"/>
          <a:stretch>
            <a:fillRect/>
          </a:stretch>
        </p:blipFill>
        <p:spPr>
          <a:xfrm>
            <a:off x="138833" y="1325563"/>
            <a:ext cx="11147866" cy="5093217"/>
          </a:xfrm>
        </p:spPr>
      </p:pic>
    </p:spTree>
    <p:extLst>
      <p:ext uri="{BB962C8B-B14F-4D97-AF65-F5344CB8AC3E}">
        <p14:creationId xmlns:p14="http://schemas.microsoft.com/office/powerpoint/2010/main" val="3439485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6DE0-3B0A-84FC-AEF2-D767376833A9}"/>
              </a:ext>
            </a:extLst>
          </p:cNvPr>
          <p:cNvSpPr>
            <a:spLocks noGrp="1"/>
          </p:cNvSpPr>
          <p:nvPr>
            <p:ph type="title"/>
          </p:nvPr>
        </p:nvSpPr>
        <p:spPr>
          <a:xfrm>
            <a:off x="838200" y="2440858"/>
            <a:ext cx="10515600" cy="1325563"/>
          </a:xfrm>
        </p:spPr>
        <p:txBody>
          <a:bodyPr>
            <a:normAutofit fontScale="90000"/>
          </a:bodyPr>
          <a:lstStyle/>
          <a:p>
            <a:r>
              <a:rPr lang="en-US" b="1" dirty="0"/>
              <a:t>Registering CAPM Project in Manage Web Server And Manage Service Registry UI Extension</a:t>
            </a:r>
            <a:endParaRPr lang="en-IN" b="1" dirty="0"/>
          </a:p>
        </p:txBody>
      </p:sp>
    </p:spTree>
    <p:extLst>
      <p:ext uri="{BB962C8B-B14F-4D97-AF65-F5344CB8AC3E}">
        <p14:creationId xmlns:p14="http://schemas.microsoft.com/office/powerpoint/2010/main" val="4187394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65AE-E0D9-504C-00B2-A6FBEFD3C1A6}"/>
              </a:ext>
            </a:extLst>
          </p:cNvPr>
          <p:cNvSpPr>
            <a:spLocks noGrp="1"/>
          </p:cNvSpPr>
          <p:nvPr>
            <p:ph type="title"/>
          </p:nvPr>
        </p:nvSpPr>
        <p:spPr>
          <a:xfrm>
            <a:off x="1428135" y="2651125"/>
            <a:ext cx="10515600" cy="1325563"/>
          </a:xfrm>
        </p:spPr>
        <p:txBody>
          <a:bodyPr>
            <a:normAutofit/>
          </a:bodyPr>
          <a:lstStyle/>
          <a:p>
            <a:r>
              <a:rPr lang="en-US" sz="3500" b="1" dirty="0"/>
              <a:t>Registering the Deployed Custom Plugin in the Manage Web Server</a:t>
            </a:r>
            <a:endParaRPr lang="en-IN" sz="3500" b="1" dirty="0"/>
          </a:p>
        </p:txBody>
      </p:sp>
    </p:spTree>
    <p:extLst>
      <p:ext uri="{BB962C8B-B14F-4D97-AF65-F5344CB8AC3E}">
        <p14:creationId xmlns:p14="http://schemas.microsoft.com/office/powerpoint/2010/main" val="2465078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1F01-FE2D-B4E1-AC42-A9113F41BD38}"/>
              </a:ext>
            </a:extLst>
          </p:cNvPr>
          <p:cNvSpPr>
            <a:spLocks noGrp="1"/>
          </p:cNvSpPr>
          <p:nvPr>
            <p:ph type="title"/>
          </p:nvPr>
        </p:nvSpPr>
        <p:spPr>
          <a:xfrm>
            <a:off x="0" y="-458034"/>
            <a:ext cx="10515600" cy="1325563"/>
          </a:xfrm>
        </p:spPr>
        <p:txBody>
          <a:bodyPr>
            <a:normAutofit/>
          </a:bodyPr>
          <a:lstStyle/>
          <a:p>
            <a:r>
              <a:rPr lang="en-US" sz="2500" b="1" dirty="0"/>
              <a:t>Manage Web Server:</a:t>
            </a:r>
            <a:endParaRPr lang="en-IN" sz="2500" b="1" dirty="0"/>
          </a:p>
        </p:txBody>
      </p:sp>
      <p:sp>
        <p:nvSpPr>
          <p:cNvPr id="5" name="Rectangle 2">
            <a:extLst>
              <a:ext uri="{FF2B5EF4-FFF2-40B4-BE49-F238E27FC236}">
                <a16:creationId xmlns:a16="http://schemas.microsoft.com/office/drawing/2014/main" id="{E2B7CBCA-647E-061C-A58E-0D00ECC16B4E}"/>
              </a:ext>
            </a:extLst>
          </p:cNvPr>
          <p:cNvSpPr>
            <a:spLocks noGrp="1" noChangeArrowheads="1"/>
          </p:cNvSpPr>
          <p:nvPr>
            <p:ph idx="1"/>
          </p:nvPr>
        </p:nvSpPr>
        <p:spPr bwMode="auto">
          <a:xfrm>
            <a:off x="0" y="607491"/>
            <a:ext cx="12192000" cy="46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Open the </a:t>
            </a:r>
            <a:r>
              <a:rPr kumimoji="0" lang="en-US" altLang="en-US" sz="2000" b="1" i="0" u="none" strike="noStrike" cap="none" normalizeH="0" baseline="0" dirty="0">
                <a:ln>
                  <a:noFill/>
                </a:ln>
                <a:solidFill>
                  <a:schemeClr val="tx1"/>
                </a:solidFill>
                <a:effectLst/>
              </a:rPr>
              <a:t>"Manage Web Server" </a:t>
            </a:r>
            <a:r>
              <a:rPr kumimoji="0" lang="en-US" altLang="en-US" sz="2000" i="0" u="none" strike="noStrike" cap="none" normalizeH="0" baseline="0" dirty="0">
                <a:ln>
                  <a:noFill/>
                </a:ln>
                <a:solidFill>
                  <a:schemeClr val="tx1"/>
                </a:solidFill>
                <a:effectLst/>
              </a:rPr>
              <a:t>app in SAP DMC and follow these steps:</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rPr>
              <a:t>Click on the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button.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rPr>
              <a:t>Fill in the following details: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Name</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MyExamplePodPlugin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Plant</a:t>
            </a:r>
            <a:r>
              <a:rPr kumimoji="0" lang="en-US" altLang="en-US" sz="2000" b="0" i="0" u="none" strike="noStrike" cap="none" normalizeH="0" baseline="0" dirty="0">
                <a:ln>
                  <a:noFill/>
                </a:ln>
                <a:solidFill>
                  <a:schemeClr val="tx1"/>
                </a:solidFill>
                <a:effectLst/>
              </a:rPr>
              <a:t>: MB01</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Description</a:t>
            </a:r>
            <a:r>
              <a:rPr kumimoji="0" lang="en-US" altLang="en-US" sz="2000" b="0" i="0" u="none" strike="noStrike" cap="none" normalizeH="0" baseline="0" dirty="0">
                <a:ln>
                  <a:noFill/>
                </a:ln>
                <a:solidFill>
                  <a:schemeClr val="tx1"/>
                </a:solidFill>
                <a:effectLst/>
              </a:rPr>
              <a:t>: Creating server for the CAPM Project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Type</a:t>
            </a:r>
            <a:r>
              <a:rPr kumimoji="0" lang="en-US" altLang="en-US" sz="2000" b="0" i="0" u="none" strike="noStrike" cap="none" normalizeH="0" baseline="0" dirty="0">
                <a:ln>
                  <a:noFill/>
                </a:ln>
                <a:solidFill>
                  <a:schemeClr val="tx1"/>
                </a:solidFill>
                <a:effectLst/>
              </a:rPr>
              <a:t>: Cloud Services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rPr>
              <a:t>In the </a:t>
            </a:r>
            <a:r>
              <a:rPr kumimoji="0" lang="en-US" altLang="en-US" sz="2000" b="1" i="0" u="none" strike="noStrike" cap="none" normalizeH="0" baseline="0" dirty="0">
                <a:ln>
                  <a:noFill/>
                </a:ln>
                <a:solidFill>
                  <a:schemeClr val="tx1"/>
                </a:solidFill>
                <a:effectLst/>
              </a:rPr>
              <a:t>URL</a:t>
            </a:r>
            <a:r>
              <a:rPr kumimoji="0" lang="en-US" altLang="en-US" sz="2000" b="0" i="0" u="none" strike="noStrike" cap="none" normalizeH="0" baseline="0" dirty="0">
                <a:ln>
                  <a:noFill/>
                </a:ln>
                <a:solidFill>
                  <a:schemeClr val="tx1"/>
                </a:solidFill>
                <a:effectLst/>
              </a:rPr>
              <a:t> field, paste the URL you copied from the deployed plugin on Cloud Foundry.</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rPr>
              <a:t>Click on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to finish the setup.</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91111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8697E7-5A39-B80B-2D4F-2E420B33C1BE}"/>
              </a:ext>
            </a:extLst>
          </p:cNvPr>
          <p:cNvPicPr>
            <a:picLocks noChangeAspect="1"/>
          </p:cNvPicPr>
          <p:nvPr/>
        </p:nvPicPr>
        <p:blipFill>
          <a:blip r:embed="rId2"/>
          <a:stretch>
            <a:fillRect/>
          </a:stretch>
        </p:blipFill>
        <p:spPr>
          <a:xfrm>
            <a:off x="0" y="477726"/>
            <a:ext cx="12192000" cy="5902548"/>
          </a:xfrm>
          <a:prstGeom prst="rect">
            <a:avLst/>
          </a:prstGeom>
        </p:spPr>
      </p:pic>
    </p:spTree>
    <p:extLst>
      <p:ext uri="{BB962C8B-B14F-4D97-AF65-F5344CB8AC3E}">
        <p14:creationId xmlns:p14="http://schemas.microsoft.com/office/powerpoint/2010/main" val="229250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3CDCAF-78A1-FE58-B4A9-8CFD6BD36166}"/>
              </a:ext>
            </a:extLst>
          </p:cNvPr>
          <p:cNvPicPr>
            <a:picLocks noChangeAspect="1"/>
          </p:cNvPicPr>
          <p:nvPr/>
        </p:nvPicPr>
        <p:blipFill>
          <a:blip r:embed="rId2"/>
          <a:stretch>
            <a:fillRect/>
          </a:stretch>
        </p:blipFill>
        <p:spPr>
          <a:xfrm>
            <a:off x="0" y="674289"/>
            <a:ext cx="12192000" cy="5973445"/>
          </a:xfrm>
          <a:prstGeom prst="rect">
            <a:avLst/>
          </a:prstGeom>
        </p:spPr>
      </p:pic>
    </p:spTree>
    <p:extLst>
      <p:ext uri="{BB962C8B-B14F-4D97-AF65-F5344CB8AC3E}">
        <p14:creationId xmlns:p14="http://schemas.microsoft.com/office/powerpoint/2010/main" val="42012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9C44-F351-9CCA-747A-55244E97ADB6}"/>
              </a:ext>
            </a:extLst>
          </p:cNvPr>
          <p:cNvSpPr>
            <a:spLocks noGrp="1"/>
          </p:cNvSpPr>
          <p:nvPr>
            <p:ph type="title"/>
          </p:nvPr>
        </p:nvSpPr>
        <p:spPr>
          <a:xfrm>
            <a:off x="114868" y="-303615"/>
            <a:ext cx="10515600" cy="1325563"/>
          </a:xfrm>
        </p:spPr>
        <p:txBody>
          <a:bodyPr>
            <a:normAutofit/>
          </a:bodyPr>
          <a:lstStyle/>
          <a:p>
            <a:r>
              <a:rPr lang="en-US" sz="2500" b="1" dirty="0">
                <a:latin typeface="+mn-lt"/>
              </a:rPr>
              <a:t>CAPM Project Setup:</a:t>
            </a:r>
            <a:endParaRPr lang="en-IN" sz="2500" b="1" dirty="0">
              <a:latin typeface="+mn-lt"/>
            </a:endParaRPr>
          </a:p>
        </p:txBody>
      </p:sp>
      <p:sp>
        <p:nvSpPr>
          <p:cNvPr id="3" name="Content Placeholder 2">
            <a:extLst>
              <a:ext uri="{FF2B5EF4-FFF2-40B4-BE49-F238E27FC236}">
                <a16:creationId xmlns:a16="http://schemas.microsoft.com/office/drawing/2014/main" id="{8E2FE7C3-2196-C2A4-E58B-CA9A8109AE6E}"/>
              </a:ext>
            </a:extLst>
          </p:cNvPr>
          <p:cNvSpPr>
            <a:spLocks noGrp="1"/>
          </p:cNvSpPr>
          <p:nvPr>
            <p:ph idx="1"/>
          </p:nvPr>
        </p:nvSpPr>
        <p:spPr>
          <a:xfrm>
            <a:off x="126497" y="629622"/>
            <a:ext cx="11853081" cy="5598756"/>
          </a:xfrm>
        </p:spPr>
        <p:txBody>
          <a:bodyPr>
            <a:noAutofit/>
          </a:bodyPr>
          <a:lstStyle/>
          <a:p>
            <a:pPr marL="457200" indent="-457200">
              <a:lnSpc>
                <a:spcPct val="150000"/>
              </a:lnSpc>
              <a:buFont typeface="+mj-lt"/>
              <a:buAutoNum type="alphaLcPeriod"/>
            </a:pPr>
            <a:r>
              <a:rPr lang="en-US" sz="1800" dirty="0"/>
              <a:t>Open </a:t>
            </a:r>
            <a:r>
              <a:rPr lang="en-US" sz="1800" b="1" dirty="0"/>
              <a:t>SAP Business Application Studio</a:t>
            </a:r>
            <a:r>
              <a:rPr lang="en-US" sz="1800" dirty="0"/>
              <a:t> and navigate to your project workspace. </a:t>
            </a:r>
          </a:p>
          <a:p>
            <a:pPr marL="457200" indent="-457200">
              <a:lnSpc>
                <a:spcPct val="150000"/>
              </a:lnSpc>
              <a:buFont typeface="+mj-lt"/>
              <a:buAutoNum type="alphaLcPeriod"/>
            </a:pPr>
            <a:r>
              <a:rPr lang="en-US" sz="1800" dirty="0"/>
              <a:t>Right-click on the desired folder and select </a:t>
            </a:r>
            <a:r>
              <a:rPr lang="en-US" sz="1800" b="1" dirty="0"/>
              <a:t>“Open in Integrated Terminal”</a:t>
            </a:r>
            <a:r>
              <a:rPr lang="en-US" sz="1800" dirty="0"/>
              <a:t>. </a:t>
            </a:r>
          </a:p>
          <a:p>
            <a:pPr marL="457200" indent="-457200">
              <a:lnSpc>
                <a:spcPct val="150000"/>
              </a:lnSpc>
              <a:buFont typeface="+mj-lt"/>
              <a:buAutoNum type="alphaLcPeriod"/>
            </a:pPr>
            <a:r>
              <a:rPr lang="en-US" sz="1800" dirty="0"/>
              <a:t>In the terminal, run the following command to create a new CAPM (Cloud Application Programming Model) project</a:t>
            </a:r>
            <a:r>
              <a:rPr lang="en-US" sz="1800" b="1" dirty="0"/>
              <a:t>:  </a:t>
            </a:r>
          </a:p>
          <a:p>
            <a:pPr marL="0" indent="0">
              <a:lnSpc>
                <a:spcPct val="150000"/>
              </a:lnSpc>
              <a:buNone/>
            </a:pPr>
            <a:r>
              <a:rPr lang="en-US" sz="1800" b="1" dirty="0"/>
              <a:t>                  </a:t>
            </a:r>
            <a:r>
              <a:rPr lang="en-US" sz="1800" b="1" dirty="0" err="1"/>
              <a:t>cds</a:t>
            </a:r>
            <a:r>
              <a:rPr lang="en-US" sz="1800" b="1" dirty="0"/>
              <a:t> </a:t>
            </a:r>
            <a:r>
              <a:rPr lang="en-US" sz="1800" b="1" dirty="0" err="1"/>
              <a:t>init</a:t>
            </a:r>
            <a:r>
              <a:rPr lang="en-US" sz="1800" b="1" dirty="0"/>
              <a:t> </a:t>
            </a:r>
            <a:r>
              <a:rPr lang="en-US" sz="1800" b="1" dirty="0" err="1"/>
              <a:t>examplepodplugin</a:t>
            </a:r>
            <a:endParaRPr lang="en-US" sz="1800" b="1" dirty="0"/>
          </a:p>
          <a:p>
            <a:pPr marL="457200" indent="-457200">
              <a:lnSpc>
                <a:spcPct val="150000"/>
              </a:lnSpc>
              <a:buFont typeface="+mj-lt"/>
              <a:buAutoNum type="alphaLcPeriod"/>
            </a:pPr>
            <a:r>
              <a:rPr lang="en-US" sz="1800" dirty="0"/>
              <a:t>Next, change into the newly created project directory using: </a:t>
            </a:r>
            <a:r>
              <a:rPr lang="en-US" sz="1800" b="1" dirty="0"/>
              <a:t>cd </a:t>
            </a:r>
            <a:r>
              <a:rPr lang="en-US" sz="1800" b="1" dirty="0" err="1"/>
              <a:t>examplepodplugin</a:t>
            </a:r>
            <a:endParaRPr lang="en-US" sz="1800" b="1" dirty="0"/>
          </a:p>
          <a:p>
            <a:pPr marL="457200" indent="-457200">
              <a:lnSpc>
                <a:spcPct val="150000"/>
              </a:lnSpc>
              <a:buFont typeface="+mj-lt"/>
              <a:buAutoNum type="alphaLcPeriod"/>
            </a:pPr>
            <a:r>
              <a:rPr lang="en-US" sz="1800" dirty="0"/>
              <a:t>Then, install the necessary dependencies by running: </a:t>
            </a:r>
            <a:r>
              <a:rPr lang="en-US" sz="1800" b="1" dirty="0" err="1"/>
              <a:t>npm</a:t>
            </a:r>
            <a:r>
              <a:rPr lang="en-US" sz="1800" b="1" dirty="0"/>
              <a:t> install</a:t>
            </a:r>
          </a:p>
          <a:p>
            <a:pPr marL="457200" indent="-457200">
              <a:lnSpc>
                <a:spcPct val="150000"/>
              </a:lnSpc>
              <a:buFont typeface="+mj-lt"/>
              <a:buAutoNum type="alphaLcPeriod"/>
            </a:pPr>
            <a:r>
              <a:rPr lang="en-US" sz="1800" dirty="0"/>
              <a:t>Once the setup is complete, you will see the standard CAPM project structure with the following key folders:</a:t>
            </a:r>
            <a:endParaRPr lang="en-US" sz="1800" b="1" dirty="0"/>
          </a:p>
          <a:p>
            <a:pPr marL="457200" indent="-457200">
              <a:lnSpc>
                <a:spcPct val="150000"/>
              </a:lnSpc>
              <a:buFont typeface="+mj-lt"/>
              <a:buAutoNum type="alphaLcPeriod"/>
            </a:pPr>
            <a:r>
              <a:rPr lang="en-US" sz="1800" b="1" dirty="0"/>
              <a:t>app/</a:t>
            </a:r>
            <a:r>
              <a:rPr lang="en-US" sz="1800" dirty="0"/>
              <a:t>: This folder is used for your frontend application, such as a SAP Fiori or custom POD plugin UI.</a:t>
            </a:r>
          </a:p>
          <a:p>
            <a:pPr marL="457200" indent="-457200">
              <a:lnSpc>
                <a:spcPct val="150000"/>
              </a:lnSpc>
              <a:buFont typeface="+mj-lt"/>
              <a:buAutoNum type="alphaLcPeriod"/>
            </a:pPr>
            <a:r>
              <a:rPr lang="en-US" sz="1800" b="1" dirty="0" err="1"/>
              <a:t>db</a:t>
            </a:r>
            <a:r>
              <a:rPr lang="en-US" sz="1800" b="1" dirty="0"/>
              <a:t>/</a:t>
            </a:r>
            <a:r>
              <a:rPr lang="en-US" sz="1800" dirty="0"/>
              <a:t>: Contains your data model files, typically written in CDS (Core Data Services). Here, you define your entities, relationships, and types.</a:t>
            </a:r>
          </a:p>
          <a:p>
            <a:pPr marL="457200" indent="-457200">
              <a:lnSpc>
                <a:spcPct val="150000"/>
              </a:lnSpc>
              <a:buFont typeface="+mj-lt"/>
              <a:buAutoNum type="alphaLcPeriod"/>
            </a:pPr>
            <a:r>
              <a:rPr lang="en-US" sz="1800" b="1" dirty="0" err="1"/>
              <a:t>srv</a:t>
            </a:r>
            <a:r>
              <a:rPr lang="en-US" sz="1800" b="1" dirty="0"/>
              <a:t>/</a:t>
            </a:r>
            <a:r>
              <a:rPr lang="en-US" sz="1800" dirty="0"/>
              <a:t>: This is where you define and implement your services (e.g., OData or REST) that expose your data model and business logic.</a:t>
            </a:r>
          </a:p>
          <a:p>
            <a:pPr marL="0" indent="0">
              <a:lnSpc>
                <a:spcPct val="150000"/>
              </a:lnSpc>
              <a:buNone/>
            </a:pPr>
            <a:endParaRPr lang="en-IN" sz="1800" dirty="0"/>
          </a:p>
        </p:txBody>
      </p:sp>
    </p:spTree>
    <p:extLst>
      <p:ext uri="{BB962C8B-B14F-4D97-AF65-F5344CB8AC3E}">
        <p14:creationId xmlns:p14="http://schemas.microsoft.com/office/powerpoint/2010/main" val="4027501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E5F6-D968-A85A-6764-2B52C214B855}"/>
              </a:ext>
            </a:extLst>
          </p:cNvPr>
          <p:cNvSpPr>
            <a:spLocks noGrp="1"/>
          </p:cNvSpPr>
          <p:nvPr>
            <p:ph type="title"/>
          </p:nvPr>
        </p:nvSpPr>
        <p:spPr>
          <a:xfrm>
            <a:off x="1088922" y="1987448"/>
            <a:ext cx="10515600" cy="1325563"/>
          </a:xfrm>
        </p:spPr>
        <p:txBody>
          <a:bodyPr>
            <a:normAutofit/>
          </a:bodyPr>
          <a:lstStyle/>
          <a:p>
            <a:r>
              <a:rPr lang="en-US" sz="3500" b="1" dirty="0"/>
              <a:t>Consuming The Registered Web Server In The Standard  </a:t>
            </a:r>
            <a:r>
              <a:rPr lang="en-US" sz="3500" b="1" dirty="0" err="1"/>
              <a:t>DMC_Cloud</a:t>
            </a:r>
            <a:r>
              <a:rPr lang="en-US" sz="3500" b="1" dirty="0"/>
              <a:t> Web Server</a:t>
            </a:r>
            <a:endParaRPr lang="en-IN" sz="3500" b="1" dirty="0"/>
          </a:p>
        </p:txBody>
      </p:sp>
    </p:spTree>
    <p:extLst>
      <p:ext uri="{BB962C8B-B14F-4D97-AF65-F5344CB8AC3E}">
        <p14:creationId xmlns:p14="http://schemas.microsoft.com/office/powerpoint/2010/main" val="3389284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AC9E-056F-1F6B-5A12-28928DE863D5}"/>
              </a:ext>
            </a:extLst>
          </p:cNvPr>
          <p:cNvSpPr>
            <a:spLocks noGrp="1"/>
          </p:cNvSpPr>
          <p:nvPr>
            <p:ph type="title"/>
          </p:nvPr>
        </p:nvSpPr>
        <p:spPr>
          <a:xfrm>
            <a:off x="0" y="-385502"/>
            <a:ext cx="10515600" cy="1325563"/>
          </a:xfrm>
        </p:spPr>
        <p:txBody>
          <a:bodyPr>
            <a:normAutofit/>
          </a:bodyPr>
          <a:lstStyle/>
          <a:p>
            <a:r>
              <a:rPr lang="en-US" sz="2500" b="1" dirty="0"/>
              <a:t>Consumed by </a:t>
            </a:r>
            <a:r>
              <a:rPr lang="en-US" sz="2500" b="1" dirty="0" err="1"/>
              <a:t>DMC_Cloud</a:t>
            </a:r>
            <a:r>
              <a:rPr lang="en-US" sz="2500" b="1" dirty="0"/>
              <a:t> Web Server</a:t>
            </a:r>
            <a:endParaRPr lang="en-IN" sz="2500" b="1" dirty="0"/>
          </a:p>
        </p:txBody>
      </p:sp>
      <p:sp>
        <p:nvSpPr>
          <p:cNvPr id="4" name="Rectangle 1">
            <a:extLst>
              <a:ext uri="{FF2B5EF4-FFF2-40B4-BE49-F238E27FC236}">
                <a16:creationId xmlns:a16="http://schemas.microsoft.com/office/drawing/2014/main" id="{13E560FD-000C-682F-E290-6746DEA83DA0}"/>
              </a:ext>
            </a:extLst>
          </p:cNvPr>
          <p:cNvSpPr>
            <a:spLocks noGrp="1" noChangeArrowheads="1"/>
          </p:cNvSpPr>
          <p:nvPr>
            <p:ph idx="1"/>
          </p:nvPr>
        </p:nvSpPr>
        <p:spPr bwMode="auto">
          <a:xfrm>
            <a:off x="27296" y="721465"/>
            <a:ext cx="9567940"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Open the Standard </a:t>
            </a:r>
            <a:r>
              <a:rPr kumimoji="0" lang="en-US" altLang="en-US" sz="2000" b="1" i="0" u="none" strike="noStrike" cap="none" normalizeH="0" baseline="0" dirty="0" err="1">
                <a:ln>
                  <a:noFill/>
                </a:ln>
                <a:solidFill>
                  <a:schemeClr val="tx1"/>
                </a:solidFill>
                <a:effectLst/>
              </a:rPr>
              <a:t>DMC_Cloud</a:t>
            </a:r>
            <a:r>
              <a:rPr kumimoji="0" lang="en-US" altLang="en-US" sz="2000" b="1"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Web Server.</a:t>
            </a: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Navigate to the </a:t>
            </a:r>
            <a:r>
              <a:rPr kumimoji="0" lang="en-US" altLang="en-US" sz="2000" b="1" i="0" u="none" strike="noStrike" cap="none" normalizeH="0" baseline="0" dirty="0">
                <a:ln>
                  <a:noFill/>
                </a:ln>
                <a:solidFill>
                  <a:schemeClr val="tx1"/>
                </a:solidFill>
                <a:effectLst/>
              </a:rPr>
              <a:t>Connections</a:t>
            </a:r>
            <a:r>
              <a:rPr kumimoji="0" lang="en-US" altLang="en-US" sz="2000" b="0" i="0" u="none" strike="noStrike" cap="none" normalizeH="0" baseline="0" dirty="0">
                <a:ln>
                  <a:noFill/>
                </a:ln>
                <a:solidFill>
                  <a:schemeClr val="tx1"/>
                </a:solidFill>
                <a:effectLst/>
              </a:rPr>
              <a:t> tab.</a:t>
            </a: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Click the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button.</a:t>
            </a: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Select the recently created web server from the list.</a:t>
            </a: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Then selected web server will be added to the </a:t>
            </a:r>
            <a:r>
              <a:rPr kumimoji="0" lang="en-US" altLang="en-US" sz="2000" b="1" i="0" u="none" strike="noStrike" cap="none" normalizeH="0" baseline="0" dirty="0">
                <a:ln>
                  <a:noFill/>
                </a:ln>
                <a:solidFill>
                  <a:schemeClr val="tx1"/>
                </a:solidFill>
                <a:effectLst/>
              </a:rPr>
              <a:t>Connections</a:t>
            </a:r>
            <a:r>
              <a:rPr kumimoji="0" lang="en-US" altLang="en-US" sz="2000" b="0" i="0" u="none" strike="noStrike" cap="none" normalizeH="0" baseline="0" dirty="0">
                <a:ln>
                  <a:noFill/>
                </a:ln>
                <a:solidFill>
                  <a:schemeClr val="tx1"/>
                </a:solidFill>
                <a:effectLst/>
              </a:rPr>
              <a:t>.</a:t>
            </a: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lang="en-US" altLang="en-US" sz="2000" dirty="0"/>
              <a:t>Now open the recently created web server for the CAPM Project. </a:t>
            </a: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5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In the </a:t>
            </a:r>
            <a:r>
              <a:rPr kumimoji="0" lang="en-US" altLang="en-US" sz="2000" b="1" i="0" u="none" strike="noStrike" cap="none" normalizeH="0" baseline="0" dirty="0">
                <a:ln>
                  <a:noFill/>
                </a:ln>
                <a:solidFill>
                  <a:schemeClr val="tx1"/>
                </a:solidFill>
                <a:effectLst/>
              </a:rPr>
              <a:t>Consumed</a:t>
            </a:r>
            <a:r>
              <a:rPr kumimoji="0" lang="en-US" altLang="en-US" sz="2000" b="0" i="0" u="none" strike="noStrike" cap="none" normalizeH="0" baseline="0" dirty="0">
                <a:ln>
                  <a:noFill/>
                </a:ln>
                <a:solidFill>
                  <a:schemeClr val="tx1"/>
                </a:solidFill>
                <a:effectLst/>
              </a:rPr>
              <a:t> tab, you will see </a:t>
            </a:r>
            <a:r>
              <a:rPr kumimoji="0" lang="en-US" altLang="en-US" sz="2000" b="1" i="0" u="none" strike="noStrike" cap="none" normalizeH="0" baseline="0" dirty="0">
                <a:ln>
                  <a:noFill/>
                </a:ln>
                <a:solidFill>
                  <a:schemeClr val="tx1"/>
                </a:solidFill>
                <a:effectLst/>
              </a:rPr>
              <a:t>Consumed By (1)</a:t>
            </a:r>
            <a:r>
              <a:rPr kumimoji="0" lang="en-US" altLang="en-US" sz="2000" b="0" i="0" u="none" strike="noStrike" cap="none" normalizeH="0" baseline="0" dirty="0">
                <a:ln>
                  <a:noFill/>
                </a:ln>
                <a:solidFill>
                  <a:schemeClr val="tx1"/>
                </a:solidFill>
                <a:effectLst/>
              </a:rPr>
              <a:t> for the newly created web server.</a:t>
            </a:r>
          </a:p>
        </p:txBody>
      </p:sp>
    </p:spTree>
    <p:extLst>
      <p:ext uri="{BB962C8B-B14F-4D97-AF65-F5344CB8AC3E}">
        <p14:creationId xmlns:p14="http://schemas.microsoft.com/office/powerpoint/2010/main" val="167253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9E567-B59A-4B1A-D492-82CD3397D590}"/>
              </a:ext>
            </a:extLst>
          </p:cNvPr>
          <p:cNvPicPr>
            <a:picLocks noChangeAspect="1"/>
          </p:cNvPicPr>
          <p:nvPr/>
        </p:nvPicPr>
        <p:blipFill>
          <a:blip r:embed="rId2"/>
          <a:stretch>
            <a:fillRect/>
          </a:stretch>
        </p:blipFill>
        <p:spPr>
          <a:xfrm>
            <a:off x="0" y="536441"/>
            <a:ext cx="12192000" cy="5785118"/>
          </a:xfrm>
          <a:prstGeom prst="rect">
            <a:avLst/>
          </a:prstGeom>
        </p:spPr>
      </p:pic>
    </p:spTree>
    <p:extLst>
      <p:ext uri="{BB962C8B-B14F-4D97-AF65-F5344CB8AC3E}">
        <p14:creationId xmlns:p14="http://schemas.microsoft.com/office/powerpoint/2010/main" val="1726556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A8A280-86A2-88CF-FA36-5747AAAA1C0A}"/>
              </a:ext>
            </a:extLst>
          </p:cNvPr>
          <p:cNvPicPr>
            <a:picLocks noChangeAspect="1"/>
          </p:cNvPicPr>
          <p:nvPr/>
        </p:nvPicPr>
        <p:blipFill>
          <a:blip r:embed="rId2"/>
          <a:stretch>
            <a:fillRect/>
          </a:stretch>
        </p:blipFill>
        <p:spPr>
          <a:xfrm>
            <a:off x="0" y="519244"/>
            <a:ext cx="12192000" cy="5554009"/>
          </a:xfrm>
          <a:prstGeom prst="rect">
            <a:avLst/>
          </a:prstGeom>
        </p:spPr>
      </p:pic>
    </p:spTree>
    <p:extLst>
      <p:ext uri="{BB962C8B-B14F-4D97-AF65-F5344CB8AC3E}">
        <p14:creationId xmlns:p14="http://schemas.microsoft.com/office/powerpoint/2010/main" val="1515947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1D7E92-72AB-3735-2690-B1536C910E73}"/>
              </a:ext>
            </a:extLst>
          </p:cNvPr>
          <p:cNvPicPr>
            <a:picLocks noChangeAspect="1"/>
          </p:cNvPicPr>
          <p:nvPr/>
        </p:nvPicPr>
        <p:blipFill>
          <a:blip r:embed="rId2"/>
          <a:stretch>
            <a:fillRect/>
          </a:stretch>
        </p:blipFill>
        <p:spPr>
          <a:xfrm>
            <a:off x="0" y="537193"/>
            <a:ext cx="12192000" cy="5783613"/>
          </a:xfrm>
          <a:prstGeom prst="rect">
            <a:avLst/>
          </a:prstGeom>
        </p:spPr>
      </p:pic>
    </p:spTree>
    <p:extLst>
      <p:ext uri="{BB962C8B-B14F-4D97-AF65-F5344CB8AC3E}">
        <p14:creationId xmlns:p14="http://schemas.microsoft.com/office/powerpoint/2010/main" val="246771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8E76-A8B2-BABA-E900-F1D07F6572A2}"/>
              </a:ext>
            </a:extLst>
          </p:cNvPr>
          <p:cNvSpPr>
            <a:spLocks noGrp="1"/>
          </p:cNvSpPr>
          <p:nvPr>
            <p:ph type="title"/>
          </p:nvPr>
        </p:nvSpPr>
        <p:spPr>
          <a:xfrm>
            <a:off x="1369142" y="2766218"/>
            <a:ext cx="10515600" cy="1325563"/>
          </a:xfrm>
        </p:spPr>
        <p:txBody>
          <a:bodyPr>
            <a:normAutofit/>
          </a:bodyPr>
          <a:lstStyle/>
          <a:p>
            <a:r>
              <a:rPr lang="en-US" sz="3500" b="1" dirty="0"/>
              <a:t>Registering the Deployed Custom POD Plugin with UI Extension in the Manage Service Registry</a:t>
            </a:r>
            <a:endParaRPr lang="en-IN" sz="3500" b="1" dirty="0"/>
          </a:p>
        </p:txBody>
      </p:sp>
    </p:spTree>
    <p:extLst>
      <p:ext uri="{BB962C8B-B14F-4D97-AF65-F5344CB8AC3E}">
        <p14:creationId xmlns:p14="http://schemas.microsoft.com/office/powerpoint/2010/main" val="646111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E054-08A8-3BDB-079E-37A538C83D61}"/>
              </a:ext>
            </a:extLst>
          </p:cNvPr>
          <p:cNvSpPr>
            <a:spLocks noGrp="1"/>
          </p:cNvSpPr>
          <p:nvPr>
            <p:ph type="title"/>
          </p:nvPr>
        </p:nvSpPr>
        <p:spPr>
          <a:xfrm>
            <a:off x="0" y="-291461"/>
            <a:ext cx="10515600" cy="1325563"/>
          </a:xfrm>
        </p:spPr>
        <p:txBody>
          <a:bodyPr>
            <a:normAutofit/>
          </a:bodyPr>
          <a:lstStyle/>
          <a:p>
            <a:r>
              <a:rPr lang="en-US" sz="2500" b="1" dirty="0"/>
              <a:t>Manage Service Registry:</a:t>
            </a:r>
            <a:endParaRPr lang="en-IN" sz="2500" b="1" dirty="0"/>
          </a:p>
        </p:txBody>
      </p:sp>
      <p:sp>
        <p:nvSpPr>
          <p:cNvPr id="4" name="Rectangle 1">
            <a:extLst>
              <a:ext uri="{FF2B5EF4-FFF2-40B4-BE49-F238E27FC236}">
                <a16:creationId xmlns:a16="http://schemas.microsoft.com/office/drawing/2014/main" id="{435271FD-144E-C0FC-A54B-0C7504A9D986}"/>
              </a:ext>
            </a:extLst>
          </p:cNvPr>
          <p:cNvSpPr>
            <a:spLocks noGrp="1" noChangeArrowheads="1"/>
          </p:cNvSpPr>
          <p:nvPr>
            <p:ph idx="1"/>
          </p:nvPr>
        </p:nvSpPr>
        <p:spPr bwMode="auto">
          <a:xfrm>
            <a:off x="44355" y="858457"/>
            <a:ext cx="12126036" cy="646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To register your plugin as a UI Extension in SAP DMC:</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rPr>
              <a:t>Open the </a:t>
            </a:r>
            <a:r>
              <a:rPr kumimoji="0" lang="en-US" altLang="en-US" sz="2000" b="1" i="0" u="none" strike="noStrike" cap="none" normalizeH="0" baseline="0" dirty="0">
                <a:ln>
                  <a:noFill/>
                </a:ln>
                <a:solidFill>
                  <a:schemeClr val="tx1"/>
                </a:solidFill>
                <a:effectLst/>
              </a:rPr>
              <a:t>Manage Service Registry</a:t>
            </a:r>
            <a:r>
              <a:rPr kumimoji="0" lang="en-US" altLang="en-US" sz="2000" b="0" i="0" u="none" strike="noStrike" cap="none" normalizeH="0" baseline="0" dirty="0">
                <a:ln>
                  <a:noFill/>
                </a:ln>
                <a:solidFill>
                  <a:schemeClr val="tx1"/>
                </a:solidFill>
                <a:effectLst/>
              </a:rPr>
              <a:t> app.</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rPr>
              <a:t>Navigate to the </a:t>
            </a:r>
            <a:r>
              <a:rPr kumimoji="0" lang="en-US" altLang="en-US" sz="2000" b="1" i="0" u="none" strike="noStrike" cap="none" normalizeH="0" baseline="0" dirty="0">
                <a:ln>
                  <a:noFill/>
                </a:ln>
                <a:solidFill>
                  <a:schemeClr val="tx1"/>
                </a:solidFill>
                <a:effectLst/>
              </a:rPr>
              <a:t>UI Extensions</a:t>
            </a:r>
            <a:r>
              <a:rPr kumimoji="0" lang="en-US" altLang="en-US" sz="2000" b="0" i="0" u="none" strike="noStrike" cap="none" normalizeH="0" baseline="0" dirty="0">
                <a:ln>
                  <a:noFill/>
                </a:ln>
                <a:solidFill>
                  <a:schemeClr val="tx1"/>
                </a:solidFill>
                <a:effectLst/>
              </a:rPr>
              <a:t> tab and click on the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button.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rPr>
              <a:t>Fill in the following details: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Name</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MyExamplePodPlugin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Description</a:t>
            </a:r>
            <a:r>
              <a:rPr kumimoji="0" lang="en-US" altLang="en-US" sz="2000" b="0" i="0" u="none" strike="noStrike" cap="none" normalizeH="0" baseline="0" dirty="0">
                <a:ln>
                  <a:noFill/>
                </a:ln>
                <a:solidFill>
                  <a:schemeClr val="tx1"/>
                </a:solidFill>
                <a:effectLst/>
              </a:rPr>
              <a:t>: Creating UI Extension for CAPM Project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Type</a:t>
            </a:r>
            <a:r>
              <a:rPr kumimoji="0" lang="en-US" altLang="en-US" sz="2000" b="0" i="0" u="none" strike="noStrike" cap="none" normalizeH="0" baseline="0" dirty="0">
                <a:ln>
                  <a:noFill/>
                </a:ln>
                <a:solidFill>
                  <a:schemeClr val="tx1"/>
                </a:solidFill>
                <a:effectLst/>
              </a:rPr>
              <a:t>: POD Plugin</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rPr>
              <a:t>In the </a:t>
            </a:r>
            <a:r>
              <a:rPr kumimoji="0" lang="en-US" altLang="en-US" sz="2000" b="1" i="0" u="none" strike="noStrike" cap="none" normalizeH="0" baseline="0" dirty="0">
                <a:ln>
                  <a:noFill/>
                </a:ln>
                <a:solidFill>
                  <a:schemeClr val="tx1"/>
                </a:solidFill>
                <a:effectLst/>
              </a:rPr>
              <a:t>URL</a:t>
            </a:r>
            <a:r>
              <a:rPr kumimoji="0" lang="en-US" altLang="en-US" sz="2000" b="0" i="0" u="none" strike="noStrike" cap="none" normalizeH="0" baseline="0" dirty="0">
                <a:ln>
                  <a:noFill/>
                </a:ln>
                <a:solidFill>
                  <a:schemeClr val="tx1"/>
                </a:solidFill>
                <a:effectLst/>
              </a:rPr>
              <a:t> field, paste the URL copied from the deployed plugin on Cloud Foundry.</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rPr>
              <a:t>For the </a:t>
            </a:r>
            <a:r>
              <a:rPr kumimoji="0" lang="en-US" altLang="en-US" sz="2000" b="1" i="0" u="none" strike="noStrike" cap="none" normalizeH="0" baseline="0" dirty="0">
                <a:ln>
                  <a:noFill/>
                </a:ln>
                <a:solidFill>
                  <a:schemeClr val="tx1"/>
                </a:solidFill>
                <a:effectLst/>
              </a:rPr>
              <a:t>Path</a:t>
            </a:r>
            <a:r>
              <a:rPr kumimoji="0" lang="en-US" altLang="en-US" sz="2000" b="0" i="0" u="none" strike="noStrike" cap="none" normalizeH="0" baseline="0" dirty="0">
                <a:ln>
                  <a:noFill/>
                </a:ln>
                <a:solidFill>
                  <a:schemeClr val="tx1"/>
                </a:solidFill>
                <a:effectLst/>
              </a:rPr>
              <a:t>, enter the plugin path prefixed with a slash, for example: </a:t>
            </a:r>
            <a:r>
              <a:rPr kumimoji="0" lang="en-US" altLang="en-US" sz="2000" b="1" i="0" u="none" strike="noStrike" cap="none" normalizeH="0" baseline="0" dirty="0">
                <a:ln>
                  <a:noFill/>
                </a:ln>
                <a:solidFill>
                  <a:schemeClr val="tx1"/>
                </a:solidFill>
                <a:effectLst/>
              </a:rPr>
              <a:t>/</a:t>
            </a:r>
            <a:r>
              <a:rPr kumimoji="0" lang="en-US" altLang="en-US" sz="2000" b="1" i="0" u="none" strike="noStrike" cap="none" normalizeH="0" baseline="0" dirty="0" err="1">
                <a:ln>
                  <a:noFill/>
                </a:ln>
                <a:solidFill>
                  <a:schemeClr val="tx1"/>
                </a:solidFill>
                <a:effectLst/>
              </a:rPr>
              <a:t>capmcustompodplugin</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rPr>
              <a:t>For the </a:t>
            </a:r>
            <a:r>
              <a:rPr kumimoji="0" lang="en-US" altLang="en-US" sz="2000" b="1" i="0" u="none" strike="noStrike" cap="none" normalizeH="0" baseline="0" dirty="0">
                <a:ln>
                  <a:noFill/>
                </a:ln>
                <a:solidFill>
                  <a:schemeClr val="tx1"/>
                </a:solidFill>
                <a:effectLst/>
              </a:rPr>
              <a:t>Namespace</a:t>
            </a:r>
            <a:r>
              <a:rPr kumimoji="0" lang="en-US" altLang="en-US" sz="2000" b="0" i="0" u="none" strike="noStrike" cap="none" normalizeH="0" baseline="0" dirty="0">
                <a:ln>
                  <a:noFill/>
                </a:ln>
                <a:solidFill>
                  <a:schemeClr val="tx1"/>
                </a:solidFill>
                <a:effectLst/>
              </a:rPr>
              <a:t>, enter: </a:t>
            </a:r>
            <a:r>
              <a:rPr kumimoji="0" lang="en-US" altLang="en-US" sz="2000" b="1" i="0" u="none" strike="noStrike" cap="none" normalizeH="0" baseline="0" dirty="0" err="1">
                <a:ln>
                  <a:noFill/>
                </a:ln>
                <a:solidFill>
                  <a:schemeClr val="tx1"/>
                </a:solidFill>
                <a:effectLst/>
              </a:rPr>
              <a:t>rits</a:t>
            </a:r>
            <a:r>
              <a:rPr kumimoji="0" lang="en-US" altLang="en-US" sz="2000" b="1" i="0" u="none" strike="noStrike" cap="none" normalizeH="0" baseline="0" dirty="0">
                <a:ln>
                  <a:noFill/>
                </a:ln>
                <a:solidFill>
                  <a:schemeClr val="tx1"/>
                </a:solidFill>
                <a:effectLst/>
              </a:rPr>
              <a:t>/custom/plugin/</a:t>
            </a:r>
            <a:r>
              <a:rPr kumimoji="0" lang="en-US" altLang="en-US" sz="2000" b="1" i="0" u="none" strike="noStrike" cap="none" normalizeH="0" baseline="0" dirty="0" err="1">
                <a:ln>
                  <a:noFill/>
                </a:ln>
                <a:solidFill>
                  <a:schemeClr val="tx1"/>
                </a:solidFill>
                <a:effectLst/>
              </a:rPr>
              <a:t>capmcustompodplugin</a:t>
            </a:r>
            <a:r>
              <a:rPr kumimoji="0" lang="en-US" altLang="en-US" sz="2000" b="1"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actually it is like with dots. </a:t>
            </a:r>
            <a:r>
              <a:rPr kumimoji="0" lang="en-US" altLang="en-US" sz="2000" b="1" i="0" u="none" strike="noStrike" cap="none" normalizeH="0" baseline="0" dirty="0" err="1">
                <a:ln>
                  <a:noFill/>
                </a:ln>
                <a:solidFill>
                  <a:schemeClr val="tx1"/>
                </a:solidFill>
                <a:effectLst/>
              </a:rPr>
              <a:t>rits</a:t>
            </a:r>
            <a:r>
              <a:rPr lang="en-US" altLang="en-US" sz="2000" b="1" dirty="0" err="1"/>
              <a:t>.</a:t>
            </a:r>
            <a:r>
              <a:rPr kumimoji="0" lang="en-US" altLang="en-US" sz="2000" b="1" i="0" u="none" strike="noStrike" cap="none" normalizeH="0" baseline="0" dirty="0" err="1">
                <a:ln>
                  <a:noFill/>
                </a:ln>
                <a:solidFill>
                  <a:schemeClr val="tx1"/>
                </a:solidFill>
                <a:effectLst/>
              </a:rPr>
              <a:t>custom</a:t>
            </a:r>
            <a:r>
              <a:rPr lang="en-US" altLang="en-US" sz="2000" b="1" dirty="0" err="1"/>
              <a:t>.</a:t>
            </a:r>
            <a:r>
              <a:rPr kumimoji="0" lang="en-US" altLang="en-US" sz="2000" b="1" i="0" u="none" strike="noStrike" cap="none" normalizeH="0" baseline="0" dirty="0" err="1">
                <a:ln>
                  <a:noFill/>
                </a:ln>
                <a:solidFill>
                  <a:schemeClr val="tx1"/>
                </a:solidFill>
                <a:effectLst/>
              </a:rPr>
              <a:t>plugin</a:t>
            </a:r>
            <a:r>
              <a:rPr lang="en-US" altLang="en-US" sz="2000" b="1" dirty="0" err="1"/>
              <a:t>.</a:t>
            </a:r>
            <a:r>
              <a:rPr kumimoji="0" lang="en-US" altLang="en-US" sz="2000" b="1" i="0" u="none" strike="noStrike" cap="none" normalizeH="0" baseline="0" dirty="0" err="1">
                <a:ln>
                  <a:noFill/>
                </a:ln>
                <a:solidFill>
                  <a:schemeClr val="tx1"/>
                </a:solidFill>
                <a:effectLst/>
              </a:rPr>
              <a:t>capmcustompodplugin</a:t>
            </a:r>
            <a:r>
              <a:rPr kumimoji="0" lang="en-US" altLang="en-US" sz="2000" b="1"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and replace with the forward slashes.</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lang="en-US" sz="2000" b="0" i="0" kern="1200" baseline="0" dirty="0">
                <a:ln>
                  <a:noFill/>
                </a:ln>
                <a:solidFill>
                  <a:srgbClr val="000000"/>
                </a:solidFill>
                <a:effectLst/>
                <a:latin typeface="Calibri" panose="020F0502020204030204" pitchFamily="34" charset="0"/>
                <a:ea typeface="+mn-ea"/>
                <a:cs typeface="+mn-cs"/>
              </a:rPr>
              <a:t>Check the checkbox of the Status filed to  activate the status as enabled</a:t>
            </a:r>
            <a:r>
              <a:rPr lang="en-US" sz="2000" dirty="0">
                <a:solidFill>
                  <a:srgbClr val="000000"/>
                </a:solidFill>
                <a:latin typeface="Calibri" panose="020F0502020204030204" pitchFamily="34" charset="0"/>
              </a:rPr>
              <a:t>.</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lang="en-US" sz="2000" b="0" i="0" kern="1200" baseline="0" dirty="0">
                <a:ln>
                  <a:noFill/>
                </a:ln>
                <a:solidFill>
                  <a:srgbClr val="000000"/>
                </a:solidFill>
                <a:effectLst/>
                <a:latin typeface="Calibri" panose="020F0502020204030204" pitchFamily="34" charset="0"/>
                <a:ea typeface="+mn-ea"/>
                <a:cs typeface="+mn-cs"/>
              </a:rPr>
              <a:t>Click </a:t>
            </a:r>
            <a:r>
              <a:rPr lang="en-US" sz="2000" b="1" i="0" kern="1200" baseline="0" dirty="0">
                <a:ln>
                  <a:noFill/>
                </a:ln>
                <a:solidFill>
                  <a:srgbClr val="000000"/>
                </a:solidFill>
                <a:effectLst/>
                <a:latin typeface="Calibri" panose="020F0502020204030204" pitchFamily="34" charset="0"/>
                <a:ea typeface="+mn-ea"/>
                <a:cs typeface="+mn-cs"/>
              </a:rPr>
              <a:t>Create</a:t>
            </a:r>
            <a:r>
              <a:rPr lang="en-US" sz="2000" b="0" i="0" kern="1200" baseline="0" dirty="0">
                <a:ln>
                  <a:noFill/>
                </a:ln>
                <a:solidFill>
                  <a:srgbClr val="000000"/>
                </a:solidFill>
                <a:effectLst/>
                <a:latin typeface="Calibri" panose="020F0502020204030204" pitchFamily="34" charset="0"/>
                <a:ea typeface="+mn-ea"/>
                <a:cs typeface="+mn-cs"/>
              </a:rPr>
              <a:t> to register the UI Extension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18443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B71775-39B1-103E-129C-70CC3FE46F05}"/>
              </a:ext>
            </a:extLst>
          </p:cNvPr>
          <p:cNvPicPr>
            <a:picLocks noChangeAspect="1"/>
          </p:cNvPicPr>
          <p:nvPr/>
        </p:nvPicPr>
        <p:blipFill>
          <a:blip r:embed="rId2"/>
          <a:stretch>
            <a:fillRect/>
          </a:stretch>
        </p:blipFill>
        <p:spPr>
          <a:xfrm>
            <a:off x="0" y="550581"/>
            <a:ext cx="12192000" cy="5756837"/>
          </a:xfrm>
          <a:prstGeom prst="rect">
            <a:avLst/>
          </a:prstGeom>
        </p:spPr>
      </p:pic>
    </p:spTree>
    <p:extLst>
      <p:ext uri="{BB962C8B-B14F-4D97-AF65-F5344CB8AC3E}">
        <p14:creationId xmlns:p14="http://schemas.microsoft.com/office/powerpoint/2010/main" val="321335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465078-75EA-8403-7E31-1E673ACF2504}"/>
              </a:ext>
            </a:extLst>
          </p:cNvPr>
          <p:cNvPicPr>
            <a:picLocks noChangeAspect="1"/>
          </p:cNvPicPr>
          <p:nvPr/>
        </p:nvPicPr>
        <p:blipFill>
          <a:blip r:embed="rId2"/>
          <a:stretch>
            <a:fillRect/>
          </a:stretch>
        </p:blipFill>
        <p:spPr>
          <a:xfrm>
            <a:off x="0" y="512938"/>
            <a:ext cx="12192000" cy="5832123"/>
          </a:xfrm>
          <a:prstGeom prst="rect">
            <a:avLst/>
          </a:prstGeom>
        </p:spPr>
      </p:pic>
    </p:spTree>
    <p:extLst>
      <p:ext uri="{BB962C8B-B14F-4D97-AF65-F5344CB8AC3E}">
        <p14:creationId xmlns:p14="http://schemas.microsoft.com/office/powerpoint/2010/main" val="2097406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F416-53CA-2920-72D0-0305FBC67740}"/>
              </a:ext>
            </a:extLst>
          </p:cNvPr>
          <p:cNvSpPr>
            <a:spLocks noGrp="1"/>
          </p:cNvSpPr>
          <p:nvPr>
            <p:ph type="title"/>
          </p:nvPr>
        </p:nvSpPr>
        <p:spPr>
          <a:xfrm>
            <a:off x="73925" y="0"/>
            <a:ext cx="10515600" cy="1325563"/>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0" i="1" u="none" strike="noStrike" cap="none" normalizeH="0" baseline="0" dirty="0">
                <a:ln>
                  <a:noFill/>
                </a:ln>
                <a:solidFill>
                  <a:schemeClr val="tx1"/>
                </a:solidFill>
                <a:effectLst/>
                <a:latin typeface="+mn-lt"/>
              </a:rPr>
              <a:t> You can find the correct path and namespace inside the index.html file located in the webapp folder of your plugin project.</a:t>
            </a:r>
            <a:endParaRPr kumimoji="0" lang="en-US" altLang="en-US" sz="2500" b="0" i="0" u="none" strike="noStrike" cap="none" normalizeH="0" baseline="0" dirty="0">
              <a:ln>
                <a:noFill/>
              </a:ln>
              <a:solidFill>
                <a:schemeClr val="tx1"/>
              </a:solidFill>
              <a:effectLst/>
              <a:latin typeface="+mn-lt"/>
            </a:endParaRPr>
          </a:p>
        </p:txBody>
      </p:sp>
      <p:pic>
        <p:nvPicPr>
          <p:cNvPr id="5" name="Content Placeholder 4">
            <a:extLst>
              <a:ext uri="{FF2B5EF4-FFF2-40B4-BE49-F238E27FC236}">
                <a16:creationId xmlns:a16="http://schemas.microsoft.com/office/drawing/2014/main" id="{EE02E0CA-28A0-5D05-02D5-029813F734A4}"/>
              </a:ext>
            </a:extLst>
          </p:cNvPr>
          <p:cNvPicPr>
            <a:picLocks noGrp="1" noChangeAspect="1"/>
          </p:cNvPicPr>
          <p:nvPr>
            <p:ph idx="1"/>
          </p:nvPr>
        </p:nvPicPr>
        <p:blipFill>
          <a:blip r:embed="rId2"/>
          <a:stretch>
            <a:fillRect/>
          </a:stretch>
        </p:blipFill>
        <p:spPr>
          <a:xfrm>
            <a:off x="73926" y="1325563"/>
            <a:ext cx="11845086" cy="5532437"/>
          </a:xfrm>
        </p:spPr>
      </p:pic>
    </p:spTree>
    <p:extLst>
      <p:ext uri="{BB962C8B-B14F-4D97-AF65-F5344CB8AC3E}">
        <p14:creationId xmlns:p14="http://schemas.microsoft.com/office/powerpoint/2010/main" val="271143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4D5AB0-E286-7F5D-1C2B-148F71B2237C}"/>
              </a:ext>
            </a:extLst>
          </p:cNvPr>
          <p:cNvPicPr>
            <a:picLocks noChangeAspect="1"/>
          </p:cNvPicPr>
          <p:nvPr/>
        </p:nvPicPr>
        <p:blipFill>
          <a:blip r:embed="rId2"/>
          <a:stretch>
            <a:fillRect/>
          </a:stretch>
        </p:blipFill>
        <p:spPr>
          <a:xfrm>
            <a:off x="0" y="0"/>
            <a:ext cx="12050973" cy="5846091"/>
          </a:xfrm>
          <a:prstGeom prst="rect">
            <a:avLst/>
          </a:prstGeom>
        </p:spPr>
      </p:pic>
    </p:spTree>
    <p:extLst>
      <p:ext uri="{BB962C8B-B14F-4D97-AF65-F5344CB8AC3E}">
        <p14:creationId xmlns:p14="http://schemas.microsoft.com/office/powerpoint/2010/main" val="1750126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C8F0-E357-1697-E68E-774B3FD9812A}"/>
              </a:ext>
            </a:extLst>
          </p:cNvPr>
          <p:cNvSpPr>
            <a:spLocks noGrp="1"/>
          </p:cNvSpPr>
          <p:nvPr>
            <p:ph type="title"/>
          </p:nvPr>
        </p:nvSpPr>
        <p:spPr>
          <a:xfrm>
            <a:off x="1479645" y="3176564"/>
            <a:ext cx="10515600" cy="1325563"/>
          </a:xfrm>
        </p:spPr>
        <p:txBody>
          <a:bodyPr/>
          <a:lstStyle/>
          <a:p>
            <a:r>
              <a:rPr lang="en-US" b="1" dirty="0"/>
              <a:t>Launching the CAPM Custom POD Plugin in POD Designer</a:t>
            </a:r>
            <a:endParaRPr lang="en-IN" b="1" dirty="0"/>
          </a:p>
        </p:txBody>
      </p:sp>
    </p:spTree>
    <p:extLst>
      <p:ext uri="{BB962C8B-B14F-4D97-AF65-F5344CB8AC3E}">
        <p14:creationId xmlns:p14="http://schemas.microsoft.com/office/powerpoint/2010/main" val="290621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4BEB-0877-BF9D-C0DC-538E813025F8}"/>
              </a:ext>
            </a:extLst>
          </p:cNvPr>
          <p:cNvSpPr>
            <a:spLocks noGrp="1"/>
          </p:cNvSpPr>
          <p:nvPr>
            <p:ph type="title"/>
          </p:nvPr>
        </p:nvSpPr>
        <p:spPr>
          <a:xfrm>
            <a:off x="0" y="-206477"/>
            <a:ext cx="10515600" cy="1325563"/>
          </a:xfrm>
        </p:spPr>
        <p:txBody>
          <a:bodyPr>
            <a:normAutofit/>
          </a:bodyPr>
          <a:lstStyle/>
          <a:p>
            <a:r>
              <a:rPr lang="en-US" sz="2500" b="1" dirty="0"/>
              <a:t>POD Designer:</a:t>
            </a:r>
            <a:endParaRPr lang="en-IN" sz="2500" b="1" dirty="0"/>
          </a:p>
        </p:txBody>
      </p:sp>
      <p:sp>
        <p:nvSpPr>
          <p:cNvPr id="5" name="Rectangle 2">
            <a:extLst>
              <a:ext uri="{FF2B5EF4-FFF2-40B4-BE49-F238E27FC236}">
                <a16:creationId xmlns:a16="http://schemas.microsoft.com/office/drawing/2014/main" id="{CDA98028-0325-1F3A-4A1F-E09B8E0D881A}"/>
              </a:ext>
            </a:extLst>
          </p:cNvPr>
          <p:cNvSpPr>
            <a:spLocks noGrp="1" noChangeArrowheads="1"/>
          </p:cNvSpPr>
          <p:nvPr>
            <p:ph idx="1"/>
          </p:nvPr>
        </p:nvSpPr>
        <p:spPr bwMode="auto">
          <a:xfrm>
            <a:off x="87573" y="872178"/>
            <a:ext cx="12172950" cy="511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Open the </a:t>
            </a:r>
            <a:r>
              <a:rPr kumimoji="0" lang="en-US" altLang="en-US" sz="2000" b="1" i="0" u="none" strike="noStrike" cap="none" normalizeH="0" baseline="0" dirty="0">
                <a:ln>
                  <a:noFill/>
                </a:ln>
                <a:solidFill>
                  <a:schemeClr val="tx1"/>
                </a:solidFill>
                <a:effectLst/>
              </a:rPr>
              <a:t>POD Designer</a:t>
            </a:r>
            <a:r>
              <a:rPr kumimoji="0" lang="en-US" altLang="en-US" sz="2000" b="0" i="0" u="none" strike="noStrike" cap="none" normalizeH="0" baseline="0" dirty="0">
                <a:ln>
                  <a:noFill/>
                </a:ln>
                <a:solidFill>
                  <a:schemeClr val="tx1"/>
                </a:solidFill>
                <a:effectLst/>
              </a:rPr>
              <a:t> and click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to define a new custom POD with the following details: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Name</a:t>
            </a:r>
            <a:r>
              <a:rPr kumimoji="0" lang="en-US" altLang="en-US" sz="2000" b="0" i="0" u="none" strike="noStrike" cap="none" normalizeH="0" baseline="0" dirty="0">
                <a:ln>
                  <a:noFill/>
                </a:ln>
                <a:solidFill>
                  <a:schemeClr val="tx1"/>
                </a:solidFill>
                <a:effectLst/>
              </a:rPr>
              <a:t>: CAPM_CUSTOM_POD</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Description</a:t>
            </a:r>
            <a:r>
              <a:rPr kumimoji="0" lang="en-US" altLang="en-US" sz="2000" b="0" i="0" u="none" strike="noStrike" cap="none" normalizeH="0" baseline="0" dirty="0">
                <a:ln>
                  <a:noFill/>
                </a:ln>
                <a:solidFill>
                  <a:schemeClr val="tx1"/>
                </a:solidFill>
                <a:effectLst/>
              </a:rPr>
              <a:t>: </a:t>
            </a:r>
            <a:r>
              <a:rPr kumimoji="0" lang="en-US" altLang="en-US" sz="2000" b="0" i="1" u="none" strike="noStrike" cap="none" normalizeH="0" baseline="0" dirty="0">
                <a:ln>
                  <a:noFill/>
                </a:ln>
                <a:solidFill>
                  <a:schemeClr val="tx1"/>
                </a:solidFill>
                <a:effectLst/>
              </a:rPr>
              <a:t>Custom POD for the CAPM Project</a:t>
            </a: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rPr>
              <a:t>Type</a:t>
            </a:r>
            <a:r>
              <a:rPr kumimoji="0" lang="en-US" altLang="en-US" sz="2000" b="0" i="0" u="none" strike="noStrike" cap="none" normalizeH="0" baseline="0" dirty="0">
                <a:ln>
                  <a:noFill/>
                </a:ln>
                <a:solidFill>
                  <a:schemeClr val="tx1"/>
                </a:solidFill>
                <a:effectLst/>
              </a:rPr>
              <a:t>: </a:t>
            </a:r>
            <a:r>
              <a:rPr kumimoji="0" lang="en-US" altLang="en-US" sz="2000" b="0" i="1" u="none" strike="noStrike" cap="none" normalizeH="0" baseline="0" dirty="0">
                <a:ln>
                  <a:noFill/>
                </a:ln>
                <a:solidFill>
                  <a:schemeClr val="tx1"/>
                </a:solidFill>
                <a:effectLst/>
              </a:rPr>
              <a:t>Custom</a:t>
            </a: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After entering the details, click the </a:t>
            </a:r>
            <a:r>
              <a:rPr kumimoji="0" lang="en-US" altLang="en-US" sz="2000" b="1" i="0" u="none" strike="noStrike" cap="none" normalizeH="0" baseline="0" dirty="0">
                <a:ln>
                  <a:noFill/>
                </a:ln>
                <a:solidFill>
                  <a:schemeClr val="tx1"/>
                </a:solidFill>
                <a:effectLst/>
              </a:rPr>
              <a:t>Create</a:t>
            </a:r>
            <a:r>
              <a:rPr kumimoji="0" lang="en-US" altLang="en-US" sz="2000" b="0" i="0" u="none" strike="noStrike" cap="none" normalizeH="0" baseline="0" dirty="0">
                <a:ln>
                  <a:noFill/>
                </a:ln>
                <a:solidFill>
                  <a:schemeClr val="tx1"/>
                </a:solidFill>
                <a:effectLst/>
              </a:rPr>
              <a:t> button.</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Once the POD is created, drag and drop a </a:t>
            </a:r>
            <a:r>
              <a:rPr kumimoji="0" lang="en-US" altLang="en-US" sz="2000" b="1" i="0" u="none" strike="noStrike" cap="none" normalizeH="0" baseline="0" dirty="0">
                <a:ln>
                  <a:noFill/>
                </a:ln>
                <a:solidFill>
                  <a:schemeClr val="tx1"/>
                </a:solidFill>
                <a:effectLst/>
              </a:rPr>
              <a:t>Plugin Container</a:t>
            </a:r>
            <a:r>
              <a:rPr kumimoji="0" lang="en-US" altLang="en-US" sz="2000" b="0" i="0" u="none" strike="noStrike" cap="none" normalizeH="0" baseline="0" dirty="0">
                <a:ln>
                  <a:noFill/>
                </a:ln>
                <a:solidFill>
                  <a:schemeClr val="tx1"/>
                </a:solidFill>
                <a:effectLst/>
              </a:rPr>
              <a:t> onto the canvas from the Layout .</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In the plugin search field, locate the custom plugin you created, deployed, and registered via the Web Server and UI Extensions.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Drag and drop the identified plugin into the </a:t>
            </a:r>
            <a:r>
              <a:rPr kumimoji="0" lang="en-US" altLang="en-US" sz="2000" b="1" i="0" u="none" strike="noStrike" cap="none" normalizeH="0" baseline="0" dirty="0">
                <a:ln>
                  <a:noFill/>
                </a:ln>
                <a:solidFill>
                  <a:schemeClr val="tx1"/>
                </a:solidFill>
                <a:effectLst/>
              </a:rPr>
              <a:t>Plugin Container</a:t>
            </a:r>
            <a:r>
              <a:rPr kumimoji="0" lang="en-US" altLang="en-US" sz="2000" b="0" i="0" u="none" strike="noStrike" cap="none" normalizeH="0" baseline="0" dirty="0">
                <a:ln>
                  <a:noFill/>
                </a:ln>
                <a:solidFill>
                  <a:schemeClr val="tx1"/>
                </a:solidFill>
                <a:effectLst/>
              </a:rPr>
              <a:t>.</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Check the checkbox to activate the plugin, then click the </a:t>
            </a:r>
            <a:r>
              <a:rPr kumimoji="0" lang="en-US" altLang="en-US" sz="2000" b="1" i="0" u="none" strike="noStrike" cap="none" normalizeH="0" baseline="0" dirty="0">
                <a:ln>
                  <a:noFill/>
                </a:ln>
                <a:solidFill>
                  <a:schemeClr val="tx1"/>
                </a:solidFill>
                <a:effectLst/>
              </a:rPr>
              <a:t>Save</a:t>
            </a:r>
            <a:r>
              <a:rPr kumimoji="0" lang="en-US" altLang="en-US" sz="2000" b="0" i="0" u="none" strike="noStrike" cap="none" normalizeH="0" baseline="0" dirty="0">
                <a:ln>
                  <a:noFill/>
                </a:ln>
                <a:solidFill>
                  <a:schemeClr val="tx1"/>
                </a:solidFill>
                <a:effectLst/>
              </a:rPr>
              <a:t> button.</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Finally, copy the generated POD URL and open it in a new browser tab to view the plugin’s default page.</a:t>
            </a:r>
          </a:p>
        </p:txBody>
      </p:sp>
    </p:spTree>
    <p:extLst>
      <p:ext uri="{BB962C8B-B14F-4D97-AF65-F5344CB8AC3E}">
        <p14:creationId xmlns:p14="http://schemas.microsoft.com/office/powerpoint/2010/main" val="13409781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609DA-085F-1789-EAAE-86AE3EE5B858}"/>
              </a:ext>
            </a:extLst>
          </p:cNvPr>
          <p:cNvPicPr>
            <a:picLocks noChangeAspect="1"/>
          </p:cNvPicPr>
          <p:nvPr/>
        </p:nvPicPr>
        <p:blipFill>
          <a:blip r:embed="rId2"/>
          <a:stretch>
            <a:fillRect/>
          </a:stretch>
        </p:blipFill>
        <p:spPr>
          <a:xfrm>
            <a:off x="0" y="810927"/>
            <a:ext cx="12192000" cy="5863941"/>
          </a:xfrm>
          <a:prstGeom prst="rect">
            <a:avLst/>
          </a:prstGeom>
        </p:spPr>
      </p:pic>
    </p:spTree>
    <p:extLst>
      <p:ext uri="{BB962C8B-B14F-4D97-AF65-F5344CB8AC3E}">
        <p14:creationId xmlns:p14="http://schemas.microsoft.com/office/powerpoint/2010/main" val="23510214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E8E03B-CD34-303C-6153-7579A9D61371}"/>
              </a:ext>
            </a:extLst>
          </p:cNvPr>
          <p:cNvPicPr>
            <a:picLocks noChangeAspect="1"/>
          </p:cNvPicPr>
          <p:nvPr/>
        </p:nvPicPr>
        <p:blipFill>
          <a:blip r:embed="rId2"/>
          <a:stretch>
            <a:fillRect/>
          </a:stretch>
        </p:blipFill>
        <p:spPr>
          <a:xfrm>
            <a:off x="0" y="539279"/>
            <a:ext cx="12192000" cy="5779442"/>
          </a:xfrm>
          <a:prstGeom prst="rect">
            <a:avLst/>
          </a:prstGeom>
        </p:spPr>
      </p:pic>
    </p:spTree>
    <p:extLst>
      <p:ext uri="{BB962C8B-B14F-4D97-AF65-F5344CB8AC3E}">
        <p14:creationId xmlns:p14="http://schemas.microsoft.com/office/powerpoint/2010/main" val="424128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3BA28-BCF2-DE2D-4D43-C92E5A6431CA}"/>
              </a:ext>
            </a:extLst>
          </p:cNvPr>
          <p:cNvPicPr>
            <a:picLocks noChangeAspect="1"/>
          </p:cNvPicPr>
          <p:nvPr/>
        </p:nvPicPr>
        <p:blipFill>
          <a:blip r:embed="rId2"/>
          <a:stretch>
            <a:fillRect/>
          </a:stretch>
        </p:blipFill>
        <p:spPr>
          <a:xfrm>
            <a:off x="0" y="501492"/>
            <a:ext cx="12192000" cy="5855016"/>
          </a:xfrm>
          <a:prstGeom prst="rect">
            <a:avLst/>
          </a:prstGeom>
        </p:spPr>
      </p:pic>
    </p:spTree>
    <p:extLst>
      <p:ext uri="{BB962C8B-B14F-4D97-AF65-F5344CB8AC3E}">
        <p14:creationId xmlns:p14="http://schemas.microsoft.com/office/powerpoint/2010/main" val="376757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919B71-C7EF-07E5-2059-23EF385E8FFB}"/>
              </a:ext>
            </a:extLst>
          </p:cNvPr>
          <p:cNvPicPr>
            <a:picLocks noChangeAspect="1"/>
          </p:cNvPicPr>
          <p:nvPr/>
        </p:nvPicPr>
        <p:blipFill>
          <a:blip r:embed="rId2"/>
          <a:stretch>
            <a:fillRect/>
          </a:stretch>
        </p:blipFill>
        <p:spPr>
          <a:xfrm>
            <a:off x="0" y="514110"/>
            <a:ext cx="12192000" cy="5829779"/>
          </a:xfrm>
          <a:prstGeom prst="rect">
            <a:avLst/>
          </a:prstGeom>
        </p:spPr>
      </p:pic>
    </p:spTree>
    <p:extLst>
      <p:ext uri="{BB962C8B-B14F-4D97-AF65-F5344CB8AC3E}">
        <p14:creationId xmlns:p14="http://schemas.microsoft.com/office/powerpoint/2010/main" val="396928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79FF-4ED7-D06F-1872-B4E614A3FDC9}"/>
              </a:ext>
            </a:extLst>
          </p:cNvPr>
          <p:cNvSpPr>
            <a:spLocks noGrp="1"/>
          </p:cNvSpPr>
          <p:nvPr>
            <p:ph type="title"/>
          </p:nvPr>
        </p:nvSpPr>
        <p:spPr>
          <a:xfrm>
            <a:off x="1560871" y="2766218"/>
            <a:ext cx="10515600" cy="1325563"/>
          </a:xfrm>
        </p:spPr>
        <p:txBody>
          <a:bodyPr>
            <a:normAutofit/>
          </a:bodyPr>
          <a:lstStyle/>
          <a:p>
            <a:r>
              <a:rPr lang="en-US" sz="3500" b="1" dirty="0"/>
              <a:t>Defining Entities and Services in CAPM</a:t>
            </a:r>
            <a:endParaRPr lang="en-IN" sz="3500" b="1" dirty="0"/>
          </a:p>
        </p:txBody>
      </p:sp>
    </p:spTree>
    <p:extLst>
      <p:ext uri="{BB962C8B-B14F-4D97-AF65-F5344CB8AC3E}">
        <p14:creationId xmlns:p14="http://schemas.microsoft.com/office/powerpoint/2010/main" val="318890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D905-DDF3-48EA-C05C-73F0EE49218F}"/>
              </a:ext>
            </a:extLst>
          </p:cNvPr>
          <p:cNvSpPr>
            <a:spLocks noGrp="1"/>
          </p:cNvSpPr>
          <p:nvPr>
            <p:ph type="title"/>
          </p:nvPr>
        </p:nvSpPr>
        <p:spPr>
          <a:xfrm>
            <a:off x="46630" y="-124434"/>
            <a:ext cx="10515600" cy="1325563"/>
          </a:xfrm>
        </p:spPr>
        <p:txBody>
          <a:bodyPr>
            <a:normAutofit/>
          </a:bodyPr>
          <a:lstStyle/>
          <a:p>
            <a:r>
              <a:rPr lang="en-US" sz="2500" b="1" dirty="0"/>
              <a:t>Defining Entity And Service:</a:t>
            </a:r>
            <a:br>
              <a:rPr lang="en-US" sz="2500" b="1" dirty="0"/>
            </a:br>
            <a:endParaRPr lang="en-IN" sz="2500" b="1" dirty="0"/>
          </a:p>
        </p:txBody>
      </p:sp>
      <p:sp>
        <p:nvSpPr>
          <p:cNvPr id="7" name="Rectangle 4">
            <a:extLst>
              <a:ext uri="{FF2B5EF4-FFF2-40B4-BE49-F238E27FC236}">
                <a16:creationId xmlns:a16="http://schemas.microsoft.com/office/drawing/2014/main" id="{4496ECBB-8040-A4AA-BE53-638C6899F42C}"/>
              </a:ext>
            </a:extLst>
          </p:cNvPr>
          <p:cNvSpPr>
            <a:spLocks noGrp="1" noChangeArrowheads="1"/>
          </p:cNvSpPr>
          <p:nvPr>
            <p:ph idx="1"/>
          </p:nvPr>
        </p:nvSpPr>
        <p:spPr bwMode="auto">
          <a:xfrm>
            <a:off x="76127" y="994652"/>
            <a:ext cx="12069243" cy="619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lphaLcPeriod"/>
              <a:tabLst/>
            </a:pPr>
            <a:r>
              <a:rPr kumimoji="0" lang="en-US" altLang="en-US" sz="2000" b="0" i="0" u="none" strike="noStrike" cap="none" normalizeH="0" baseline="0" dirty="0">
                <a:ln>
                  <a:noFill/>
                </a:ln>
                <a:solidFill>
                  <a:schemeClr val="tx1"/>
                </a:solidFill>
                <a:effectLst/>
              </a:rPr>
              <a:t>Right-click on the </a:t>
            </a:r>
            <a:r>
              <a:rPr kumimoji="0" lang="en-US" altLang="en-US" sz="2000" b="1" i="0" u="none" strike="noStrike" cap="none" normalizeH="0" baseline="0" dirty="0" err="1">
                <a:ln>
                  <a:noFill/>
                </a:ln>
                <a:solidFill>
                  <a:schemeClr val="tx1"/>
                </a:solidFill>
                <a:effectLst/>
              </a:rPr>
              <a:t>db</a:t>
            </a:r>
            <a:r>
              <a:rPr kumimoji="0" lang="en-US" altLang="en-US" sz="2000" b="0" i="0" u="none" strike="noStrike" cap="none" normalizeH="0" baseline="0" dirty="0">
                <a:ln>
                  <a:noFill/>
                </a:ln>
                <a:solidFill>
                  <a:schemeClr val="tx1"/>
                </a:solidFill>
                <a:effectLst/>
              </a:rPr>
              <a:t> folder, create a new file with a .</a:t>
            </a:r>
            <a:r>
              <a:rPr kumimoji="0" lang="en-US" altLang="en-US" sz="2000" b="0" i="0" u="none" strike="noStrike" cap="none" normalizeH="0" baseline="0" dirty="0" err="1">
                <a:ln>
                  <a:noFill/>
                </a:ln>
                <a:solidFill>
                  <a:schemeClr val="tx1"/>
                </a:solidFill>
                <a:effectLst/>
              </a:rPr>
              <a:t>cds</a:t>
            </a:r>
            <a:r>
              <a:rPr kumimoji="0" lang="en-US" altLang="en-US" sz="2000" b="0" i="0" u="none" strike="noStrike" cap="none" normalizeH="0" baseline="0" dirty="0">
                <a:ln>
                  <a:noFill/>
                </a:ln>
                <a:solidFill>
                  <a:schemeClr val="tx1"/>
                </a:solidFill>
                <a:effectLst/>
              </a:rPr>
              <a:t> extension (e.g., </a:t>
            </a:r>
            <a:r>
              <a:rPr kumimoji="0" lang="en-US" altLang="en-US" sz="2000" b="0" i="0" u="none" strike="noStrike" cap="none" normalizeH="0" baseline="0" dirty="0" err="1">
                <a:ln>
                  <a:noFill/>
                </a:ln>
                <a:solidFill>
                  <a:schemeClr val="tx1"/>
                </a:solidFill>
                <a:effectLst/>
              </a:rPr>
              <a:t>schema.cds</a:t>
            </a:r>
            <a:r>
              <a:rPr kumimoji="0" lang="en-US" altLang="en-US" sz="2000" b="0" i="0" u="none" strike="noStrike" cap="none" normalizeH="0" baseline="0" dirty="0">
                <a:ln>
                  <a:noFill/>
                </a:ln>
                <a:solidFill>
                  <a:schemeClr val="tx1"/>
                </a:solidFill>
                <a:effectLst/>
              </a:rPr>
              <a:t>), and add the following snippet:</a:t>
            </a:r>
          </a:p>
          <a:p>
            <a:pPr marL="457200" marR="0" lvl="0" indent="-457200" algn="l" defTabSz="914400" rtl="0" eaLnBrk="0" fontAlgn="base" latinLnBrk="0" hangingPunct="0">
              <a:lnSpc>
                <a:spcPct val="100000"/>
              </a:lnSpc>
              <a:spcBef>
                <a:spcPct val="0"/>
              </a:spcBef>
              <a:spcAft>
                <a:spcPct val="0"/>
              </a:spcAft>
              <a:buClrTx/>
              <a:buSzTx/>
              <a:buFont typeface="+mj-lt"/>
              <a:buAutoNum type="alphaLcPeriod"/>
              <a:tabLst/>
            </a:pPr>
            <a:endParaRPr kumimoji="0" lang="en-US" altLang="en-US" sz="2000" b="0" i="0" u="none" strike="noStrike" cap="none" normalizeH="0" baseline="0" dirty="0">
              <a:ln>
                <a:noFill/>
              </a:ln>
              <a:solidFill>
                <a:schemeClr val="tx1"/>
              </a:solidFill>
              <a:effectLst/>
            </a:endParaRPr>
          </a:p>
          <a:p>
            <a:pPr>
              <a:lnSpc>
                <a:spcPts val="1425"/>
              </a:lnSpc>
              <a:buNone/>
            </a:pPr>
            <a:r>
              <a:rPr lang="en-IN" sz="2000" b="0" dirty="0">
                <a:solidFill>
                  <a:srgbClr val="0000FF"/>
                </a:solidFill>
                <a:effectLst/>
                <a:latin typeface="Consolas" panose="020B0609020204030204" pitchFamily="49" charset="0"/>
              </a:rPr>
              <a:t>namespace</a:t>
            </a:r>
            <a:r>
              <a:rPr lang="en-IN" sz="2000" b="0" dirty="0">
                <a:solidFill>
                  <a:srgbClr val="3B3B3B"/>
                </a:solidFill>
                <a:effectLst/>
                <a:latin typeface="Consolas" panose="020B0609020204030204" pitchFamily="49" charset="0"/>
              </a:rPr>
              <a:t> </a:t>
            </a:r>
            <a:r>
              <a:rPr lang="en-IN" sz="2000" b="0" dirty="0" err="1">
                <a:solidFill>
                  <a:srgbClr val="267F99"/>
                </a:solidFill>
                <a:effectLst/>
                <a:latin typeface="Consolas" panose="020B0609020204030204" pitchFamily="49" charset="0"/>
              </a:rPr>
              <a:t>capmdcpodplugin</a:t>
            </a:r>
            <a:r>
              <a:rPr lang="en-IN" sz="2000" b="0" dirty="0" err="1">
                <a:solidFill>
                  <a:srgbClr val="3B3B3B"/>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db</a:t>
            </a:r>
            <a:r>
              <a:rPr lang="en-IN" sz="2000" b="0" dirty="0">
                <a:solidFill>
                  <a:srgbClr val="3B3B3B"/>
                </a:solidFill>
                <a:effectLst/>
                <a:latin typeface="Consolas" panose="020B0609020204030204" pitchFamily="49" charset="0"/>
              </a:rPr>
              <a:t>;</a:t>
            </a:r>
          </a:p>
          <a:p>
            <a:pPr>
              <a:lnSpc>
                <a:spcPts val="1425"/>
              </a:lnSpc>
              <a:buNone/>
            </a:pPr>
            <a:br>
              <a:rPr lang="en-IN" sz="2000" b="0" dirty="0">
                <a:solidFill>
                  <a:srgbClr val="3B3B3B"/>
                </a:solidFill>
                <a:effectLst/>
                <a:latin typeface="Consolas" panose="020B0609020204030204" pitchFamily="49" charset="0"/>
              </a:rPr>
            </a:br>
            <a:r>
              <a:rPr lang="en-IN" sz="2000" b="0" dirty="0">
                <a:solidFill>
                  <a:srgbClr val="0000FF"/>
                </a:solidFill>
                <a:effectLst/>
                <a:latin typeface="Consolas" panose="020B0609020204030204" pitchFamily="49" charset="0"/>
              </a:rPr>
              <a:t>entity</a:t>
            </a:r>
            <a:r>
              <a:rPr lang="en-IN" sz="2000" b="0" dirty="0">
                <a:solidFill>
                  <a:srgbClr val="3B3B3B"/>
                </a:solidFill>
                <a:effectLst/>
                <a:latin typeface="Consolas" panose="020B0609020204030204" pitchFamily="49" charset="0"/>
              </a:rPr>
              <a:t> </a:t>
            </a:r>
            <a:r>
              <a:rPr lang="en-IN" sz="2000" b="0" dirty="0">
                <a:solidFill>
                  <a:srgbClr val="267F99"/>
                </a:solidFill>
                <a:effectLst/>
                <a:latin typeface="Consolas" panose="020B0609020204030204" pitchFamily="49" charset="0"/>
              </a:rPr>
              <a:t>Student</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key </a:t>
            </a:r>
            <a:r>
              <a:rPr lang="en-IN" sz="2000" b="0" dirty="0" err="1">
                <a:solidFill>
                  <a:srgbClr val="E50000"/>
                </a:solidFill>
                <a:effectLst/>
                <a:latin typeface="Consolas" panose="020B0609020204030204" pitchFamily="49" charset="0"/>
              </a:rPr>
              <a:t>ID</a:t>
            </a:r>
            <a:r>
              <a:rPr lang="en-IN" sz="2000" b="0" dirty="0" err="1">
                <a:solidFill>
                  <a:srgbClr val="000000"/>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String</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3B3B3B"/>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name</a:t>
            </a:r>
            <a:r>
              <a:rPr lang="en-IN" sz="2000" b="0" dirty="0" err="1">
                <a:solidFill>
                  <a:srgbClr val="000000"/>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String</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3B3B3B"/>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age</a:t>
            </a:r>
            <a:r>
              <a:rPr lang="en-IN" sz="2000" b="0" dirty="0" err="1">
                <a:solidFill>
                  <a:srgbClr val="000000"/>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Integer</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3B3B3B"/>
                </a:solidFill>
                <a:effectLst/>
                <a:latin typeface="Consolas" panose="020B0609020204030204" pitchFamily="49" charset="0"/>
              </a:rPr>
              <a:t>}</a:t>
            </a:r>
          </a:p>
          <a:p>
            <a:pPr marL="0" indent="0">
              <a:lnSpc>
                <a:spcPts val="1425"/>
              </a:lnSpc>
              <a:buNone/>
            </a:pPr>
            <a:br>
              <a:rPr lang="en-IN" sz="2000" b="0" dirty="0">
                <a:solidFill>
                  <a:srgbClr val="3B3B3B"/>
                </a:solidFill>
                <a:effectLst/>
                <a:latin typeface="Consolas" panose="020B0609020204030204" pitchFamily="49" charset="0"/>
              </a:rPr>
            </a:br>
            <a:br>
              <a:rPr lang="en-IN" sz="2000" b="0" dirty="0">
                <a:solidFill>
                  <a:srgbClr val="3B3B3B"/>
                </a:solidFill>
                <a:effectLst/>
                <a:latin typeface="Consolas" panose="020B0609020204030204" pitchFamily="49" charset="0"/>
              </a:rPr>
            </a:br>
            <a:endParaRPr lang="en-IN" sz="2000" b="0" dirty="0">
              <a:solidFill>
                <a:srgbClr val="3B3B3B"/>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b.   Next, right-click on the </a:t>
            </a:r>
            <a:r>
              <a:rPr kumimoji="0" lang="en-US" altLang="en-US" sz="2000" b="1" i="0" u="none" strike="noStrike" cap="none" normalizeH="0" baseline="0" dirty="0" err="1">
                <a:ln>
                  <a:noFill/>
                </a:ln>
                <a:solidFill>
                  <a:schemeClr val="tx1"/>
                </a:solidFill>
                <a:effectLst/>
              </a:rPr>
              <a:t>srv</a:t>
            </a:r>
            <a:r>
              <a:rPr kumimoji="0" lang="en-US" altLang="en-US" sz="2000" b="0" i="0" u="none" strike="noStrike" cap="none" normalizeH="0" baseline="0" dirty="0">
                <a:ln>
                  <a:noFill/>
                </a:ln>
                <a:solidFill>
                  <a:schemeClr val="tx1"/>
                </a:solidFill>
                <a:effectLst/>
              </a:rPr>
              <a:t> folder and create a file with the .</a:t>
            </a:r>
            <a:r>
              <a:rPr kumimoji="0" lang="en-US" altLang="en-US" sz="2000" b="0" i="0" u="none" strike="noStrike" cap="none" normalizeH="0" baseline="0" dirty="0" err="1">
                <a:ln>
                  <a:noFill/>
                </a:ln>
                <a:solidFill>
                  <a:schemeClr val="tx1"/>
                </a:solidFill>
                <a:effectLst/>
              </a:rPr>
              <a:t>cds</a:t>
            </a:r>
            <a:r>
              <a:rPr kumimoji="0" lang="en-US" altLang="en-US" sz="2000" b="0" i="0" u="none" strike="noStrike" cap="none" normalizeH="0" baseline="0" dirty="0">
                <a:ln>
                  <a:noFill/>
                </a:ln>
                <a:solidFill>
                  <a:schemeClr val="tx1"/>
                </a:solidFill>
                <a:effectLst/>
              </a:rPr>
              <a:t> extension (e.g., cat-</a:t>
            </a:r>
            <a:r>
              <a:rPr kumimoji="0" lang="en-US" altLang="en-US" sz="2000" b="0" i="0" u="none" strike="noStrike" cap="none" normalizeH="0" baseline="0" dirty="0" err="1">
                <a:ln>
                  <a:noFill/>
                </a:ln>
                <a:solidFill>
                  <a:schemeClr val="tx1"/>
                </a:solidFill>
                <a:effectLst/>
              </a:rPr>
              <a:t>service.cds</a:t>
            </a:r>
            <a:r>
              <a:rPr kumimoji="0" lang="en-US" altLang="en-US" sz="2000" b="0" i="0" u="none" strike="noStrike" cap="none" normalizeH="0" baseline="0" dirty="0">
                <a:ln>
                  <a:noFill/>
                </a:ln>
                <a:solidFill>
                  <a:schemeClr val="tx1"/>
                </a:solidFill>
                <a:effectLst/>
              </a:rPr>
              <a:t>). Then, add the following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a:lnSpc>
                <a:spcPts val="1425"/>
              </a:lnSpc>
              <a:buNone/>
            </a:pPr>
            <a:r>
              <a:rPr lang="en-IN" sz="2000" b="0" dirty="0">
                <a:solidFill>
                  <a:srgbClr val="0000FF"/>
                </a:solidFill>
                <a:effectLst/>
                <a:latin typeface="Consolas" panose="020B0609020204030204" pitchFamily="49" charset="0"/>
              </a:rPr>
              <a:t>using</a:t>
            </a:r>
            <a:r>
              <a:rPr lang="en-IN" sz="2000" b="0" dirty="0">
                <a:solidFill>
                  <a:srgbClr val="3B3B3B"/>
                </a:solidFill>
                <a:effectLst/>
                <a:latin typeface="Consolas" panose="020B0609020204030204" pitchFamily="49" charset="0"/>
              </a:rPr>
              <a:t> { </a:t>
            </a:r>
            <a:r>
              <a:rPr lang="en-IN" sz="2000" b="0" dirty="0" err="1">
                <a:solidFill>
                  <a:srgbClr val="267F99"/>
                </a:solidFill>
                <a:effectLst/>
                <a:latin typeface="Consolas" panose="020B0609020204030204" pitchFamily="49" charset="0"/>
              </a:rPr>
              <a:t>capmdcpodplugin</a:t>
            </a:r>
            <a:r>
              <a:rPr lang="en-IN" sz="2000" b="0" dirty="0" err="1">
                <a:solidFill>
                  <a:srgbClr val="3B3B3B"/>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db</a:t>
            </a: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as</a:t>
            </a:r>
            <a:r>
              <a:rPr lang="en-IN" sz="2000" b="0" dirty="0">
                <a:solidFill>
                  <a:srgbClr val="3B3B3B"/>
                </a:solidFill>
                <a:effectLst/>
                <a:latin typeface="Consolas" panose="020B0609020204030204" pitchFamily="49" charset="0"/>
              </a:rPr>
              <a:t> </a:t>
            </a:r>
            <a:r>
              <a:rPr lang="en-IN" sz="2000" b="0" dirty="0" err="1">
                <a:solidFill>
                  <a:srgbClr val="267F99"/>
                </a:solidFill>
                <a:effectLst/>
                <a:latin typeface="Consolas" panose="020B0609020204030204" pitchFamily="49" charset="0"/>
              </a:rPr>
              <a:t>db</a:t>
            </a:r>
            <a:r>
              <a:rPr lang="en-IN" sz="2000" b="0" dirty="0">
                <a:solidFill>
                  <a:srgbClr val="3B3B3B"/>
                </a:solidFill>
                <a:effectLst/>
                <a:latin typeface="Consolas" panose="020B0609020204030204" pitchFamily="49" charset="0"/>
              </a:rPr>
              <a:t> } </a:t>
            </a:r>
            <a:r>
              <a:rPr lang="en-IN" sz="2000" b="0" dirty="0">
                <a:solidFill>
                  <a:srgbClr val="0000FF"/>
                </a:solidFill>
                <a:effectLst/>
                <a:latin typeface="Consolas" panose="020B0609020204030204" pitchFamily="49" charset="0"/>
              </a:rPr>
              <a:t>from</a:t>
            </a:r>
            <a:r>
              <a:rPr lang="en-IN" sz="2000" b="0" dirty="0">
                <a:solidFill>
                  <a:srgbClr val="3B3B3B"/>
                </a:solidFill>
                <a:effectLst/>
                <a:latin typeface="Consolas" panose="020B0609020204030204" pitchFamily="49" charset="0"/>
              </a:rPr>
              <a:t> </a:t>
            </a:r>
            <a:r>
              <a:rPr lang="en-IN" sz="2000" b="0" dirty="0">
                <a:solidFill>
                  <a:srgbClr val="A31515"/>
                </a:solidFill>
                <a:effectLst/>
                <a:latin typeface="Consolas" panose="020B0609020204030204" pitchFamily="49" charset="0"/>
              </a:rPr>
              <a:t>'../</a:t>
            </a:r>
            <a:r>
              <a:rPr lang="en-IN" sz="2000" b="0" dirty="0" err="1">
                <a:solidFill>
                  <a:srgbClr val="A31515"/>
                </a:solidFill>
                <a:effectLst/>
                <a:latin typeface="Consolas" panose="020B0609020204030204" pitchFamily="49" charset="0"/>
              </a:rPr>
              <a:t>db</a:t>
            </a:r>
            <a:r>
              <a:rPr lang="en-IN" sz="2000" b="0" dirty="0">
                <a:solidFill>
                  <a:srgbClr val="A31515"/>
                </a:solidFill>
                <a:effectLst/>
                <a:latin typeface="Consolas" panose="020B0609020204030204" pitchFamily="49" charset="0"/>
              </a:rPr>
              <a:t>/schema'</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0000FF"/>
                </a:solidFill>
                <a:effectLst/>
                <a:latin typeface="Consolas" panose="020B0609020204030204" pitchFamily="49" charset="0"/>
              </a:rPr>
              <a:t>service</a:t>
            </a:r>
            <a:r>
              <a:rPr lang="en-IN" sz="2000" b="0" dirty="0">
                <a:solidFill>
                  <a:srgbClr val="3B3B3B"/>
                </a:solidFill>
                <a:effectLst/>
                <a:latin typeface="Consolas" panose="020B0609020204030204" pitchFamily="49" charset="0"/>
              </a:rPr>
              <a:t> </a:t>
            </a:r>
            <a:r>
              <a:rPr lang="en-IN" sz="2000" b="0" dirty="0" err="1">
                <a:solidFill>
                  <a:srgbClr val="267F99"/>
                </a:solidFill>
                <a:effectLst/>
                <a:latin typeface="Consolas" panose="020B0609020204030204" pitchFamily="49" charset="0"/>
              </a:rPr>
              <a:t>MyService</a:t>
            </a:r>
            <a:r>
              <a:rPr lang="en-IN" sz="2000" b="0" dirty="0">
                <a:solidFill>
                  <a:srgbClr val="3B3B3B"/>
                </a:solidFill>
                <a:effectLst/>
                <a:latin typeface="Consolas" panose="020B0609020204030204" pitchFamily="49" charset="0"/>
              </a:rPr>
              <a:t> {</a:t>
            </a:r>
          </a:p>
          <a:p>
            <a:pPr>
              <a:lnSpc>
                <a:spcPts val="1425"/>
              </a:lnSpc>
              <a:buNone/>
            </a:pP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entity</a:t>
            </a:r>
            <a:r>
              <a:rPr lang="en-IN" sz="2000" b="0" dirty="0">
                <a:solidFill>
                  <a:srgbClr val="3B3B3B"/>
                </a:solidFill>
                <a:effectLst/>
                <a:latin typeface="Consolas" panose="020B0609020204030204" pitchFamily="49" charset="0"/>
              </a:rPr>
              <a:t> </a:t>
            </a:r>
            <a:r>
              <a:rPr lang="en-IN" sz="2000" b="0" dirty="0" err="1">
                <a:solidFill>
                  <a:srgbClr val="267F99"/>
                </a:solidFill>
                <a:effectLst/>
                <a:latin typeface="Consolas" panose="020B0609020204030204" pitchFamily="49" charset="0"/>
              </a:rPr>
              <a:t>StudentDetails</a:t>
            </a: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as</a:t>
            </a: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projection</a:t>
            </a:r>
            <a:r>
              <a:rPr lang="en-IN" sz="2000" b="0" dirty="0">
                <a:solidFill>
                  <a:srgbClr val="3B3B3B"/>
                </a:solidFill>
                <a:effectLst/>
                <a:latin typeface="Consolas" panose="020B0609020204030204" pitchFamily="49" charset="0"/>
              </a:rPr>
              <a:t> </a:t>
            </a:r>
            <a:r>
              <a:rPr lang="en-IN" sz="2000" b="0" dirty="0">
                <a:solidFill>
                  <a:srgbClr val="0000FF"/>
                </a:solidFill>
                <a:effectLst/>
                <a:latin typeface="Consolas" panose="020B0609020204030204" pitchFamily="49" charset="0"/>
              </a:rPr>
              <a:t>on</a:t>
            </a:r>
            <a:r>
              <a:rPr lang="en-IN" sz="2000" b="0" dirty="0">
                <a:solidFill>
                  <a:srgbClr val="3B3B3B"/>
                </a:solidFill>
                <a:effectLst/>
                <a:latin typeface="Consolas" panose="020B0609020204030204" pitchFamily="49" charset="0"/>
              </a:rPr>
              <a:t> </a:t>
            </a:r>
            <a:r>
              <a:rPr lang="en-IN" sz="2000" b="0" dirty="0" err="1">
                <a:solidFill>
                  <a:srgbClr val="267F99"/>
                </a:solidFill>
                <a:effectLst/>
                <a:latin typeface="Consolas" panose="020B0609020204030204" pitchFamily="49" charset="0"/>
              </a:rPr>
              <a:t>db</a:t>
            </a:r>
            <a:r>
              <a:rPr lang="en-IN" sz="2000" b="0" dirty="0" err="1">
                <a:solidFill>
                  <a:srgbClr val="3B3B3B"/>
                </a:solidFill>
                <a:effectLst/>
                <a:latin typeface="Consolas" panose="020B0609020204030204" pitchFamily="49" charset="0"/>
              </a:rPr>
              <a:t>.</a:t>
            </a:r>
            <a:r>
              <a:rPr lang="en-IN" sz="2000" b="0" dirty="0" err="1">
                <a:solidFill>
                  <a:srgbClr val="267F99"/>
                </a:solidFill>
                <a:effectLst/>
                <a:latin typeface="Consolas" panose="020B0609020204030204" pitchFamily="49" charset="0"/>
              </a:rPr>
              <a:t>Student</a:t>
            </a:r>
            <a:r>
              <a:rPr lang="en-IN" sz="2000" b="0" dirty="0">
                <a:solidFill>
                  <a:srgbClr val="3B3B3B"/>
                </a:solidFill>
                <a:effectLst/>
                <a:latin typeface="Consolas" panose="020B0609020204030204" pitchFamily="49" charset="0"/>
              </a:rPr>
              <a:t>;</a:t>
            </a:r>
          </a:p>
          <a:p>
            <a:pPr>
              <a:lnSpc>
                <a:spcPts val="1425"/>
              </a:lnSpc>
              <a:buNone/>
            </a:pPr>
            <a:r>
              <a:rPr lang="en-IN" sz="2000" b="0" dirty="0">
                <a:solidFill>
                  <a:srgbClr val="3B3B3B"/>
                </a:solidFill>
                <a:effectLst/>
                <a:latin typeface="Consolas" panose="020B0609020204030204" pitchFamily="49" charset="0"/>
              </a:rPr>
              <a:t>}</a:t>
            </a:r>
          </a:p>
          <a:p>
            <a:pPr>
              <a:lnSpc>
                <a:spcPts val="1425"/>
              </a:lnSpc>
            </a:pPr>
            <a:endParaRPr lang="en-IN" sz="20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414892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62444-68EC-E9F9-D139-35912F6885DB}"/>
              </a:ext>
            </a:extLst>
          </p:cNvPr>
          <p:cNvPicPr>
            <a:picLocks noChangeAspect="1"/>
          </p:cNvPicPr>
          <p:nvPr/>
        </p:nvPicPr>
        <p:blipFill>
          <a:blip r:embed="rId2"/>
          <a:stretch>
            <a:fillRect/>
          </a:stretch>
        </p:blipFill>
        <p:spPr>
          <a:xfrm>
            <a:off x="0" y="517411"/>
            <a:ext cx="12192000" cy="5823178"/>
          </a:xfrm>
          <a:prstGeom prst="rect">
            <a:avLst/>
          </a:prstGeom>
        </p:spPr>
      </p:pic>
    </p:spTree>
    <p:extLst>
      <p:ext uri="{BB962C8B-B14F-4D97-AF65-F5344CB8AC3E}">
        <p14:creationId xmlns:p14="http://schemas.microsoft.com/office/powerpoint/2010/main" val="270864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E348-8178-13F5-7244-473459828391}"/>
              </a:ext>
            </a:extLst>
          </p:cNvPr>
          <p:cNvSpPr>
            <a:spLocks noGrp="1"/>
          </p:cNvSpPr>
          <p:nvPr>
            <p:ph type="title"/>
          </p:nvPr>
        </p:nvSpPr>
        <p:spPr>
          <a:xfrm>
            <a:off x="1560871" y="2766218"/>
            <a:ext cx="10515600" cy="1325563"/>
          </a:xfrm>
        </p:spPr>
        <p:txBody>
          <a:bodyPr>
            <a:normAutofit/>
          </a:bodyPr>
          <a:lstStyle/>
          <a:p>
            <a:r>
              <a:rPr lang="en-US" sz="3500" dirty="0">
                <a:latin typeface="+mn-lt"/>
              </a:rPr>
              <a:t>How to Run a CAPM Project</a:t>
            </a:r>
            <a:endParaRPr lang="en-IN" sz="3500" dirty="0">
              <a:latin typeface="+mn-lt"/>
            </a:endParaRPr>
          </a:p>
        </p:txBody>
      </p:sp>
    </p:spTree>
    <p:extLst>
      <p:ext uri="{BB962C8B-B14F-4D97-AF65-F5344CB8AC3E}">
        <p14:creationId xmlns:p14="http://schemas.microsoft.com/office/powerpoint/2010/main" val="1847614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1781</TotalTime>
  <Words>1471</Words>
  <Application>Microsoft Office PowerPoint</Application>
  <PresentationFormat>Widescreen</PresentationFormat>
  <Paragraphs>133</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Consolas</vt:lpstr>
      <vt:lpstr>Office Theme</vt:lpstr>
      <vt:lpstr>Building a custom DMC Pod Plugin and Integrate it as UI Extension to DMC in CAPM Project </vt:lpstr>
      <vt:lpstr>How to Create a Project in CAPM</vt:lpstr>
      <vt:lpstr>CAPM Project Setup:</vt:lpstr>
      <vt:lpstr>PowerPoint Presentation</vt:lpstr>
      <vt:lpstr>PowerPoint Presentation</vt:lpstr>
      <vt:lpstr>Defining Entities and Services in CAPM</vt:lpstr>
      <vt:lpstr>Defining Entity And Service: </vt:lpstr>
      <vt:lpstr>PowerPoint Presentation</vt:lpstr>
      <vt:lpstr>How to Run a CAPM Project</vt:lpstr>
      <vt:lpstr>Running the CAPM Project:</vt:lpstr>
      <vt:lpstr>PowerPoint Presentation</vt:lpstr>
      <vt:lpstr>PowerPoint Presentation</vt:lpstr>
      <vt:lpstr>How to Add a Custom POD Plugin in CAPM</vt:lpstr>
      <vt:lpstr>Adding Custom Plugin UI to CAPM Project:</vt:lpstr>
      <vt:lpstr>PowerPoint Presentation</vt:lpstr>
      <vt:lpstr>How to Place a Custom POD Plugin in the App Folder of a CAPM Project</vt:lpstr>
      <vt:lpstr>Moving Custom POD Plugin into app folder:</vt:lpstr>
      <vt:lpstr>How to Build YAML File and Deploy the MTAR File in CAPM</vt:lpstr>
      <vt:lpstr>Building and Deploying a CAPM Project on Cloud Foundry:</vt:lpstr>
      <vt:lpstr>PowerPoint Presentation</vt:lpstr>
      <vt:lpstr>Updating components.json</vt:lpstr>
      <vt:lpstr>Adding path in mta.ymal file</vt:lpstr>
      <vt:lpstr>Click on the application to view the URL of your deployed plugin.</vt:lpstr>
      <vt:lpstr>Now, copy the URL of the deployed plugin. This URL will be used for registering the plugin in the Web Server and UI Extensions section of your CAPM project in Service Registry.</vt:lpstr>
      <vt:lpstr>Registering CAPM Project in Manage Web Server And Manage Service Registry UI Extension</vt:lpstr>
      <vt:lpstr>Registering the Deployed Custom Plugin in the Manage Web Server</vt:lpstr>
      <vt:lpstr>Manage Web Server:</vt:lpstr>
      <vt:lpstr>PowerPoint Presentation</vt:lpstr>
      <vt:lpstr>PowerPoint Presentation</vt:lpstr>
      <vt:lpstr>Consuming The Registered Web Server In The Standard  DMC_Cloud Web Server</vt:lpstr>
      <vt:lpstr>Consumed by DMC_Cloud Web Server</vt:lpstr>
      <vt:lpstr>PowerPoint Presentation</vt:lpstr>
      <vt:lpstr>PowerPoint Presentation</vt:lpstr>
      <vt:lpstr>PowerPoint Presentation</vt:lpstr>
      <vt:lpstr>Registering the Deployed Custom POD Plugin with UI Extension in the Manage Service Registry</vt:lpstr>
      <vt:lpstr>Manage Service Registry:</vt:lpstr>
      <vt:lpstr>PowerPoint Presentation</vt:lpstr>
      <vt:lpstr>PowerPoint Presentation</vt:lpstr>
      <vt:lpstr> You can find the correct path and namespace inside the index.html file located in the webapp folder of your plugin project.</vt:lpstr>
      <vt:lpstr>Launching the CAPM Custom POD Plugin in POD Designer</vt:lpstr>
      <vt:lpstr>POD Designer: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Nandiswar K</dc:creator>
  <cp:lastModifiedBy>Nandiswar K</cp:lastModifiedBy>
  <cp:revision>55</cp:revision>
  <dcterms:created xsi:type="dcterms:W3CDTF">2025-04-11T11:07:59Z</dcterms:created>
  <dcterms:modified xsi:type="dcterms:W3CDTF">2025-05-29T13:03:14Z</dcterms:modified>
</cp:coreProperties>
</file>