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6888163" cy="10018713"/>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18"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FF"/>
    <a:srgbClr val="FFCC00"/>
    <a:srgbClr val="FFCCFF"/>
    <a:srgbClr val="00FFFF"/>
    <a:srgbClr val="0000CC"/>
    <a:srgbClr val="FFCC99"/>
    <a:srgbClr val="99CCFF"/>
    <a:srgbClr val="66FF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75" d="100"/>
          <a:sy n="75" d="100"/>
        </p:scale>
        <p:origin x="84" y="-7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Sheet1!$D$1</c:f>
              <c:strCache>
                <c:ptCount val="1"/>
                <c:pt idx="0">
                  <c:v>強光</c:v>
                </c:pt>
              </c:strCache>
            </c:strRef>
          </c:tx>
          <c:spPr>
            <a:ln>
              <a:solidFill>
                <a:srgbClr val="FF0000"/>
              </a:solidFill>
            </a:ln>
          </c:spPr>
          <c:marker>
            <c:symbol val="none"/>
          </c:marker>
          <c:xVal>
            <c:numRef>
              <c:f>Sheet1!$D$2:$D$12</c:f>
              <c:numCache>
                <c:formatCode>General</c:formatCode>
                <c:ptCount val="11"/>
                <c:pt idx="0">
                  <c:v>481</c:v>
                </c:pt>
                <c:pt idx="1">
                  <c:v>493</c:v>
                </c:pt>
                <c:pt idx="2">
                  <c:v>516</c:v>
                </c:pt>
                <c:pt idx="3">
                  <c:v>535</c:v>
                </c:pt>
                <c:pt idx="4">
                  <c:v>553</c:v>
                </c:pt>
                <c:pt idx="5">
                  <c:v>573</c:v>
                </c:pt>
                <c:pt idx="6">
                  <c:v>600</c:v>
                </c:pt>
                <c:pt idx="7">
                  <c:v>617</c:v>
                </c:pt>
                <c:pt idx="8">
                  <c:v>647</c:v>
                </c:pt>
                <c:pt idx="9">
                  <c:v>681</c:v>
                </c:pt>
                <c:pt idx="10">
                  <c:v>703</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1"/>
          <c:order val="1"/>
          <c:tx>
            <c:strRef>
              <c:f>Sheet1!$B$1</c:f>
              <c:strCache>
                <c:ptCount val="1"/>
                <c:pt idx="0">
                  <c:v>暗黒</c:v>
                </c:pt>
              </c:strCache>
            </c:strRef>
          </c:tx>
          <c:spPr>
            <a:ln>
              <a:solidFill>
                <a:srgbClr val="0066FF"/>
              </a:solidFill>
            </a:ln>
          </c:spPr>
          <c:marker>
            <c:symbol val="none"/>
          </c:marker>
          <c:xVal>
            <c:numRef>
              <c:f>Sheet1!$B$2:$B$12</c:f>
              <c:numCache>
                <c:formatCode>General</c:formatCode>
                <c:ptCount val="11"/>
                <c:pt idx="0">
                  <c:v>433</c:v>
                </c:pt>
                <c:pt idx="1">
                  <c:v>442</c:v>
                </c:pt>
                <c:pt idx="2">
                  <c:v>463</c:v>
                </c:pt>
                <c:pt idx="3">
                  <c:v>481</c:v>
                </c:pt>
                <c:pt idx="4">
                  <c:v>499</c:v>
                </c:pt>
                <c:pt idx="5">
                  <c:v>523</c:v>
                </c:pt>
                <c:pt idx="6">
                  <c:v>551</c:v>
                </c:pt>
                <c:pt idx="7">
                  <c:v>567</c:v>
                </c:pt>
                <c:pt idx="8">
                  <c:v>594</c:v>
                </c:pt>
                <c:pt idx="9">
                  <c:v>627</c:v>
                </c:pt>
                <c:pt idx="10">
                  <c:v>652</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2"/>
          <c:order val="2"/>
          <c:tx>
            <c:strRef>
              <c:f>Sheet1!$C$1</c:f>
              <c:strCache>
                <c:ptCount val="1"/>
                <c:pt idx="0">
                  <c:v>室内</c:v>
                </c:pt>
              </c:strCache>
            </c:strRef>
          </c:tx>
          <c:spPr>
            <a:ln>
              <a:solidFill>
                <a:srgbClr val="FFCC00"/>
              </a:solidFill>
            </a:ln>
          </c:spPr>
          <c:marker>
            <c:symbol val="none"/>
          </c:marker>
          <c:xVal>
            <c:numRef>
              <c:f>Sheet1!$C$2:$C$12</c:f>
              <c:numCache>
                <c:formatCode>General</c:formatCode>
                <c:ptCount val="11"/>
                <c:pt idx="0">
                  <c:v>452</c:v>
                </c:pt>
                <c:pt idx="1">
                  <c:v>465</c:v>
                </c:pt>
                <c:pt idx="2">
                  <c:v>488</c:v>
                </c:pt>
                <c:pt idx="3">
                  <c:v>510</c:v>
                </c:pt>
                <c:pt idx="4">
                  <c:v>527</c:v>
                </c:pt>
                <c:pt idx="5">
                  <c:v>545</c:v>
                </c:pt>
                <c:pt idx="6">
                  <c:v>574</c:v>
                </c:pt>
                <c:pt idx="7">
                  <c:v>592</c:v>
                </c:pt>
                <c:pt idx="8">
                  <c:v>617</c:v>
                </c:pt>
                <c:pt idx="9">
                  <c:v>652</c:v>
                </c:pt>
                <c:pt idx="10">
                  <c:v>677</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dLbls>
          <c:showLegendKey val="0"/>
          <c:showVal val="0"/>
          <c:showCatName val="0"/>
          <c:showSerName val="0"/>
          <c:showPercent val="0"/>
          <c:showBubbleSize val="0"/>
        </c:dLbls>
        <c:axId val="249520944"/>
        <c:axId val="249521336"/>
      </c:scatterChart>
      <c:valAx>
        <c:axId val="249520944"/>
        <c:scaling>
          <c:orientation val="minMax"/>
          <c:max val="800"/>
          <c:min val="400"/>
        </c:scaling>
        <c:delete val="0"/>
        <c:axPos val="b"/>
        <c:numFmt formatCode="General" sourceLinked="1"/>
        <c:majorTickMark val="out"/>
        <c:minorTickMark val="none"/>
        <c:tickLblPos val="nextTo"/>
        <c:txPr>
          <a:bodyPr/>
          <a:lstStyle/>
          <a:p>
            <a:pPr>
              <a:defRPr sz="800" baseline="0"/>
            </a:pPr>
            <a:endParaRPr lang="ja-JP"/>
          </a:p>
        </c:txPr>
        <c:crossAx val="249521336"/>
        <c:crosses val="autoZero"/>
        <c:crossBetween val="midCat"/>
      </c:valAx>
      <c:valAx>
        <c:axId val="249521336"/>
        <c:scaling>
          <c:orientation val="minMax"/>
        </c:scaling>
        <c:delete val="0"/>
        <c:axPos val="l"/>
        <c:majorGridlines/>
        <c:numFmt formatCode="General" sourceLinked="1"/>
        <c:majorTickMark val="out"/>
        <c:minorTickMark val="none"/>
        <c:tickLblPos val="nextTo"/>
        <c:txPr>
          <a:bodyPr/>
          <a:lstStyle/>
          <a:p>
            <a:pPr>
              <a:defRPr sz="800" baseline="0"/>
            </a:pPr>
            <a:endParaRPr lang="ja-JP"/>
          </a:p>
        </c:txPr>
        <c:crossAx val="249520944"/>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15T12:20:43.910" idx="5">
    <p:pos x="3629" y="4883"/>
    <p:text>ここのコメントがすごく微妙</p:text>
    <p:extLst>
      <p:ext uri="{C676402C-5697-4E1C-873F-D02D1690AC5C}">
        <p15:threadingInfo xmlns:p15="http://schemas.microsoft.com/office/powerpoint/2012/main" timeZoneBias="-540"/>
      </p:ext>
    </p:extLst>
  </p:cm>
  <p:cm authorId="1" dt="2015-07-15T12:20:59.726" idx="6">
    <p:pos x="5152" y="3856"/>
    <p:text>概念モデルは、このままでもいいんですが、大西さんの案を採用するのならば、大西さんに作っていただきたいです。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364" y="3534"/>
    <p:text>直線区間でライントレースしないことも検討する。もし、ライントレース(回転係数低め)と比べて、非ライントレース走行のほうが早ければ、それを採用するのもアリ。</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21:47.968" idx="9">
    <p:pos x="222" y="1692"/>
    <p:text>ここにもう一つ、何かを書きたい。</p:text>
    <p:extLst>
      <p:ext uri="{C676402C-5697-4E1C-873F-D02D1690AC5C}">
        <p15:threadingInfo xmlns:p15="http://schemas.microsoft.com/office/powerpoint/2012/main" timeZoneBias="-540"/>
      </p:ext>
    </p:extLst>
  </p:cm>
  <p:cm authorId="1" dt="2015-07-16T19:26:08.576" idx="10">
    <p:pos x="6742" y="2326"/>
    <p:text>ここは、地雷探知機メソッドを使用する場合は、別の書き方がよいです。</p:text>
    <p:extLst>
      <p:ext uri="{C676402C-5697-4E1C-873F-D02D1690AC5C}">
        <p15:threadingInfo xmlns:p15="http://schemas.microsoft.com/office/powerpoint/2012/main" timeZoneBias="-540"/>
      </p:ext>
    </p:extLst>
  </p:cm>
  <p:cm authorId="1" dt="2015-07-16T19:37:26.545" idx="17">
    <p:pos x="6506" y="834"/>
    <p:text>このパッケージ構成のウリを書く。</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11.909" idx="13">
    <p:pos x="6494" y="621"/>
    <p:text>これも取り直そう</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20DEA7AF-5BE1-40D9-B563-34B581AF3C5C}" type="datetimeFigureOut">
              <a:rPr kumimoji="1" lang="ja-JP" altLang="en-US" smtClean="0"/>
              <a:t>2015/7/16</a:t>
            </a:fld>
            <a:endParaRPr kumimoji="1" lang="ja-JP" altLang="en-US"/>
          </a:p>
        </p:txBody>
      </p:sp>
      <p:sp>
        <p:nvSpPr>
          <p:cNvPr id="4" name="スライド イメージ プレースホルダー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8975" y="4759325"/>
            <a:ext cx="5510213" cy="45085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5475"/>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2075" y="9515475"/>
            <a:ext cx="2984500" cy="501650"/>
          </a:xfrm>
          <a:prstGeom prst="rect">
            <a:avLst/>
          </a:prstGeom>
        </p:spPr>
        <p:txBody>
          <a:bodyPr vert="horz" lIns="91440" tIns="45720" rIns="91440" bIns="45720" rtlCol="0" anchor="b"/>
          <a:lstStyle>
            <a:lvl1pPr algn="r">
              <a:defRPr sz="12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2015/7/16</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33669"/>
            <a:ext cx="4968815" cy="1224536"/>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32869"/>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4968815" y="540014"/>
            <a:ext cx="7832785" cy="56110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4967420"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12988"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141590" y="975896"/>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177866" y="221077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a:latin typeface="HG丸ｺﾞｼｯｸM-PRO" panose="020F0600000000000000" pitchFamily="50" charset="-128"/>
                <a:ea typeface="HG丸ｺﾞｼｯｸM-PRO" panose="020F0600000000000000" pitchFamily="50" charset="-128"/>
              </a:rPr>
              <a:t>スタート</a:t>
            </a:r>
            <a:r>
              <a:rPr lang="ja-JP" altLang="en-US" sz="1050" smtClean="0">
                <a:latin typeface="HG丸ｺﾞｼｯｸM-PRO" panose="020F0600000000000000" pitchFamily="50" charset="-128"/>
                <a:ea typeface="HG丸ｺﾞｼｯｸM-PRO" panose="020F0600000000000000" pitchFamily="50" charset="-128"/>
              </a:rPr>
              <a:t>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これにより、ポイントが高くなり、難所攻略にかけられる時間を格段に増やすことができる。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177866" y="308072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昨年、走行体をコースに設置する際、位置がずれてしまったことにより、スタート直後にコースアウトしてしまった。安全にスタートを切れるようにすることで、リタイアを避けたい。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210572" y="457401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72166" y="478782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振る舞いの記述の容易化</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振る舞い</a:t>
            </a:r>
            <a:r>
              <a:rPr lang="ja-JP" altLang="en-US" sz="1050" dirty="0" smtClean="0">
                <a:latin typeface="HG丸ｺﾞｼｯｸM-PRO" panose="020F0600000000000000" pitchFamily="50" charset="-128"/>
                <a:ea typeface="HG丸ｺﾞｼｯｸM-PRO" panose="020F0600000000000000" pitchFamily="50" charset="-128"/>
              </a:rPr>
              <a:t>の記述を容易にし、デバッグおよびチューニング作業の負荷を低下させる。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4968815" y="532578"/>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6781861"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6743396"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403162" y="7923271"/>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403162" y="8385174"/>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398334" y="898792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177866" y="399668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機体が転倒したら、速やかにすべてのモーターを停止させる。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1" name="正方形/長方形 90"/>
          <p:cNvSpPr/>
          <p:nvPr/>
        </p:nvSpPr>
        <p:spPr>
          <a:xfrm>
            <a:off x="6750969" y="6150874"/>
            <a:ext cx="6050632" cy="34416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88" name="グループ化 87"/>
          <p:cNvGrpSpPr/>
          <p:nvPr/>
        </p:nvGrpSpPr>
        <p:grpSpPr>
          <a:xfrm>
            <a:off x="6750969" y="6153879"/>
            <a:ext cx="1731068" cy="289332"/>
            <a:chOff x="108961" y="822433"/>
            <a:chExt cx="323624" cy="289332"/>
          </a:xfrm>
        </p:grpSpPr>
        <p:sp>
          <p:nvSpPr>
            <p:cNvPr id="89" name="正方形/長方形 88"/>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90" name="テキスト ボックス 89"/>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1.5</a:t>
              </a:r>
              <a:r>
                <a:rPr kumimoji="1" lang="ja-JP" altLang="en-US" sz="1400" dirty="0" smtClean="0">
                  <a:latin typeface="HG丸ｺﾞｼｯｸM-PRO" panose="020F0600000000000000" pitchFamily="50" charset="-128"/>
                  <a:ea typeface="HG丸ｺﾞｼｯｸM-PRO" panose="020F0600000000000000" pitchFamily="50" charset="-128"/>
                </a:rPr>
                <a:t> 概念モデル</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p:cNvSpPr txBox="1"/>
          <p:nvPr/>
        </p:nvSpPr>
        <p:spPr>
          <a:xfrm>
            <a:off x="1907324" y="6190389"/>
            <a:ext cx="4703746" cy="234286"/>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走行目標の実現およびリスク回避のために必要な機能をリストアップした。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3541873" y="665212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3555704" y="7464843"/>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403162" y="6652617"/>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スタートラインに自動で立つ</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競技者はコースに置くだけでスタート位置に自動でつくようにする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403570" y="7294933"/>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243" name="グループ化 242"/>
          <p:cNvGrpSpPr/>
          <p:nvPr/>
        </p:nvGrpSpPr>
        <p:grpSpPr>
          <a:xfrm>
            <a:off x="6941844" y="8522041"/>
            <a:ext cx="3782899" cy="770955"/>
            <a:chOff x="8040347" y="6683250"/>
            <a:chExt cx="3782899" cy="770955"/>
          </a:xfrm>
        </p:grpSpPr>
        <p:sp>
          <p:nvSpPr>
            <p:cNvPr id="220" name="テキスト ボックス 219"/>
            <p:cNvSpPr txBox="1"/>
            <p:nvPr/>
          </p:nvSpPr>
          <p:spPr>
            <a:xfrm>
              <a:off x="8040347" y="6694713"/>
              <a:ext cx="449555" cy="149647"/>
            </a:xfrm>
            <a:prstGeom prst="rect">
              <a:avLst/>
            </a:prstGeom>
            <a:solidFill>
              <a:schemeClr val="accent6">
                <a:lumMod val="60000"/>
                <a:lumOff val="40000"/>
              </a:schemeClr>
            </a:solidFill>
            <a:ln w="9525">
              <a:solidFill>
                <a:schemeClr val="tx1"/>
              </a:solidFill>
            </a:ln>
          </p:spPr>
          <p:txBody>
            <a:bodyPr wrap="square" lIns="36000" tIns="36000" rIns="36000" bIns="36000" rtlCol="0">
              <a:sp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走行方法</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21" name="テキスト ボックス 220"/>
            <p:cNvSpPr txBox="1"/>
            <p:nvPr/>
          </p:nvSpPr>
          <p:spPr>
            <a:xfrm>
              <a:off x="8554823" y="6683250"/>
              <a:ext cx="3268423" cy="195814"/>
            </a:xfrm>
            <a:prstGeom prst="rect">
              <a:avLst/>
            </a:prstGeom>
            <a:noFill/>
          </p:spPr>
          <p:txBody>
            <a:bodyPr wrap="square" lIns="36000" tIns="36000" rIns="36000" bIns="36000" rtlCol="0">
              <a:spAutoFit/>
            </a:bodyPr>
            <a:lstStyle/>
            <a:p>
              <a:r>
                <a:rPr lang="ja-JP" altLang="en-US" sz="800" dirty="0">
                  <a:latin typeface="HG丸ｺﾞｼｯｸM-PRO" panose="020F0600000000000000" pitchFamily="50" charset="-128"/>
                  <a:ea typeface="HG丸ｺﾞｼｯｸM-PRO" panose="020F0600000000000000" pitchFamily="50" charset="-128"/>
                </a:rPr>
                <a:t>走行</a:t>
              </a:r>
              <a:r>
                <a:rPr lang="ja-JP" altLang="en-US" sz="800" dirty="0" smtClean="0">
                  <a:latin typeface="HG丸ｺﾞｼｯｸM-PRO" panose="020F0600000000000000" pitchFamily="50" charset="-128"/>
                  <a:ea typeface="HG丸ｺﾞｼｯｸM-PRO" panose="020F0600000000000000" pitchFamily="50" charset="-128"/>
                </a:rPr>
                <a:t>体の状態から各モーターの操作量を決定する。</a:t>
              </a:r>
              <a:endParaRPr lang="en-US" altLang="ja-JP" sz="800" dirty="0" smtClean="0">
                <a:latin typeface="HG丸ｺﾞｼｯｸM-PRO" panose="020F0600000000000000" pitchFamily="50" charset="-128"/>
                <a:ea typeface="HG丸ｺﾞｼｯｸM-PRO" panose="020F0600000000000000" pitchFamily="50" charset="-128"/>
              </a:endParaRPr>
            </a:p>
          </p:txBody>
        </p:sp>
        <p:sp>
          <p:nvSpPr>
            <p:cNvPr id="223" name="テキスト ボックス 222"/>
            <p:cNvSpPr txBox="1"/>
            <p:nvPr/>
          </p:nvSpPr>
          <p:spPr>
            <a:xfrm>
              <a:off x="8040347" y="6928881"/>
              <a:ext cx="449556" cy="149647"/>
            </a:xfrm>
            <a:prstGeom prst="rect">
              <a:avLst/>
            </a:prstGeom>
            <a:solidFill>
              <a:srgbClr val="CCFFCC"/>
            </a:solidFill>
            <a:ln w="9525">
              <a:solidFill>
                <a:schemeClr val="tx1"/>
              </a:solidFill>
            </a:ln>
          </p:spPr>
          <p:txBody>
            <a:bodyPr wrap="square" lIns="36000" tIns="36000" rIns="36000" bIns="36000" rtlCol="0">
              <a:spAutoFit/>
            </a:bodyPr>
            <a:lstStyle/>
            <a:p>
              <a:pPr algn="ctr"/>
              <a:r>
                <a:rPr lang="ja-JP" altLang="en-US" sz="500" dirty="0" smtClean="0">
                  <a:latin typeface="HG丸ｺﾞｼｯｸM-PRO" panose="020F0600000000000000" pitchFamily="50" charset="-128"/>
                  <a:ea typeface="HG丸ｺﾞｼｯｸM-PRO" panose="020F0600000000000000" pitchFamily="50" charset="-128"/>
                </a:rPr>
                <a:t>切換え条件</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24" name="テキスト ボックス 223"/>
            <p:cNvSpPr txBox="1"/>
            <p:nvPr/>
          </p:nvSpPr>
          <p:spPr>
            <a:xfrm>
              <a:off x="8561173" y="6922531"/>
              <a:ext cx="1894331" cy="195814"/>
            </a:xfrm>
            <a:prstGeom prst="rect">
              <a:avLst/>
            </a:prstGeom>
            <a:noFill/>
          </p:spPr>
          <p:txBody>
            <a:bodyPr wrap="square" lIns="36000" tIns="36000" rIns="36000" bIns="36000" rtlCol="0">
              <a:spAutoFit/>
            </a:bodyPr>
            <a:lstStyle/>
            <a:p>
              <a:r>
                <a:rPr lang="ja-JP" altLang="en-US" sz="800" dirty="0">
                  <a:latin typeface="HG丸ｺﾞｼｯｸM-PRO" panose="020F0600000000000000" pitchFamily="50" charset="-128"/>
                  <a:ea typeface="HG丸ｺﾞｼｯｸM-PRO" panose="020F0600000000000000" pitchFamily="50" charset="-128"/>
                </a:rPr>
                <a:t>次</a:t>
              </a:r>
              <a:r>
                <a:rPr lang="ja-JP" altLang="en-US" sz="800" dirty="0" smtClean="0">
                  <a:latin typeface="HG丸ｺﾞｼｯｸM-PRO" panose="020F0600000000000000" pitchFamily="50" charset="-128"/>
                  <a:ea typeface="HG丸ｺﾞｼｯｸM-PRO" panose="020F0600000000000000" pitchFamily="50" charset="-128"/>
                </a:rPr>
                <a:t>の走行戦術へ切り替えるための条件。</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8554823" y="7135281"/>
              <a:ext cx="2410365" cy="318924"/>
            </a:xfrm>
            <a:prstGeom prst="rect">
              <a:avLst/>
            </a:prstGeom>
            <a:noFill/>
          </p:spPr>
          <p:txBody>
            <a:bodyPr wrap="square" lIns="36000" tIns="36000" rIns="36000" bIns="36000" rtlCol="0">
              <a:spAutoFit/>
            </a:bodyPr>
            <a:lstStyle/>
            <a:p>
              <a:r>
                <a:rPr kumimoji="1" lang="ja-JP" altLang="en-US" sz="800" b="1" dirty="0" smtClean="0">
                  <a:latin typeface="HG丸ｺﾞｼｯｸM-PRO" panose="020F0600000000000000" pitchFamily="50" charset="-128"/>
                  <a:ea typeface="HG丸ｺﾞｼｯｸM-PRO" panose="020F0600000000000000" pitchFamily="50" charset="-128"/>
                </a:rPr>
                <a:t>走行戦術</a:t>
              </a:r>
              <a:r>
                <a:rPr kumimoji="1" lang="en-US" altLang="ja-JP" sz="800" dirty="0" smtClean="0">
                  <a:latin typeface="HG丸ｺﾞｼｯｸM-PRO" panose="020F0600000000000000" pitchFamily="50" charset="-128"/>
                  <a:ea typeface="HG丸ｺﾞｼｯｸM-PRO" panose="020F0600000000000000"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rPr>
                <a:t>走行方法と切換え条件との対からなる。</a:t>
              </a:r>
              <a:endParaRPr kumimoji="1" lang="en-US" altLang="ja-JP" sz="800" dirty="0" smtClean="0">
                <a:latin typeface="HG丸ｺﾞｼｯｸM-PRO" panose="020F0600000000000000" pitchFamily="50" charset="-128"/>
                <a:ea typeface="HG丸ｺﾞｼｯｸM-PRO" panose="020F0600000000000000" pitchFamily="50" charset="-128"/>
              </a:endParaRPr>
            </a:p>
            <a:p>
              <a:r>
                <a:rPr lang="ja-JP" altLang="en-US" sz="800" dirty="0" smtClean="0">
                  <a:latin typeface="HG丸ｺﾞｼｯｸM-PRO" panose="020F0600000000000000" pitchFamily="50" charset="-128"/>
                  <a:ea typeface="HG丸ｺﾞｼｯｸM-PRO" panose="020F0600000000000000" pitchFamily="50" charset="-128"/>
                </a:rPr>
                <a:t>               </a:t>
              </a:r>
              <a:r>
                <a:rPr lang="ja-JP" altLang="en-US" sz="800" b="1" dirty="0" smtClean="0">
                  <a:latin typeface="HG丸ｺﾞｼｯｸM-PRO" panose="020F0600000000000000" pitchFamily="50" charset="-128"/>
                  <a:ea typeface="HG丸ｺﾞｼｯｸM-PRO" panose="020F0600000000000000" pitchFamily="50" charset="-128"/>
                </a:rPr>
                <a:t>走行戦略</a:t>
              </a:r>
              <a:r>
                <a:rPr lang="ja-JP" altLang="en-US" sz="800" dirty="0" smtClean="0">
                  <a:latin typeface="HG丸ｺﾞｼｯｸM-PRO" panose="020F0600000000000000" pitchFamily="50" charset="-128"/>
                  <a:ea typeface="HG丸ｺﾞｼｯｸM-PRO" panose="020F0600000000000000" pitchFamily="50" charset="-128"/>
                </a:rPr>
                <a:t>の構成単位。</a:t>
              </a:r>
              <a:endParaRPr kumimoji="1" lang="ja-JP" altLang="en-US" sz="800" dirty="0">
                <a:latin typeface="HG丸ｺﾞｼｯｸM-PRO" panose="020F0600000000000000" pitchFamily="50" charset="-128"/>
                <a:ea typeface="HG丸ｺﾞｼｯｸM-PRO" panose="020F0600000000000000" pitchFamily="50" charset="-128"/>
              </a:endParaRPr>
            </a:p>
          </p:txBody>
        </p:sp>
        <p:pic>
          <p:nvPicPr>
            <p:cNvPr id="2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8034" y="7142781"/>
              <a:ext cx="374181" cy="25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3" name="角丸四角形 182"/>
          <p:cNvSpPr/>
          <p:nvPr/>
        </p:nvSpPr>
        <p:spPr>
          <a:xfrm>
            <a:off x="6890869" y="7483837"/>
            <a:ext cx="2603500" cy="958850"/>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17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256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597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38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279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1" name="直線コネクタ 180"/>
          <p:cNvCxnSpPr/>
          <p:nvPr/>
        </p:nvCxnSpPr>
        <p:spPr>
          <a:xfrm>
            <a:off x="6969348" y="8096897"/>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9115807" y="8096897"/>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1" name="下矢印吹き出し 240"/>
          <p:cNvSpPr/>
          <p:nvPr/>
        </p:nvSpPr>
        <p:spPr>
          <a:xfrm>
            <a:off x="8121141" y="7621021"/>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42" name="右矢印 241"/>
          <p:cNvSpPr/>
          <p:nvPr/>
        </p:nvSpPr>
        <p:spPr>
          <a:xfrm>
            <a:off x="8604172" y="7652772"/>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55" name="テキスト ボックス 254"/>
          <p:cNvSpPr txBox="1"/>
          <p:nvPr/>
        </p:nvSpPr>
        <p:spPr>
          <a:xfrm>
            <a:off x="8080005" y="8264324"/>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56" name="テキスト ボックス 255"/>
          <p:cNvSpPr txBox="1"/>
          <p:nvPr/>
        </p:nvSpPr>
        <p:spPr>
          <a:xfrm>
            <a:off x="7052557" y="7490067"/>
            <a:ext cx="533466" cy="288147"/>
          </a:xfrm>
          <a:prstGeom prst="rect">
            <a:avLst/>
          </a:prstGeom>
          <a:noFill/>
        </p:spPr>
        <p:txBody>
          <a:bodyPr wrap="square" lIns="36000" tIns="36000" rIns="36000" bIns="36000" rtlCol="0">
            <a:spAutoFit/>
          </a:bodyPr>
          <a:lstStyle/>
          <a:p>
            <a:r>
              <a:rPr lang="ja-JP" altLang="en-US" sz="700" b="1" dirty="0" smtClean="0">
                <a:latin typeface="HG丸ｺﾞｼｯｸM-PRO" panose="020F0600000000000000" pitchFamily="50" charset="-128"/>
                <a:ea typeface="HG丸ｺﾞｼｯｸM-PRO" panose="020F0600000000000000" pitchFamily="50" charset="-128"/>
              </a:rPr>
              <a:t>コース戦略 </a:t>
            </a:r>
            <a:r>
              <a:rPr lang="ja-JP" altLang="en-US" sz="700" dirty="0" smtClean="0">
                <a:latin typeface="HG丸ｺﾞｼｯｸM-PRO" panose="020F0600000000000000" pitchFamily="50" charset="-128"/>
                <a:ea typeface="HG丸ｺﾞｼｯｸM-PRO" panose="020F0600000000000000" pitchFamily="50" charset="-128"/>
              </a:rPr>
              <a:t>（正常系）</a:t>
            </a:r>
            <a:endParaRPr kumimoji="1" lang="ja-JP" altLang="en-US" sz="700" dirty="0">
              <a:latin typeface="HG丸ｺﾞｼｯｸM-PRO" panose="020F0600000000000000" pitchFamily="50" charset="-128"/>
              <a:ea typeface="HG丸ｺﾞｼｯｸM-PRO" panose="020F0600000000000000" pitchFamily="50" charset="-128"/>
            </a:endParaRPr>
          </a:p>
        </p:txBody>
      </p:sp>
      <p:grpSp>
        <p:nvGrpSpPr>
          <p:cNvPr id="279" name="グループ化 278"/>
          <p:cNvGrpSpPr/>
          <p:nvPr/>
        </p:nvGrpSpPr>
        <p:grpSpPr>
          <a:xfrm>
            <a:off x="10056423" y="7420285"/>
            <a:ext cx="2603500" cy="959413"/>
            <a:chOff x="10033790" y="7057769"/>
            <a:chExt cx="2603500" cy="959413"/>
          </a:xfrm>
        </p:grpSpPr>
        <p:sp>
          <p:nvSpPr>
            <p:cNvPr id="257" name="角丸四角形 256"/>
            <p:cNvSpPr/>
            <p:nvPr/>
          </p:nvSpPr>
          <p:spPr>
            <a:xfrm>
              <a:off x="10033790" y="7058332"/>
              <a:ext cx="2603500" cy="958850"/>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25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513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7854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195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536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直線コネクタ 262"/>
            <p:cNvCxnSpPr/>
            <p:nvPr/>
          </p:nvCxnSpPr>
          <p:spPr>
            <a:xfrm>
              <a:off x="11998378" y="7665042"/>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4" name="下矢印吹き出し 263"/>
            <p:cNvSpPr/>
            <p:nvPr/>
          </p:nvSpPr>
          <p:spPr>
            <a:xfrm>
              <a:off x="10159162" y="7189166"/>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65" name="右矢印 264"/>
            <p:cNvSpPr/>
            <p:nvPr/>
          </p:nvSpPr>
          <p:spPr>
            <a:xfrm>
              <a:off x="10642193" y="7220917"/>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66" name="テキスト ボックス 265"/>
            <p:cNvSpPr txBox="1"/>
            <p:nvPr/>
          </p:nvSpPr>
          <p:spPr>
            <a:xfrm>
              <a:off x="10115132" y="7836757"/>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67" name="テキスト ボックス 266"/>
            <p:cNvSpPr txBox="1"/>
            <p:nvPr/>
          </p:nvSpPr>
          <p:spPr>
            <a:xfrm>
              <a:off x="11621290" y="7057769"/>
              <a:ext cx="736599" cy="288147"/>
            </a:xfrm>
            <a:prstGeom prst="rect">
              <a:avLst/>
            </a:prstGeom>
            <a:noFill/>
          </p:spPr>
          <p:txBody>
            <a:bodyPr wrap="square" lIns="36000" tIns="36000" rIns="36000" bIns="36000" rtlCol="0">
              <a:spAutoFit/>
            </a:bodyPr>
            <a:lstStyle/>
            <a:p>
              <a:r>
                <a:rPr lang="ja-JP" altLang="en-US" sz="700" b="1" dirty="0" smtClean="0">
                  <a:latin typeface="HG丸ｺﾞｼｯｸM-PRO" panose="020F0600000000000000" pitchFamily="50" charset="-128"/>
                  <a:ea typeface="HG丸ｺﾞｼｯｸM-PRO" panose="020F0600000000000000" pitchFamily="50" charset="-128"/>
                </a:rPr>
                <a:t>コース復帰戦略</a:t>
              </a:r>
              <a:endParaRPr lang="en-US" altLang="ja-JP" sz="700" b="1" dirty="0" smtClean="0">
                <a:latin typeface="HG丸ｺﾞｼｯｸM-PRO" panose="020F0600000000000000" pitchFamily="50" charset="-128"/>
                <a:ea typeface="HG丸ｺﾞｼｯｸM-PRO" panose="020F0600000000000000" pitchFamily="50" charset="-128"/>
              </a:endParaRPr>
            </a:p>
            <a:p>
              <a:r>
                <a:rPr kumimoji="1" lang="ja-JP" altLang="en-US" sz="700" b="1" dirty="0" smtClean="0">
                  <a:latin typeface="HG丸ｺﾞｼｯｸM-PRO" panose="020F0600000000000000" pitchFamily="50" charset="-128"/>
                  <a:ea typeface="HG丸ｺﾞｼｯｸM-PRO" panose="020F0600000000000000" pitchFamily="50" charset="-128"/>
                </a:rPr>
                <a:t> </a:t>
              </a:r>
              <a:r>
                <a:rPr kumimoji="1" lang="ja-JP" altLang="en-US" sz="700" dirty="0" smtClean="0">
                  <a:latin typeface="HG丸ｺﾞｼｯｸM-PRO" panose="020F0600000000000000" pitchFamily="50" charset="-128"/>
                  <a:ea typeface="HG丸ｺﾞｼｯｸM-PRO" panose="020F0600000000000000" pitchFamily="50" charset="-128"/>
                </a:rPr>
                <a:t>（準正常系）</a:t>
              </a:r>
              <a:endParaRPr kumimoji="1" lang="ja-JP" altLang="en-US" sz="700" dirty="0">
                <a:latin typeface="HG丸ｺﾞｼｯｸM-PRO" panose="020F0600000000000000" pitchFamily="50" charset="-128"/>
                <a:ea typeface="HG丸ｺﾞｼｯｸM-PRO" panose="020F0600000000000000" pitchFamily="50" charset="-128"/>
              </a:endParaRPr>
            </a:p>
          </p:txBody>
        </p:sp>
      </p:grpSp>
      <p:sp>
        <p:nvSpPr>
          <p:cNvPr id="268" name="角丸四角形 267"/>
          <p:cNvSpPr/>
          <p:nvPr/>
        </p:nvSpPr>
        <p:spPr>
          <a:xfrm>
            <a:off x="10056423" y="8508497"/>
            <a:ext cx="2603500" cy="95885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2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323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1664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05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346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 name="下矢印吹き出し 273"/>
          <p:cNvSpPr/>
          <p:nvPr/>
        </p:nvSpPr>
        <p:spPr>
          <a:xfrm>
            <a:off x="10197262" y="8654312"/>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75" name="右矢印 274"/>
          <p:cNvSpPr/>
          <p:nvPr/>
        </p:nvSpPr>
        <p:spPr>
          <a:xfrm>
            <a:off x="10680293" y="8686063"/>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0153232" y="9289203"/>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77" name="テキスト ボックス 276"/>
          <p:cNvSpPr txBox="1"/>
          <p:nvPr/>
        </p:nvSpPr>
        <p:spPr>
          <a:xfrm>
            <a:off x="11659390" y="8510215"/>
            <a:ext cx="736599" cy="288147"/>
          </a:xfrm>
          <a:prstGeom prst="rect">
            <a:avLst/>
          </a:prstGeom>
          <a:noFill/>
        </p:spPr>
        <p:txBody>
          <a:bodyPr wrap="square" lIns="36000" tIns="36000" rIns="36000" bIns="36000" rtlCol="0">
            <a:spAutoFit/>
          </a:bodyPr>
          <a:lstStyle/>
          <a:p>
            <a:r>
              <a:rPr lang="ja-JP" altLang="en-US" sz="700" b="1" dirty="0">
                <a:latin typeface="HG丸ｺﾞｼｯｸM-PRO" panose="020F0600000000000000" pitchFamily="50" charset="-128"/>
                <a:ea typeface="HG丸ｺﾞｼｯｸM-PRO" panose="020F0600000000000000" pitchFamily="50" charset="-128"/>
              </a:rPr>
              <a:t>緊急</a:t>
            </a:r>
            <a:r>
              <a:rPr lang="ja-JP" altLang="en-US" sz="700" b="1" dirty="0" smtClean="0">
                <a:latin typeface="HG丸ｺﾞｼｯｸM-PRO" panose="020F0600000000000000" pitchFamily="50" charset="-128"/>
                <a:ea typeface="HG丸ｺﾞｼｯｸM-PRO" panose="020F0600000000000000" pitchFamily="50" charset="-128"/>
              </a:rPr>
              <a:t>停止戦略</a:t>
            </a:r>
            <a:endParaRPr lang="en-US" altLang="ja-JP" sz="700" b="1" dirty="0" smtClean="0">
              <a:latin typeface="HG丸ｺﾞｼｯｸM-PRO" panose="020F0600000000000000" pitchFamily="50" charset="-128"/>
              <a:ea typeface="HG丸ｺﾞｼｯｸM-PRO" panose="020F0600000000000000" pitchFamily="50" charset="-128"/>
            </a:endParaRPr>
          </a:p>
          <a:p>
            <a:r>
              <a:rPr kumimoji="1" lang="ja-JP" altLang="en-US" sz="700" dirty="0" smtClean="0">
                <a:latin typeface="HG丸ｺﾞｼｯｸM-PRO" panose="020F0600000000000000" pitchFamily="50" charset="-128"/>
                <a:ea typeface="HG丸ｺﾞｼｯｸM-PRO" panose="020F0600000000000000" pitchFamily="50" charset="-128"/>
              </a:rPr>
              <a:t>   （異常系）</a:t>
            </a:r>
            <a:endParaRPr kumimoji="1" lang="ja-JP" altLang="en-US" sz="700" dirty="0">
              <a:latin typeface="HG丸ｺﾞｼｯｸM-PRO" panose="020F0600000000000000" pitchFamily="50" charset="-128"/>
              <a:ea typeface="HG丸ｺﾞｼｯｸM-PRO" panose="020F0600000000000000" pitchFamily="50" charset="-128"/>
            </a:endParaRPr>
          </a:p>
        </p:txBody>
      </p:sp>
      <p:cxnSp>
        <p:nvCxnSpPr>
          <p:cNvPr id="247" name="直線矢印コネクタ 246"/>
          <p:cNvCxnSpPr>
            <a:endCxn id="264" idx="1"/>
          </p:cNvCxnSpPr>
          <p:nvPr/>
        </p:nvCxnSpPr>
        <p:spPr>
          <a:xfrm>
            <a:off x="8622791" y="7621031"/>
            <a:ext cx="1559004" cy="35012"/>
          </a:xfrm>
          <a:prstGeom prst="straightConnector1">
            <a:avLst/>
          </a:prstGeom>
          <a:ln w="127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5" name="直線矢印コネクタ 284"/>
          <p:cNvCxnSpPr/>
          <p:nvPr/>
        </p:nvCxnSpPr>
        <p:spPr>
          <a:xfrm>
            <a:off x="8642367" y="7797648"/>
            <a:ext cx="1619233" cy="802779"/>
          </a:xfrm>
          <a:prstGeom prst="straightConnector1">
            <a:avLst/>
          </a:prstGeom>
          <a:ln w="127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0" name="テキスト ボックス 289"/>
          <p:cNvSpPr txBox="1"/>
          <p:nvPr/>
        </p:nvSpPr>
        <p:spPr>
          <a:xfrm>
            <a:off x="9500175" y="7632365"/>
            <a:ext cx="601297" cy="257369"/>
          </a:xfrm>
          <a:prstGeom prst="rect">
            <a:avLst/>
          </a:prstGeom>
          <a:noFill/>
        </p:spPr>
        <p:txBody>
          <a:bodyPr wrap="square" lIns="36000" tIns="36000" rIns="36000" bIns="36000" rtlCol="0">
            <a:spAutoFit/>
          </a:bodyPr>
          <a:lstStyle/>
          <a:p>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&lt;&lt;</a:t>
            </a:r>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イベント</a:t>
            </a: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&gt;&gt;</a:t>
            </a:r>
          </a:p>
          <a:p>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コースアウト</a:t>
            </a:r>
            <a:endParaRPr lang="en-US" altLang="ja-JP" sz="600" b="1"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291" name="テキスト ボックス 290"/>
          <p:cNvSpPr txBox="1"/>
          <p:nvPr/>
        </p:nvSpPr>
        <p:spPr>
          <a:xfrm rot="1757710">
            <a:off x="9497738" y="8104608"/>
            <a:ext cx="601297" cy="257369"/>
          </a:xfrm>
          <a:prstGeom prst="rect">
            <a:avLst/>
          </a:prstGeom>
          <a:noFill/>
        </p:spPr>
        <p:txBody>
          <a:bodyPr wrap="square" lIns="36000" tIns="36000" rIns="36000" bIns="36000" rtlCol="0">
            <a:spAutoFit/>
          </a:bodyPr>
          <a:lstStyle/>
          <a:p>
            <a:pPr algn="ct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&lt;&lt;</a:t>
            </a:r>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イベント</a:t>
            </a: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&gt;&gt;</a:t>
            </a:r>
          </a:p>
          <a:p>
            <a:pPr algn="ctr"/>
            <a:r>
              <a:rPr lang="ja-JP" altLang="en-US" sz="600" b="1" dirty="0">
                <a:solidFill>
                  <a:srgbClr val="FF0000"/>
                </a:solidFill>
                <a:latin typeface="HG丸ｺﾞｼｯｸM-PRO" panose="020F0600000000000000" pitchFamily="50" charset="-128"/>
                <a:ea typeface="HG丸ｺﾞｼｯｸM-PRO" panose="020F0600000000000000" pitchFamily="50" charset="-128"/>
              </a:rPr>
              <a:t>転倒</a:t>
            </a:r>
            <a:endParaRPr lang="en-US" altLang="ja-JP" sz="600" b="1" dirty="0" smtClean="0">
              <a:solidFill>
                <a:srgbClr val="FF0000"/>
              </a:solidFill>
              <a:latin typeface="HG丸ｺﾞｼｯｸM-PRO" panose="020F0600000000000000" pitchFamily="50" charset="-128"/>
              <a:ea typeface="HG丸ｺﾞｼｯｸM-PRO" panose="020F0600000000000000" pitchFamily="50" charset="-128"/>
            </a:endParaRPr>
          </a:p>
        </p:txBody>
      </p:sp>
      <p:pic>
        <p:nvPicPr>
          <p:cNvPr id="2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348" y="9275073"/>
            <a:ext cx="422052" cy="26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5" name="テキスト ボックス 294"/>
          <p:cNvSpPr txBox="1"/>
          <p:nvPr/>
        </p:nvSpPr>
        <p:spPr>
          <a:xfrm>
            <a:off x="7469020" y="9262972"/>
            <a:ext cx="2481430" cy="318924"/>
          </a:xfrm>
          <a:prstGeom prst="rect">
            <a:avLst/>
          </a:prstGeom>
          <a:noFill/>
        </p:spPr>
        <p:txBody>
          <a:bodyPr wrap="square" lIns="36000" tIns="36000" rIns="36000" bIns="36000"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指している走行戦術を</a:t>
            </a:r>
            <a:r>
              <a:rPr lang="ja-JP" altLang="en-US" sz="800" b="1" dirty="0" smtClean="0">
                <a:latin typeface="HG丸ｺﾞｼｯｸM-PRO" panose="020F0600000000000000" pitchFamily="50" charset="-128"/>
                <a:ea typeface="HG丸ｺﾞｼｯｸM-PRO" panose="020F0600000000000000" pitchFamily="50" charset="-128"/>
              </a:rPr>
              <a:t>切換え条件が満たされるまで</a:t>
            </a:r>
            <a:r>
              <a:rPr lang="ja-JP" altLang="en-US" sz="800" dirty="0" smtClean="0">
                <a:latin typeface="HG丸ｺﾞｼｯｸM-PRO" panose="020F0600000000000000" pitchFamily="50" charset="-128"/>
                <a:ea typeface="HG丸ｺﾞｼｯｸM-PRO" panose="020F0600000000000000" pitchFamily="50" charset="-128"/>
              </a:rPr>
              <a:t>実行する。</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01" name="テキスト ボックス 300"/>
          <p:cNvSpPr txBox="1"/>
          <p:nvPr/>
        </p:nvSpPr>
        <p:spPr>
          <a:xfrm>
            <a:off x="8456291" y="6174825"/>
            <a:ext cx="3336732"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設計の基礎となる以下のような概念モデルを構築した。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02" name="テキスト ボックス 301"/>
          <p:cNvSpPr txBox="1"/>
          <p:nvPr/>
        </p:nvSpPr>
        <p:spPr>
          <a:xfrm>
            <a:off x="6810598" y="6571267"/>
            <a:ext cx="5029645" cy="695951"/>
          </a:xfrm>
          <a:prstGeom prst="rect">
            <a:avLst/>
          </a:prstGeom>
          <a:noFill/>
        </p:spPr>
        <p:txBody>
          <a:bodyPr wrap="square" lIns="36000" tIns="36000" rIns="36000" bIns="36000" rtlCol="0">
            <a:spAutoFit/>
          </a:bodyPr>
          <a:lstStyle/>
          <a:p>
            <a:pPr>
              <a:lnSpc>
                <a:spcPct val="150000"/>
              </a:lnSpc>
            </a:pPr>
            <a:r>
              <a:rPr kumimoji="1" lang="ja-JP" altLang="en-US" sz="900" dirty="0" smtClean="0">
                <a:latin typeface="HG丸ｺﾞｼｯｸM-PRO" panose="020F0600000000000000" pitchFamily="50" charset="-128"/>
                <a:ea typeface="HG丸ｺﾞｼｯｸM-PRO" panose="020F0600000000000000" pitchFamily="50" charset="-128"/>
              </a:rPr>
              <a:t>・振る舞いの最小単位を</a:t>
            </a:r>
            <a:r>
              <a:rPr kumimoji="1" lang="ja-JP" altLang="en-US" sz="900" b="1" dirty="0" smtClean="0">
                <a:latin typeface="HG丸ｺﾞｼｯｸM-PRO" panose="020F0600000000000000" pitchFamily="50" charset="-128"/>
                <a:ea typeface="HG丸ｺﾞｼｯｸM-PRO" panose="020F0600000000000000" pitchFamily="50" charset="-128"/>
              </a:rPr>
              <a:t>走行方法</a:t>
            </a:r>
            <a:r>
              <a:rPr kumimoji="1" lang="ja-JP" altLang="en-US" sz="900" dirty="0" smtClean="0">
                <a:latin typeface="HG丸ｺﾞｼｯｸM-PRO" panose="020F0600000000000000" pitchFamily="50" charset="-128"/>
                <a:ea typeface="HG丸ｺﾞｼｯｸM-PRO" panose="020F0600000000000000" pitchFamily="50" charset="-128"/>
              </a:rPr>
              <a:t>と</a:t>
            </a:r>
            <a:r>
              <a:rPr kumimoji="1" lang="ja-JP" altLang="en-US" sz="900" b="1" dirty="0" smtClean="0">
                <a:latin typeface="HG丸ｺﾞｼｯｸM-PRO" panose="020F0600000000000000" pitchFamily="50" charset="-128"/>
                <a:ea typeface="HG丸ｺﾞｼｯｸM-PRO" panose="020F0600000000000000" pitchFamily="50" charset="-128"/>
              </a:rPr>
              <a:t>切換え条件</a:t>
            </a:r>
            <a:r>
              <a:rPr kumimoji="1" lang="ja-JP" altLang="en-US" sz="900" dirty="0" smtClean="0">
                <a:latin typeface="HG丸ｺﾞｼｯｸM-PRO" panose="020F0600000000000000" pitchFamily="50" charset="-128"/>
                <a:ea typeface="HG丸ｺﾞｼｯｸM-PRO" panose="020F0600000000000000" pitchFamily="50" charset="-128"/>
              </a:rPr>
              <a:t>の対（</a:t>
            </a:r>
            <a:r>
              <a:rPr kumimoji="1" lang="ja-JP" altLang="en-US" sz="900" b="1" dirty="0" smtClean="0">
                <a:latin typeface="HG丸ｺﾞｼｯｸM-PRO" panose="020F0600000000000000" pitchFamily="50" charset="-128"/>
                <a:ea typeface="HG丸ｺﾞｼｯｸM-PRO" panose="020F0600000000000000" pitchFamily="50" charset="-128"/>
              </a:rPr>
              <a:t>走行戦術</a:t>
            </a:r>
            <a:r>
              <a:rPr kumimoji="1" lang="ja-JP" altLang="en-US" sz="900" dirty="0" smtClean="0">
                <a:latin typeface="HG丸ｺﾞｼｯｸM-PRO" panose="020F0600000000000000" pitchFamily="50" charset="-128"/>
                <a:ea typeface="HG丸ｺﾞｼｯｸM-PRO" panose="020F0600000000000000" pitchFamily="50" charset="-128"/>
              </a:rPr>
              <a:t>）として記述。</a:t>
            </a:r>
            <a:endParaRPr kumimoji="1" lang="en-US" altLang="ja-JP" sz="900" dirty="0" smtClean="0">
              <a:latin typeface="HG丸ｺﾞｼｯｸM-PRO" panose="020F0600000000000000" pitchFamily="50" charset="-128"/>
              <a:ea typeface="HG丸ｺﾞｼｯｸM-PRO" panose="020F0600000000000000" pitchFamily="50" charset="-128"/>
            </a:endParaRPr>
          </a:p>
          <a:p>
            <a:pPr>
              <a:lnSpc>
                <a:spcPct val="150000"/>
              </a:lnSpc>
            </a:pPr>
            <a:r>
              <a:rPr kumimoji="1" lang="ja-JP" altLang="en-US" sz="900" dirty="0" smtClean="0">
                <a:latin typeface="HG丸ｺﾞｼｯｸM-PRO" panose="020F0600000000000000" pitchFamily="50" charset="-128"/>
                <a:ea typeface="HG丸ｺﾞｼｯｸM-PRO" panose="020F0600000000000000" pitchFamily="50" charset="-128"/>
              </a:rPr>
              <a:t>・正常系、準正常系、異常系を</a:t>
            </a:r>
            <a:r>
              <a:rPr kumimoji="1" lang="ja-JP" altLang="en-US" sz="900" b="1" dirty="0" smtClean="0">
                <a:latin typeface="HG丸ｺﾞｼｯｸM-PRO" panose="020F0600000000000000" pitchFamily="50" charset="-128"/>
                <a:ea typeface="HG丸ｺﾞｼｯｸM-PRO" panose="020F0600000000000000" pitchFamily="50" charset="-128"/>
              </a:rPr>
              <a:t>走行戦術</a:t>
            </a:r>
            <a:r>
              <a:rPr kumimoji="1" lang="ja-JP" altLang="en-US" sz="900" dirty="0" smtClean="0">
                <a:latin typeface="HG丸ｺﾞｼｯｸM-PRO" panose="020F0600000000000000" pitchFamily="50" charset="-128"/>
                <a:ea typeface="HG丸ｺﾞｼｯｸM-PRO" panose="020F0600000000000000" pitchFamily="50" charset="-128"/>
              </a:rPr>
              <a:t>の単方向リスト（</a:t>
            </a:r>
            <a:r>
              <a:rPr kumimoji="1" lang="en-US" altLang="ja-JP" sz="900" dirty="0" smtClean="0">
                <a:latin typeface="HG丸ｺﾞｼｯｸM-PRO" panose="020F0600000000000000" pitchFamily="50" charset="-128"/>
                <a:ea typeface="HG丸ｺﾞｼｯｸM-PRO" panose="020F0600000000000000" pitchFamily="50" charset="-128"/>
              </a:rPr>
              <a:t>=</a:t>
            </a:r>
            <a:r>
              <a:rPr kumimoji="1" lang="ja-JP" altLang="en-US" sz="900" b="1" dirty="0" smtClean="0">
                <a:latin typeface="HG丸ｺﾞｼｯｸM-PRO" panose="020F0600000000000000" pitchFamily="50" charset="-128"/>
                <a:ea typeface="HG丸ｺﾞｼｯｸM-PRO" panose="020F0600000000000000" pitchFamily="50" charset="-128"/>
              </a:rPr>
              <a:t>戦略</a:t>
            </a:r>
            <a:r>
              <a:rPr kumimoji="1" lang="ja-JP" altLang="en-US" sz="900" dirty="0" smtClean="0">
                <a:latin typeface="HG丸ｺﾞｼｯｸM-PRO" panose="020F0600000000000000" pitchFamily="50" charset="-128"/>
                <a:ea typeface="HG丸ｺﾞｼｯｸM-PRO" panose="020F0600000000000000" pitchFamily="50" charset="-128"/>
              </a:rPr>
              <a:t>）として記述。</a:t>
            </a:r>
            <a:endParaRPr lang="en-US" altLang="ja-JP" sz="900" dirty="0" smtClean="0">
              <a:latin typeface="HG丸ｺﾞｼｯｸM-PRO" panose="020F0600000000000000" pitchFamily="50" charset="-128"/>
              <a:ea typeface="HG丸ｺﾞｼｯｸM-PRO" panose="020F0600000000000000" pitchFamily="50" charset="-128"/>
            </a:endParaRPr>
          </a:p>
          <a:p>
            <a:pPr>
              <a:lnSpc>
                <a:spcPct val="150000"/>
              </a:lnSpc>
            </a:pPr>
            <a:r>
              <a:rPr lang="ja-JP" altLang="en-US" sz="900" dirty="0" smtClean="0">
                <a:latin typeface="HG丸ｺﾞｼｯｸM-PRO" panose="020F0600000000000000" pitchFamily="50" charset="-128"/>
                <a:ea typeface="HG丸ｺﾞｼｯｸM-PRO" panose="020F0600000000000000" pitchFamily="50" charset="-128"/>
              </a:rPr>
              <a:t>・走行戦略の切換えは</a:t>
            </a:r>
            <a:r>
              <a:rPr lang="ja-JP" altLang="en-US" sz="900" b="1" dirty="0" smtClean="0">
                <a:latin typeface="HG丸ｺﾞｼｯｸM-PRO" panose="020F0600000000000000" pitchFamily="50" charset="-128"/>
                <a:ea typeface="HG丸ｺﾞｼｯｸM-PRO" panose="020F0600000000000000" pitchFamily="50" charset="-128"/>
              </a:rPr>
              <a:t>イテレーター</a:t>
            </a:r>
            <a:r>
              <a:rPr lang="ja-JP" altLang="en-US" sz="900" dirty="0" smtClean="0">
                <a:latin typeface="HG丸ｺﾞｼｯｸM-PRO" panose="020F0600000000000000" pitchFamily="50" charset="-128"/>
                <a:ea typeface="HG丸ｺﾞｼｯｸM-PRO" panose="020F0600000000000000" pitchFamily="50" charset="-128"/>
              </a:rPr>
              <a:t>の指す先を変更して実現。</a:t>
            </a:r>
            <a:endParaRPr lang="en-US" altLang="ja-JP" sz="900" dirty="0" smtClean="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5"/>
          <a:stretch>
            <a:fillRect/>
          </a:stretch>
        </p:blipFill>
        <p:spPr>
          <a:xfrm>
            <a:off x="5398713" y="920314"/>
            <a:ext cx="6822530" cy="5179147"/>
          </a:xfrm>
          <a:prstGeom prst="rect">
            <a:avLst/>
          </a:prstGeom>
        </p:spPr>
      </p:pic>
      <p:sp>
        <p:nvSpPr>
          <p:cNvPr id="95" name="テキスト ボックス 94"/>
          <p:cNvSpPr txBox="1"/>
          <p:nvPr/>
        </p:nvSpPr>
        <p:spPr>
          <a:xfrm>
            <a:off x="3544843" y="829539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a:t>
            </a:r>
            <a:r>
              <a:rPr kumimoji="1" lang="ja-JP" altLang="en-US" sz="1050" smtClean="0">
                <a:latin typeface="HG丸ｺﾞｼｯｸM-PRO" panose="020F0600000000000000" pitchFamily="50" charset="-128"/>
                <a:ea typeface="HG丸ｺﾞｼｯｸM-PRO" panose="020F0600000000000000" pitchFamily="50" charset="-128"/>
              </a:rPr>
              <a:t>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a:t>
            </a:r>
            <a:r>
              <a:rPr kumimoji="1" lang="ja-JP" altLang="en-US" sz="1050" smtClean="0">
                <a:latin typeface="HG丸ｺﾞｼｯｸM-PRO" panose="020F0600000000000000" pitchFamily="50" charset="-128"/>
                <a:ea typeface="HG丸ｺﾞｼｯｸM-PRO" panose="020F0600000000000000" pitchFamily="50" charset="-128"/>
              </a:rPr>
              <a:t>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45334" y="6823147"/>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5335" y="5659358"/>
            <a:ext cx="6075186" cy="105413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a:t>
            </a:r>
            <a:r>
              <a:rPr lang="ja-JP" altLang="en-US" sz="1050" smtClean="0">
                <a:latin typeface="HG丸ｺﾞｼｯｸM-PRO" panose="020F0600000000000000" pitchFamily="50" charset="-128"/>
                <a:ea typeface="HG丸ｺﾞｼｯｸM-PRO" panose="020F0600000000000000" pitchFamily="50" charset="-128"/>
              </a:rPr>
              <a:t>、回転係数を直線用に低く設定し、高速に直進走行を行なう。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670051" y="7981377"/>
            <a:ext cx="2587915" cy="2947723"/>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99" name="テキスト ボックス 198"/>
          <p:cNvSpPr txBox="1"/>
          <p:nvPr/>
        </p:nvSpPr>
        <p:spPr>
          <a:xfrm>
            <a:off x="6726161" y="7539427"/>
            <a:ext cx="5631888" cy="1738938"/>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旋回</a:t>
            </a:r>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速度</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 ライントレースの操作量 </a:t>
            </a:r>
            <a:r>
              <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 曲率による補正量</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曲率の大きい曲線区間における旋回速度の決定は、ライントレースによる制御量と、コースの曲率から求めた左右モータの角速度の比の目標値とした</a:t>
            </a:r>
            <a:r>
              <a:rPr kumimoji="1" lang="en-US" altLang="ja-JP" sz="1050" dirty="0" smtClean="0">
                <a:latin typeface="HG丸ｺﾞｼｯｸM-PRO" panose="020F0600000000000000" pitchFamily="50" charset="-128"/>
                <a:ea typeface="HG丸ｺﾞｼｯｸM-PRO" panose="020F0600000000000000" pitchFamily="50" charset="-128"/>
              </a:rPr>
              <a:t>PD</a:t>
            </a:r>
            <a:r>
              <a:rPr kumimoji="1" lang="ja-JP" altLang="en-US" sz="1050" dirty="0" smtClean="0">
                <a:latin typeface="HG丸ｺﾞｼｯｸM-PRO" panose="020F0600000000000000" pitchFamily="50" charset="-128"/>
                <a:ea typeface="HG丸ｺﾞｼｯｸM-PRO" panose="020F0600000000000000" pitchFamily="50" charset="-128"/>
              </a:rPr>
              <a:t>制御による制御量との重みづけ平均とする。　</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200" b="1" dirty="0" smtClean="0">
              <a:latin typeface="HG丸ｺﾞｼｯｸM-PRO" panose="020F0600000000000000" pitchFamily="50" charset="-128"/>
              <a:ea typeface="HG丸ｺﾞｼｯｸM-PRO" panose="020F0600000000000000" pitchFamily="50" charset="-128"/>
            </a:endParaRPr>
          </a:p>
          <a:p>
            <a:r>
              <a:rPr lang="ja-JP" altLang="en-US" sz="1200" b="1" dirty="0" smtClean="0">
                <a:latin typeface="HG丸ｺﾞｼｯｸM-PRO" panose="020F0600000000000000" pitchFamily="50" charset="-128"/>
                <a:ea typeface="HG丸ｺﾞｼｯｸM-PRO" panose="020F0600000000000000" pitchFamily="50" charset="-128"/>
              </a:rPr>
              <a:t>旋回速度 </a:t>
            </a:r>
            <a:r>
              <a:rPr lang="en-US" altLang="ja-JP" sz="1200" b="1" dirty="0" smtClean="0">
                <a:latin typeface="HG丸ｺﾞｼｯｸM-PRO" panose="020F0600000000000000" pitchFamily="50" charset="-128"/>
                <a:ea typeface="HG丸ｺﾞｼｯｸM-PRO" panose="020F0600000000000000" pitchFamily="50" charset="-128"/>
              </a:rPr>
              <a:t>=</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α</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x</a:t>
            </a:r>
            <a:r>
              <a:rPr lang="ja-JP" altLang="en-US" sz="1200" b="1" dirty="0" smtClean="0">
                <a:latin typeface="HG丸ｺﾞｼｯｸM-PRO" panose="020F0600000000000000" pitchFamily="50" charset="-128"/>
                <a:ea typeface="HG丸ｺﾞｼｯｸM-PRO" panose="020F0600000000000000" pitchFamily="50" charset="-128"/>
              </a:rPr>
              <a:t> （ライントレースでの旋回速度 ）</a:t>
            </a:r>
            <a:endParaRPr lang="en-US" altLang="ja-JP" sz="1200" b="1" dirty="0" smtClean="0">
              <a:latin typeface="HG丸ｺﾞｼｯｸM-PRO" panose="020F0600000000000000" pitchFamily="50" charset="-128"/>
              <a:ea typeface="HG丸ｺﾞｼｯｸM-PRO" panose="020F0600000000000000" pitchFamily="50" charset="-128"/>
            </a:endParaRPr>
          </a:p>
          <a:p>
            <a:r>
              <a:rPr lang="ja-JP" altLang="en-US" sz="1200" b="1" dirty="0">
                <a:latin typeface="HG丸ｺﾞｼｯｸM-PRO" panose="020F0600000000000000" pitchFamily="50" charset="-128"/>
                <a:ea typeface="HG丸ｺﾞｼｯｸM-PRO" panose="020F0600000000000000" pitchFamily="50" charset="-128"/>
              </a:rPr>
              <a:t>　</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1.0</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a:t>
            </a:r>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b="1" dirty="0" smtClean="0">
                <a:latin typeface="HG丸ｺﾞｼｯｸM-PRO" panose="020F0600000000000000" pitchFamily="50" charset="-128"/>
                <a:ea typeface="HG丸ｺﾞｼｯｸM-PRO" panose="020F0600000000000000" pitchFamily="50" charset="-128"/>
              </a:rPr>
              <a:t>α</a:t>
            </a:r>
            <a:r>
              <a:rPr lang="ja-JP" altLang="en-US" sz="1200" b="1" dirty="0" smtClean="0">
                <a:latin typeface="HG丸ｺﾞｼｯｸM-PRO" panose="020F0600000000000000" pitchFamily="50" charset="-128"/>
                <a:ea typeface="HG丸ｺﾞｼｯｸM-PRO" panose="020F0600000000000000" pitchFamily="50" charset="-128"/>
              </a:rPr>
              <a:t>）</a:t>
            </a:r>
            <a:r>
              <a:rPr lang="en-US" altLang="ja-JP" sz="1200" b="1" dirty="0" smtClean="0">
                <a:latin typeface="HG丸ｺﾞｼｯｸM-PRO" panose="020F0600000000000000" pitchFamily="50" charset="-128"/>
                <a:ea typeface="HG丸ｺﾞｼｯｸM-PRO" panose="020F0600000000000000" pitchFamily="50" charset="-128"/>
              </a:rPr>
              <a:t>x</a:t>
            </a:r>
            <a:r>
              <a:rPr lang="ja-JP" altLang="en-US" sz="1200" b="1" dirty="0" smtClean="0">
                <a:latin typeface="HG丸ｺﾞｼｯｸM-PRO" panose="020F0600000000000000" pitchFamily="50" charset="-128"/>
                <a:ea typeface="HG丸ｺﾞｼｯｸM-PRO" panose="020F0600000000000000" pitchFamily="50" charset="-128"/>
              </a:rPr>
              <a:t> （ 右左の角速度比による</a:t>
            </a:r>
            <a:r>
              <a:rPr lang="en-US" altLang="ja-JP" sz="1200" b="1" dirty="0" smtClean="0">
                <a:latin typeface="HG丸ｺﾞｼｯｸM-PRO" panose="020F0600000000000000" pitchFamily="50" charset="-128"/>
                <a:ea typeface="HG丸ｺﾞｼｯｸM-PRO" panose="020F0600000000000000" pitchFamily="50" charset="-128"/>
              </a:rPr>
              <a:t>PD</a:t>
            </a:r>
            <a:r>
              <a:rPr lang="ja-JP" altLang="en-US" sz="1200" b="1" dirty="0" smtClean="0">
                <a:latin typeface="HG丸ｺﾞｼｯｸM-PRO" panose="020F0600000000000000" pitchFamily="50" charset="-128"/>
                <a:ea typeface="HG丸ｺﾞｼｯｸM-PRO" panose="020F0600000000000000" pitchFamily="50" charset="-128"/>
              </a:rPr>
              <a:t>制御値）</a:t>
            </a:r>
            <a:endParaRPr lang="en-US" altLang="ja-JP" sz="1200" b="1" dirty="0" smtClean="0">
              <a:latin typeface="HG丸ｺﾞｼｯｸM-PRO" panose="020F0600000000000000" pitchFamily="50" charset="-128"/>
              <a:ea typeface="HG丸ｺﾞｼｯｸM-PRO" panose="020F0600000000000000" pitchFamily="50" charset="-128"/>
            </a:endParaRPr>
          </a:p>
          <a:p>
            <a:endParaRPr lang="en-US" altLang="ja-JP" sz="1200" b="1" dirty="0">
              <a:latin typeface="HG丸ｺﾞｼｯｸM-PRO" panose="020F0600000000000000" pitchFamily="50" charset="-128"/>
              <a:ea typeface="HG丸ｺﾞｼｯｸM-PRO" panose="020F0600000000000000" pitchFamily="50" charset="-128"/>
            </a:endParaRPr>
          </a:p>
          <a:p>
            <a:r>
              <a:rPr lang="ja-JP" altLang="en-US" sz="1200" b="1" dirty="0" smtClean="0">
                <a:latin typeface="HG丸ｺﾞｼｯｸM-PRO" panose="020F0600000000000000" pitchFamily="50" charset="-128"/>
                <a:ea typeface="HG丸ｺﾞｼｯｸM-PRO" panose="020F0600000000000000" pitchFamily="50" charset="-128"/>
              </a:rPr>
              <a:t>　　　</a:t>
            </a:r>
            <a:r>
              <a:rPr lang="en-US" altLang="ja-JP" sz="1200" dirty="0" smtClean="0">
                <a:latin typeface="HG丸ｺﾞｼｯｸM-PRO" panose="020F0600000000000000" pitchFamily="50" charset="-128"/>
                <a:ea typeface="HG丸ｺﾞｼｯｸM-PRO" panose="020F0600000000000000" pitchFamily="50" charset="-128"/>
              </a:rPr>
              <a:t>※</a:t>
            </a:r>
            <a:r>
              <a:rPr lang="ja-JP" altLang="en-US" sz="1200" dirty="0" smtClean="0">
                <a:latin typeface="HG丸ｺﾞｼｯｸM-PRO" panose="020F0600000000000000" pitchFamily="50" charset="-128"/>
                <a:ea typeface="HG丸ｺﾞｼｯｸM-PRO" panose="020F0600000000000000" pitchFamily="50" charset="-128"/>
              </a:rPr>
              <a:t> 実験の結果、曲線区間では</a:t>
            </a:r>
            <a:r>
              <a:rPr lang="en-US" altLang="ja-JP" sz="1200" dirty="0" smtClean="0">
                <a:latin typeface="HG丸ｺﾞｼｯｸM-PRO" panose="020F0600000000000000" pitchFamily="50" charset="-128"/>
                <a:ea typeface="HG丸ｺﾞｼｯｸM-PRO" panose="020F0600000000000000" pitchFamily="50" charset="-128"/>
              </a:rPr>
              <a:t>α=</a:t>
            </a:r>
            <a:r>
              <a:rPr lang="ja-JP" altLang="en-US" sz="1200" dirty="0" smtClean="0">
                <a:latin typeface="HG丸ｺﾞｼｯｸM-PRO" panose="020F0600000000000000" pitchFamily="50" charset="-128"/>
                <a:ea typeface="HG丸ｺﾞｼｯｸM-PRO" panose="020F0600000000000000" pitchFamily="50" charset="-128"/>
              </a:rPr>
              <a:t> </a:t>
            </a:r>
            <a:r>
              <a:rPr lang="en-US" altLang="ja-JP" sz="1200" dirty="0" smtClean="0">
                <a:latin typeface="HG丸ｺﾞｼｯｸM-PRO" panose="020F0600000000000000" pitchFamily="50" charset="-128"/>
                <a:ea typeface="HG丸ｺﾞｼｯｸM-PRO" panose="020F0600000000000000" pitchFamily="50" charset="-128"/>
              </a:rPr>
              <a:t>0.4</a:t>
            </a:r>
            <a:r>
              <a:rPr lang="ja-JP" altLang="en-US" sz="1200" dirty="0" smtClean="0">
                <a:latin typeface="HG丸ｺﾞｼｯｸM-PRO" panose="020F0600000000000000" pitchFamily="50" charset="-128"/>
                <a:ea typeface="HG丸ｺﾞｼｯｸM-PRO" panose="020F0600000000000000" pitchFamily="50" charset="-128"/>
              </a:rPr>
              <a:t> を採用した。</a:t>
            </a:r>
            <a:endParaRPr lang="en-US" altLang="ja-JP" sz="1200" dirty="0" smtClean="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44" y="5090641"/>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659358"/>
            <a:ext cx="5487848" cy="8386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200" b="1"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99457353"/>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38625" y="6375108"/>
            <a:ext cx="4888226" cy="1000274"/>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200" b="1"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3"/>
          <a:stretch>
            <a:fillRect/>
          </a:stretch>
        </p:blipFill>
        <p:spPr>
          <a:xfrm>
            <a:off x="11661324" y="6288946"/>
            <a:ext cx="885244" cy="1086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117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89" name="正方形/長方形 288"/>
          <p:cNvSpPr/>
          <p:nvPr/>
        </p:nvSpPr>
        <p:spPr>
          <a:xfrm>
            <a:off x="4317588" y="533668"/>
            <a:ext cx="8484012"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0" y="533668"/>
            <a:ext cx="4315748"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336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設計方針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1" name="テキスト ボックス 70"/>
          <p:cNvSpPr txBox="1"/>
          <p:nvPr/>
        </p:nvSpPr>
        <p:spPr>
          <a:xfrm>
            <a:off x="65665" y="1144182"/>
            <a:ext cx="4240371" cy="1215717"/>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走行方法</a:t>
            </a:r>
            <a:r>
              <a:rPr lang="ja-JP" altLang="en-US" sz="1050" dirty="0" smtClean="0">
                <a:latin typeface="HG丸ｺﾞｼｯｸM-PRO" panose="020F0600000000000000" pitchFamily="50" charset="-128"/>
                <a:ea typeface="HG丸ｺﾞｼｯｸM-PRO" panose="020F0600000000000000" pitchFamily="50" charset="-128"/>
              </a:rPr>
              <a:t>と</a:t>
            </a:r>
            <a:r>
              <a:rPr lang="ja-JP" altLang="en-US" sz="1050" b="1" dirty="0">
                <a:latin typeface="HG丸ｺﾞｼｯｸM-PRO" panose="020F0600000000000000" pitchFamily="50" charset="-128"/>
                <a:ea typeface="HG丸ｺﾞｼｯｸM-PRO" panose="020F0600000000000000" pitchFamily="50" charset="-128"/>
              </a:rPr>
              <a:t>切換え</a:t>
            </a:r>
            <a:r>
              <a:rPr lang="ja-JP" altLang="en-US" sz="1050" b="1" dirty="0" smtClean="0">
                <a:latin typeface="HG丸ｺﾞｼｯｸM-PRO" panose="020F0600000000000000" pitchFamily="50" charset="-128"/>
                <a:ea typeface="HG丸ｺﾞｼｯｸM-PRO" panose="020F0600000000000000" pitchFamily="50" charset="-128"/>
              </a:rPr>
              <a:t>条件</a:t>
            </a:r>
            <a:r>
              <a:rPr lang="ja-JP" altLang="en-US" sz="1050" dirty="0" smtClean="0">
                <a:latin typeface="HG丸ｺﾞｼｯｸM-PRO" panose="020F0600000000000000" pitchFamily="50" charset="-128"/>
                <a:ea typeface="HG丸ｺﾞｼｯｸM-PRO" panose="020F0600000000000000" pitchFamily="50" charset="-128"/>
              </a:rPr>
              <a:t>からなる</a:t>
            </a:r>
            <a:r>
              <a:rPr lang="ja-JP" altLang="en-US" sz="1050" b="1" dirty="0" smtClean="0">
                <a:latin typeface="HG丸ｺﾞｼｯｸM-PRO" panose="020F0600000000000000" pitchFamily="50" charset="-128"/>
                <a:ea typeface="HG丸ｺﾞｼｯｸM-PRO" panose="020F0600000000000000" pitchFamily="50" charset="-128"/>
              </a:rPr>
              <a:t>走行戦術</a:t>
            </a:r>
            <a:r>
              <a:rPr lang="ja-JP" altLang="en-US" sz="1050" dirty="0" smtClean="0">
                <a:latin typeface="HG丸ｺﾞｼｯｸM-PRO" panose="020F0600000000000000" pitchFamily="50" charset="-128"/>
                <a:ea typeface="HG丸ｺﾞｼｯｸM-PRO" panose="020F0600000000000000" pitchFamily="50" charset="-128"/>
              </a:rPr>
              <a:t>の組合せによって</a:t>
            </a:r>
            <a:endParaRPr lang="en-US" altLang="ja-JP" sz="1050"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走行戦略</a:t>
            </a:r>
            <a:r>
              <a:rPr lang="ja-JP" altLang="en-US" sz="1050" dirty="0" smtClean="0">
                <a:latin typeface="HG丸ｺﾞｼｯｸM-PRO" panose="020F0600000000000000" pitchFamily="50" charset="-128"/>
                <a:ea typeface="HG丸ｺﾞｼｯｸM-PRO" panose="020F0600000000000000" pitchFamily="50" charset="-128"/>
              </a:rPr>
              <a:t>を記述する。</a:t>
            </a:r>
            <a:endParaRPr lang="en-US" altLang="ja-JP" sz="1050" dirty="0" smtClean="0">
              <a:latin typeface="HG丸ｺﾞｼｯｸM-PRO" panose="020F0600000000000000" pitchFamily="50" charset="-128"/>
              <a:ea typeface="HG丸ｺﾞｼｯｸM-PRO" panose="020F0600000000000000" pitchFamily="50" charset="-128"/>
            </a:endParaRPr>
          </a:p>
          <a:p>
            <a:pPr marL="176213" indent="4763"/>
            <a:endParaRPr lang="en-US" altLang="ja-JP" sz="500" dirty="0">
              <a:latin typeface="HG丸ｺﾞｼｯｸM-PRO" panose="020F0600000000000000" pitchFamily="50" charset="-128"/>
              <a:ea typeface="HG丸ｺﾞｼｯｸM-PRO" panose="020F0600000000000000" pitchFamily="50" charset="-128"/>
            </a:endParaRPr>
          </a:p>
          <a:p>
            <a:pPr marL="176213" indent="268288"/>
            <a:r>
              <a:rPr lang="ja-JP" altLang="en-US" sz="1050" dirty="0" smtClean="0">
                <a:latin typeface="HG丸ｺﾞｼｯｸM-PRO" panose="020F0600000000000000" pitchFamily="50" charset="-128"/>
                <a:ea typeface="HG丸ｺﾞｼｯｸM-PRO" panose="020F0600000000000000" pitchFamily="50" charset="-128"/>
              </a:rPr>
              <a:t>・走行戦略の変更が容易。</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・正常系、</a:t>
            </a:r>
            <a:r>
              <a:rPr lang="ja-JP" altLang="en-US" sz="1050" smtClean="0">
                <a:latin typeface="HG丸ｺﾞｼｯｸM-PRO" panose="020F0600000000000000" pitchFamily="50" charset="-128"/>
                <a:ea typeface="HG丸ｺﾞｼｯｸM-PRO" panose="020F0600000000000000" pitchFamily="50" charset="-128"/>
              </a:rPr>
              <a:t>異常</a:t>
            </a:r>
            <a:r>
              <a:rPr lang="ja-JP" altLang="en-US" sz="1050" smtClean="0">
                <a:latin typeface="HG丸ｺﾞｼｯｸM-PRO" panose="020F0600000000000000" pitchFamily="50" charset="-128"/>
                <a:ea typeface="HG丸ｺﾞｼｯｸM-PRO" panose="020F0600000000000000" pitchFamily="50" charset="-128"/>
              </a:rPr>
              <a:t>系を</a:t>
            </a:r>
            <a:r>
              <a:rPr lang="ja-JP" altLang="en-US" sz="1050" dirty="0" smtClean="0">
                <a:latin typeface="HG丸ｺﾞｼｯｸM-PRO" panose="020F0600000000000000" pitchFamily="50" charset="-128"/>
                <a:ea typeface="HG丸ｺﾞｼｯｸM-PRO" panose="020F0600000000000000" pitchFamily="50" charset="-128"/>
              </a:rPr>
              <a:t>共通の方式で記述</a:t>
            </a:r>
            <a:r>
              <a:rPr lang="ja-JP" altLang="en-US" sz="1050" smtClean="0">
                <a:latin typeface="HG丸ｺﾞｼｯｸM-PRO" panose="020F0600000000000000" pitchFamily="50" charset="-128"/>
                <a:ea typeface="HG丸ｺﾞｼｯｸM-PRO" panose="020F0600000000000000" pitchFamily="50" charset="-128"/>
              </a:rPr>
              <a:t>可能</a:t>
            </a:r>
            <a:r>
              <a:rPr lang="ja-JP" altLang="en-US" sz="1050" smtClean="0">
                <a:latin typeface="HG丸ｺﾞｼｯｸM-PRO" panose="020F0600000000000000" pitchFamily="50" charset="-128"/>
                <a:ea typeface="HG丸ｺﾞｼｯｸM-PRO" panose="020F0600000000000000" pitchFamily="50" charset="-128"/>
              </a:rPr>
              <a:t>。</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・走行方法および切換え条件の再利用が</a:t>
            </a:r>
            <a:r>
              <a:rPr lang="ja-JP" altLang="en-US" sz="1050" smtClean="0">
                <a:latin typeface="HG丸ｺﾞｼｯｸM-PRO" panose="020F0600000000000000" pitchFamily="50" charset="-128"/>
                <a:ea typeface="HG丸ｺﾞｼｯｸM-PRO" panose="020F0600000000000000" pitchFamily="50" charset="-128"/>
              </a:rPr>
              <a:t>可能</a:t>
            </a:r>
            <a:r>
              <a:rPr lang="ja-JP" altLang="en-US" sz="1050" smtClean="0">
                <a:latin typeface="HG丸ｺﾞｼｯｸM-PRO" panose="020F0600000000000000" pitchFamily="50" charset="-128"/>
                <a:ea typeface="HG丸ｺﾞｼｯｸM-PRO" panose="020F0600000000000000" pitchFamily="50" charset="-128"/>
              </a:rPr>
              <a:t>。</a:t>
            </a:r>
            <a:endParaRPr lang="en-US" altLang="ja-JP" sz="1050" smtClean="0">
              <a:latin typeface="HG丸ｺﾞｼｯｸM-PRO" panose="020F0600000000000000" pitchFamily="50" charset="-128"/>
              <a:ea typeface="HG丸ｺﾞｼｯｸM-PRO" panose="020F0600000000000000" pitchFamily="50" charset="-128"/>
            </a:endParaRPr>
          </a:p>
        </p:txBody>
      </p:sp>
      <p:grpSp>
        <p:nvGrpSpPr>
          <p:cNvPr id="129" name="グループ化 128"/>
          <p:cNvGrpSpPr/>
          <p:nvPr/>
        </p:nvGrpSpPr>
        <p:grpSpPr>
          <a:xfrm>
            <a:off x="4317588" y="533668"/>
            <a:ext cx="1993567" cy="289332"/>
            <a:chOff x="66017" y="3239209"/>
            <a:chExt cx="1993567" cy="289332"/>
          </a:xfrm>
        </p:grpSpPr>
        <p:sp>
          <p:nvSpPr>
            <p:cNvPr id="291" name="正方形/長方形 290"/>
            <p:cNvSpPr/>
            <p:nvPr/>
          </p:nvSpPr>
          <p:spPr>
            <a:xfrm>
              <a:off x="66017" y="3239209"/>
              <a:ext cx="1993566"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2" name="テキスト ボックス 291"/>
            <p:cNvSpPr txBox="1"/>
            <p:nvPr/>
          </p:nvSpPr>
          <p:spPr>
            <a:xfrm>
              <a:off x="72740" y="3265376"/>
              <a:ext cx="198684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.2</a:t>
              </a:r>
              <a:r>
                <a:rPr lang="ja-JP" altLang="en-US" sz="1400" dirty="0" smtClean="0">
                  <a:latin typeface="HG丸ｺﾞｼｯｸM-PRO" panose="020F0600000000000000" pitchFamily="50" charset="-128"/>
                  <a:ea typeface="HG丸ｺﾞｼｯｸM-PRO" panose="020F0600000000000000" pitchFamily="50" charset="-128"/>
                </a:rPr>
                <a:t> パッケージ構成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94" name="右矢印 293"/>
          <p:cNvSpPr/>
          <p:nvPr/>
        </p:nvSpPr>
        <p:spPr>
          <a:xfrm>
            <a:off x="415936" y="1836790"/>
            <a:ext cx="159860" cy="143057"/>
          </a:xfrm>
          <a:prstGeom prst="rightArrow">
            <a:avLst/>
          </a:prstGeom>
          <a:solidFill>
            <a:schemeClr val="tx2">
              <a:lumMod val="60000"/>
              <a:lumOff val="40000"/>
            </a:schemeClr>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6" name="テキスト ボックス 145"/>
          <p:cNvSpPr txBox="1"/>
          <p:nvPr/>
        </p:nvSpPr>
        <p:spPr>
          <a:xfrm>
            <a:off x="175783" y="3991898"/>
            <a:ext cx="640166" cy="195814"/>
          </a:xfrm>
          <a:prstGeom prst="rect">
            <a:avLst/>
          </a:prstGeom>
          <a:noFill/>
        </p:spPr>
        <p:txBody>
          <a:bodyPr wrap="none" lIns="36000" tIns="36000" rIns="36000" bIns="36000" rtlCol="0">
            <a:spAutoFit/>
          </a:bodyPr>
          <a:lstStyle/>
          <a:p>
            <a:r>
              <a:rPr kumimoji="1" lang="en-US" altLang="ja-JP" sz="800" b="1" dirty="0" smtClean="0">
                <a:latin typeface="HG丸ｺﾞｼｯｸM-PRO" panose="020F0600000000000000" pitchFamily="50" charset="-128"/>
                <a:ea typeface="HG丸ｺﾞｼｯｸM-PRO" panose="020F0600000000000000" pitchFamily="50" charset="-128"/>
              </a:rPr>
              <a:t>&lt;</a:t>
            </a:r>
            <a:r>
              <a:rPr kumimoji="1" lang="ja-JP" altLang="en-US" sz="800" b="1" dirty="0" smtClean="0">
                <a:latin typeface="HG丸ｺﾞｼｯｸM-PRO" panose="020F0600000000000000" pitchFamily="50" charset="-128"/>
                <a:ea typeface="HG丸ｺﾞｼｯｸM-PRO" panose="020F0600000000000000" pitchFamily="50" charset="-128"/>
              </a:rPr>
              <a:t> 走行戦略 </a:t>
            </a:r>
            <a:r>
              <a:rPr kumimoji="1" lang="en-US" altLang="ja-JP" sz="800" b="1" dirty="0" smtClean="0">
                <a:latin typeface="HG丸ｺﾞｼｯｸM-PRO" panose="020F0600000000000000" pitchFamily="50" charset="-128"/>
                <a:ea typeface="HG丸ｺﾞｼｯｸM-PRO" panose="020F0600000000000000" pitchFamily="50" charset="-128"/>
              </a:rPr>
              <a:t>&gt;</a:t>
            </a:r>
            <a:endParaRPr kumimoji="1" lang="ja-JP" altLang="en-US" sz="600" b="1" dirty="0">
              <a:latin typeface="HG丸ｺﾞｼｯｸM-PRO" panose="020F0600000000000000" pitchFamily="50" charset="-128"/>
              <a:ea typeface="HG丸ｺﾞｼｯｸM-PRO" panose="020F0600000000000000" pitchFamily="50" charset="-128"/>
            </a:endParaRPr>
          </a:p>
        </p:txBody>
      </p:sp>
      <p:cxnSp>
        <p:nvCxnSpPr>
          <p:cNvPr id="148" name="直線矢印コネクタ 147"/>
          <p:cNvCxnSpPr/>
          <p:nvPr/>
        </p:nvCxnSpPr>
        <p:spPr>
          <a:xfrm>
            <a:off x="2943279" y="4277518"/>
            <a:ext cx="18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3136734" y="4187478"/>
            <a:ext cx="996033"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終了条件を満たさない場合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2" name="テキスト ボックス 411"/>
          <p:cNvSpPr txBox="1"/>
          <p:nvPr/>
        </p:nvSpPr>
        <p:spPr>
          <a:xfrm>
            <a:off x="3136734" y="4302442"/>
            <a:ext cx="842145"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終了条件を満たす場合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7" name="円弧 416"/>
          <p:cNvSpPr/>
          <p:nvPr/>
        </p:nvSpPr>
        <p:spPr>
          <a:xfrm flipH="1" flipV="1">
            <a:off x="717960" y="4222156"/>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429" name="直線矢印コネクタ 428"/>
          <p:cNvCxnSpPr/>
          <p:nvPr/>
        </p:nvCxnSpPr>
        <p:spPr>
          <a:xfrm>
            <a:off x="2943879" y="4383856"/>
            <a:ext cx="180000" cy="0"/>
          </a:xfrm>
          <a:prstGeom prst="straightConnector1">
            <a:avLst/>
          </a:prstGeom>
          <a:ln>
            <a:solidFill>
              <a:schemeClr val="tx1"/>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431" name="テキスト ボックス 430"/>
          <p:cNvSpPr txBox="1"/>
          <p:nvPr/>
        </p:nvSpPr>
        <p:spPr>
          <a:xfrm>
            <a:off x="1055180"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32" name="テキスト ボックス 431"/>
          <p:cNvSpPr txBox="1"/>
          <p:nvPr/>
        </p:nvSpPr>
        <p:spPr>
          <a:xfrm>
            <a:off x="1910974"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060" name="テキスト ボックス 1059"/>
          <p:cNvSpPr txBox="1"/>
          <p:nvPr/>
        </p:nvSpPr>
        <p:spPr>
          <a:xfrm>
            <a:off x="8346907" y="1750773"/>
            <a:ext cx="4318985" cy="795978"/>
          </a:xfrm>
          <a:prstGeom prst="rect">
            <a:avLst/>
          </a:prstGeom>
          <a:noFill/>
        </p:spPr>
        <p:txBody>
          <a:bodyPr wrap="square" lIns="36000" tIns="36000" rIns="36000" bIns="36000"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参照</a:t>
            </a:r>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ルートの一本化による</a:t>
            </a:r>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カプセル化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dirty="0" smtClean="0">
              <a:uFill>
                <a:solidFill>
                  <a:schemeClr val="bg1">
                    <a:lumMod val="50000"/>
                  </a:schemeClr>
                </a:solidFill>
              </a:uFill>
            </a:endParaRPr>
          </a:p>
          <a:p>
            <a:pPr marL="88900"/>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パッケージの外部からのその機能を利用</a:t>
            </a:r>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するには</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、その</a:t>
            </a:r>
            <a:r>
              <a:rPr lang="ja-JP" altLang="en-US" sz="105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特定かつ唯一のインターフェ</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ース （以後、</a:t>
            </a:r>
            <a:r>
              <a:rPr lang="ja-JP" altLang="en-US" sz="1050"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と呼称）を介して行う。これにより、パッケージ内部の変更が外部へ及ぼす影響を低減させる。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65" name="テキスト ボックス 564"/>
          <p:cNvSpPr txBox="1"/>
          <p:nvPr/>
        </p:nvSpPr>
        <p:spPr>
          <a:xfrm>
            <a:off x="8346907" y="1273939"/>
            <a:ext cx="4223735" cy="472813"/>
          </a:xfrm>
          <a:prstGeom prst="rect">
            <a:avLst/>
          </a:prstGeom>
          <a:noFill/>
        </p:spPr>
        <p:txBody>
          <a:bodyPr wrap="square" lIns="36000" tIns="36000" rIns="36000" bIns="36000" rtlCol="0">
            <a:spAutoFit/>
          </a:bodyPr>
          <a:lstStyle/>
          <a:p>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パッケージ化による責務の明確化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類似</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する機能をパッケージにまとめ、それらの責務を明確化する。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77" name="テキスト ボックス 576"/>
          <p:cNvSpPr txBox="1"/>
          <p:nvPr/>
        </p:nvSpPr>
        <p:spPr>
          <a:xfrm>
            <a:off x="8346907" y="635524"/>
            <a:ext cx="4289053" cy="634395"/>
          </a:xfrm>
          <a:prstGeom prst="rect">
            <a:avLst/>
          </a:prstGeom>
          <a:noFill/>
        </p:spPr>
        <p:txBody>
          <a:bodyPr wrap="square" lIns="36000" tIns="36000" rIns="36000" bIns="36000"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階層化による関心事の分離</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ソフトウェア</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を関心事に応じて階層分割することによって、各層の設計をその関心事に集中して行うことができる。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632" name="正方形/長方形 631"/>
          <p:cNvSpPr/>
          <p:nvPr/>
        </p:nvSpPr>
        <p:spPr>
          <a:xfrm>
            <a:off x="994927"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3" name="正方形/長方形 632"/>
          <p:cNvSpPr/>
          <p:nvPr/>
        </p:nvSpPr>
        <p:spPr>
          <a:xfrm>
            <a:off x="994927"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4" name="円弧 633"/>
          <p:cNvSpPr/>
          <p:nvPr/>
        </p:nvSpPr>
        <p:spPr>
          <a:xfrm flipH="1">
            <a:off x="88227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5" name="円弧 634"/>
          <p:cNvSpPr/>
          <p:nvPr/>
        </p:nvSpPr>
        <p:spPr>
          <a:xfrm flipV="1">
            <a:off x="140376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6" name="円弧 635"/>
          <p:cNvSpPr/>
          <p:nvPr/>
        </p:nvSpPr>
        <p:spPr>
          <a:xfrm flipH="1" flipV="1">
            <a:off x="1583670"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7" name="正方形/長方形 636"/>
          <p:cNvSpPr/>
          <p:nvPr/>
        </p:nvSpPr>
        <p:spPr>
          <a:xfrm>
            <a:off x="1858215"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8" name="正方形/長方形 637"/>
          <p:cNvSpPr/>
          <p:nvPr/>
        </p:nvSpPr>
        <p:spPr>
          <a:xfrm>
            <a:off x="1858215"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9" name="円弧 638"/>
          <p:cNvSpPr/>
          <p:nvPr/>
        </p:nvSpPr>
        <p:spPr>
          <a:xfrm flipH="1">
            <a:off x="174555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0" name="円弧 639"/>
          <p:cNvSpPr/>
          <p:nvPr/>
        </p:nvSpPr>
        <p:spPr>
          <a:xfrm flipV="1">
            <a:off x="226704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1" name="円弧 640"/>
          <p:cNvSpPr/>
          <p:nvPr/>
        </p:nvSpPr>
        <p:spPr>
          <a:xfrm flipH="1" flipV="1">
            <a:off x="2446958"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sp>
        <p:nvSpPr>
          <p:cNvPr id="750" name="テキスト ボックス 749"/>
          <p:cNvSpPr txBox="1"/>
          <p:nvPr/>
        </p:nvSpPr>
        <p:spPr>
          <a:xfrm>
            <a:off x="4215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751" name="テキスト ボックス 750"/>
          <p:cNvSpPr txBox="1"/>
          <p:nvPr/>
        </p:nvSpPr>
        <p:spPr>
          <a:xfrm>
            <a:off x="26059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5"/>
          <a:stretch>
            <a:fillRect/>
          </a:stretch>
        </p:blipFill>
        <p:spPr>
          <a:xfrm>
            <a:off x="4431139" y="1067336"/>
            <a:ext cx="3833996" cy="3432231"/>
          </a:xfrm>
          <a:prstGeom prst="rect">
            <a:avLst/>
          </a:prstGeom>
        </p:spPr>
      </p:pic>
      <p:graphicFrame>
        <p:nvGraphicFramePr>
          <p:cNvPr id="27" name="表 26"/>
          <p:cNvGraphicFramePr>
            <a:graphicFrameLocks noGrp="1"/>
          </p:cNvGraphicFramePr>
          <p:nvPr>
            <p:extLst>
              <p:ext uri="{D42A27DB-BD31-4B8C-83A1-F6EECF244321}">
                <p14:modId xmlns:p14="http://schemas.microsoft.com/office/powerpoint/2010/main" val="3035673342"/>
              </p:ext>
            </p:extLst>
          </p:nvPr>
        </p:nvGraphicFramePr>
        <p:xfrm>
          <a:off x="7724775" y="2614993"/>
          <a:ext cx="4974060" cy="1950720"/>
        </p:xfrm>
        <a:graphic>
          <a:graphicData uri="http://schemas.openxmlformats.org/drawingml/2006/table">
            <a:tbl>
              <a:tblPr firstRow="1" bandRow="1">
                <a:tableStyleId>{00A15C55-8517-42AA-B614-E9B94910E393}</a:tableStyleId>
              </a:tblPr>
              <a:tblGrid>
                <a:gridCol w="1409700"/>
                <a:gridCol w="3564360"/>
              </a:tblGrid>
              <a:tr h="0">
                <a:tc>
                  <a:txBody>
                    <a:bodyPr/>
                    <a:lstStyle/>
                    <a:p>
                      <a:pPr algn="ctr"/>
                      <a:r>
                        <a:rPr kumimoji="1" lang="ja-JP" altLang="en-US" sz="1000" smtClean="0">
                          <a:latin typeface="+mn-lt"/>
                          <a:ea typeface="+mn-ea"/>
                          <a:cs typeface="+mn-cs"/>
                        </a:rPr>
                        <a:t>パッケージ名</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pPr algn="ctr"/>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アプリケーション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各パッケージが持つ機能を呼び出し、使用する。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キャリブレーション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コース上の値を簡単に取得し保存できる機能を持つ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走行戦略実施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走行戦略が作成した戦略を実行する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走行準備</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走行体をスタート位置に自動的に配置する機能を持つ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走行戦略作成</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走行戦略を作成し、保持する。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機体操作</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走行体を動作させるためのインターフェースを持つ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機体情報</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走行体のセンサー情報を使いやすい形に変換し、提供する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bl>
          </a:graphicData>
        </a:graphic>
      </p:graphicFrame>
      <p:sp>
        <p:nvSpPr>
          <p:cNvPr id="166" name="テキスト ボックス 165"/>
          <p:cNvSpPr txBox="1"/>
          <p:nvPr/>
        </p:nvSpPr>
        <p:spPr>
          <a:xfrm>
            <a:off x="37301" y="2413432"/>
            <a:ext cx="4240371" cy="492443"/>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endParaRPr lang="ja-JP" altLang="en-US" sz="1050" b="1"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9386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a:t>
            </a:r>
            <a:r>
              <a:rPr lang="ja-JP" altLang="en-US" sz="1050" smtClean="0">
                <a:latin typeface="HG丸ｺﾞｼｯｸM-PRO" panose="020F0600000000000000" pitchFamily="50" charset="-128"/>
                <a:ea typeface="HG丸ｺﾞｼｯｸM-PRO" panose="020F0600000000000000" pitchFamily="50" charset="-128"/>
              </a:rPr>
              <a:t>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3202931" cy="289332"/>
            <a:chOff x="108961" y="835133"/>
            <a:chExt cx="705349" cy="289332"/>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a:t>
              </a:r>
              <a:r>
                <a:rPr lang="ja-JP" altLang="en-US" sz="1400" dirty="0" smtClean="0">
                  <a:latin typeface="HG丸ｺﾞｼｯｸM-PRO" panose="020F0600000000000000" pitchFamily="50" charset="-128"/>
                  <a:ea typeface="HG丸ｺﾞｼｯｸM-PRO" panose="020F0600000000000000" pitchFamily="50" charset="-128"/>
                </a:rPr>
                <a:t> 光センサのキャリブレーション</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5125535" y="1180067"/>
            <a:ext cx="3694108"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光センサの入力</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出力の非線形性および個体差を補正す</a:t>
            </a:r>
            <a:r>
              <a:rPr lang="ja-JP" altLang="en-US" sz="1050" dirty="0">
                <a:latin typeface="HG丸ｺﾞｼｯｸM-PRO" panose="020F0600000000000000" pitchFamily="50" charset="-128"/>
                <a:ea typeface="HG丸ｺﾞｼｯｸM-PRO" panose="020F0600000000000000" pitchFamily="50" charset="-128"/>
              </a:rPr>
              <a:t>るため</a:t>
            </a:r>
            <a:r>
              <a:rPr lang="ja-JP" altLang="en-US" sz="1050" dirty="0" smtClean="0">
                <a:latin typeface="HG丸ｺﾞｼｯｸM-PRO" panose="020F0600000000000000" pitchFamily="50" charset="-128"/>
                <a:ea typeface="HG丸ｺﾞｼｯｸM-PRO" panose="020F0600000000000000" pitchFamily="50" charset="-128"/>
              </a:rPr>
              <a:t>に、黒色の濃度 </a:t>
            </a:r>
            <a:r>
              <a:rPr lang="en-US" altLang="ja-JP" sz="1050" dirty="0" smtClean="0">
                <a:latin typeface="HG丸ｺﾞｼｯｸM-PRO" panose="020F0600000000000000" pitchFamily="50" charset="-128"/>
                <a:ea typeface="HG丸ｺﾞｼｯｸM-PRO" panose="020F0600000000000000" pitchFamily="50" charset="-128"/>
              </a:rPr>
              <a:t>0</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から</a:t>
            </a:r>
            <a:r>
              <a:rPr lang="en-US" altLang="ja-JP" sz="1050" dirty="0" smtClean="0">
                <a:latin typeface="HG丸ｺﾞｼｯｸM-PRO" panose="020F0600000000000000" pitchFamily="50" charset="-128"/>
                <a:ea typeface="HG丸ｺﾞｼｯｸM-PRO" panose="020F0600000000000000" pitchFamily="50" charset="-128"/>
              </a:rPr>
              <a:t>100</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カラーチャートを作成し、補正を行った。 </a:t>
            </a:r>
            <a:endParaRPr lang="ja-JP" altLang="en-US" sz="1050" dirty="0">
              <a:latin typeface="HG丸ｺﾞｼｯｸM-PRO" panose="020F0600000000000000" pitchFamily="50" charset="-128"/>
              <a:ea typeface="HG丸ｺﾞｼｯｸM-PRO" panose="020F0600000000000000" pitchFamily="50" charset="-128"/>
            </a:endParaRPr>
          </a:p>
        </p:txBody>
      </p: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graphicFrame>
        <p:nvGraphicFramePr>
          <p:cNvPr id="200" name="グラフ 199"/>
          <p:cNvGraphicFramePr>
            <a:graphicFrameLocks/>
          </p:cNvGraphicFramePr>
          <p:nvPr>
            <p:extLst>
              <p:ext uri="{D42A27DB-BD31-4B8C-83A1-F6EECF244321}">
                <p14:modId xmlns:p14="http://schemas.microsoft.com/office/powerpoint/2010/main" val="3237237178"/>
              </p:ext>
            </p:extLst>
          </p:nvPr>
        </p:nvGraphicFramePr>
        <p:xfrm>
          <a:off x="9029892" y="935890"/>
          <a:ext cx="3555014" cy="2452889"/>
        </p:xfrm>
        <a:graphic>
          <a:graphicData uri="http://schemas.openxmlformats.org/drawingml/2006/chart">
            <c:chart xmlns:c="http://schemas.openxmlformats.org/drawingml/2006/chart" xmlns:r="http://schemas.openxmlformats.org/officeDocument/2006/relationships" r:id="rId3"/>
          </a:graphicData>
        </a:graphic>
      </p:graphicFrame>
      <p:grpSp>
        <p:nvGrpSpPr>
          <p:cNvPr id="3085" name="グループ化 3084"/>
          <p:cNvGrpSpPr/>
          <p:nvPr/>
        </p:nvGrpSpPr>
        <p:grpSpPr>
          <a:xfrm>
            <a:off x="11716839" y="1461524"/>
            <a:ext cx="577024" cy="552739"/>
            <a:chOff x="9094918" y="1780311"/>
            <a:chExt cx="577024" cy="552739"/>
          </a:xfrm>
        </p:grpSpPr>
        <p:sp>
          <p:nvSpPr>
            <p:cNvPr id="3084" name="正方形/長方形 3083"/>
            <p:cNvSpPr/>
            <p:nvPr/>
          </p:nvSpPr>
          <p:spPr>
            <a:xfrm>
              <a:off x="9094918" y="1780311"/>
              <a:ext cx="540470" cy="552739"/>
            </a:xfrm>
            <a:prstGeom prst="rect">
              <a:avLst/>
            </a:prstGeom>
            <a:solidFill>
              <a:schemeClr val="bg1"/>
            </a:solidFill>
            <a:ln w="6350">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cxnSp>
          <p:nvCxnSpPr>
            <p:cNvPr id="201" name="直線コネクタ 200"/>
            <p:cNvCxnSpPr/>
            <p:nvPr/>
          </p:nvCxnSpPr>
          <p:spPr>
            <a:xfrm>
              <a:off x="9126722" y="1888033"/>
              <a:ext cx="1800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9131131" y="2049059"/>
              <a:ext cx="180000" cy="0"/>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9126723" y="2217377"/>
              <a:ext cx="1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9281751" y="1941337"/>
              <a:ext cx="38985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室内</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5" name="テキスト ボックス 204"/>
            <p:cNvSpPr txBox="1"/>
            <p:nvPr/>
          </p:nvSpPr>
          <p:spPr>
            <a:xfrm>
              <a:off x="9282092" y="1780311"/>
              <a:ext cx="38985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暗黒</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6" name="テキスト ボックス 205"/>
            <p:cNvSpPr txBox="1"/>
            <p:nvPr/>
          </p:nvSpPr>
          <p:spPr>
            <a:xfrm>
              <a:off x="9277342" y="2117606"/>
              <a:ext cx="38985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強光</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3086" name="正方形/長方形 3085"/>
          <p:cNvSpPr/>
          <p:nvPr/>
        </p:nvSpPr>
        <p:spPr>
          <a:xfrm>
            <a:off x="8892795" y="937681"/>
            <a:ext cx="3651250" cy="2583513"/>
          </a:xfrm>
          <a:prstGeom prst="rect">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0" name="テキスト ボックス 209"/>
          <p:cNvSpPr txBox="1"/>
          <p:nvPr/>
        </p:nvSpPr>
        <p:spPr>
          <a:xfrm rot="16200000">
            <a:off x="8366485" y="1779874"/>
            <a:ext cx="138211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カラーチャートの濃度</a:t>
            </a:r>
            <a:r>
              <a:rPr kumimoji="1"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11" name="テキスト ボックス 210"/>
          <p:cNvSpPr txBox="1"/>
          <p:nvPr/>
        </p:nvSpPr>
        <p:spPr>
          <a:xfrm>
            <a:off x="9797335" y="1162080"/>
            <a:ext cx="1149921" cy="349702"/>
          </a:xfrm>
          <a:prstGeom prst="rect">
            <a:avLst/>
          </a:prstGeom>
          <a:solidFill>
            <a:schemeClr val="tx2">
              <a:lumMod val="20000"/>
              <a:lumOff val="80000"/>
            </a:schemeClr>
          </a:solidFill>
        </p:spPr>
        <p:txBody>
          <a:bodyPr wrap="non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40</a:t>
            </a:r>
            <a:r>
              <a:rPr kumimoji="1" lang="ja-JP" altLang="en-US" sz="600" dirty="0" smtClean="0">
                <a:latin typeface="HG丸ｺﾞｼｯｸM-PRO" panose="020F0600000000000000" pitchFamily="50" charset="-128"/>
                <a:ea typeface="HG丸ｺﾞｼｯｸM-PRO" panose="020F0600000000000000" pitchFamily="50" charset="-128"/>
              </a:rPr>
              <a:t>～</a:t>
            </a:r>
            <a:r>
              <a:rPr kumimoji="1" lang="en-US" altLang="ja-JP" sz="600" dirty="0" smtClean="0">
                <a:latin typeface="HG丸ｺﾞｼｯｸM-PRO" panose="020F0600000000000000" pitchFamily="50" charset="-128"/>
                <a:ea typeface="HG丸ｺﾞｼｯｸM-PRO" panose="020F0600000000000000" pitchFamily="50" charset="-128"/>
              </a:rPr>
              <a:t>60%</a:t>
            </a:r>
            <a:r>
              <a:rPr kumimoji="1" lang="ja-JP" altLang="en-US" sz="600" dirty="0" smtClean="0">
                <a:latin typeface="HG丸ｺﾞｼｯｸM-PRO" panose="020F0600000000000000" pitchFamily="50" charset="-128"/>
                <a:ea typeface="HG丸ｺﾞｼｯｸM-PRO" panose="020F0600000000000000" pitchFamily="50" charset="-128"/>
              </a:rPr>
              <a:t>のセンサ値の差</a:t>
            </a:r>
            <a:r>
              <a:rPr lang="ja-JP" altLang="en-US" sz="600" dirty="0" smtClean="0">
                <a:latin typeface="HG丸ｺﾞｼｯｸM-PRO" panose="020F0600000000000000" pitchFamily="50" charset="-128"/>
                <a:ea typeface="HG丸ｺﾞｼｯｸM-PRO" panose="020F0600000000000000" pitchFamily="50" charset="-128"/>
              </a:rPr>
              <a:t> </a:t>
            </a:r>
            <a:endParaRPr lang="en-US" altLang="ja-JP" sz="600" dirty="0" smtClean="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&gt;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60</a:t>
            </a:r>
            <a:r>
              <a:rPr lang="ja-JP" altLang="en-US" sz="600" dirty="0" smtClean="0">
                <a:latin typeface="HG丸ｺﾞｼｯｸM-PRO" panose="020F0600000000000000" pitchFamily="50" charset="-128"/>
                <a:ea typeface="HG丸ｺﾞｼｯｸM-PRO" panose="020F0600000000000000" pitchFamily="50" charset="-128"/>
              </a:rPr>
              <a:t> ～ </a:t>
            </a:r>
            <a:r>
              <a:rPr lang="en-US" altLang="ja-JP" sz="600" dirty="0" smtClean="0">
                <a:latin typeface="HG丸ｺﾞｼｯｸM-PRO" panose="020F0600000000000000" pitchFamily="50" charset="-128"/>
                <a:ea typeface="HG丸ｺﾞｼｯｸM-PRO" panose="020F0600000000000000" pitchFamily="50" charset="-128"/>
              </a:rPr>
              <a:t>80</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センサ値の差</a:t>
            </a:r>
            <a:endParaRPr lang="en-US" altLang="ja-JP" sz="600" dirty="0" smtClean="0">
              <a:latin typeface="HG丸ｺﾞｼｯｸM-PRO" panose="020F0600000000000000" pitchFamily="50" charset="-128"/>
              <a:ea typeface="HG丸ｺﾞｼｯｸM-PRO" panose="020F0600000000000000" pitchFamily="50" charset="-128"/>
            </a:endParaRPr>
          </a:p>
          <a:p>
            <a:r>
              <a:rPr kumimoji="1" lang="ja-JP" altLang="en-US" sz="600" dirty="0" smtClean="0">
                <a:latin typeface="HG丸ｺﾞｼｯｸM-PRO" panose="020F0600000000000000" pitchFamily="50" charset="-128"/>
                <a:ea typeface="HG丸ｺﾞｼｯｸM-PRO" panose="020F0600000000000000" pitchFamily="50" charset="-128"/>
              </a:rPr>
              <a:t> ⇒ 光センサの応答の非線形性 </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17" name="直線矢印コネクタ 216"/>
          <p:cNvCxnSpPr/>
          <p:nvPr/>
        </p:nvCxnSpPr>
        <p:spPr>
          <a:xfrm>
            <a:off x="11187974" y="1473418"/>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1267688" y="1571345"/>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9958662" y="2632491"/>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0739650" y="1979451"/>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9913682" y="2875068"/>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97" name="直線コネクタ 3096"/>
          <p:cNvCxnSpPr/>
          <p:nvPr/>
        </p:nvCxnSpPr>
        <p:spPr>
          <a:xfrm flipV="1">
            <a:off x="10111311" y="1571345"/>
            <a:ext cx="0" cy="9418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10499844" y="1571345"/>
            <a:ext cx="0" cy="7445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0222986" y="2315933"/>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10808255" y="1571345"/>
            <a:ext cx="0" cy="26195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6" name="直線矢印コネクタ 245"/>
          <p:cNvCxnSpPr/>
          <p:nvPr/>
        </p:nvCxnSpPr>
        <p:spPr>
          <a:xfrm>
            <a:off x="10111311" y="1659361"/>
            <a:ext cx="388533"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a:off x="10499844" y="1659361"/>
            <a:ext cx="308411"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3" name="テキスト ボックス 252"/>
          <p:cNvSpPr txBox="1"/>
          <p:nvPr/>
        </p:nvSpPr>
        <p:spPr>
          <a:xfrm>
            <a:off x="10111311" y="3305750"/>
            <a:ext cx="1330814"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光センサ値（</a:t>
            </a:r>
            <a:r>
              <a:rPr lang="en-US" altLang="ja-JP" sz="800" dirty="0" smtClean="0">
                <a:latin typeface="HG丸ｺﾞｼｯｸM-PRO" panose="020F0600000000000000" pitchFamily="50" charset="-128"/>
                <a:ea typeface="HG丸ｺﾞｼｯｸM-PRO" panose="020F0600000000000000" pitchFamily="50" charset="-128"/>
              </a:rPr>
              <a:t>LED</a:t>
            </a:r>
            <a:r>
              <a:rPr lang="ja-JP" altLang="en-US" sz="800" dirty="0" smtClean="0">
                <a:latin typeface="HG丸ｺﾞｼｯｸM-PRO" panose="020F0600000000000000" pitchFamily="50" charset="-128"/>
                <a:ea typeface="HG丸ｺﾞｼｯｸM-PRO" panose="020F0600000000000000"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54" name="テキスト ボックス 253"/>
          <p:cNvSpPr txBox="1"/>
          <p:nvPr/>
        </p:nvSpPr>
        <p:spPr>
          <a:xfrm>
            <a:off x="10739650" y="2307725"/>
            <a:ext cx="1611586" cy="257369"/>
          </a:xfrm>
          <a:prstGeom prst="rect">
            <a:avLst/>
          </a:prstGeom>
          <a:solidFill>
            <a:schemeClr val="tx2">
              <a:lumMod val="20000"/>
              <a:lumOff val="80000"/>
            </a:schemeClr>
          </a:solidFill>
        </p:spPr>
        <p:txBody>
          <a:bodyPr wrap="none" lIns="36000" tIns="36000" rIns="36000" bIns="36000"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外乱光の影響は、路面の反射率によらず一定</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smtClean="0">
                <a:latin typeface="HG丸ｺﾞｼｯｸM-PRO" panose="020F0600000000000000" pitchFamily="50" charset="-128"/>
                <a:ea typeface="HG丸ｺﾞｼｯｸM-PRO" panose="020F0600000000000000" pitchFamily="50" charset="-128"/>
              </a:rPr>
              <a:t>⇒ 外乱光の影響は加算的</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sp>
        <p:nvSpPr>
          <p:cNvPr id="262" name="テキスト ボックス 261"/>
          <p:cNvSpPr txBox="1"/>
          <p:nvPr/>
        </p:nvSpPr>
        <p:spPr>
          <a:xfrm>
            <a:off x="5173177" y="2076267"/>
            <a:ext cx="3745786" cy="1061817"/>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暗黒下（</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の光のみ）で測定した光センサ値</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カラーチャート濃度のデータから、三次多項式近似直線を求めた。</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この近似式を用いて、</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の反射光のみの光センサ値（</a:t>
            </a:r>
            <a:r>
              <a:rPr lang="en-US" altLang="ja-JP" sz="1050" dirty="0" smtClean="0">
                <a:latin typeface="HG丸ｺﾞｼｯｸM-PRO" panose="020F0600000000000000" pitchFamily="50" charset="-128"/>
                <a:ea typeface="HG丸ｺﾞｼｯｸM-PRO" panose="020F0600000000000000" pitchFamily="50" charset="-128"/>
              </a:rPr>
              <a:t>5.2</a:t>
            </a:r>
            <a:r>
              <a:rPr lang="ja-JP" altLang="en-US" sz="1050" dirty="0" smtClean="0">
                <a:latin typeface="HG丸ｺﾞｼｯｸM-PRO" panose="020F0600000000000000" pitchFamily="50" charset="-128"/>
                <a:ea typeface="HG丸ｺﾞｼｯｸM-PRO" panose="020F0600000000000000" pitchFamily="50" charset="-128"/>
              </a:rPr>
              <a:t>参照）をチャートの濃度に変換することで、ライントレースの目標値</a:t>
            </a:r>
            <a:r>
              <a:rPr lang="en-US" altLang="ja-JP" sz="1050" dirty="0" smtClean="0">
                <a:latin typeface="HG丸ｺﾞｼｯｸM-PRO" panose="020F0600000000000000" pitchFamily="50" charset="-128"/>
                <a:ea typeface="HG丸ｺﾞｼｯｸM-PRO" panose="020F0600000000000000" pitchFamily="50" charset="-128"/>
              </a:rPr>
              <a:t>(72%)</a:t>
            </a:r>
            <a:r>
              <a:rPr lang="ja-JP" altLang="en-US" sz="1050" dirty="0" smtClean="0">
                <a:latin typeface="HG丸ｺﾞｼｯｸM-PRO" panose="020F0600000000000000" pitchFamily="50" charset="-128"/>
                <a:ea typeface="HG丸ｺﾞｼｯｸM-PRO" panose="020F0600000000000000" pitchFamily="50" charset="-128"/>
              </a:rPr>
              <a:t>の変更を不要にした。</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65" name="直線コネクタ 264"/>
          <p:cNvCxnSpPr/>
          <p:nvPr/>
        </p:nvCxnSpPr>
        <p:spPr>
          <a:xfrm>
            <a:off x="9282991" y="188954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rot="5400000">
            <a:off x="10291246" y="239306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10788</TotalTime>
  <Words>1710</Words>
  <Application>Microsoft Office PowerPoint</Application>
  <PresentationFormat>A3 297x420 mm</PresentationFormat>
  <Paragraphs>335</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Arial Unicode MS</vt:lpstr>
      <vt:lpstr>HG丸ｺﾞｼｯｸM-PRO</vt: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434</cp:revision>
  <cp:lastPrinted>2014-08-13T06:38:51Z</cp:lastPrinted>
  <dcterms:created xsi:type="dcterms:W3CDTF">2014-07-23T00:05:56Z</dcterms:created>
  <dcterms:modified xsi:type="dcterms:W3CDTF">2015-07-16T10:59:38Z</dcterms:modified>
</cp:coreProperties>
</file>