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3"/>
  </p:notesMasterIdLst>
  <p:sldIdLst>
    <p:sldId id="264" r:id="rId2"/>
  </p:sldIdLst>
  <p:sldSz cx="15119350" cy="10691813"/>
  <p:notesSz cx="6735763" cy="9866313"/>
  <p:defaultTextStyle>
    <a:defPPr>
      <a:defRPr lang="ja-JP"/>
    </a:defPPr>
    <a:lvl1pPr marL="0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1pPr>
    <a:lvl2pPr marL="619221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2pPr>
    <a:lvl3pPr marL="1238445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3pPr>
    <a:lvl4pPr marL="1857669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4pPr>
    <a:lvl5pPr marL="2476893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5pPr>
    <a:lvl6pPr marL="3096114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6pPr>
    <a:lvl7pPr marL="3715337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7pPr>
    <a:lvl8pPr marL="4334561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8pPr>
    <a:lvl9pPr marL="4953783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4726"/>
    <a:srgbClr val="CF14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50" d="100"/>
          <a:sy n="5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9140AA-5DCF-4644-846F-5EE03622738A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014413" y="1233488"/>
            <a:ext cx="4706937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988D0C-A51B-464A-9924-D3AC9720DC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4088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1pPr>
    <a:lvl2pPr marL="619221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2pPr>
    <a:lvl3pPr marL="1238445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3pPr>
    <a:lvl4pPr marL="1857669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4pPr>
    <a:lvl5pPr marL="2476893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5pPr>
    <a:lvl6pPr marL="3096114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6pPr>
    <a:lvl7pPr marL="3715337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7pPr>
    <a:lvl8pPr marL="4334561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8pPr>
    <a:lvl9pPr marL="4953783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1749795"/>
            <a:ext cx="12851448" cy="3722335"/>
          </a:xfrm>
        </p:spPr>
        <p:txBody>
          <a:bodyPr anchor="b"/>
          <a:lstStyle>
            <a:lvl1pPr algn="ctr">
              <a:defRPr sz="935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5615678"/>
            <a:ext cx="11339513" cy="2581379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775" indent="0" algn="ctr">
              <a:buNone/>
              <a:defRPr sz="3118"/>
            </a:lvl2pPr>
            <a:lvl3pPr marL="1425550" indent="0" algn="ctr">
              <a:buNone/>
              <a:defRPr sz="2806"/>
            </a:lvl3pPr>
            <a:lvl4pPr marL="2138324" indent="0" algn="ctr">
              <a:buNone/>
              <a:defRPr sz="2494"/>
            </a:lvl4pPr>
            <a:lvl5pPr marL="2851099" indent="0" algn="ctr">
              <a:buNone/>
              <a:defRPr sz="2494"/>
            </a:lvl5pPr>
            <a:lvl6pPr marL="3563874" indent="0" algn="ctr">
              <a:buNone/>
              <a:defRPr sz="2494"/>
            </a:lvl6pPr>
            <a:lvl7pPr marL="4276649" indent="0" algn="ctr">
              <a:buNone/>
              <a:defRPr sz="2494"/>
            </a:lvl7pPr>
            <a:lvl8pPr marL="4989424" indent="0" algn="ctr">
              <a:buNone/>
              <a:defRPr sz="2494"/>
            </a:lvl8pPr>
            <a:lvl9pPr marL="5702198" indent="0" algn="ctr">
              <a:buNone/>
              <a:defRPr sz="2494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2907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3760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569240"/>
            <a:ext cx="3260110" cy="906081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569240"/>
            <a:ext cx="9591338" cy="906081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2982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1897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377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2665532"/>
            <a:ext cx="13040439" cy="4447496"/>
          </a:xfrm>
        </p:spPr>
        <p:txBody>
          <a:bodyPr anchor="b"/>
          <a:lstStyle>
            <a:lvl1pPr>
              <a:defRPr sz="935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7155103"/>
            <a:ext cx="13040439" cy="2338833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/>
                </a:solidFill>
              </a:defRPr>
            </a:lvl1pPr>
            <a:lvl2pPr marL="71277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550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3pPr>
            <a:lvl4pPr marL="21383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4pPr>
            <a:lvl5pPr marL="285109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5pPr>
            <a:lvl6pPr marL="356387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6pPr>
            <a:lvl7pPr marL="427664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7pPr>
            <a:lvl8pPr marL="49894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8pPr>
            <a:lvl9pPr marL="5702198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5216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846200"/>
            <a:ext cx="6425724" cy="678385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846200"/>
            <a:ext cx="6425724" cy="678385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3635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69242"/>
            <a:ext cx="13040439" cy="206659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2620980"/>
            <a:ext cx="63961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3905482"/>
            <a:ext cx="6396193" cy="574437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2620980"/>
            <a:ext cx="64276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3905482"/>
            <a:ext cx="6427693" cy="574437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5676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6505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9509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539425"/>
            <a:ext cx="7654171" cy="7598117"/>
          </a:xfrm>
        </p:spPr>
        <p:txBody>
          <a:bodyPr/>
          <a:lstStyle>
            <a:lvl1pPr>
              <a:defRPr sz="4989"/>
            </a:lvl1pPr>
            <a:lvl2pPr>
              <a:defRPr sz="4365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4974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539425"/>
            <a:ext cx="7654171" cy="7598117"/>
          </a:xfrm>
        </p:spPr>
        <p:txBody>
          <a:bodyPr anchor="t"/>
          <a:lstStyle>
            <a:lvl1pPr marL="0" indent="0">
              <a:buNone/>
              <a:defRPr sz="4989"/>
            </a:lvl1pPr>
            <a:lvl2pPr marL="712775" indent="0">
              <a:buNone/>
              <a:defRPr sz="4365"/>
            </a:lvl2pPr>
            <a:lvl3pPr marL="1425550" indent="0">
              <a:buNone/>
              <a:defRPr sz="3742"/>
            </a:lvl3pPr>
            <a:lvl4pPr marL="2138324" indent="0">
              <a:buNone/>
              <a:defRPr sz="3118"/>
            </a:lvl4pPr>
            <a:lvl5pPr marL="2851099" indent="0">
              <a:buNone/>
              <a:defRPr sz="3118"/>
            </a:lvl5pPr>
            <a:lvl6pPr marL="3563874" indent="0">
              <a:buNone/>
              <a:defRPr sz="3118"/>
            </a:lvl6pPr>
            <a:lvl7pPr marL="4276649" indent="0">
              <a:buNone/>
              <a:defRPr sz="3118"/>
            </a:lvl7pPr>
            <a:lvl8pPr marL="4989424" indent="0">
              <a:buNone/>
              <a:defRPr sz="3118"/>
            </a:lvl8pPr>
            <a:lvl9pPr marL="5702198" indent="0">
              <a:buNone/>
              <a:defRPr sz="3118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667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569242"/>
            <a:ext cx="13040439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2846200"/>
            <a:ext cx="13040439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B48E1-50D5-40B7-9AA4-D680720A3CD4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2853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xStyles>
    <p:titleStyle>
      <a:lvl1pPr algn="l" defTabSz="1425550" rtl="0" eaLnBrk="1" latinLnBrk="0" hangingPunct="1">
        <a:lnSpc>
          <a:spcPct val="90000"/>
        </a:lnSpc>
        <a:spcBef>
          <a:spcPct val="0"/>
        </a:spcBef>
        <a:buNone/>
        <a:defRPr kumimoji="1"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387" indent="-356387" algn="l" defTabSz="1425550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kumimoji="1" sz="4365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193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471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320748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92026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63303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534581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605858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75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50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32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99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87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649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42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198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363698" y="313647"/>
            <a:ext cx="2140768" cy="6793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1. </a:t>
            </a:r>
            <a:r>
              <a:rPr lang="ja-JP" altLang="en-US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要求</a:t>
            </a:r>
          </a:p>
        </p:txBody>
      </p:sp>
      <p:sp>
        <p:nvSpPr>
          <p:cNvPr id="7" name="角丸四角形 6"/>
          <p:cNvSpPr/>
          <p:nvPr/>
        </p:nvSpPr>
        <p:spPr>
          <a:xfrm>
            <a:off x="2540944" y="313647"/>
            <a:ext cx="2140768" cy="6793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2. </a:t>
            </a:r>
            <a:r>
              <a:rPr lang="ja-JP" altLang="en-US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分析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7364481" y="313647"/>
            <a:ext cx="2140768" cy="6793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4. </a:t>
            </a:r>
            <a:r>
              <a:rPr lang="ja-JP" altLang="en-US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設計</a:t>
            </a:r>
            <a:r>
              <a:rPr lang="en-US" altLang="ja-JP" sz="2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(1/2)</a:t>
            </a:r>
            <a:endParaRPr lang="ja-JP" altLang="en-US" sz="2227" dirty="0">
              <a:ln w="0"/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9541728" y="313647"/>
            <a:ext cx="2140768" cy="6793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4. </a:t>
            </a:r>
            <a:r>
              <a:rPr lang="ja-JP" altLang="en-US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設計</a:t>
            </a:r>
            <a:r>
              <a:rPr lang="en-US" altLang="ja-JP" sz="2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(2/2)</a:t>
            </a:r>
            <a:endParaRPr lang="ja-JP" altLang="en-US" sz="2000" dirty="0">
              <a:ln w="0"/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2919134" y="705191"/>
            <a:ext cx="2489961" cy="709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Cyrl-AZ" altLang="ja-JP" sz="4009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az-Cyrl-AZ" sz="4009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゜</a:t>
            </a:r>
            <a:r>
              <a:rPr lang="az-Cyrl-AZ" altLang="ja-JP" sz="4009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д</a:t>
            </a:r>
            <a:r>
              <a:rPr lang="ja-JP" altLang="az-Cyrl-AZ" sz="4009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゜</a:t>
            </a:r>
            <a:r>
              <a:rPr lang="az-Cyrl-AZ" altLang="ja-JP" sz="4009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ja-JP" altLang="en-US" sz="49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2897612" y="117632"/>
            <a:ext cx="2304288" cy="640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564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しんよこ</a:t>
            </a:r>
          </a:p>
        </p:txBody>
      </p:sp>
      <p:sp>
        <p:nvSpPr>
          <p:cNvPr id="20" name="角丸四角形 19"/>
          <p:cNvSpPr/>
          <p:nvPr/>
        </p:nvSpPr>
        <p:spPr>
          <a:xfrm>
            <a:off x="4718190" y="313647"/>
            <a:ext cx="2609813" cy="679323"/>
          </a:xfrm>
          <a:prstGeom prst="roundRect">
            <a:avLst>
              <a:gd name="adj" fmla="val 0"/>
            </a:avLst>
          </a:prstGeom>
          <a:solidFill>
            <a:srgbClr val="D24726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3200" b="1" dirty="0" smtClean="0">
                <a:ln w="0"/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3. </a:t>
            </a:r>
            <a:r>
              <a:rPr lang="ja-JP" altLang="en-US" sz="3200" b="1" dirty="0">
                <a:ln w="0"/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制御</a:t>
            </a:r>
          </a:p>
        </p:txBody>
      </p:sp>
      <p:sp>
        <p:nvSpPr>
          <p:cNvPr id="21" name="四角形吹き出し 20"/>
          <p:cNvSpPr/>
          <p:nvPr/>
        </p:nvSpPr>
        <p:spPr>
          <a:xfrm>
            <a:off x="361022" y="991122"/>
            <a:ext cx="11321474" cy="682239"/>
          </a:xfrm>
          <a:prstGeom prst="wedgeRectCallout">
            <a:avLst>
              <a:gd name="adj1" fmla="val 59907"/>
              <a:gd name="adj2" fmla="val -31101"/>
            </a:avLst>
          </a:prstGeom>
          <a:solidFill>
            <a:srgbClr val="D24726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716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仕様を実現させるための要素・制御技術を確立する</a:t>
            </a:r>
            <a:endParaRPr lang="ja-JP" altLang="en-US" sz="2716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61022" y="1763095"/>
            <a:ext cx="2606804" cy="369332"/>
          </a:xfrm>
          <a:prstGeom prst="rect">
            <a:avLst/>
          </a:prstGeom>
          <a:solidFill>
            <a:srgbClr val="D24726"/>
          </a:solidFill>
        </p:spPr>
        <p:txBody>
          <a:bodyPr wrap="none" rtlCol="0">
            <a:spAutoFit/>
          </a:bodyPr>
          <a:lstStyle/>
          <a:p>
            <a:r>
              <a:rPr lang="en-US" altLang="ja-JP" sz="18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</a:t>
            </a:r>
            <a:r>
              <a:rPr lang="en-US" altLang="ja-JP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-1. </a:t>
            </a:r>
            <a:r>
              <a:rPr lang="ja-JP" altLang="en-US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自己位置推定機能</a:t>
            </a:r>
            <a:endParaRPr kumimoji="1" lang="ja-JP" altLang="en-US" sz="1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361022" y="1763097"/>
            <a:ext cx="4891900" cy="2674844"/>
          </a:xfrm>
          <a:prstGeom prst="rect">
            <a:avLst/>
          </a:prstGeom>
          <a:noFill/>
          <a:ln w="25400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252923" y="1763094"/>
            <a:ext cx="2145139" cy="369332"/>
          </a:xfrm>
          <a:prstGeom prst="rect">
            <a:avLst/>
          </a:prstGeom>
          <a:solidFill>
            <a:srgbClr val="D24726"/>
          </a:solidFill>
        </p:spPr>
        <p:txBody>
          <a:bodyPr wrap="none" rtlCol="0">
            <a:spAutoFit/>
          </a:bodyPr>
          <a:lstStyle/>
          <a:p>
            <a:r>
              <a:rPr lang="en-US" altLang="ja-JP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3-2. </a:t>
            </a:r>
            <a:r>
              <a:rPr lang="ja-JP" altLang="en-US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自己位置補正</a:t>
            </a:r>
            <a:endParaRPr kumimoji="1" lang="ja-JP" altLang="en-US" sz="1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5252923" y="1763095"/>
            <a:ext cx="5281728" cy="2182871"/>
          </a:xfrm>
          <a:prstGeom prst="rect">
            <a:avLst/>
          </a:prstGeom>
          <a:noFill/>
          <a:ln w="25400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259935" y="3948568"/>
            <a:ext cx="2145139" cy="369332"/>
          </a:xfrm>
          <a:prstGeom prst="rect">
            <a:avLst/>
          </a:prstGeom>
          <a:solidFill>
            <a:srgbClr val="D24726"/>
          </a:solidFill>
        </p:spPr>
        <p:txBody>
          <a:bodyPr wrap="none" rtlCol="0">
            <a:spAutoFit/>
          </a:bodyPr>
          <a:lstStyle/>
          <a:p>
            <a:r>
              <a:rPr lang="en-US" altLang="ja-JP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3-3. </a:t>
            </a:r>
            <a:r>
              <a:rPr lang="ja-JP" altLang="en-US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向き補正走行</a:t>
            </a:r>
            <a:endParaRPr kumimoji="1" lang="ja-JP" altLang="en-US" sz="1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5259934" y="3948569"/>
            <a:ext cx="5271831" cy="3001152"/>
          </a:xfrm>
          <a:prstGeom prst="rect">
            <a:avLst/>
          </a:prstGeom>
          <a:noFill/>
          <a:ln w="25400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61023" y="4442430"/>
            <a:ext cx="2145139" cy="369332"/>
          </a:xfrm>
          <a:prstGeom prst="rect">
            <a:avLst/>
          </a:prstGeom>
          <a:solidFill>
            <a:srgbClr val="D24726"/>
          </a:solidFill>
        </p:spPr>
        <p:txBody>
          <a:bodyPr wrap="none" rtlCol="0">
            <a:spAutoFit/>
          </a:bodyPr>
          <a:lstStyle/>
          <a:p>
            <a:r>
              <a:rPr lang="en-US" altLang="ja-JP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3-4. </a:t>
            </a:r>
            <a:r>
              <a:rPr lang="ja-JP" altLang="en-US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座標指定移動</a:t>
            </a:r>
            <a:endParaRPr lang="en-US" altLang="ja-JP" sz="1800" b="1" dirty="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361022" y="4442430"/>
            <a:ext cx="4895544" cy="2378003"/>
          </a:xfrm>
          <a:prstGeom prst="rect">
            <a:avLst/>
          </a:prstGeom>
          <a:noFill/>
          <a:ln w="25400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133943" y="6958372"/>
            <a:ext cx="1452642" cy="369332"/>
          </a:xfrm>
          <a:prstGeom prst="rect">
            <a:avLst/>
          </a:prstGeom>
          <a:solidFill>
            <a:srgbClr val="D24726"/>
          </a:solidFill>
        </p:spPr>
        <p:txBody>
          <a:bodyPr wrap="none" rtlCol="0">
            <a:spAutoFit/>
          </a:bodyPr>
          <a:lstStyle/>
          <a:p>
            <a:r>
              <a:rPr lang="en-US" altLang="ja-JP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3-6. </a:t>
            </a:r>
            <a:r>
              <a:rPr lang="ja-JP" altLang="en-US" sz="18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ゲーム</a:t>
            </a:r>
            <a:endParaRPr lang="en-US" altLang="ja-JP" sz="1800" b="1" dirty="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7133942" y="6958373"/>
            <a:ext cx="7619200" cy="3596010"/>
          </a:xfrm>
          <a:prstGeom prst="rect">
            <a:avLst/>
          </a:prstGeom>
          <a:noFill/>
          <a:ln w="25400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34376" y="6828266"/>
            <a:ext cx="2760692" cy="369332"/>
          </a:xfrm>
          <a:prstGeom prst="rect">
            <a:avLst/>
          </a:prstGeom>
          <a:solidFill>
            <a:srgbClr val="D24726"/>
          </a:solidFill>
        </p:spPr>
        <p:txBody>
          <a:bodyPr wrap="none" rtlCol="0">
            <a:spAutoFit/>
          </a:bodyPr>
          <a:lstStyle/>
          <a:p>
            <a:r>
              <a:rPr lang="en-US" altLang="ja-JP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3-5.</a:t>
            </a:r>
            <a:r>
              <a:rPr lang="ja-JP" altLang="en-US" sz="18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色認識・アーム制御</a:t>
            </a:r>
            <a:endParaRPr lang="en-US" altLang="ja-JP" sz="1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334376" y="6828266"/>
            <a:ext cx="6780516" cy="3714618"/>
          </a:xfrm>
          <a:prstGeom prst="rect">
            <a:avLst/>
          </a:prstGeom>
          <a:noFill/>
          <a:ln w="25400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560079" y="1770055"/>
            <a:ext cx="1221809" cy="369332"/>
          </a:xfrm>
          <a:prstGeom prst="rect">
            <a:avLst/>
          </a:prstGeom>
          <a:solidFill>
            <a:srgbClr val="D24726"/>
          </a:solidFill>
        </p:spPr>
        <p:txBody>
          <a:bodyPr wrap="none" rtlCol="0">
            <a:spAutoFit/>
          </a:bodyPr>
          <a:lstStyle/>
          <a:p>
            <a:r>
              <a:rPr lang="en-US" altLang="ja-JP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3-7. </a:t>
            </a:r>
            <a:r>
              <a:rPr lang="ja-JP" altLang="en-US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走行</a:t>
            </a:r>
            <a:endParaRPr lang="en-US" altLang="ja-JP" sz="1800" b="1" dirty="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10560078" y="1762372"/>
            <a:ext cx="4193064" cy="5196000"/>
          </a:xfrm>
          <a:prstGeom prst="rect">
            <a:avLst/>
          </a:prstGeom>
          <a:noFill/>
          <a:ln w="25400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610605" y="8995449"/>
            <a:ext cx="1538425" cy="523220"/>
          </a:xfrm>
          <a:prstGeom prst="rect">
            <a:avLst/>
          </a:prstGeom>
          <a:noFill/>
        </p:spPr>
        <p:txBody>
          <a:bodyPr wrap="square" spcCol="36000" rtlCol="0">
            <a:spAutoFit/>
          </a:bodyPr>
          <a:lstStyle/>
          <a:p>
            <a:pPr>
              <a:spcAft>
                <a:spcPts val="1800"/>
              </a:spcAft>
            </a:pPr>
            <a:r>
              <a:rPr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アーム角度</a:t>
            </a:r>
            <a:r>
              <a:rPr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58</a:t>
            </a:r>
            <a:r>
              <a:rPr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度周辺で色が確実に区別できることがわかった。</a:t>
            </a:r>
            <a:r>
              <a:rPr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このとき</a:t>
            </a:r>
            <a:r>
              <a:rPr lang="ja-JP" altLang="en-US" sz="7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、</a:t>
            </a:r>
            <a:r>
              <a:rPr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NONE</a:t>
            </a:r>
            <a:r>
              <a:rPr lang="ja-JP" altLang="en-US" sz="7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</a:t>
            </a:r>
            <a:r>
              <a:rPr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黒として認識させる</a:t>
            </a:r>
            <a:r>
              <a:rPr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en-US" altLang="ja-JP" sz="7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30" name="図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9727" y="2531142"/>
            <a:ext cx="3045463" cy="3931416"/>
          </a:xfrm>
          <a:prstGeom prst="rect">
            <a:avLst/>
          </a:prstGeom>
        </p:spPr>
      </p:pic>
      <p:grpSp>
        <p:nvGrpSpPr>
          <p:cNvPr id="110" name="グループ化 109"/>
          <p:cNvGrpSpPr/>
          <p:nvPr/>
        </p:nvGrpSpPr>
        <p:grpSpPr>
          <a:xfrm>
            <a:off x="5335732" y="4058660"/>
            <a:ext cx="4921834" cy="2844059"/>
            <a:chOff x="5230762" y="3703747"/>
            <a:chExt cx="6023254" cy="3480510"/>
          </a:xfrm>
        </p:grpSpPr>
        <p:grpSp>
          <p:nvGrpSpPr>
            <p:cNvPr id="78" name="グループ化 77"/>
            <p:cNvGrpSpPr/>
            <p:nvPr/>
          </p:nvGrpSpPr>
          <p:grpSpPr>
            <a:xfrm rot="10800000">
              <a:off x="5951446" y="5391497"/>
              <a:ext cx="702882" cy="638637"/>
              <a:chOff x="5476401" y="2958805"/>
              <a:chExt cx="578693" cy="525800"/>
            </a:xfrm>
          </p:grpSpPr>
          <p:sp>
            <p:nvSpPr>
              <p:cNvPr id="79" name="角丸四角形 78"/>
              <p:cNvSpPr/>
              <p:nvPr/>
            </p:nvSpPr>
            <p:spPr>
              <a:xfrm>
                <a:off x="5476401" y="3079716"/>
                <a:ext cx="71783" cy="283978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80" name="正方形/長方形 79"/>
              <p:cNvSpPr/>
              <p:nvPr/>
            </p:nvSpPr>
            <p:spPr>
              <a:xfrm>
                <a:off x="5548184" y="2958805"/>
                <a:ext cx="432486" cy="52580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81" name="角丸四角形 80"/>
              <p:cNvSpPr/>
              <p:nvPr/>
            </p:nvSpPr>
            <p:spPr>
              <a:xfrm>
                <a:off x="5983311" y="3079716"/>
                <a:ext cx="71783" cy="283978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p:grpSp>
        <p:sp>
          <p:nvSpPr>
            <p:cNvPr id="82" name="テキスト ボックス 81"/>
            <p:cNvSpPr txBox="1"/>
            <p:nvPr/>
          </p:nvSpPr>
          <p:spPr>
            <a:xfrm>
              <a:off x="5274184" y="5010292"/>
              <a:ext cx="1800492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7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同じ出力</a:t>
              </a:r>
              <a:r>
                <a:rPr lang="ja-JP" altLang="en-US" sz="7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、同じ時間で回転させても</a:t>
              </a:r>
              <a:endParaRPr lang="en-US" altLang="ja-JP" sz="7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  <a:p>
              <a:r>
                <a:rPr kumimoji="1" lang="ja-JP" altLang="en-US" sz="7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タイヤの回転角に差が生じる場合がある</a:t>
              </a:r>
              <a:endParaRPr kumimoji="1" lang="ja-JP" altLang="en-US" sz="7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3" name="四角形吹き出し 82"/>
            <p:cNvSpPr/>
            <p:nvPr/>
          </p:nvSpPr>
          <p:spPr>
            <a:xfrm>
              <a:off x="6743277" y="5776413"/>
              <a:ext cx="753983" cy="160169"/>
            </a:xfrm>
            <a:prstGeom prst="wedgeRectCallout">
              <a:avLst>
                <a:gd name="adj1" fmla="val -59891"/>
                <a:gd name="adj2" fmla="val -75913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6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回転角：</a:t>
              </a:r>
              <a:r>
                <a:rPr lang="en-US" altLang="ja-JP" sz="6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70</a:t>
              </a:r>
              <a:endParaRPr kumimoji="1" lang="ja-JP" altLang="en-US" sz="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4" name="四角形吹き出し 83"/>
            <p:cNvSpPr/>
            <p:nvPr/>
          </p:nvSpPr>
          <p:spPr>
            <a:xfrm>
              <a:off x="5230762" y="5813888"/>
              <a:ext cx="649567" cy="184849"/>
            </a:xfrm>
            <a:prstGeom prst="wedgeRectCallout">
              <a:avLst>
                <a:gd name="adj1" fmla="val 59878"/>
                <a:gd name="adj2" fmla="val -97765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5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回転角：</a:t>
              </a:r>
              <a:r>
                <a:rPr lang="en-US" altLang="ja-JP" sz="5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69</a:t>
              </a:r>
              <a:endParaRPr kumimoji="1" lang="ja-JP" altLang="en-US" sz="5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cxnSp>
          <p:nvCxnSpPr>
            <p:cNvPr id="85" name="直線コネクタ 84"/>
            <p:cNvCxnSpPr/>
            <p:nvPr/>
          </p:nvCxnSpPr>
          <p:spPr>
            <a:xfrm>
              <a:off x="8856359" y="3703747"/>
              <a:ext cx="0" cy="1343314"/>
            </a:xfrm>
            <a:prstGeom prst="line">
              <a:avLst/>
            </a:prstGeom>
            <a:ln w="152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グループ化 85"/>
            <p:cNvGrpSpPr/>
            <p:nvPr/>
          </p:nvGrpSpPr>
          <p:grpSpPr>
            <a:xfrm rot="10800000">
              <a:off x="8500528" y="4760311"/>
              <a:ext cx="702882" cy="638637"/>
              <a:chOff x="5476401" y="2958805"/>
              <a:chExt cx="578693" cy="525800"/>
            </a:xfrm>
          </p:grpSpPr>
          <p:sp>
            <p:nvSpPr>
              <p:cNvPr id="87" name="角丸四角形 86"/>
              <p:cNvSpPr/>
              <p:nvPr/>
            </p:nvSpPr>
            <p:spPr>
              <a:xfrm>
                <a:off x="5476401" y="3079716"/>
                <a:ext cx="71783" cy="283978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88" name="正方形/長方形 87"/>
              <p:cNvSpPr/>
              <p:nvPr/>
            </p:nvSpPr>
            <p:spPr>
              <a:xfrm>
                <a:off x="5548184" y="2958805"/>
                <a:ext cx="432486" cy="52580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89" name="角丸四角形 88"/>
              <p:cNvSpPr/>
              <p:nvPr/>
            </p:nvSpPr>
            <p:spPr>
              <a:xfrm>
                <a:off x="5983311" y="3079716"/>
                <a:ext cx="71783" cy="283978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p:grpSp>
        <p:cxnSp>
          <p:nvCxnSpPr>
            <p:cNvPr id="90" name="直線矢印コネクタ 89"/>
            <p:cNvCxnSpPr/>
            <p:nvPr/>
          </p:nvCxnSpPr>
          <p:spPr>
            <a:xfrm flipV="1">
              <a:off x="8864012" y="3703747"/>
              <a:ext cx="0" cy="1056564"/>
            </a:xfrm>
            <a:prstGeom prst="straightConnector1">
              <a:avLst/>
            </a:prstGeom>
            <a:ln w="508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矢印コネクタ 90"/>
            <p:cNvCxnSpPr/>
            <p:nvPr/>
          </p:nvCxnSpPr>
          <p:spPr>
            <a:xfrm flipH="1" flipV="1">
              <a:off x="8694205" y="3703747"/>
              <a:ext cx="169808" cy="1056564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テキスト ボックス 91"/>
            <p:cNvSpPr txBox="1"/>
            <p:nvPr/>
          </p:nvSpPr>
          <p:spPr>
            <a:xfrm>
              <a:off x="7180272" y="6396697"/>
              <a:ext cx="19033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700" dirty="0" smtClean="0">
                  <a:solidFill>
                    <a:srgbClr val="0070C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微小時間ごとに向きを検知し、</a:t>
              </a:r>
              <a:r>
                <a:rPr lang="en-US" altLang="ja-JP" sz="700" dirty="0" smtClean="0">
                  <a:solidFill>
                    <a:srgbClr val="0070C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/>
              </a:r>
              <a:br>
                <a:rPr lang="en-US" altLang="ja-JP" sz="700" dirty="0" smtClean="0">
                  <a:solidFill>
                    <a:srgbClr val="0070C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</a:br>
              <a:r>
                <a:rPr lang="ja-JP" altLang="en-US" sz="700" dirty="0" smtClean="0">
                  <a:solidFill>
                    <a:srgbClr val="0070C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ズレを打ち消すように走行を補正する</a:t>
              </a:r>
              <a:endParaRPr kumimoji="1" lang="ja-JP" altLang="en-US" sz="7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cxnSp>
          <p:nvCxnSpPr>
            <p:cNvPr id="93" name="直線コネクタ 92"/>
            <p:cNvCxnSpPr/>
            <p:nvPr/>
          </p:nvCxnSpPr>
          <p:spPr>
            <a:xfrm>
              <a:off x="9328220" y="5489056"/>
              <a:ext cx="0" cy="1343314"/>
            </a:xfrm>
            <a:prstGeom prst="line">
              <a:avLst/>
            </a:prstGeom>
            <a:ln w="152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グループ化 93"/>
            <p:cNvGrpSpPr/>
            <p:nvPr/>
          </p:nvGrpSpPr>
          <p:grpSpPr>
            <a:xfrm rot="10800000">
              <a:off x="8972389" y="6545620"/>
              <a:ext cx="702882" cy="638637"/>
              <a:chOff x="5476401" y="2958805"/>
              <a:chExt cx="578693" cy="525800"/>
            </a:xfrm>
          </p:grpSpPr>
          <p:sp>
            <p:nvSpPr>
              <p:cNvPr id="95" name="角丸四角形 94"/>
              <p:cNvSpPr/>
              <p:nvPr/>
            </p:nvSpPr>
            <p:spPr>
              <a:xfrm>
                <a:off x="5476401" y="3079716"/>
                <a:ext cx="71783" cy="283978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96" name="正方形/長方形 95"/>
              <p:cNvSpPr/>
              <p:nvPr/>
            </p:nvSpPr>
            <p:spPr>
              <a:xfrm>
                <a:off x="5548184" y="2958805"/>
                <a:ext cx="432486" cy="52580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97" name="角丸四角形 96"/>
              <p:cNvSpPr/>
              <p:nvPr/>
            </p:nvSpPr>
            <p:spPr>
              <a:xfrm>
                <a:off x="5983311" y="3079716"/>
                <a:ext cx="71783" cy="283978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p:grpSp>
        <p:cxnSp>
          <p:nvCxnSpPr>
            <p:cNvPr id="98" name="直線矢印コネクタ 97"/>
            <p:cNvCxnSpPr/>
            <p:nvPr/>
          </p:nvCxnSpPr>
          <p:spPr>
            <a:xfrm flipV="1">
              <a:off x="9322860" y="5489056"/>
              <a:ext cx="0" cy="1056564"/>
            </a:xfrm>
            <a:prstGeom prst="straightConnector1">
              <a:avLst/>
            </a:prstGeom>
            <a:ln w="508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矢印コネクタ 98"/>
            <p:cNvCxnSpPr/>
            <p:nvPr/>
          </p:nvCxnSpPr>
          <p:spPr>
            <a:xfrm flipH="1" flipV="1">
              <a:off x="9206196" y="5932667"/>
              <a:ext cx="133675" cy="607852"/>
            </a:xfrm>
            <a:prstGeom prst="straightConnector1">
              <a:avLst/>
            </a:prstGeom>
            <a:ln w="508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矢印コネクタ 99"/>
            <p:cNvCxnSpPr/>
            <p:nvPr/>
          </p:nvCxnSpPr>
          <p:spPr>
            <a:xfrm flipV="1">
              <a:off x="9216606" y="5525823"/>
              <a:ext cx="103961" cy="421209"/>
            </a:xfrm>
            <a:prstGeom prst="straightConnector1">
              <a:avLst/>
            </a:prstGeom>
            <a:ln w="508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テキスト ボックス 100"/>
            <p:cNvSpPr txBox="1"/>
            <p:nvPr/>
          </p:nvSpPr>
          <p:spPr>
            <a:xfrm>
              <a:off x="7107662" y="4573192"/>
              <a:ext cx="1434415" cy="2448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700" dirty="0" smtClean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このまま走行を</a:t>
              </a:r>
              <a:r>
                <a:rPr lang="ja-JP" altLang="en-US" sz="700" dirty="0" smtClean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続ける</a:t>
              </a:r>
              <a:r>
                <a:rPr lang="ja-JP" altLang="en-US" sz="700" dirty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と</a:t>
              </a:r>
              <a:endParaRPr kumimoji="1" lang="ja-JP" altLang="en-US" sz="7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02" name="四角形吹き出し 101"/>
            <p:cNvSpPr/>
            <p:nvPr/>
          </p:nvSpPr>
          <p:spPr>
            <a:xfrm>
              <a:off x="9159816" y="3831098"/>
              <a:ext cx="744390" cy="336806"/>
            </a:xfrm>
            <a:prstGeom prst="wedgeRectCallout">
              <a:avLst>
                <a:gd name="adj1" fmla="val -93278"/>
                <a:gd name="adj2" fmla="val 4079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6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目標の進行方向</a:t>
              </a:r>
              <a:endParaRPr kumimoji="1" lang="ja-JP" altLang="en-US" sz="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03" name="四角形吹き出し 102"/>
            <p:cNvSpPr/>
            <p:nvPr/>
          </p:nvSpPr>
          <p:spPr>
            <a:xfrm>
              <a:off x="7707046" y="4074746"/>
              <a:ext cx="744390" cy="336806"/>
            </a:xfrm>
            <a:prstGeom prst="wedgeRectCallout">
              <a:avLst>
                <a:gd name="adj1" fmla="val 88443"/>
                <a:gd name="adj2" fmla="val 13653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6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実際の進行方向</a:t>
              </a:r>
              <a:endParaRPr kumimoji="1" lang="ja-JP" altLang="en-US" sz="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04" name="四角形吹き出し 103"/>
            <p:cNvSpPr/>
            <p:nvPr/>
          </p:nvSpPr>
          <p:spPr>
            <a:xfrm>
              <a:off x="9693362" y="5489056"/>
              <a:ext cx="744390" cy="336806"/>
            </a:xfrm>
            <a:prstGeom prst="wedgeRectCallout">
              <a:avLst>
                <a:gd name="adj1" fmla="val -93278"/>
                <a:gd name="adj2" fmla="val 4079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6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目標の進行方向</a:t>
              </a:r>
              <a:endParaRPr kumimoji="1" lang="ja-JP" altLang="en-US" sz="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05" name="四角形吹き出し 104"/>
            <p:cNvSpPr/>
            <p:nvPr/>
          </p:nvSpPr>
          <p:spPr>
            <a:xfrm>
              <a:off x="8181872" y="5661932"/>
              <a:ext cx="744390" cy="336806"/>
            </a:xfrm>
            <a:prstGeom prst="wedgeRectCallout">
              <a:avLst>
                <a:gd name="adj1" fmla="val 88443"/>
                <a:gd name="adj2" fmla="val 13653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6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進行方向を補正する</a:t>
              </a:r>
              <a:endParaRPr kumimoji="1" lang="ja-JP" altLang="en-US" sz="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cxnSp>
          <p:nvCxnSpPr>
            <p:cNvPr id="106" name="カギ線コネクタ 105"/>
            <p:cNvCxnSpPr/>
            <p:nvPr/>
          </p:nvCxnSpPr>
          <p:spPr>
            <a:xfrm>
              <a:off x="7210859" y="5521351"/>
              <a:ext cx="1027020" cy="714656"/>
            </a:xfrm>
            <a:prstGeom prst="bentConnector3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カギ線コネクタ 106"/>
            <p:cNvCxnSpPr/>
            <p:nvPr/>
          </p:nvCxnSpPr>
          <p:spPr>
            <a:xfrm flipV="1">
              <a:off x="7210859" y="4811167"/>
              <a:ext cx="1027020" cy="714656"/>
            </a:xfrm>
            <a:prstGeom prst="bentConnector3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テキスト ボックス 107"/>
            <p:cNvSpPr txBox="1"/>
            <p:nvPr/>
          </p:nvSpPr>
          <p:spPr>
            <a:xfrm>
              <a:off x="9083663" y="4422526"/>
              <a:ext cx="145424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900" b="1" u="sng" dirty="0" smtClean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目標方向とズレ</a:t>
              </a:r>
              <a:r>
                <a:rPr lang="ja-JP" altLang="en-US" sz="900" b="1" u="sng" dirty="0" err="1" smtClean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て</a:t>
              </a:r>
              <a:r>
                <a:rPr lang="ja-JP" altLang="en-US" sz="900" b="1" u="sng" dirty="0" smtClean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しまう</a:t>
              </a:r>
              <a:endParaRPr kumimoji="1" lang="ja-JP" altLang="en-US" sz="900" b="1" u="sng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09" name="テキスト ボックス 108"/>
            <p:cNvSpPr txBox="1"/>
            <p:nvPr/>
          </p:nvSpPr>
          <p:spPr>
            <a:xfrm>
              <a:off x="9568939" y="6257596"/>
              <a:ext cx="168507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900" b="1" u="sng" dirty="0" smtClean="0">
                  <a:solidFill>
                    <a:srgbClr val="0070C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目標方向に確実に移動させる</a:t>
              </a:r>
              <a:endParaRPr kumimoji="1" lang="ja-JP" altLang="en-US" sz="900" b="1" u="sng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67" name="テキスト ボックス 166"/>
              <p:cNvSpPr txBox="1"/>
              <p:nvPr/>
            </p:nvSpPr>
            <p:spPr>
              <a:xfrm>
                <a:off x="2184132" y="2151287"/>
                <a:ext cx="4589053" cy="1323427"/>
              </a:xfrm>
              <a:prstGeom prst="rect">
                <a:avLst/>
              </a:prstGeom>
              <a:noFill/>
            </p:spPr>
            <p:txBody>
              <a:bodyPr wrap="square" lIns="91428" tIns="45714" rIns="91428" bIns="45714" rtlCol="0">
                <a:spAutoFit/>
              </a:bodyPr>
              <a:lstStyle/>
              <a:p>
                <a:r>
                  <a:rPr lang="ja-JP" altLang="en-US" sz="800" dirty="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トレッド長（</a:t>
                </a:r>
                <a14:m>
                  <m:oMath xmlns:m="http://schemas.openxmlformats.org/officeDocument/2006/math"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𝑚𝑚</m:t>
                    </m:r>
                  </m:oMath>
                </a14:m>
                <a:r>
                  <a:rPr lang="ja-JP" altLang="en-US" sz="800" dirty="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）： </a:t>
                </a:r>
                <a14:m>
                  <m:oMath xmlns:m="http://schemas.openxmlformats.org/officeDocument/2006/math">
                    <m:r>
                      <a:rPr lang="en-US" altLang="ja-JP" sz="800" b="0" i="0" smtClean="0">
                        <a:latin typeface="Cambria Math"/>
                        <a:ea typeface="HG丸ｺﾞｼｯｸM-PRO" panose="020F0600000000000000" pitchFamily="50" charset="-128"/>
                      </a:rPr>
                      <m:t>2</m:t>
                    </m:r>
                    <m:sSub>
                      <m:sSubPr>
                        <m:ctrlPr>
                          <a:rPr lang="en-US" altLang="ja-JP" sz="800" i="1" smtClean="0">
                            <a:latin typeface="Cambria Math" panose="02040503050406030204" pitchFamily="18" charset="0"/>
                            <a:ea typeface="HG丸ｺﾞｼｯｸM-PRO" panose="020F0600000000000000" pitchFamily="50" charset="-128"/>
                          </a:rPr>
                        </m:ctrlPr>
                      </m:sSubPr>
                      <m:e>
                        <m:r>
                          <a:rPr lang="en-US" altLang="ja-JP" sz="800" b="0" i="1" smtClean="0">
                            <a:latin typeface="Cambria Math"/>
                            <a:ea typeface="HG丸ｺﾞｼｯｸM-PRO" panose="020F0600000000000000" pitchFamily="50" charset="-128"/>
                          </a:rPr>
                          <m:t>𝐿</m:t>
                        </m:r>
                      </m:e>
                      <m:sub>
                        <m:r>
                          <a:rPr lang="en-US" altLang="ja-JP" sz="800" b="0" i="1" smtClean="0">
                            <a:latin typeface="Cambria Math"/>
                            <a:ea typeface="HG丸ｺﾞｼｯｸM-PRO" panose="020F0600000000000000" pitchFamily="50" charset="-128"/>
                          </a:rPr>
                          <m:t>𝑇</m:t>
                        </m:r>
                      </m:sub>
                    </m:sSub>
                  </m:oMath>
                </a14:m>
                <a:endParaRPr lang="en-US" altLang="ja-JP" sz="800" dirty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  <a:p>
                <a:r>
                  <a:rPr lang="ja-JP" altLang="en-US" sz="800" dirty="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車輪半径（</a:t>
                </a:r>
                <a14:m>
                  <m:oMath xmlns:m="http://schemas.openxmlformats.org/officeDocument/2006/math"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𝑚𝑚</m:t>
                    </m:r>
                  </m:oMath>
                </a14:m>
                <a:r>
                  <a:rPr lang="ja-JP" altLang="en-US" sz="800" dirty="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）</a:t>
                </a:r>
                <a:r>
                  <a:rPr lang="en-US" altLang="ja-JP" sz="800" dirty="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800" i="1" smtClean="0">
                            <a:latin typeface="Cambria Math" panose="02040503050406030204" pitchFamily="18" charset="0"/>
                            <a:ea typeface="HG丸ｺﾞｼｯｸM-PRO" panose="020F0600000000000000" pitchFamily="50" charset="-128"/>
                          </a:rPr>
                        </m:ctrlPr>
                      </m:sSubPr>
                      <m:e>
                        <m:r>
                          <a:rPr lang="en-US" altLang="ja-JP" sz="800" b="0" i="1" smtClean="0">
                            <a:latin typeface="Cambria Math"/>
                            <a:ea typeface="HG丸ｺﾞｼｯｸM-PRO" panose="020F0600000000000000" pitchFamily="50" charset="-128"/>
                          </a:rPr>
                          <m:t>𝑅</m:t>
                        </m:r>
                      </m:e>
                      <m:sub>
                        <m:r>
                          <a:rPr lang="en-US" altLang="ja-JP" sz="800" b="0" i="1" smtClean="0">
                            <a:latin typeface="Cambria Math"/>
                            <a:ea typeface="HG丸ｺﾞｼｯｸM-PRO" panose="020F0600000000000000" pitchFamily="50" charset="-128"/>
                          </a:rPr>
                          <m:t>𝑊</m:t>
                        </m:r>
                      </m:sub>
                    </m:sSub>
                  </m:oMath>
                </a14:m>
                <a:endParaRPr lang="en-US" altLang="ja-JP" sz="800" dirty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  <a:p>
                <a:r>
                  <a:rPr lang="ja-JP" altLang="en-US" sz="800" dirty="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微小時間での右サーボモーターの回転角の変化量（</a:t>
                </a:r>
                <a14:m>
                  <m:oMath xmlns:m="http://schemas.openxmlformats.org/officeDocument/2006/math"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𝑑𝑒𝑔</m:t>
                    </m:r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.</m:t>
                    </m:r>
                  </m:oMath>
                </a14:m>
                <a:r>
                  <a:rPr lang="ja-JP" altLang="en-US" sz="800" dirty="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）：</a:t>
                </a:r>
                <a14:m>
                  <m:oMath xmlns:m="http://schemas.openxmlformats.org/officeDocument/2006/math">
                    <m:r>
                      <a:rPr lang="ja-JP" altLang="en-US" sz="800" i="1" smtClean="0">
                        <a:latin typeface="Cambria Math"/>
                        <a:ea typeface="HG丸ｺﾞｼｯｸM-PRO" panose="020F0600000000000000" pitchFamily="50" charset="-128"/>
                      </a:rPr>
                      <m:t>∆</m:t>
                    </m:r>
                    <m:sSub>
                      <m:sSubPr>
                        <m:ctrlPr>
                          <a:rPr lang="en-US" altLang="ja-JP" sz="800" i="1" smtClean="0">
                            <a:latin typeface="Cambria Math" panose="02040503050406030204" pitchFamily="18" charset="0"/>
                            <a:ea typeface="HG丸ｺﾞｼｯｸM-PRO" panose="020F0600000000000000" pitchFamily="50" charset="-128"/>
                          </a:rPr>
                        </m:ctrlPr>
                      </m:sSubPr>
                      <m:e>
                        <m:r>
                          <a:rPr lang="ja-JP" altLang="en-US" sz="800" i="1" smtClean="0">
                            <a:latin typeface="Cambria Math"/>
                            <a:ea typeface="HG丸ｺﾞｼｯｸM-PRO" panose="020F0600000000000000" pitchFamily="50" charset="-128"/>
                          </a:rPr>
                          <m:t>𝜑</m:t>
                        </m:r>
                      </m:e>
                      <m:sub>
                        <m:r>
                          <a:rPr lang="en-US" altLang="ja-JP" sz="800" b="0" i="1" smtClean="0">
                            <a:latin typeface="Cambria Math"/>
                            <a:ea typeface="HG丸ｺﾞｼｯｸM-PRO" panose="020F0600000000000000" pitchFamily="50" charset="-128"/>
                          </a:rPr>
                          <m:t>𝑅</m:t>
                        </m:r>
                      </m:sub>
                    </m:sSub>
                  </m:oMath>
                </a14:m>
                <a:endParaRPr lang="en-US" altLang="ja-JP" sz="800" dirty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  <a:p>
                <a:r>
                  <a:rPr lang="ja-JP" altLang="en-US" sz="800" dirty="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微小時間での</a:t>
                </a:r>
                <a:r>
                  <a:rPr lang="ja-JP" altLang="en-US" sz="800" dirty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左</a:t>
                </a:r>
                <a:r>
                  <a:rPr lang="ja-JP" altLang="en-US" sz="800" dirty="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サーボモーターの回転角の変化量（</a:t>
                </a:r>
                <a14:m>
                  <m:oMath xmlns:m="http://schemas.openxmlformats.org/officeDocument/2006/math"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𝑑𝑒𝑔</m:t>
                    </m:r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. </m:t>
                    </m:r>
                  </m:oMath>
                </a14:m>
                <a:r>
                  <a:rPr lang="ja-JP" altLang="en-US" sz="800" dirty="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）：</a:t>
                </a:r>
                <a14:m>
                  <m:oMath xmlns:m="http://schemas.openxmlformats.org/officeDocument/2006/math">
                    <m:r>
                      <a:rPr lang="ja-JP" altLang="en-US" sz="800" i="1" smtClean="0">
                        <a:latin typeface="Cambria Math"/>
                        <a:ea typeface="HG丸ｺﾞｼｯｸM-PRO" panose="020F0600000000000000" pitchFamily="50" charset="-128"/>
                      </a:rPr>
                      <m:t>∆</m:t>
                    </m:r>
                    <m:sSub>
                      <m:sSubPr>
                        <m:ctrlPr>
                          <a:rPr lang="en-US" altLang="ja-JP" sz="800" i="1" smtClean="0">
                            <a:latin typeface="Cambria Math" panose="02040503050406030204" pitchFamily="18" charset="0"/>
                            <a:ea typeface="HG丸ｺﾞｼｯｸM-PRO" panose="020F0600000000000000" pitchFamily="50" charset="-128"/>
                          </a:rPr>
                        </m:ctrlPr>
                      </m:sSubPr>
                      <m:e>
                        <m:r>
                          <a:rPr lang="ja-JP" altLang="en-US" sz="800" i="1" smtClean="0">
                            <a:latin typeface="Cambria Math"/>
                            <a:ea typeface="HG丸ｺﾞｼｯｸM-PRO" panose="020F0600000000000000" pitchFamily="50" charset="-128"/>
                          </a:rPr>
                          <m:t>𝜑</m:t>
                        </m:r>
                      </m:e>
                      <m:sub>
                        <m:r>
                          <a:rPr lang="en-US" altLang="ja-JP" sz="800" b="0" i="1" smtClean="0">
                            <a:latin typeface="Cambria Math"/>
                            <a:ea typeface="HG丸ｺﾞｼｯｸM-PRO" panose="020F0600000000000000" pitchFamily="50" charset="-128"/>
                          </a:rPr>
                          <m:t>𝐿</m:t>
                        </m:r>
                      </m:sub>
                    </m:sSub>
                  </m:oMath>
                </a14:m>
                <a:endParaRPr lang="en-US" altLang="ja-JP" sz="800" dirty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  <a:p>
                <a:r>
                  <a:rPr lang="ja-JP" altLang="en-US" sz="800" dirty="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走行体の座標（</a:t>
                </a:r>
                <a:r>
                  <a:rPr lang="en-US" altLang="ja-JP" sz="800" b="0" dirty="0" smtClean="0">
                    <a:ea typeface="HG丸ｺﾞｼｯｸM-PRO" panose="020F0600000000000000" pitchFamily="50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𝑚𝑚</m:t>
                    </m:r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 </m:t>
                    </m:r>
                  </m:oMath>
                </a14:m>
                <a:r>
                  <a:rPr lang="ja-JP" altLang="en-US" sz="800" dirty="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）：</a:t>
                </a:r>
                <a14:m>
                  <m:oMath xmlns:m="http://schemas.openxmlformats.org/officeDocument/2006/math"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𝑥</m:t>
                    </m:r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,</m:t>
                    </m:r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𝑦</m:t>
                    </m:r>
                  </m:oMath>
                </a14:m>
                <a:endParaRPr lang="en-US" altLang="ja-JP" sz="800" dirty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  <a:p>
                <a:r>
                  <a:rPr lang="ja-JP" altLang="en-US" sz="800" dirty="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走行体の方向（</a:t>
                </a:r>
                <a14:m>
                  <m:oMath xmlns:m="http://schemas.openxmlformats.org/officeDocument/2006/math"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𝑟𝑎𝑑</m:t>
                    </m:r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.</m:t>
                    </m:r>
                  </m:oMath>
                </a14:m>
                <a:r>
                  <a:rPr lang="ja-JP" altLang="en-US" sz="800" dirty="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）：</a:t>
                </a:r>
                <a14:m>
                  <m:oMath xmlns:m="http://schemas.openxmlformats.org/officeDocument/2006/math">
                    <m:r>
                      <a:rPr lang="ja-JP" altLang="en-US" sz="800" i="1" smtClean="0">
                        <a:latin typeface="Cambria Math"/>
                        <a:ea typeface="HG丸ｺﾞｼｯｸM-PRO" panose="020F0600000000000000" pitchFamily="50" charset="-128"/>
                      </a:rPr>
                      <m:t>𝜃</m:t>
                    </m:r>
                  </m:oMath>
                </a14:m>
                <a:endParaRPr lang="en-US" altLang="ja-JP" sz="800" dirty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  <a:p>
                <a:r>
                  <a:rPr lang="ja-JP" altLang="en-US" sz="800" dirty="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微小時間での機体の進行方向の変化量（</a:t>
                </a:r>
                <a14:m>
                  <m:oMath xmlns:m="http://schemas.openxmlformats.org/officeDocument/2006/math"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𝑟𝑎𝑑</m:t>
                    </m:r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.</m:t>
                    </m:r>
                  </m:oMath>
                </a14:m>
                <a:r>
                  <a:rPr lang="ja-JP" altLang="en-US" sz="800" dirty="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）：</a:t>
                </a:r>
                <a14:m>
                  <m:oMath xmlns:m="http://schemas.openxmlformats.org/officeDocument/2006/math">
                    <m:r>
                      <a:rPr lang="ja-JP" altLang="en-US" sz="800" i="1" smtClean="0">
                        <a:latin typeface="Cambria Math"/>
                        <a:ea typeface="HG丸ｺﾞｼｯｸM-PRO" panose="020F0600000000000000" pitchFamily="50" charset="-128"/>
                      </a:rPr>
                      <m:t>∆</m:t>
                    </m:r>
                    <m:r>
                      <a:rPr lang="ja-JP" altLang="en-US" sz="800" i="1" smtClean="0">
                        <a:latin typeface="Cambria Math"/>
                        <a:ea typeface="HG丸ｺﾞｼｯｸM-PRO" panose="020F0600000000000000" pitchFamily="50" charset="-128"/>
                      </a:rPr>
                      <m:t>𝜃</m:t>
                    </m:r>
                  </m:oMath>
                </a14:m>
                <a:endParaRPr lang="en-US" altLang="ja-JP" sz="800" dirty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  <a:p>
                <a:r>
                  <a:rPr lang="ja-JP" altLang="en-US" sz="800" dirty="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旋回半径：</a:t>
                </a:r>
                <a14:m>
                  <m:oMath xmlns:m="http://schemas.openxmlformats.org/officeDocument/2006/math"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𝑟</m:t>
                    </m:r>
                  </m:oMath>
                </a14:m>
                <a:endParaRPr lang="en-US" altLang="ja-JP" sz="800" dirty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  <a:p>
                <a:r>
                  <a:rPr lang="ja-JP" altLang="en-US" sz="800" dirty="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横軸</a:t>
                </a:r>
                <a:r>
                  <a:rPr lang="ja-JP" altLang="en-US" sz="800" dirty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方向</a:t>
                </a:r>
                <a:r>
                  <a:rPr lang="ja-JP" altLang="en-US" sz="800" dirty="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の</a:t>
                </a:r>
                <a:r>
                  <a:rPr lang="ja-JP" altLang="en-US" sz="800" dirty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位置</a:t>
                </a:r>
                <a:r>
                  <a:rPr lang="ja-JP" altLang="en-US" sz="800" dirty="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変化（</a:t>
                </a:r>
                <a14:m>
                  <m:oMath xmlns:m="http://schemas.openxmlformats.org/officeDocument/2006/math"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𝑚𝑚</m:t>
                    </m:r>
                  </m:oMath>
                </a14:m>
                <a:r>
                  <a:rPr lang="ja-JP" altLang="en-US" sz="800" dirty="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）：</a:t>
                </a:r>
                <a14:m>
                  <m:oMath xmlns:m="http://schemas.openxmlformats.org/officeDocument/2006/math">
                    <m:r>
                      <a:rPr lang="ja-JP" altLang="en-US" sz="800" i="1" smtClean="0">
                        <a:latin typeface="Cambria Math"/>
                        <a:ea typeface="HG丸ｺﾞｼｯｸM-PRO" panose="020F0600000000000000" pitchFamily="50" charset="-128"/>
                      </a:rPr>
                      <m:t>∆</m:t>
                    </m:r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𝑥</m:t>
                    </m:r>
                  </m:oMath>
                </a14:m>
                <a:endParaRPr lang="en-US" altLang="ja-JP" sz="800" dirty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  <a:p>
                <a:r>
                  <a:rPr lang="ja-JP" altLang="en-US" sz="800" dirty="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縦軸</a:t>
                </a:r>
                <a:r>
                  <a:rPr lang="ja-JP" altLang="en-US" sz="800" dirty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方向</a:t>
                </a:r>
                <a:r>
                  <a:rPr lang="ja-JP" altLang="en-US" sz="800" dirty="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の位置変化（</a:t>
                </a:r>
                <a14:m>
                  <m:oMath xmlns:m="http://schemas.openxmlformats.org/officeDocument/2006/math"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𝑚𝑚</m:t>
                    </m:r>
                  </m:oMath>
                </a14:m>
                <a:r>
                  <a:rPr lang="ja-JP" altLang="en-US" sz="800" dirty="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）：</a:t>
                </a:r>
                <a14:m>
                  <m:oMath xmlns:m="http://schemas.openxmlformats.org/officeDocument/2006/math">
                    <m:r>
                      <a:rPr lang="ja-JP" altLang="en-US" sz="800" i="1" smtClean="0">
                        <a:latin typeface="Cambria Math"/>
                        <a:ea typeface="HG丸ｺﾞｼｯｸM-PRO" panose="020F0600000000000000" pitchFamily="50" charset="-128"/>
                      </a:rPr>
                      <m:t>∆</m:t>
                    </m:r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𝑦</m:t>
                    </m:r>
                  </m:oMath>
                </a14:m>
                <a:r>
                  <a:rPr lang="ja-JP" altLang="en-US" sz="800" dirty="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 </a:t>
                </a:r>
                <a:endParaRPr lang="ja-JP" altLang="en-US" sz="8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</mc:Choice>
        <mc:Fallback>
          <p:sp>
            <p:nvSpPr>
              <p:cNvPr id="167" name="テキスト ボックス 1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4132" y="2151287"/>
                <a:ext cx="4589053" cy="132342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0" name="テキスト ボックス 179"/>
              <p:cNvSpPr txBox="1"/>
              <p:nvPr/>
            </p:nvSpPr>
            <p:spPr>
              <a:xfrm>
                <a:off x="2525989" y="3575703"/>
                <a:ext cx="1085169" cy="3520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800" b="0" i="1" smtClean="0">
                          <a:latin typeface="Cambria Math"/>
                          <a:ea typeface="Cambria Math"/>
                        </a:rPr>
                        <m:t>𝑟</m:t>
                      </m:r>
                      <m:r>
                        <a:rPr lang="en-US" altLang="ja-JP" sz="8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ja-JP" sz="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800" i="1" smtClean="0">
                                  <a:latin typeface="Cambria Math" panose="02040503050406030204" pitchFamily="18" charset="0"/>
                                  <a:ea typeface="HG丸ｺﾞｼｯｸM-PRO" panose="020F0600000000000000" pitchFamily="50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800" b="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800" b="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𝑇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ja-JP" sz="800" b="0" i="1" smtClean="0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ja-JP" sz="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800" i="1" smtClean="0">
                                      <a:latin typeface="Cambria Math"/>
                                      <a:ea typeface="HG丸ｺﾞｼｯｸM-PRO" panose="020F0600000000000000" pitchFamily="50" charset="-128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ja-JP" sz="800" b="0" i="1" smtClean="0">
                                      <a:latin typeface="Cambria Math"/>
                                      <a:ea typeface="Cambria Math"/>
                                    </a:rPr>
                                    <m:t>𝑅</m:t>
                                  </m:r>
                                </m:sub>
                              </m:sSub>
                              <m:r>
                                <a:rPr lang="en-US" altLang="ja-JP" sz="800" b="0" i="1" smtClean="0">
                                  <a:latin typeface="Cambria Math"/>
                                  <a:ea typeface="Cambria Math"/>
                                </a:rPr>
                                <m:t>+∆</m:t>
                              </m:r>
                              <m:sSub>
                                <m:sSubPr>
                                  <m:ctrlPr>
                                    <a:rPr lang="en-US" altLang="ja-JP" sz="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800" i="1" smtClean="0">
                                      <a:latin typeface="Cambria Math"/>
                                      <a:ea typeface="HG丸ｺﾞｼｯｸM-PRO" panose="020F0600000000000000" pitchFamily="50" charset="-128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ja-JP" sz="800" b="0" i="1" smtClean="0">
                                      <a:latin typeface="Cambria Math"/>
                                      <a:ea typeface="Cambria Math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ja-JP" altLang="en-US" sz="800" i="1" smtClean="0">
                              <a:latin typeface="Cambria Math"/>
                              <a:ea typeface="HG丸ｺﾞｼｯｸM-PRO" panose="020F0600000000000000" pitchFamily="50" charset="-128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altLang="ja-JP" sz="800" i="1" smtClean="0">
                                  <a:latin typeface="Cambria Math" panose="02040503050406030204" pitchFamily="18" charset="0"/>
                                  <a:ea typeface="HG丸ｺﾞｼｯｸM-PRO" panose="020F0600000000000000" pitchFamily="50" charset="-128"/>
                                </a:rPr>
                              </m:ctrlPr>
                            </m:sSubPr>
                            <m:e>
                              <m:r>
                                <a:rPr lang="ja-JP" altLang="en-US" sz="80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altLang="ja-JP" sz="800" b="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𝑅</m:t>
                              </m:r>
                            </m:sub>
                          </m:sSub>
                          <m:r>
                            <a:rPr lang="en-US" altLang="ja-JP" sz="800" b="0" i="1" smtClean="0">
                              <a:latin typeface="Cambria Math"/>
                              <a:ea typeface="HG丸ｺﾞｼｯｸM-PRO" panose="020F0600000000000000" pitchFamily="50" charset="-128"/>
                            </a:rPr>
                            <m:t>−</m:t>
                          </m:r>
                          <m:r>
                            <a:rPr lang="ja-JP" altLang="en-US" sz="800" i="1" smtClean="0">
                              <a:latin typeface="Cambria Math"/>
                              <a:ea typeface="HG丸ｺﾞｼｯｸM-PRO" panose="020F0600000000000000" pitchFamily="50" charset="-128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altLang="ja-JP" sz="800" i="1" smtClean="0">
                                  <a:latin typeface="Cambria Math" panose="02040503050406030204" pitchFamily="18" charset="0"/>
                                  <a:ea typeface="HG丸ｺﾞｼｯｸM-PRO" panose="020F0600000000000000" pitchFamily="50" charset="-128"/>
                                </a:rPr>
                              </m:ctrlPr>
                            </m:sSubPr>
                            <m:e>
                              <m:r>
                                <a:rPr lang="ja-JP" altLang="en-US" sz="80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altLang="ja-JP" sz="800" b="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ja-JP" sz="8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</mc:Choice>
        <mc:Fallback>
          <p:sp>
            <p:nvSpPr>
              <p:cNvPr id="180" name="テキスト ボックス 1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989" y="3575703"/>
                <a:ext cx="1085169" cy="35201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2" name="テキスト ボックス 181"/>
          <p:cNvSpPr txBox="1"/>
          <p:nvPr/>
        </p:nvSpPr>
        <p:spPr>
          <a:xfrm>
            <a:off x="3829135" y="3654394"/>
            <a:ext cx="12650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800" dirty="0"/>
              <a:t>（</a:t>
            </a:r>
            <a:r>
              <a:rPr lang="ja-JP" altLang="en-US" sz="800" dirty="0" smtClean="0"/>
              <a:t>直進時は無限大となる</a:t>
            </a:r>
            <a:r>
              <a:rPr lang="ja-JP" altLang="en-US" sz="800" dirty="0"/>
              <a:t>）</a:t>
            </a:r>
            <a:endParaRPr kumimoji="1" lang="ja-JP" altLang="en-US" sz="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3" name="テキスト ボックス 182"/>
              <p:cNvSpPr txBox="1"/>
              <p:nvPr/>
            </p:nvSpPr>
            <p:spPr>
              <a:xfrm>
                <a:off x="2512749" y="3984239"/>
                <a:ext cx="1239442" cy="3513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800" b="0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ja-JP" altLang="en-US" sz="8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altLang="ja-JP" sz="8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ja-JP" sz="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ja-JP" altLang="en-US" sz="800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altLang="ja-JP" sz="800" i="1" smtClean="0">
                                  <a:latin typeface="Cambria Math" panose="02040503050406030204" pitchFamily="18" charset="0"/>
                                  <a:ea typeface="HG丸ｺﾞｼｯｸM-PRO" panose="020F0600000000000000" pitchFamily="50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800" b="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ja-JP" sz="800" b="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𝑤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ja-JP" sz="800" b="0" i="1" smtClean="0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ja-JP" sz="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800" i="1" smtClean="0">
                                      <a:latin typeface="Cambria Math"/>
                                      <a:ea typeface="HG丸ｺﾞｼｯｸM-PRO" panose="020F0600000000000000" pitchFamily="50" charset="-128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ja-JP" sz="800" b="0" i="1" smtClean="0">
                                      <a:latin typeface="Cambria Math"/>
                                      <a:ea typeface="Cambria Math"/>
                                    </a:rPr>
                                    <m:t>𝑅</m:t>
                                  </m:r>
                                </m:sub>
                              </m:sSub>
                              <m:r>
                                <a:rPr lang="en-US" altLang="ja-JP" sz="800" b="0" i="1" smtClean="0">
                                  <a:latin typeface="Cambria Math"/>
                                  <a:ea typeface="Cambria Math"/>
                                </a:rPr>
                                <m:t>−∆</m:t>
                              </m:r>
                              <m:sSub>
                                <m:sSubPr>
                                  <m:ctrlPr>
                                    <a:rPr lang="en-US" altLang="ja-JP" sz="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800" i="1" smtClean="0">
                                      <a:latin typeface="Cambria Math"/>
                                      <a:ea typeface="HG丸ｺﾞｼｯｸM-PRO" panose="020F0600000000000000" pitchFamily="50" charset="-128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ja-JP" sz="800" b="0" i="1" smtClean="0">
                                      <a:latin typeface="Cambria Math"/>
                                      <a:ea typeface="Cambria Math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ja-JP" sz="800" b="0" i="1" smtClean="0">
                              <a:latin typeface="Cambria Math"/>
                              <a:ea typeface="Cambria Math"/>
                            </a:rPr>
                            <m:t>360</m:t>
                          </m:r>
                          <m:sSub>
                            <m:sSubPr>
                              <m:ctrlPr>
                                <a:rPr lang="en-US" altLang="ja-JP" sz="800" i="1" smtClean="0">
                                  <a:latin typeface="Cambria Math" panose="02040503050406030204" pitchFamily="18" charset="0"/>
                                  <a:ea typeface="HG丸ｺﾞｼｯｸM-PRO" panose="020F0600000000000000" pitchFamily="50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800" b="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800" b="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𝑇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ja-JP" sz="800" dirty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</mc:Choice>
        <mc:Fallback>
          <p:sp>
            <p:nvSpPr>
              <p:cNvPr id="183" name="テキスト ボックス 1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2749" y="3984239"/>
                <a:ext cx="1239442" cy="35137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8" name="テキスト ボックス 187"/>
              <p:cNvSpPr txBox="1"/>
              <p:nvPr/>
            </p:nvSpPr>
            <p:spPr>
              <a:xfrm>
                <a:off x="1141169" y="4112557"/>
                <a:ext cx="14266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800" b="0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altLang="ja-JP" sz="800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altLang="ja-JP" sz="8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ja-JP" sz="800" b="0" i="1" smtClean="0">
                          <a:latin typeface="Cambria Math"/>
                          <a:ea typeface="Cambria Math"/>
                        </a:rPr>
                        <m:t>𝑟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ja-JP" sz="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800" b="0" i="0" smtClean="0">
                                  <a:latin typeface="Cambria Math"/>
                                  <a:ea typeface="Cambria Math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ja-JP" sz="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ja-JP" altLang="en-US" sz="800" i="1" smtClean="0">
                                      <a:latin typeface="Cambria Math"/>
                                      <a:ea typeface="HG丸ｺﾞｼｯｸM-PRO" panose="020F0600000000000000" pitchFamily="50" charset="-128"/>
                                    </a:rPr>
                                    <m:t>𝜃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ja-JP" sz="800" b="0" i="0" smtClean="0">
                                      <a:latin typeface="Cambria Math"/>
                                      <a:ea typeface="HG丸ｺﾞｼｯｸM-PRO" panose="020F0600000000000000" pitchFamily="50" charset="-128"/>
                                    </a:rPr>
                                    <m:t>+</m:t>
                                  </m:r>
                                  <m:r>
                                    <a:rPr lang="en-US" altLang="ja-JP" sz="800" b="0" i="1" smtClean="0">
                                      <a:latin typeface="Cambria Math"/>
                                      <a:ea typeface="Cambria Math"/>
                                    </a:rPr>
                                    <m:t>∆</m:t>
                                  </m:r>
                                  <m:r>
                                    <a:rPr lang="ja-JP" altLang="en-US" sz="800" b="0" i="1" smtClean="0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ja-JP" sz="8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ja-JP" sz="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800" b="0" i="0" smtClean="0">
                                  <a:latin typeface="Cambria Math"/>
                                  <a:ea typeface="Cambria Math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ja-JP" altLang="en-US" sz="800" b="0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func>
                        </m:e>
                      </m:d>
                    </m:oMath>
                    <m:oMath xmlns:m="http://schemas.openxmlformats.org/officeDocument/2006/math">
                      <m:r>
                        <a:rPr lang="en-US" altLang="ja-JP" sz="800" b="0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altLang="ja-JP" sz="800" b="0" i="1" smtClean="0">
                          <a:latin typeface="Cambria Math"/>
                          <a:ea typeface="Cambria Math"/>
                        </a:rPr>
                        <m:t>𝑦</m:t>
                      </m:r>
                      <m:r>
                        <a:rPr lang="en-US" altLang="ja-JP" sz="8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ja-JP" sz="800" b="0" i="1" smtClean="0">
                          <a:latin typeface="Cambria Math"/>
                          <a:ea typeface="Cambria Math"/>
                        </a:rPr>
                        <m:t>𝑟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ja-JP" sz="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a:rPr lang="en-US" altLang="ja-JP" sz="800" b="0" i="1" smtClean="0">
                                  <a:latin typeface="Cambria Math"/>
                                  <a:ea typeface="Cambria Math"/>
                                </a:rPr>
                                <m:t>𝑠𝑖𝑛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ja-JP" sz="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ja-JP" altLang="en-US" sz="800" i="1" smtClean="0">
                                      <a:latin typeface="Cambria Math"/>
                                      <a:ea typeface="HG丸ｺﾞｼｯｸM-PRO" panose="020F0600000000000000" pitchFamily="50" charset="-128"/>
                                    </a:rPr>
                                    <m:t>𝜃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ja-JP" sz="800" b="0" i="0" smtClean="0">
                                      <a:latin typeface="Cambria Math"/>
                                      <a:ea typeface="HG丸ｺﾞｼｯｸM-PRO" panose="020F0600000000000000" pitchFamily="50" charset="-128"/>
                                    </a:rPr>
                                    <m:t>+</m:t>
                                  </m:r>
                                  <m:r>
                                    <a:rPr lang="en-US" altLang="ja-JP" sz="800" b="0" i="1" smtClean="0">
                                      <a:latin typeface="Cambria Math"/>
                                      <a:ea typeface="Cambria Math"/>
                                    </a:rPr>
                                    <m:t>∆</m:t>
                                  </m:r>
                                  <m:r>
                                    <a:rPr lang="ja-JP" altLang="en-US" sz="800" b="0" i="1" smtClean="0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ja-JP" sz="8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ja-JP" sz="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a:rPr lang="en-US" altLang="ja-JP" sz="800" b="0" i="1" smtClean="0">
                                  <a:latin typeface="Cambria Math"/>
                                  <a:ea typeface="Cambria Math"/>
                                </a:rPr>
                                <m:t>𝑠𝑖𝑛</m:t>
                              </m:r>
                            </m:fName>
                            <m:e>
                              <m:r>
                                <a:rPr lang="ja-JP" altLang="en-US" sz="800" b="0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altLang="ja-JP" sz="800" dirty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</mc:Choice>
        <mc:Fallback>
          <p:sp>
            <p:nvSpPr>
              <p:cNvPr id="188" name="テキスト ボックス 1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169" y="4112557"/>
                <a:ext cx="1426673" cy="33855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9" name="正方形/長方形 188"/>
          <p:cNvSpPr/>
          <p:nvPr/>
        </p:nvSpPr>
        <p:spPr>
          <a:xfrm>
            <a:off x="2078748" y="3364603"/>
            <a:ext cx="151836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8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走行体の旋回半径と方向変化</a:t>
            </a:r>
            <a:endParaRPr lang="ja-JP" altLang="en-US" sz="800" dirty="0"/>
          </a:p>
        </p:txBody>
      </p:sp>
      <p:sp>
        <p:nvSpPr>
          <p:cNvPr id="190" name="正方形/長方形 189"/>
          <p:cNvSpPr/>
          <p:nvPr/>
        </p:nvSpPr>
        <p:spPr>
          <a:xfrm>
            <a:off x="479029" y="3928860"/>
            <a:ext cx="11079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8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走行体の位置の変化</a:t>
            </a:r>
            <a:endParaRPr lang="ja-JP" altLang="en-US" sz="800" dirty="0"/>
          </a:p>
        </p:txBody>
      </p:sp>
      <p:grpSp>
        <p:nvGrpSpPr>
          <p:cNvPr id="227" name="グループ化 226"/>
          <p:cNvGrpSpPr/>
          <p:nvPr/>
        </p:nvGrpSpPr>
        <p:grpSpPr>
          <a:xfrm>
            <a:off x="5554109" y="2016960"/>
            <a:ext cx="4228750" cy="1969361"/>
            <a:chOff x="852014" y="2075157"/>
            <a:chExt cx="9274056" cy="4318998"/>
          </a:xfrm>
        </p:grpSpPr>
        <p:pic>
          <p:nvPicPr>
            <p:cNvPr id="203" name="図 20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83694" y="2839680"/>
              <a:ext cx="2933572" cy="3255319"/>
            </a:xfrm>
            <a:prstGeom prst="rect">
              <a:avLst/>
            </a:prstGeom>
          </p:spPr>
        </p:pic>
        <p:pic>
          <p:nvPicPr>
            <p:cNvPr id="204" name="図 20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52014" y="2723010"/>
              <a:ext cx="2995307" cy="3081658"/>
            </a:xfrm>
            <a:prstGeom prst="rect">
              <a:avLst/>
            </a:prstGeom>
          </p:spPr>
        </p:pic>
        <p:sp>
          <p:nvSpPr>
            <p:cNvPr id="205" name="角丸四角形 204"/>
            <p:cNvSpPr/>
            <p:nvPr/>
          </p:nvSpPr>
          <p:spPr>
            <a:xfrm>
              <a:off x="3225818" y="3507971"/>
              <a:ext cx="775448" cy="682332"/>
            </a:xfrm>
            <a:prstGeom prst="roundRect">
              <a:avLst/>
            </a:prstGeom>
            <a:noFill/>
            <a:ln w="44450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06" name="角丸四角形 205"/>
            <p:cNvSpPr/>
            <p:nvPr/>
          </p:nvSpPr>
          <p:spPr>
            <a:xfrm>
              <a:off x="5083694" y="2839680"/>
              <a:ext cx="3398332" cy="3255320"/>
            </a:xfrm>
            <a:prstGeom prst="roundRect">
              <a:avLst/>
            </a:prstGeom>
            <a:noFill/>
            <a:ln w="44450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grpSp>
          <p:nvGrpSpPr>
            <p:cNvPr id="207" name="グループ化 206"/>
            <p:cNvGrpSpPr/>
            <p:nvPr/>
          </p:nvGrpSpPr>
          <p:grpSpPr>
            <a:xfrm rot="19976373">
              <a:off x="5227259" y="3176968"/>
              <a:ext cx="944895" cy="858530"/>
              <a:chOff x="5476401" y="2958805"/>
              <a:chExt cx="578693" cy="525800"/>
            </a:xfrm>
          </p:grpSpPr>
          <p:sp>
            <p:nvSpPr>
              <p:cNvPr id="208" name="角丸四角形 207"/>
              <p:cNvSpPr/>
              <p:nvPr/>
            </p:nvSpPr>
            <p:spPr>
              <a:xfrm>
                <a:off x="5476401" y="3079716"/>
                <a:ext cx="71783" cy="283978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7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209" name="正方形/長方形 208"/>
              <p:cNvSpPr/>
              <p:nvPr/>
            </p:nvSpPr>
            <p:spPr>
              <a:xfrm>
                <a:off x="5548184" y="2958805"/>
                <a:ext cx="432486" cy="52580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70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210" name="角丸四角形 209"/>
              <p:cNvSpPr/>
              <p:nvPr/>
            </p:nvSpPr>
            <p:spPr>
              <a:xfrm>
                <a:off x="5983311" y="3079716"/>
                <a:ext cx="71783" cy="283978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7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p:grpSp>
        <p:cxnSp>
          <p:nvCxnSpPr>
            <p:cNvPr id="211" name="直線矢印コネクタ 210"/>
            <p:cNvCxnSpPr/>
            <p:nvPr/>
          </p:nvCxnSpPr>
          <p:spPr>
            <a:xfrm>
              <a:off x="5909224" y="3996245"/>
              <a:ext cx="509224" cy="1001326"/>
            </a:xfrm>
            <a:prstGeom prst="straightConnector1">
              <a:avLst/>
            </a:prstGeom>
            <a:ln w="254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2" name="グループ化 211"/>
            <p:cNvGrpSpPr/>
            <p:nvPr/>
          </p:nvGrpSpPr>
          <p:grpSpPr>
            <a:xfrm rot="14990070">
              <a:off x="5262124" y="5002738"/>
              <a:ext cx="944895" cy="858530"/>
              <a:chOff x="5476401" y="2958805"/>
              <a:chExt cx="578693" cy="525800"/>
            </a:xfrm>
          </p:grpSpPr>
          <p:sp>
            <p:nvSpPr>
              <p:cNvPr id="213" name="角丸四角形 212"/>
              <p:cNvSpPr/>
              <p:nvPr/>
            </p:nvSpPr>
            <p:spPr>
              <a:xfrm>
                <a:off x="5476401" y="3079716"/>
                <a:ext cx="71783" cy="283978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7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214" name="正方形/長方形 213"/>
              <p:cNvSpPr/>
              <p:nvPr/>
            </p:nvSpPr>
            <p:spPr>
              <a:xfrm>
                <a:off x="5548184" y="2958805"/>
                <a:ext cx="432486" cy="52580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70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215" name="角丸四角形 214"/>
              <p:cNvSpPr/>
              <p:nvPr/>
            </p:nvSpPr>
            <p:spPr>
              <a:xfrm>
                <a:off x="5983311" y="3079716"/>
                <a:ext cx="71783" cy="283978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7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p:grpSp>
        <p:sp>
          <p:nvSpPr>
            <p:cNvPr id="216" name="円/楕円 215"/>
            <p:cNvSpPr/>
            <p:nvPr/>
          </p:nvSpPr>
          <p:spPr>
            <a:xfrm>
              <a:off x="5925849" y="4150115"/>
              <a:ext cx="159021" cy="16975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17" name="四角形吹き出し 216"/>
            <p:cNvSpPr/>
            <p:nvPr/>
          </p:nvSpPr>
          <p:spPr>
            <a:xfrm>
              <a:off x="7507906" y="3207747"/>
              <a:ext cx="2108804" cy="733176"/>
            </a:xfrm>
            <a:prstGeom prst="wedgeRectCallout">
              <a:avLst>
                <a:gd name="adj1" fmla="val -113954"/>
                <a:gd name="adj2" fmla="val 77333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7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横線を通過するときに</a:t>
              </a:r>
              <a:r>
                <a:rPr lang="en-US" altLang="ja-JP" sz="7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y</a:t>
              </a:r>
              <a:r>
                <a:rPr lang="ja-JP" altLang="en-US" sz="7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座標を補正</a:t>
              </a:r>
              <a:endParaRPr kumimoji="1" lang="ja-JP" altLang="en-US" sz="7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cxnSp>
          <p:nvCxnSpPr>
            <p:cNvPr id="218" name="直線矢印コネクタ 217"/>
            <p:cNvCxnSpPr/>
            <p:nvPr/>
          </p:nvCxnSpPr>
          <p:spPr>
            <a:xfrm flipV="1">
              <a:off x="5083694" y="2443792"/>
              <a:ext cx="0" cy="3651207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9" name="直線矢印コネクタ 218"/>
            <p:cNvCxnSpPr/>
            <p:nvPr/>
          </p:nvCxnSpPr>
          <p:spPr>
            <a:xfrm>
              <a:off x="5049430" y="6117579"/>
              <a:ext cx="3641563" cy="15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0" name="テキスト ボックス 219"/>
            <p:cNvSpPr txBox="1"/>
            <p:nvPr/>
          </p:nvSpPr>
          <p:spPr>
            <a:xfrm>
              <a:off x="4929750" y="2075157"/>
              <a:ext cx="517487" cy="4387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7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y</a:t>
              </a:r>
              <a:endParaRPr kumimoji="1" lang="ja-JP" altLang="en-US" sz="7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21" name="テキスト ボックス 220"/>
            <p:cNvSpPr txBox="1"/>
            <p:nvPr/>
          </p:nvSpPr>
          <p:spPr>
            <a:xfrm>
              <a:off x="8653853" y="5955415"/>
              <a:ext cx="513974" cy="4387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7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x</a:t>
              </a:r>
              <a:endParaRPr kumimoji="1" lang="ja-JP" altLang="en-US" sz="7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cxnSp>
          <p:nvCxnSpPr>
            <p:cNvPr id="222" name="直線矢印コネクタ 221"/>
            <p:cNvCxnSpPr>
              <a:stCxn id="214" idx="2"/>
            </p:cNvCxnSpPr>
            <p:nvPr/>
          </p:nvCxnSpPr>
          <p:spPr>
            <a:xfrm flipV="1">
              <a:off x="6138266" y="4773055"/>
              <a:ext cx="1286707" cy="512990"/>
            </a:xfrm>
            <a:prstGeom prst="straightConnector1">
              <a:avLst/>
            </a:prstGeom>
            <a:ln w="254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円/楕円 222"/>
            <p:cNvSpPr/>
            <p:nvPr/>
          </p:nvSpPr>
          <p:spPr>
            <a:xfrm>
              <a:off x="6870738" y="4871478"/>
              <a:ext cx="159021" cy="16975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24" name="四角形吹き出し 223"/>
            <p:cNvSpPr/>
            <p:nvPr/>
          </p:nvSpPr>
          <p:spPr>
            <a:xfrm>
              <a:off x="8017266" y="4757106"/>
              <a:ext cx="2108804" cy="733176"/>
            </a:xfrm>
            <a:prstGeom prst="wedgeRectCallout">
              <a:avLst>
                <a:gd name="adj1" fmla="val -91091"/>
                <a:gd name="adj2" fmla="val -17906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7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縦線を通過するときに</a:t>
              </a:r>
              <a:r>
                <a:rPr lang="en-US" altLang="ja-JP" sz="7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x</a:t>
              </a:r>
              <a:r>
                <a:rPr lang="ja-JP" altLang="en-US" sz="7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座標を補正</a:t>
              </a:r>
              <a:endParaRPr kumimoji="1" lang="ja-JP" altLang="en-US" sz="7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cxnSp>
          <p:nvCxnSpPr>
            <p:cNvPr id="225" name="直線コネクタ 224"/>
            <p:cNvCxnSpPr/>
            <p:nvPr/>
          </p:nvCxnSpPr>
          <p:spPr>
            <a:xfrm flipV="1">
              <a:off x="3951696" y="2857161"/>
              <a:ext cx="1537132" cy="608845"/>
            </a:xfrm>
            <a:prstGeom prst="line">
              <a:avLst/>
            </a:prstGeom>
            <a:ln w="44450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線コネクタ 225"/>
            <p:cNvCxnSpPr/>
            <p:nvPr/>
          </p:nvCxnSpPr>
          <p:spPr>
            <a:xfrm>
              <a:off x="4047002" y="4232268"/>
              <a:ext cx="1126506" cy="1678173"/>
            </a:xfrm>
            <a:prstGeom prst="line">
              <a:avLst/>
            </a:prstGeom>
            <a:ln w="44450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5" name="グループ化 794"/>
          <p:cNvGrpSpPr/>
          <p:nvPr/>
        </p:nvGrpSpPr>
        <p:grpSpPr>
          <a:xfrm>
            <a:off x="486858" y="7156033"/>
            <a:ext cx="3368657" cy="3398350"/>
            <a:chOff x="1451837" y="1331"/>
            <a:chExt cx="7320644" cy="7385172"/>
          </a:xfrm>
        </p:grpSpPr>
        <p:sp>
          <p:nvSpPr>
            <p:cNvPr id="797" name="テキスト ボックス 796"/>
            <p:cNvSpPr txBox="1"/>
            <p:nvPr/>
          </p:nvSpPr>
          <p:spPr>
            <a:xfrm>
              <a:off x="4291819" y="1331"/>
              <a:ext cx="4480662" cy="2608483"/>
            </a:xfrm>
            <a:prstGeom prst="rect">
              <a:avLst/>
            </a:prstGeom>
            <a:noFill/>
          </p:spPr>
          <p:txBody>
            <a:bodyPr wrap="square" lIns="91428" tIns="45714" rIns="91428" bIns="45714" rtlCol="0">
              <a:spAutoFit/>
            </a:bodyPr>
            <a:lstStyle/>
            <a:p>
              <a:r>
                <a:rPr lang="ja-JP" altLang="en-US" sz="6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ブロック</a:t>
              </a:r>
              <a:r>
                <a:rPr lang="ja-JP" altLang="en-US" sz="600" dirty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を</a:t>
              </a:r>
              <a:r>
                <a:rPr lang="ja-JP" altLang="en-US" sz="6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アーム</a:t>
              </a:r>
              <a:r>
                <a:rPr lang="ja-JP" altLang="en-US" sz="600" dirty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に</a:t>
              </a:r>
              <a:r>
                <a:rPr lang="ja-JP" altLang="en-US" sz="6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収</a:t>
              </a:r>
              <a:r>
                <a:rPr lang="ja-JP" altLang="en-US" sz="600" dirty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めるためには、次の要素技術が必要となる。</a:t>
              </a:r>
              <a:endParaRPr lang="en-US" altLang="ja-JP" sz="6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ja-JP" altLang="en-US" sz="600" dirty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色認識</a:t>
              </a:r>
              <a:endParaRPr lang="en-US" altLang="ja-JP" sz="6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ja-JP" altLang="en-US" sz="600" dirty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アーム制御</a:t>
              </a:r>
              <a:endParaRPr lang="en-US" altLang="ja-JP" sz="6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ja-JP" altLang="en-US" sz="600" dirty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車輪制御</a:t>
              </a:r>
              <a:endParaRPr lang="en-US" altLang="ja-JP" sz="6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  <a:p>
              <a:r>
                <a:rPr lang="ja-JP" altLang="en-US" sz="600" dirty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これらの要素技術を用いて、次の手順によってブロックをアームに収めることを実現する。</a:t>
              </a:r>
              <a:endParaRPr lang="en-US" altLang="ja-JP" sz="6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  <a:p>
              <a:endParaRPr lang="en-US" altLang="ja-JP" sz="6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  <a:p>
              <a:r>
                <a:rPr lang="ja-JP" altLang="en-US" sz="600" dirty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初期状態：カラーセンサーがコースと垂直になる角度で、黒のラインに沿ってブロックに接近している。また、サークルの場所は公開されているため、走行体がどの色のサークルに向かっているかは認識している。</a:t>
              </a:r>
              <a:endParaRPr lang="en-US" altLang="ja-JP" sz="6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798" name="テキスト ボックス 797"/>
            <p:cNvSpPr txBox="1"/>
            <p:nvPr/>
          </p:nvSpPr>
          <p:spPr>
            <a:xfrm>
              <a:off x="1459487" y="3998684"/>
              <a:ext cx="2608457" cy="802593"/>
            </a:xfrm>
            <a:prstGeom prst="rect">
              <a:avLst/>
            </a:prstGeom>
            <a:noFill/>
          </p:spPr>
          <p:txBody>
            <a:bodyPr wrap="square" lIns="91428" tIns="45714" rIns="91428" bIns="45714" rtlCol="0">
              <a:spAutoFit/>
            </a:bodyPr>
            <a:lstStyle/>
            <a:p>
              <a:pPr marL="228600" indent="-228600">
                <a:buFont typeface="+mj-lt"/>
                <a:buAutoNum type="arabicPeriod"/>
              </a:pPr>
              <a:r>
                <a:rPr lang="ja-JP" altLang="en-US" sz="600" dirty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カラーセンサーが、サークルの色を認識する。</a:t>
              </a:r>
              <a:endParaRPr lang="en-US" altLang="ja-JP" sz="6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799" name="テキスト ボックス 798"/>
            <p:cNvSpPr txBox="1"/>
            <p:nvPr/>
          </p:nvSpPr>
          <p:spPr>
            <a:xfrm>
              <a:off x="5435957" y="3964274"/>
              <a:ext cx="2592426" cy="401283"/>
            </a:xfrm>
            <a:prstGeom prst="rect">
              <a:avLst/>
            </a:prstGeom>
            <a:noFill/>
          </p:spPr>
          <p:txBody>
            <a:bodyPr wrap="square" lIns="91428" tIns="45714" rIns="91428" bIns="45714" rtlCol="0">
              <a:spAutoFit/>
            </a:bodyPr>
            <a:lstStyle/>
            <a:p>
              <a:pPr marL="228600" indent="-228600">
                <a:buFont typeface="+mj-lt"/>
                <a:buAutoNum type="arabicPeriod" startAt="2"/>
              </a:pPr>
              <a:r>
                <a:rPr lang="ja-JP" altLang="en-US" sz="600" dirty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後退する。</a:t>
              </a:r>
              <a:endParaRPr lang="en-US" altLang="ja-JP" sz="6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800" name="テキスト ボックス 799"/>
            <p:cNvSpPr txBox="1"/>
            <p:nvPr/>
          </p:nvSpPr>
          <p:spPr>
            <a:xfrm>
              <a:off x="1456127" y="6035673"/>
              <a:ext cx="2835690" cy="1003248"/>
            </a:xfrm>
            <a:prstGeom prst="rect">
              <a:avLst/>
            </a:prstGeom>
            <a:noFill/>
          </p:spPr>
          <p:txBody>
            <a:bodyPr wrap="square" lIns="91428" tIns="45714" rIns="91428" bIns="45714" rtlCol="0">
              <a:spAutoFit/>
            </a:bodyPr>
            <a:lstStyle/>
            <a:p>
              <a:pPr marL="228600" indent="-228600">
                <a:buFont typeface="+mj-lt"/>
                <a:buAutoNum type="arabicPeriod" startAt="3"/>
              </a:pPr>
              <a:r>
                <a:rPr lang="ja-JP" altLang="en-US" sz="600" dirty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アームを</a:t>
              </a:r>
              <a:r>
                <a:rPr lang="en-US" altLang="ja-JP" sz="600" b="1" dirty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58°</a:t>
              </a:r>
              <a:r>
                <a:rPr lang="ja-JP" altLang="en-US" sz="600" dirty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持ち上げる。持ち上げることで、ブロックの色を認識できるようになる。</a:t>
              </a:r>
              <a:endParaRPr lang="en-US" altLang="ja-JP" sz="6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801" name="テキスト ボックス 800"/>
            <p:cNvSpPr txBox="1"/>
            <p:nvPr/>
          </p:nvSpPr>
          <p:spPr>
            <a:xfrm>
              <a:off x="4827224" y="5981946"/>
              <a:ext cx="3201162" cy="1404557"/>
            </a:xfrm>
            <a:prstGeom prst="rect">
              <a:avLst/>
            </a:prstGeom>
            <a:noFill/>
          </p:spPr>
          <p:txBody>
            <a:bodyPr wrap="square" lIns="91428" tIns="45714" rIns="91428" bIns="45714" rtlCol="0">
              <a:spAutoFit/>
            </a:bodyPr>
            <a:lstStyle/>
            <a:p>
              <a:pPr marL="228600" indent="-228600">
                <a:buFont typeface="+mj-lt"/>
                <a:buAutoNum type="arabicPeriod" startAt="4"/>
              </a:pPr>
              <a:r>
                <a:rPr lang="ja-JP" altLang="en-US" sz="600" dirty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ブロックの色を認識する。</a:t>
              </a:r>
              <a:r>
                <a:rPr lang="en-US" altLang="ja-JP" sz="6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/>
              </a:r>
              <a:br>
                <a:rPr lang="en-US" altLang="ja-JP" sz="6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</a:br>
              <a:r>
                <a:rPr lang="ja-JP" altLang="en-US" sz="600" dirty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ただし、黒色ブロックは無職と判定される。また、黒色が判定された際はブロックまでの距離が遠いため、接近して再度色認識を試みる。</a:t>
              </a:r>
              <a:endParaRPr lang="en-US" altLang="ja-JP" sz="6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802" name="テキスト ボックス 801"/>
            <p:cNvSpPr txBox="1"/>
            <p:nvPr/>
          </p:nvSpPr>
          <p:spPr>
            <a:xfrm>
              <a:off x="2419951" y="551055"/>
              <a:ext cx="724698" cy="10032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91428" tIns="45714" rIns="91428" bIns="45714" rtlCol="0">
              <a:spAutoFit/>
            </a:bodyPr>
            <a:lstStyle/>
            <a:p>
              <a:pPr algn="ctr"/>
              <a:r>
                <a:rPr lang="ja-JP" altLang="en-US" sz="600" dirty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初期状態</a:t>
              </a:r>
              <a:endParaRPr lang="en-US" altLang="ja-JP" sz="6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cxnSp>
          <p:nvCxnSpPr>
            <p:cNvPr id="803" name="直線矢印コネクタ 802"/>
            <p:cNvCxnSpPr/>
            <p:nvPr/>
          </p:nvCxnSpPr>
          <p:spPr>
            <a:xfrm>
              <a:off x="1547664" y="908720"/>
              <a:ext cx="1613554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 w="lg" len="lg"/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805" name="グループ化 804"/>
            <p:cNvGrpSpPr/>
            <p:nvPr/>
          </p:nvGrpSpPr>
          <p:grpSpPr>
            <a:xfrm>
              <a:off x="1459486" y="5482608"/>
              <a:ext cx="2520280" cy="406824"/>
              <a:chOff x="1459487" y="2185176"/>
              <a:chExt cx="2520280" cy="406824"/>
            </a:xfrm>
          </p:grpSpPr>
          <p:sp>
            <p:nvSpPr>
              <p:cNvPr id="1071" name="正方形/長方形 1070"/>
              <p:cNvSpPr/>
              <p:nvPr/>
            </p:nvSpPr>
            <p:spPr>
              <a:xfrm>
                <a:off x="3308694" y="2185176"/>
                <a:ext cx="243619" cy="345081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E0E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1072" name="グループ化 1071"/>
              <p:cNvGrpSpPr/>
              <p:nvPr/>
            </p:nvGrpSpPr>
            <p:grpSpPr>
              <a:xfrm>
                <a:off x="1459487" y="2549774"/>
                <a:ext cx="2520280" cy="42226"/>
                <a:chOff x="1459487" y="2549774"/>
                <a:chExt cx="2520280" cy="42226"/>
              </a:xfrm>
            </p:grpSpPr>
            <p:cxnSp>
              <p:nvCxnSpPr>
                <p:cNvPr id="1073" name="直線コネクタ 1072"/>
                <p:cNvCxnSpPr/>
                <p:nvPr/>
              </p:nvCxnSpPr>
              <p:spPr>
                <a:xfrm>
                  <a:off x="3184573" y="2592000"/>
                  <a:ext cx="496815" cy="0"/>
                </a:xfrm>
                <a:prstGeom prst="line">
                  <a:avLst/>
                </a:prstGeom>
                <a:ln w="76200">
                  <a:solidFill>
                    <a:srgbClr val="F6F6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4" name="直線コネクタ 1073"/>
                <p:cNvCxnSpPr/>
                <p:nvPr/>
              </p:nvCxnSpPr>
              <p:spPr>
                <a:xfrm>
                  <a:off x="1459487" y="2549774"/>
                  <a:ext cx="252028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5" name="直線コネクタ 1074"/>
                <p:cNvCxnSpPr/>
                <p:nvPr/>
              </p:nvCxnSpPr>
              <p:spPr>
                <a:xfrm>
                  <a:off x="1459487" y="2592000"/>
                  <a:ext cx="1725086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6" name="直線コネクタ 1075"/>
                <p:cNvCxnSpPr/>
                <p:nvPr/>
              </p:nvCxnSpPr>
              <p:spPr>
                <a:xfrm>
                  <a:off x="3681388" y="2592000"/>
                  <a:ext cx="298379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06" name="グループ化 805"/>
            <p:cNvGrpSpPr/>
            <p:nvPr/>
          </p:nvGrpSpPr>
          <p:grpSpPr>
            <a:xfrm>
              <a:off x="1747518" y="4710208"/>
              <a:ext cx="1645813" cy="1133683"/>
              <a:chOff x="1403648" y="4781477"/>
              <a:chExt cx="1645813" cy="1133683"/>
            </a:xfrm>
          </p:grpSpPr>
          <p:sp>
            <p:nvSpPr>
              <p:cNvPr id="1026" name="角丸四角形 1025"/>
              <p:cNvSpPr/>
              <p:nvPr/>
            </p:nvSpPr>
            <p:spPr>
              <a:xfrm rot="2525276">
                <a:off x="1944046" y="5139665"/>
                <a:ext cx="587212" cy="147071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1027" name="グループ化 1026"/>
              <p:cNvGrpSpPr/>
              <p:nvPr/>
            </p:nvGrpSpPr>
            <p:grpSpPr>
              <a:xfrm>
                <a:off x="1953385" y="5191887"/>
                <a:ext cx="460108" cy="522238"/>
                <a:chOff x="2262331" y="2185029"/>
                <a:chExt cx="460108" cy="522238"/>
              </a:xfrm>
            </p:grpSpPr>
            <p:sp>
              <p:nvSpPr>
                <p:cNvPr id="1068" name="角丸四角形 1067"/>
                <p:cNvSpPr/>
                <p:nvPr/>
              </p:nvSpPr>
              <p:spPr>
                <a:xfrm rot="2520000">
                  <a:off x="2368314" y="2427875"/>
                  <a:ext cx="354125" cy="135668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1069" name="1 つの角を丸めた四角形 1068"/>
                <p:cNvSpPr/>
                <p:nvPr/>
              </p:nvSpPr>
              <p:spPr>
                <a:xfrm rot="2510168">
                  <a:off x="2262331" y="2185029"/>
                  <a:ext cx="249015" cy="222873"/>
                </a:xfrm>
                <a:prstGeom prst="snipRoundRect">
                  <a:avLst>
                    <a:gd name="adj1" fmla="val 16667"/>
                    <a:gd name="adj2" fmla="val 31365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1070" name="円/楕円 1069"/>
                <p:cNvSpPr/>
                <p:nvPr/>
              </p:nvSpPr>
              <p:spPr>
                <a:xfrm>
                  <a:off x="2573150" y="2606557"/>
                  <a:ext cx="100710" cy="100710"/>
                </a:xfrm>
                <a:prstGeom prst="ellipse">
                  <a:avLst/>
                </a:prstGeom>
                <a:solidFill>
                  <a:srgbClr val="FF00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sp>
            <p:nvSpPr>
              <p:cNvPr id="1028" name="円/楕円 1027"/>
              <p:cNvSpPr/>
              <p:nvPr/>
            </p:nvSpPr>
            <p:spPr>
              <a:xfrm>
                <a:off x="2424863" y="5384159"/>
                <a:ext cx="100710" cy="100710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1029" name="グループ化 1028"/>
              <p:cNvGrpSpPr/>
              <p:nvPr/>
            </p:nvGrpSpPr>
            <p:grpSpPr>
              <a:xfrm rot="17873995">
                <a:off x="2631547" y="5206430"/>
                <a:ext cx="288032" cy="547797"/>
                <a:chOff x="2441975" y="5449304"/>
                <a:chExt cx="288032" cy="547797"/>
              </a:xfrm>
            </p:grpSpPr>
            <p:sp>
              <p:nvSpPr>
                <p:cNvPr id="1062" name="円/楕円 1061"/>
                <p:cNvSpPr/>
                <p:nvPr/>
              </p:nvSpPr>
              <p:spPr>
                <a:xfrm>
                  <a:off x="2512908" y="5805461"/>
                  <a:ext cx="144016" cy="14401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0000FF">
                        <a:tint val="66000"/>
                        <a:satMod val="160000"/>
                      </a:srgbClr>
                    </a:gs>
                    <a:gs pos="41000">
                      <a:srgbClr val="0000FF">
                        <a:tint val="44500"/>
                        <a:satMod val="160000"/>
                      </a:srgbClr>
                    </a:gs>
                    <a:gs pos="100000">
                      <a:schemeClr val="bg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grpSp>
              <p:nvGrpSpPr>
                <p:cNvPr id="1063" name="グループ化 1062"/>
                <p:cNvGrpSpPr/>
                <p:nvPr/>
              </p:nvGrpSpPr>
              <p:grpSpPr>
                <a:xfrm rot="2733324">
                  <a:off x="2312092" y="5579187"/>
                  <a:ext cx="547797" cy="288032"/>
                  <a:chOff x="4931624" y="3164168"/>
                  <a:chExt cx="547797" cy="288032"/>
                </a:xfrm>
              </p:grpSpPr>
              <p:sp>
                <p:nvSpPr>
                  <p:cNvPr id="1064" name="角丸四角形 1063"/>
                  <p:cNvSpPr/>
                  <p:nvPr/>
                </p:nvSpPr>
                <p:spPr>
                  <a:xfrm rot="2734791">
                    <a:off x="5067898" y="3236176"/>
                    <a:ext cx="288032" cy="144016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cxnSp>
                <p:nvCxnSpPr>
                  <p:cNvPr id="1065" name="直線コネクタ 1064"/>
                  <p:cNvCxnSpPr/>
                  <p:nvPr/>
                </p:nvCxnSpPr>
                <p:spPr>
                  <a:xfrm>
                    <a:off x="4931624" y="3182218"/>
                    <a:ext cx="189884" cy="189884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6" name="直線コネクタ 1065"/>
                  <p:cNvCxnSpPr/>
                  <p:nvPr/>
                </p:nvCxnSpPr>
                <p:spPr>
                  <a:xfrm flipV="1">
                    <a:off x="5130961" y="3335887"/>
                    <a:ext cx="265675" cy="35421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7" name="直線コネクタ 1066"/>
                  <p:cNvCxnSpPr/>
                  <p:nvPr/>
                </p:nvCxnSpPr>
                <p:spPr>
                  <a:xfrm rot="21430798" flipV="1">
                    <a:off x="5392579" y="3171068"/>
                    <a:ext cx="86842" cy="162782"/>
                  </a:xfrm>
                  <a:prstGeom prst="line">
                    <a:avLst/>
                  </a:prstGeom>
                  <a:ln w="38100" cap="rnd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030" name="グループ化 1029"/>
              <p:cNvGrpSpPr/>
              <p:nvPr/>
            </p:nvGrpSpPr>
            <p:grpSpPr>
              <a:xfrm>
                <a:off x="1937259" y="4781477"/>
                <a:ext cx="1096453" cy="523740"/>
                <a:chOff x="2937155" y="2013605"/>
                <a:chExt cx="1096453" cy="523740"/>
              </a:xfrm>
            </p:grpSpPr>
            <p:grpSp>
              <p:nvGrpSpPr>
                <p:cNvPr id="1045" name="グループ化 1044"/>
                <p:cNvGrpSpPr/>
                <p:nvPr/>
              </p:nvGrpSpPr>
              <p:grpSpPr>
                <a:xfrm>
                  <a:off x="2937155" y="2013605"/>
                  <a:ext cx="1096453" cy="520314"/>
                  <a:chOff x="2937155" y="2013605"/>
                  <a:chExt cx="1096453" cy="520314"/>
                </a:xfrm>
              </p:grpSpPr>
              <p:grpSp>
                <p:nvGrpSpPr>
                  <p:cNvPr id="1047" name="グループ化 1046"/>
                  <p:cNvGrpSpPr/>
                  <p:nvPr/>
                </p:nvGrpSpPr>
                <p:grpSpPr>
                  <a:xfrm>
                    <a:off x="2937155" y="2013605"/>
                    <a:ext cx="1096453" cy="520314"/>
                    <a:chOff x="2937155" y="2013605"/>
                    <a:chExt cx="1096453" cy="520314"/>
                  </a:xfrm>
                </p:grpSpPr>
                <p:sp>
                  <p:nvSpPr>
                    <p:cNvPr id="1054" name="角丸四角形 1053"/>
                    <p:cNvSpPr/>
                    <p:nvPr/>
                  </p:nvSpPr>
                  <p:spPr>
                    <a:xfrm rot="2525276">
                      <a:off x="2937155" y="2013605"/>
                      <a:ext cx="653178" cy="296368"/>
                    </a:xfrm>
                    <a:prstGeom prst="roundRect">
                      <a:avLst/>
                    </a:prstGeom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400"/>
                    </a:p>
                  </p:txBody>
                </p:sp>
                <p:grpSp>
                  <p:nvGrpSpPr>
                    <p:cNvPr id="1055" name="グループ化 1054"/>
                    <p:cNvGrpSpPr/>
                    <p:nvPr/>
                  </p:nvGrpSpPr>
                  <p:grpSpPr>
                    <a:xfrm>
                      <a:off x="3519263" y="2332604"/>
                      <a:ext cx="514345" cy="201315"/>
                      <a:chOff x="3503142" y="2345952"/>
                      <a:chExt cx="514345" cy="201315"/>
                    </a:xfrm>
                  </p:grpSpPr>
                  <p:grpSp>
                    <p:nvGrpSpPr>
                      <p:cNvPr id="1056" name="グループ化 1055"/>
                      <p:cNvGrpSpPr/>
                      <p:nvPr/>
                    </p:nvGrpSpPr>
                    <p:grpSpPr>
                      <a:xfrm>
                        <a:off x="3503142" y="2403251"/>
                        <a:ext cx="409691" cy="144016"/>
                        <a:chOff x="3503142" y="2403251"/>
                        <a:chExt cx="409691" cy="144016"/>
                      </a:xfrm>
                    </p:grpSpPr>
                    <p:cxnSp>
                      <p:nvCxnSpPr>
                        <p:cNvPr id="1060" name="直線コネクタ 1059"/>
                        <p:cNvCxnSpPr/>
                        <p:nvPr/>
                      </p:nvCxnSpPr>
                      <p:spPr>
                        <a:xfrm>
                          <a:off x="3503142" y="2403251"/>
                          <a:ext cx="144016" cy="144016"/>
                        </a:xfrm>
                        <a:prstGeom prst="line">
                          <a:avLst/>
                        </a:prstGeom>
                        <a:ln w="38100" cap="rnd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61" name="直線コネクタ 1060"/>
                        <p:cNvCxnSpPr/>
                        <p:nvPr/>
                      </p:nvCxnSpPr>
                      <p:spPr>
                        <a:xfrm flipV="1">
                          <a:off x="3647158" y="2511846"/>
                          <a:ext cx="265675" cy="35421"/>
                        </a:xfrm>
                        <a:prstGeom prst="line">
                          <a:avLst/>
                        </a:prstGeom>
                        <a:ln w="38100" cap="rnd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057" name="グループ化 1056"/>
                      <p:cNvGrpSpPr/>
                      <p:nvPr/>
                    </p:nvGrpSpPr>
                    <p:grpSpPr>
                      <a:xfrm rot="21135904">
                        <a:off x="3729455" y="2345952"/>
                        <a:ext cx="288032" cy="144016"/>
                        <a:chOff x="1979712" y="1700808"/>
                        <a:chExt cx="288032" cy="144016"/>
                      </a:xfrm>
                      <a:solidFill>
                        <a:schemeClr val="bg1">
                          <a:lumMod val="85000"/>
                        </a:schemeClr>
                      </a:solidFill>
                    </p:grpSpPr>
                    <p:sp>
                      <p:nvSpPr>
                        <p:cNvPr id="1058" name="角丸四角形 1057"/>
                        <p:cNvSpPr/>
                        <p:nvPr/>
                      </p:nvSpPr>
                      <p:spPr>
                        <a:xfrm>
                          <a:off x="1979712" y="1700808"/>
                          <a:ext cx="288032" cy="144016"/>
                        </a:xfrm>
                        <a:prstGeom prst="roundRect">
                          <a:avLst/>
                        </a:prstGeom>
                        <a:grpFill/>
                        <a:ln>
                          <a:solidFill>
                            <a:schemeClr val="bg1">
                              <a:lumMod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sz="1400"/>
                        </a:p>
                      </p:txBody>
                    </p:sp>
                    <p:sp>
                      <p:nvSpPr>
                        <p:cNvPr id="1059" name="角丸四角形 1058"/>
                        <p:cNvSpPr/>
                        <p:nvPr/>
                      </p:nvSpPr>
                      <p:spPr>
                        <a:xfrm>
                          <a:off x="2195736" y="1700808"/>
                          <a:ext cx="72008" cy="144016"/>
                        </a:xfrm>
                        <a:prstGeom prst="roundRect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sz="1400"/>
                        </a:p>
                      </p:txBody>
                    </p:sp>
                  </p:grpSp>
                </p:grpSp>
              </p:grpSp>
              <p:grpSp>
                <p:nvGrpSpPr>
                  <p:cNvPr id="1048" name="グループ化 1047"/>
                  <p:cNvGrpSpPr/>
                  <p:nvPr/>
                </p:nvGrpSpPr>
                <p:grpSpPr>
                  <a:xfrm>
                    <a:off x="3140328" y="2103387"/>
                    <a:ext cx="166042" cy="215973"/>
                    <a:chOff x="2398595" y="2308519"/>
                    <a:chExt cx="166042" cy="215973"/>
                  </a:xfrm>
                </p:grpSpPr>
                <p:sp>
                  <p:nvSpPr>
                    <p:cNvPr id="1049" name="角丸四角形 1048"/>
                    <p:cNvSpPr/>
                    <p:nvPr/>
                  </p:nvSpPr>
                  <p:spPr>
                    <a:xfrm rot="2525276">
                      <a:off x="2398595" y="2326397"/>
                      <a:ext cx="129919" cy="198095"/>
                    </a:xfrm>
                    <a:prstGeom prst="roundRect">
                      <a:avLst/>
                    </a:prstGeom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400"/>
                    </a:p>
                  </p:txBody>
                </p:sp>
                <p:sp>
                  <p:nvSpPr>
                    <p:cNvPr id="1050" name="角丸四角形 1049"/>
                    <p:cNvSpPr/>
                    <p:nvPr/>
                  </p:nvSpPr>
                  <p:spPr>
                    <a:xfrm rot="2525276">
                      <a:off x="2434718" y="2320550"/>
                      <a:ext cx="129919" cy="128563"/>
                    </a:xfrm>
                    <a:prstGeom prst="round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400"/>
                    </a:p>
                  </p:txBody>
                </p:sp>
                <p:grpSp>
                  <p:nvGrpSpPr>
                    <p:cNvPr id="1051" name="グループ化 1050"/>
                    <p:cNvGrpSpPr/>
                    <p:nvPr/>
                  </p:nvGrpSpPr>
                  <p:grpSpPr>
                    <a:xfrm rot="316346">
                      <a:off x="2448739" y="2308519"/>
                      <a:ext cx="101338" cy="147240"/>
                      <a:chOff x="2448739" y="2308519"/>
                      <a:chExt cx="101338" cy="147240"/>
                    </a:xfrm>
                  </p:grpSpPr>
                  <p:sp>
                    <p:nvSpPr>
                      <p:cNvPr id="1052" name="円弧 1051"/>
                      <p:cNvSpPr/>
                      <p:nvPr/>
                    </p:nvSpPr>
                    <p:spPr>
                      <a:xfrm rot="16200000">
                        <a:off x="2443884" y="2349566"/>
                        <a:ext cx="116925" cy="95461"/>
                      </a:xfrm>
                      <a:prstGeom prst="arc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sz="1400"/>
                      </a:p>
                    </p:txBody>
                  </p:sp>
                  <p:sp>
                    <p:nvSpPr>
                      <p:cNvPr id="1053" name="円弧 1052"/>
                      <p:cNvSpPr/>
                      <p:nvPr/>
                    </p:nvSpPr>
                    <p:spPr>
                      <a:xfrm rot="5400000">
                        <a:off x="2438007" y="2319251"/>
                        <a:ext cx="116925" cy="95461"/>
                      </a:xfrm>
                      <a:prstGeom prst="arc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sz="1400"/>
                      </a:p>
                    </p:txBody>
                  </p:sp>
                </p:grpSp>
              </p:grpSp>
            </p:grpSp>
            <p:sp>
              <p:nvSpPr>
                <p:cNvPr id="1046" name="角丸四角形 1045"/>
                <p:cNvSpPr/>
                <p:nvPr/>
              </p:nvSpPr>
              <p:spPr>
                <a:xfrm rot="2525276">
                  <a:off x="3339468" y="2187475"/>
                  <a:ext cx="211251" cy="349870"/>
                </a:xfrm>
                <a:prstGeom prst="roundRect">
                  <a:avLst/>
                </a:prstGeom>
                <a:noFill/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cxnSp>
            <p:nvCxnSpPr>
              <p:cNvPr id="1031" name="直線コネクタ 1030"/>
              <p:cNvCxnSpPr/>
              <p:nvPr/>
            </p:nvCxnSpPr>
            <p:spPr>
              <a:xfrm>
                <a:off x="1547664" y="5644069"/>
                <a:ext cx="576000" cy="0"/>
              </a:xfrm>
              <a:prstGeom prst="line">
                <a:avLst/>
              </a:prstGeom>
              <a:ln w="38100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2" name="円/楕円 1031"/>
              <p:cNvSpPr/>
              <p:nvPr/>
            </p:nvSpPr>
            <p:spPr>
              <a:xfrm>
                <a:off x="2113018" y="5464801"/>
                <a:ext cx="420105" cy="420105"/>
              </a:xfrm>
              <a:prstGeom prst="ellipse">
                <a:avLst/>
              </a:prstGeom>
              <a:solidFill>
                <a:schemeClr val="bg1">
                  <a:lumMod val="95000"/>
                  <a:alpha val="77000"/>
                </a:schemeClr>
              </a:solidFill>
              <a:ln w="762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1033" name="グループ化 1032"/>
              <p:cNvGrpSpPr/>
              <p:nvPr/>
            </p:nvGrpSpPr>
            <p:grpSpPr>
              <a:xfrm>
                <a:off x="1403648" y="5476590"/>
                <a:ext cx="525372" cy="408315"/>
                <a:chOff x="2186625" y="2713448"/>
                <a:chExt cx="525372" cy="408315"/>
              </a:xfrm>
            </p:grpSpPr>
            <p:cxnSp>
              <p:nvCxnSpPr>
                <p:cNvPr id="1040" name="直線コネクタ 1039"/>
                <p:cNvCxnSpPr>
                  <a:endCxn id="1044" idx="1"/>
                </p:cNvCxnSpPr>
                <p:nvPr/>
              </p:nvCxnSpPr>
              <p:spPr>
                <a:xfrm>
                  <a:off x="2186625" y="2784679"/>
                  <a:ext cx="144016" cy="0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41" name="グループ化 1040"/>
                <p:cNvGrpSpPr/>
                <p:nvPr/>
              </p:nvGrpSpPr>
              <p:grpSpPr>
                <a:xfrm>
                  <a:off x="2330641" y="2713448"/>
                  <a:ext cx="381356" cy="142461"/>
                  <a:chOff x="2330641" y="2713448"/>
                  <a:chExt cx="381356" cy="142461"/>
                </a:xfrm>
              </p:grpSpPr>
              <p:sp>
                <p:nvSpPr>
                  <p:cNvPr id="1043" name="角丸四角形 1042"/>
                  <p:cNvSpPr/>
                  <p:nvPr/>
                </p:nvSpPr>
                <p:spPr>
                  <a:xfrm>
                    <a:off x="2500957" y="2713448"/>
                    <a:ext cx="211040" cy="142461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sp>
                <p:nvSpPr>
                  <p:cNvPr id="1044" name="角丸四角形 1043"/>
                  <p:cNvSpPr/>
                  <p:nvPr/>
                </p:nvSpPr>
                <p:spPr>
                  <a:xfrm>
                    <a:off x="2330641" y="2713449"/>
                    <a:ext cx="232959" cy="142460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</p:grpSp>
            <p:sp>
              <p:nvSpPr>
                <p:cNvPr id="1042" name="角丸四角形 1041"/>
                <p:cNvSpPr/>
                <p:nvPr/>
              </p:nvSpPr>
              <p:spPr>
                <a:xfrm>
                  <a:off x="2210922" y="2778592"/>
                  <a:ext cx="87561" cy="343171"/>
                </a:xfrm>
                <a:prstGeom prst="roundRect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grpSp>
            <p:nvGrpSpPr>
              <p:cNvPr id="1034" name="グループ化 1033"/>
              <p:cNvGrpSpPr/>
              <p:nvPr/>
            </p:nvGrpSpPr>
            <p:grpSpPr>
              <a:xfrm>
                <a:off x="1667566" y="5782337"/>
                <a:ext cx="132826" cy="132823"/>
                <a:chOff x="4087243" y="3536771"/>
                <a:chExt cx="105454" cy="105452"/>
              </a:xfrm>
            </p:grpSpPr>
            <p:sp>
              <p:nvSpPr>
                <p:cNvPr id="1038" name="円/楕円 1037"/>
                <p:cNvSpPr/>
                <p:nvPr/>
              </p:nvSpPr>
              <p:spPr>
                <a:xfrm>
                  <a:off x="4090753" y="3540282"/>
                  <a:ext cx="98433" cy="98433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1039" name="弦 1038"/>
                <p:cNvSpPr/>
                <p:nvPr/>
              </p:nvSpPr>
              <p:spPr>
                <a:xfrm rot="7200000">
                  <a:off x="4087244" y="3536770"/>
                  <a:ext cx="105452" cy="105454"/>
                </a:xfrm>
                <a:prstGeom prst="chord">
                  <a:avLst>
                    <a:gd name="adj1" fmla="val 2700000"/>
                    <a:gd name="adj2" fmla="val 15155277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sp>
            <p:nvSpPr>
              <p:cNvPr id="1035" name="星 32 1034"/>
              <p:cNvSpPr/>
              <p:nvPr/>
            </p:nvSpPr>
            <p:spPr>
              <a:xfrm>
                <a:off x="1645996" y="5640814"/>
                <a:ext cx="180462" cy="180462"/>
              </a:xfrm>
              <a:prstGeom prst="star32">
                <a:avLst>
                  <a:gd name="adj" fmla="val 46030"/>
                </a:avLst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cxnSp>
            <p:nvCxnSpPr>
              <p:cNvPr id="1036" name="直線コネクタ 1035"/>
              <p:cNvCxnSpPr/>
              <p:nvPr/>
            </p:nvCxnSpPr>
            <p:spPr>
              <a:xfrm flipV="1">
                <a:off x="1891736" y="5645980"/>
                <a:ext cx="0" cy="143265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7" name="直線コネクタ 1036"/>
              <p:cNvCxnSpPr/>
              <p:nvPr/>
            </p:nvCxnSpPr>
            <p:spPr>
              <a:xfrm flipV="1">
                <a:off x="1826458" y="5789246"/>
                <a:ext cx="65278" cy="57385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7" name="グループ化 806"/>
            <p:cNvGrpSpPr/>
            <p:nvPr/>
          </p:nvGrpSpPr>
          <p:grpSpPr>
            <a:xfrm>
              <a:off x="1451837" y="1103396"/>
              <a:ext cx="2520280" cy="1210380"/>
              <a:chOff x="9978164" y="2270191"/>
              <a:chExt cx="2520280" cy="1210380"/>
            </a:xfrm>
          </p:grpSpPr>
          <p:grpSp>
            <p:nvGrpSpPr>
              <p:cNvPr id="973" name="グループ化 972"/>
              <p:cNvGrpSpPr/>
              <p:nvPr/>
            </p:nvGrpSpPr>
            <p:grpSpPr>
              <a:xfrm>
                <a:off x="9978164" y="3042591"/>
                <a:ext cx="2520280" cy="406824"/>
                <a:chOff x="1459487" y="2185176"/>
                <a:chExt cx="2520280" cy="406824"/>
              </a:xfrm>
            </p:grpSpPr>
            <p:sp>
              <p:nvSpPr>
                <p:cNvPr id="1020" name="正方形/長方形 1019"/>
                <p:cNvSpPr/>
                <p:nvPr/>
              </p:nvSpPr>
              <p:spPr>
                <a:xfrm>
                  <a:off x="3308694" y="2185176"/>
                  <a:ext cx="243619" cy="345081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rgbClr val="E0E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grpSp>
              <p:nvGrpSpPr>
                <p:cNvPr id="1021" name="グループ化 1020"/>
                <p:cNvGrpSpPr/>
                <p:nvPr/>
              </p:nvGrpSpPr>
              <p:grpSpPr>
                <a:xfrm>
                  <a:off x="1459487" y="2549774"/>
                  <a:ext cx="2520280" cy="42226"/>
                  <a:chOff x="1459487" y="2549774"/>
                  <a:chExt cx="2520280" cy="42226"/>
                </a:xfrm>
              </p:grpSpPr>
              <p:cxnSp>
                <p:nvCxnSpPr>
                  <p:cNvPr id="1022" name="直線コネクタ 1021"/>
                  <p:cNvCxnSpPr/>
                  <p:nvPr/>
                </p:nvCxnSpPr>
                <p:spPr>
                  <a:xfrm>
                    <a:off x="3184573" y="2592000"/>
                    <a:ext cx="496815" cy="0"/>
                  </a:xfrm>
                  <a:prstGeom prst="line">
                    <a:avLst/>
                  </a:prstGeom>
                  <a:ln w="76200">
                    <a:solidFill>
                      <a:srgbClr val="F6F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3" name="直線コネクタ 1022"/>
                  <p:cNvCxnSpPr/>
                  <p:nvPr/>
                </p:nvCxnSpPr>
                <p:spPr>
                  <a:xfrm>
                    <a:off x="1459487" y="2549774"/>
                    <a:ext cx="252028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4" name="直線コネクタ 1023"/>
                  <p:cNvCxnSpPr/>
                  <p:nvPr/>
                </p:nvCxnSpPr>
                <p:spPr>
                  <a:xfrm>
                    <a:off x="1459487" y="2592000"/>
                    <a:ext cx="1725086" cy="0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5" name="直線コネクタ 1024"/>
                  <p:cNvCxnSpPr/>
                  <p:nvPr/>
                </p:nvCxnSpPr>
                <p:spPr>
                  <a:xfrm>
                    <a:off x="3681388" y="2592000"/>
                    <a:ext cx="298379" cy="0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974" name="グループ化 973"/>
              <p:cNvGrpSpPr/>
              <p:nvPr/>
            </p:nvGrpSpPr>
            <p:grpSpPr>
              <a:xfrm>
                <a:off x="10050172" y="2270191"/>
                <a:ext cx="1630064" cy="1210380"/>
                <a:chOff x="10050172" y="2270191"/>
                <a:chExt cx="1630064" cy="1210380"/>
              </a:xfrm>
            </p:grpSpPr>
            <p:sp>
              <p:nvSpPr>
                <p:cNvPr id="975" name="角丸四角形 974"/>
                <p:cNvSpPr/>
                <p:nvPr/>
              </p:nvSpPr>
              <p:spPr>
                <a:xfrm rot="2525276">
                  <a:off x="10590570" y="2628379"/>
                  <a:ext cx="587212" cy="147071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grpSp>
              <p:nvGrpSpPr>
                <p:cNvPr id="976" name="グループ化 975"/>
                <p:cNvGrpSpPr/>
                <p:nvPr/>
              </p:nvGrpSpPr>
              <p:grpSpPr>
                <a:xfrm>
                  <a:off x="10599909" y="2680601"/>
                  <a:ext cx="460108" cy="522238"/>
                  <a:chOff x="2262331" y="2185029"/>
                  <a:chExt cx="460108" cy="522238"/>
                </a:xfrm>
              </p:grpSpPr>
              <p:sp>
                <p:nvSpPr>
                  <p:cNvPr id="1017" name="角丸四角形 1016"/>
                  <p:cNvSpPr/>
                  <p:nvPr/>
                </p:nvSpPr>
                <p:spPr>
                  <a:xfrm rot="2520000">
                    <a:off x="2368314" y="2427875"/>
                    <a:ext cx="354125" cy="135668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sp>
                <p:nvSpPr>
                  <p:cNvPr id="1018" name="1 つの角を丸めた四角形 1017"/>
                  <p:cNvSpPr/>
                  <p:nvPr/>
                </p:nvSpPr>
                <p:spPr>
                  <a:xfrm rot="2510168">
                    <a:off x="2262331" y="2185029"/>
                    <a:ext cx="249015" cy="222873"/>
                  </a:xfrm>
                  <a:prstGeom prst="snipRoundRect">
                    <a:avLst>
                      <a:gd name="adj1" fmla="val 16667"/>
                      <a:gd name="adj2" fmla="val 31365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sp>
                <p:nvSpPr>
                  <p:cNvPr id="1019" name="円/楕円 1018"/>
                  <p:cNvSpPr/>
                  <p:nvPr/>
                </p:nvSpPr>
                <p:spPr>
                  <a:xfrm>
                    <a:off x="2573150" y="2606557"/>
                    <a:ext cx="100710" cy="10071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</p:grpSp>
            <p:sp>
              <p:nvSpPr>
                <p:cNvPr id="977" name="円/楕円 976"/>
                <p:cNvSpPr/>
                <p:nvPr/>
              </p:nvSpPr>
              <p:spPr>
                <a:xfrm>
                  <a:off x="11071387" y="2872873"/>
                  <a:ext cx="100710" cy="100710"/>
                </a:xfrm>
                <a:prstGeom prst="ellipse">
                  <a:avLst/>
                </a:prstGeom>
                <a:solidFill>
                  <a:srgbClr val="FF00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grpSp>
              <p:nvGrpSpPr>
                <p:cNvPr id="978" name="グループ化 977"/>
                <p:cNvGrpSpPr/>
                <p:nvPr/>
              </p:nvGrpSpPr>
              <p:grpSpPr>
                <a:xfrm rot="21540000">
                  <a:off x="11086598" y="2932774"/>
                  <a:ext cx="288032" cy="547797"/>
                  <a:chOff x="2441975" y="5449304"/>
                  <a:chExt cx="288032" cy="547797"/>
                </a:xfrm>
              </p:grpSpPr>
              <p:sp>
                <p:nvSpPr>
                  <p:cNvPr id="1011" name="円/楕円 1010"/>
                  <p:cNvSpPr/>
                  <p:nvPr/>
                </p:nvSpPr>
                <p:spPr>
                  <a:xfrm>
                    <a:off x="2512908" y="5805461"/>
                    <a:ext cx="144016" cy="14401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0000FF">
                          <a:tint val="66000"/>
                          <a:satMod val="160000"/>
                        </a:srgbClr>
                      </a:gs>
                      <a:gs pos="41000">
                        <a:srgbClr val="0000FF">
                          <a:tint val="44500"/>
                          <a:satMod val="160000"/>
                        </a:srgbClr>
                      </a:gs>
                      <a:gs pos="100000">
                        <a:schemeClr val="bg1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grpSp>
                <p:nvGrpSpPr>
                  <p:cNvPr id="1012" name="グループ化 1011"/>
                  <p:cNvGrpSpPr/>
                  <p:nvPr/>
                </p:nvGrpSpPr>
                <p:grpSpPr>
                  <a:xfrm rot="2733324">
                    <a:off x="2312092" y="5579187"/>
                    <a:ext cx="547797" cy="288032"/>
                    <a:chOff x="4931624" y="3164168"/>
                    <a:chExt cx="547797" cy="288032"/>
                  </a:xfrm>
                </p:grpSpPr>
                <p:sp>
                  <p:nvSpPr>
                    <p:cNvPr id="1013" name="角丸四角形 1012"/>
                    <p:cNvSpPr/>
                    <p:nvPr/>
                  </p:nvSpPr>
                  <p:spPr>
                    <a:xfrm rot="2734791">
                      <a:off x="5067898" y="3236176"/>
                      <a:ext cx="288032" cy="144016"/>
                    </a:xfrm>
                    <a:prstGeom prst="round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400"/>
                    </a:p>
                  </p:txBody>
                </p:sp>
                <p:cxnSp>
                  <p:nvCxnSpPr>
                    <p:cNvPr id="1014" name="直線コネクタ 1013"/>
                    <p:cNvCxnSpPr/>
                    <p:nvPr/>
                  </p:nvCxnSpPr>
                  <p:spPr>
                    <a:xfrm>
                      <a:off x="4931624" y="3182218"/>
                      <a:ext cx="189884" cy="189884"/>
                    </a:xfrm>
                    <a:prstGeom prst="line">
                      <a:avLst/>
                    </a:prstGeom>
                    <a:ln w="38100" cap="rnd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15" name="直線コネクタ 1014"/>
                    <p:cNvCxnSpPr/>
                    <p:nvPr/>
                  </p:nvCxnSpPr>
                  <p:spPr>
                    <a:xfrm flipV="1">
                      <a:off x="5130961" y="3335887"/>
                      <a:ext cx="265675" cy="35421"/>
                    </a:xfrm>
                    <a:prstGeom prst="line">
                      <a:avLst/>
                    </a:prstGeom>
                    <a:ln w="38100" cap="rnd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16" name="直線コネクタ 1015"/>
                    <p:cNvCxnSpPr/>
                    <p:nvPr/>
                  </p:nvCxnSpPr>
                  <p:spPr>
                    <a:xfrm rot="21430798" flipV="1">
                      <a:off x="5392579" y="3171068"/>
                      <a:ext cx="86842" cy="162782"/>
                    </a:xfrm>
                    <a:prstGeom prst="line">
                      <a:avLst/>
                    </a:prstGeom>
                    <a:ln w="38100" cap="rnd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979" name="グループ化 978"/>
                <p:cNvGrpSpPr/>
                <p:nvPr/>
              </p:nvGrpSpPr>
              <p:grpSpPr>
                <a:xfrm>
                  <a:off x="10583783" y="2270191"/>
                  <a:ext cx="1096453" cy="523740"/>
                  <a:chOff x="2937155" y="2013605"/>
                  <a:chExt cx="1096453" cy="523740"/>
                </a:xfrm>
              </p:grpSpPr>
              <p:grpSp>
                <p:nvGrpSpPr>
                  <p:cNvPr id="994" name="グループ化 993"/>
                  <p:cNvGrpSpPr/>
                  <p:nvPr/>
                </p:nvGrpSpPr>
                <p:grpSpPr>
                  <a:xfrm>
                    <a:off x="2937155" y="2013605"/>
                    <a:ext cx="1096453" cy="520314"/>
                    <a:chOff x="2937155" y="2013605"/>
                    <a:chExt cx="1096453" cy="520314"/>
                  </a:xfrm>
                </p:grpSpPr>
                <p:grpSp>
                  <p:nvGrpSpPr>
                    <p:cNvPr id="996" name="グループ化 995"/>
                    <p:cNvGrpSpPr/>
                    <p:nvPr/>
                  </p:nvGrpSpPr>
                  <p:grpSpPr>
                    <a:xfrm>
                      <a:off x="2937155" y="2013605"/>
                      <a:ext cx="1096453" cy="520314"/>
                      <a:chOff x="2937155" y="2013605"/>
                      <a:chExt cx="1096453" cy="520314"/>
                    </a:xfrm>
                  </p:grpSpPr>
                  <p:sp>
                    <p:nvSpPr>
                      <p:cNvPr id="1003" name="角丸四角形 1002"/>
                      <p:cNvSpPr/>
                      <p:nvPr/>
                    </p:nvSpPr>
                    <p:spPr>
                      <a:xfrm rot="2525276">
                        <a:off x="2937155" y="2013605"/>
                        <a:ext cx="653178" cy="296368"/>
                      </a:xfrm>
                      <a:prstGeom prst="roundRect">
                        <a:avLst/>
                      </a:prstGeom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sz="1400"/>
                      </a:p>
                    </p:txBody>
                  </p:sp>
                  <p:grpSp>
                    <p:nvGrpSpPr>
                      <p:cNvPr id="1004" name="グループ化 1003"/>
                      <p:cNvGrpSpPr/>
                      <p:nvPr/>
                    </p:nvGrpSpPr>
                    <p:grpSpPr>
                      <a:xfrm>
                        <a:off x="3519263" y="2332604"/>
                        <a:ext cx="514345" cy="201315"/>
                        <a:chOff x="3503142" y="2345952"/>
                        <a:chExt cx="514345" cy="201315"/>
                      </a:xfrm>
                    </p:grpSpPr>
                    <p:grpSp>
                      <p:nvGrpSpPr>
                        <p:cNvPr id="1005" name="グループ化 1004"/>
                        <p:cNvGrpSpPr/>
                        <p:nvPr/>
                      </p:nvGrpSpPr>
                      <p:grpSpPr>
                        <a:xfrm>
                          <a:off x="3503142" y="2403251"/>
                          <a:ext cx="409691" cy="144016"/>
                          <a:chOff x="3503142" y="2403251"/>
                          <a:chExt cx="409691" cy="144016"/>
                        </a:xfrm>
                      </p:grpSpPr>
                      <p:cxnSp>
                        <p:nvCxnSpPr>
                          <p:cNvPr id="1009" name="直線コネクタ 1008"/>
                          <p:cNvCxnSpPr/>
                          <p:nvPr/>
                        </p:nvCxnSpPr>
                        <p:spPr>
                          <a:xfrm>
                            <a:off x="3503142" y="2403251"/>
                            <a:ext cx="144016" cy="144016"/>
                          </a:xfrm>
                          <a:prstGeom prst="line">
                            <a:avLst/>
                          </a:prstGeom>
                          <a:ln w="38100" cap="rnd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010" name="直線コネクタ 1009"/>
                          <p:cNvCxnSpPr/>
                          <p:nvPr/>
                        </p:nvCxnSpPr>
                        <p:spPr>
                          <a:xfrm flipV="1">
                            <a:off x="3647158" y="2511846"/>
                            <a:ext cx="265675" cy="35421"/>
                          </a:xfrm>
                          <a:prstGeom prst="line">
                            <a:avLst/>
                          </a:prstGeom>
                          <a:ln w="38100" cap="rnd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grpSp>
                      <p:nvGrpSpPr>
                        <p:cNvPr id="1006" name="グループ化 1005"/>
                        <p:cNvGrpSpPr/>
                        <p:nvPr/>
                      </p:nvGrpSpPr>
                      <p:grpSpPr>
                        <a:xfrm rot="21135904">
                          <a:off x="3729455" y="2345952"/>
                          <a:ext cx="288032" cy="144016"/>
                          <a:chOff x="1979712" y="1700808"/>
                          <a:chExt cx="288032" cy="144016"/>
                        </a:xfrm>
                        <a:solidFill>
                          <a:schemeClr val="bg1">
                            <a:lumMod val="85000"/>
                          </a:schemeClr>
                        </a:solidFill>
                      </p:grpSpPr>
                      <p:sp>
                        <p:nvSpPr>
                          <p:cNvPr id="1007" name="角丸四角形 1006"/>
                          <p:cNvSpPr/>
                          <p:nvPr/>
                        </p:nvSpPr>
                        <p:spPr>
                          <a:xfrm>
                            <a:off x="1979712" y="1700808"/>
                            <a:ext cx="288032" cy="144016"/>
                          </a:xfrm>
                          <a:prstGeom prst="roundRect">
                            <a:avLst/>
                          </a:prstGeom>
                          <a:grpFill/>
                          <a:ln>
                            <a:solidFill>
                              <a:schemeClr val="bg1">
                                <a:lumMod val="50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sz="1400"/>
                          </a:p>
                        </p:txBody>
                      </p:sp>
                      <p:sp>
                        <p:nvSpPr>
                          <p:cNvPr id="1008" name="角丸四角形 1007"/>
                          <p:cNvSpPr/>
                          <p:nvPr/>
                        </p:nvSpPr>
                        <p:spPr>
                          <a:xfrm>
                            <a:off x="2195736" y="1700808"/>
                            <a:ext cx="72008" cy="144016"/>
                          </a:xfrm>
                          <a:prstGeom prst="round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sz="1400"/>
                          </a:p>
                        </p:txBody>
                      </p:sp>
                    </p:grpSp>
                  </p:grpSp>
                </p:grpSp>
                <p:grpSp>
                  <p:nvGrpSpPr>
                    <p:cNvPr id="997" name="グループ化 996"/>
                    <p:cNvGrpSpPr/>
                    <p:nvPr/>
                  </p:nvGrpSpPr>
                  <p:grpSpPr>
                    <a:xfrm>
                      <a:off x="3140328" y="2103387"/>
                      <a:ext cx="166042" cy="215973"/>
                      <a:chOff x="2398595" y="2308519"/>
                      <a:chExt cx="166042" cy="215973"/>
                    </a:xfrm>
                  </p:grpSpPr>
                  <p:sp>
                    <p:nvSpPr>
                      <p:cNvPr id="998" name="角丸四角形 997"/>
                      <p:cNvSpPr/>
                      <p:nvPr/>
                    </p:nvSpPr>
                    <p:spPr>
                      <a:xfrm rot="2525276">
                        <a:off x="2398595" y="2326397"/>
                        <a:ext cx="129919" cy="198095"/>
                      </a:xfrm>
                      <a:prstGeom prst="roundRect">
                        <a:avLst/>
                      </a:prstGeom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sz="1400"/>
                      </a:p>
                    </p:txBody>
                  </p:sp>
                  <p:sp>
                    <p:nvSpPr>
                      <p:cNvPr id="999" name="角丸四角形 998"/>
                      <p:cNvSpPr/>
                      <p:nvPr/>
                    </p:nvSpPr>
                    <p:spPr>
                      <a:xfrm rot="2525276">
                        <a:off x="2434718" y="2320550"/>
                        <a:ext cx="129919" cy="128563"/>
                      </a:xfrm>
                      <a:prstGeom prst="round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sz="1400"/>
                      </a:p>
                    </p:txBody>
                  </p:sp>
                  <p:grpSp>
                    <p:nvGrpSpPr>
                      <p:cNvPr id="1000" name="グループ化 999"/>
                      <p:cNvGrpSpPr/>
                      <p:nvPr/>
                    </p:nvGrpSpPr>
                    <p:grpSpPr>
                      <a:xfrm rot="316346">
                        <a:off x="2448739" y="2308519"/>
                        <a:ext cx="101338" cy="147240"/>
                        <a:chOff x="2448739" y="2308519"/>
                        <a:chExt cx="101338" cy="147240"/>
                      </a:xfrm>
                    </p:grpSpPr>
                    <p:sp>
                      <p:nvSpPr>
                        <p:cNvPr id="1001" name="円弧 1000"/>
                        <p:cNvSpPr/>
                        <p:nvPr/>
                      </p:nvSpPr>
                      <p:spPr>
                        <a:xfrm rot="16200000">
                          <a:off x="2443884" y="2349566"/>
                          <a:ext cx="116925" cy="95461"/>
                        </a:xfrm>
                        <a:prstGeom prst="arc">
                          <a:avLst/>
                        </a:prstGeom>
                        <a:ln w="19050">
                          <a:solidFill>
                            <a:srgbClr val="FF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sz="1400"/>
                        </a:p>
                      </p:txBody>
                    </p:sp>
                    <p:sp>
                      <p:nvSpPr>
                        <p:cNvPr id="1002" name="円弧 1001"/>
                        <p:cNvSpPr/>
                        <p:nvPr/>
                      </p:nvSpPr>
                      <p:spPr>
                        <a:xfrm rot="5400000">
                          <a:off x="2438007" y="2319251"/>
                          <a:ext cx="116925" cy="95461"/>
                        </a:xfrm>
                        <a:prstGeom prst="arc">
                          <a:avLst/>
                        </a:prstGeom>
                        <a:ln w="19050">
                          <a:solidFill>
                            <a:srgbClr val="FF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sz="1400"/>
                        </a:p>
                      </p:txBody>
                    </p:sp>
                  </p:grpSp>
                </p:grpSp>
              </p:grpSp>
              <p:sp>
                <p:nvSpPr>
                  <p:cNvPr id="995" name="角丸四角形 994"/>
                  <p:cNvSpPr/>
                  <p:nvPr/>
                </p:nvSpPr>
                <p:spPr>
                  <a:xfrm rot="2525276">
                    <a:off x="3339468" y="2187475"/>
                    <a:ext cx="211251" cy="349870"/>
                  </a:xfrm>
                  <a:prstGeom prst="roundRect">
                    <a:avLst/>
                  </a:prstGeom>
                  <a:noFill/>
                  <a:ln w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</p:grpSp>
            <p:cxnSp>
              <p:nvCxnSpPr>
                <p:cNvPr id="980" name="直線コネクタ 979"/>
                <p:cNvCxnSpPr/>
                <p:nvPr/>
              </p:nvCxnSpPr>
              <p:spPr>
                <a:xfrm>
                  <a:off x="10194188" y="3132783"/>
                  <a:ext cx="576000" cy="0"/>
                </a:xfrm>
                <a:prstGeom prst="line">
                  <a:avLst/>
                </a:prstGeom>
                <a:ln w="38100" cap="rnd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81" name="円/楕円 980"/>
                <p:cNvSpPr/>
                <p:nvPr/>
              </p:nvSpPr>
              <p:spPr>
                <a:xfrm>
                  <a:off x="10759542" y="2953515"/>
                  <a:ext cx="420105" cy="420105"/>
                </a:xfrm>
                <a:prstGeom prst="ellipse">
                  <a:avLst/>
                </a:prstGeom>
                <a:solidFill>
                  <a:schemeClr val="bg1">
                    <a:lumMod val="95000"/>
                    <a:alpha val="77000"/>
                  </a:schemeClr>
                </a:solidFill>
                <a:ln w="762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grpSp>
              <p:nvGrpSpPr>
                <p:cNvPr id="982" name="グループ化 981"/>
                <p:cNvGrpSpPr/>
                <p:nvPr/>
              </p:nvGrpSpPr>
              <p:grpSpPr>
                <a:xfrm>
                  <a:off x="10050172" y="2965304"/>
                  <a:ext cx="525372" cy="408315"/>
                  <a:chOff x="2186625" y="2713448"/>
                  <a:chExt cx="525372" cy="408315"/>
                </a:xfrm>
              </p:grpSpPr>
              <p:cxnSp>
                <p:nvCxnSpPr>
                  <p:cNvPr id="989" name="直線コネクタ 988"/>
                  <p:cNvCxnSpPr>
                    <a:endCxn id="993" idx="1"/>
                  </p:cNvCxnSpPr>
                  <p:nvPr/>
                </p:nvCxnSpPr>
                <p:spPr>
                  <a:xfrm>
                    <a:off x="2186625" y="2784679"/>
                    <a:ext cx="144016" cy="0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990" name="グループ化 989"/>
                  <p:cNvGrpSpPr/>
                  <p:nvPr/>
                </p:nvGrpSpPr>
                <p:grpSpPr>
                  <a:xfrm>
                    <a:off x="2330641" y="2713448"/>
                    <a:ext cx="381356" cy="142461"/>
                    <a:chOff x="2330641" y="2713448"/>
                    <a:chExt cx="381356" cy="142461"/>
                  </a:xfrm>
                </p:grpSpPr>
                <p:sp>
                  <p:nvSpPr>
                    <p:cNvPr id="992" name="角丸四角形 991"/>
                    <p:cNvSpPr/>
                    <p:nvPr/>
                  </p:nvSpPr>
                  <p:spPr>
                    <a:xfrm>
                      <a:off x="2500957" y="2713448"/>
                      <a:ext cx="211040" cy="142461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400"/>
                    </a:p>
                  </p:txBody>
                </p:sp>
                <p:sp>
                  <p:nvSpPr>
                    <p:cNvPr id="993" name="角丸四角形 992"/>
                    <p:cNvSpPr/>
                    <p:nvPr/>
                  </p:nvSpPr>
                  <p:spPr>
                    <a:xfrm>
                      <a:off x="2330641" y="2713449"/>
                      <a:ext cx="232959" cy="142460"/>
                    </a:xfrm>
                    <a:prstGeom prst="round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400"/>
                    </a:p>
                  </p:txBody>
                </p:sp>
              </p:grpSp>
              <p:sp>
                <p:nvSpPr>
                  <p:cNvPr id="991" name="角丸四角形 990"/>
                  <p:cNvSpPr/>
                  <p:nvPr/>
                </p:nvSpPr>
                <p:spPr>
                  <a:xfrm>
                    <a:off x="2210922" y="2778592"/>
                    <a:ext cx="87561" cy="343171"/>
                  </a:xfrm>
                  <a:prstGeom prst="roundRect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</p:grpSp>
            <p:grpSp>
              <p:nvGrpSpPr>
                <p:cNvPr id="983" name="グループ化 982"/>
                <p:cNvGrpSpPr/>
                <p:nvPr/>
              </p:nvGrpSpPr>
              <p:grpSpPr>
                <a:xfrm>
                  <a:off x="10314090" y="3271051"/>
                  <a:ext cx="132826" cy="132823"/>
                  <a:chOff x="4087243" y="3536771"/>
                  <a:chExt cx="105454" cy="105452"/>
                </a:xfrm>
              </p:grpSpPr>
              <p:sp>
                <p:nvSpPr>
                  <p:cNvPr id="987" name="円/楕円 986"/>
                  <p:cNvSpPr/>
                  <p:nvPr/>
                </p:nvSpPr>
                <p:spPr>
                  <a:xfrm>
                    <a:off x="4090753" y="3540282"/>
                    <a:ext cx="98433" cy="98433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sp>
                <p:nvSpPr>
                  <p:cNvPr id="988" name="弦 987"/>
                  <p:cNvSpPr/>
                  <p:nvPr/>
                </p:nvSpPr>
                <p:spPr>
                  <a:xfrm rot="7200000">
                    <a:off x="4087244" y="3536770"/>
                    <a:ext cx="105452" cy="105454"/>
                  </a:xfrm>
                  <a:prstGeom prst="chord">
                    <a:avLst>
                      <a:gd name="adj1" fmla="val 2700000"/>
                      <a:gd name="adj2" fmla="val 15155277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</p:grpSp>
            <p:sp>
              <p:nvSpPr>
                <p:cNvPr id="984" name="星 32 983"/>
                <p:cNvSpPr/>
                <p:nvPr/>
              </p:nvSpPr>
              <p:spPr>
                <a:xfrm>
                  <a:off x="10292520" y="3129528"/>
                  <a:ext cx="180462" cy="180462"/>
                </a:xfrm>
                <a:prstGeom prst="star32">
                  <a:avLst>
                    <a:gd name="adj" fmla="val 46030"/>
                  </a:avLst>
                </a:prstGeom>
                <a:solidFill>
                  <a:schemeClr val="bg1">
                    <a:lumMod val="8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cxnSp>
              <p:nvCxnSpPr>
                <p:cNvPr id="985" name="直線コネクタ 984"/>
                <p:cNvCxnSpPr/>
                <p:nvPr/>
              </p:nvCxnSpPr>
              <p:spPr>
                <a:xfrm flipV="1">
                  <a:off x="10538260" y="3134694"/>
                  <a:ext cx="0" cy="143265"/>
                </a:xfrm>
                <a:prstGeom prst="line">
                  <a:avLst/>
                </a:prstGeom>
                <a:ln w="3810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6" name="直線コネクタ 985"/>
                <p:cNvCxnSpPr/>
                <p:nvPr/>
              </p:nvCxnSpPr>
              <p:spPr>
                <a:xfrm flipV="1">
                  <a:off x="10472982" y="3277960"/>
                  <a:ext cx="65278" cy="57385"/>
                </a:xfrm>
                <a:prstGeom prst="line">
                  <a:avLst/>
                </a:prstGeom>
                <a:ln w="3810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08" name="グループ化 807"/>
            <p:cNvGrpSpPr/>
            <p:nvPr/>
          </p:nvGrpSpPr>
          <p:grpSpPr>
            <a:xfrm>
              <a:off x="1459487" y="3475721"/>
              <a:ext cx="2520280" cy="406824"/>
              <a:chOff x="1459487" y="2185176"/>
              <a:chExt cx="2520280" cy="406824"/>
            </a:xfrm>
          </p:grpSpPr>
          <p:sp>
            <p:nvSpPr>
              <p:cNvPr id="967" name="正方形/長方形 966"/>
              <p:cNvSpPr/>
              <p:nvPr/>
            </p:nvSpPr>
            <p:spPr>
              <a:xfrm>
                <a:off x="3308694" y="2185176"/>
                <a:ext cx="243619" cy="345081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E0E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968" name="グループ化 967"/>
              <p:cNvGrpSpPr/>
              <p:nvPr/>
            </p:nvGrpSpPr>
            <p:grpSpPr>
              <a:xfrm>
                <a:off x="1459487" y="2549774"/>
                <a:ext cx="2520280" cy="42226"/>
                <a:chOff x="1459487" y="2549774"/>
                <a:chExt cx="2520280" cy="42226"/>
              </a:xfrm>
            </p:grpSpPr>
            <p:cxnSp>
              <p:nvCxnSpPr>
                <p:cNvPr id="969" name="直線コネクタ 968"/>
                <p:cNvCxnSpPr/>
                <p:nvPr/>
              </p:nvCxnSpPr>
              <p:spPr>
                <a:xfrm>
                  <a:off x="3184573" y="2592000"/>
                  <a:ext cx="496815" cy="0"/>
                </a:xfrm>
                <a:prstGeom prst="line">
                  <a:avLst/>
                </a:prstGeom>
                <a:ln w="76200">
                  <a:solidFill>
                    <a:srgbClr val="F6F6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0" name="直線コネクタ 969"/>
                <p:cNvCxnSpPr/>
                <p:nvPr/>
              </p:nvCxnSpPr>
              <p:spPr>
                <a:xfrm>
                  <a:off x="1459487" y="2549774"/>
                  <a:ext cx="252028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1" name="直線コネクタ 970"/>
                <p:cNvCxnSpPr/>
                <p:nvPr/>
              </p:nvCxnSpPr>
              <p:spPr>
                <a:xfrm>
                  <a:off x="1459487" y="2592000"/>
                  <a:ext cx="1725086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2" name="直線コネクタ 971"/>
                <p:cNvCxnSpPr/>
                <p:nvPr/>
              </p:nvCxnSpPr>
              <p:spPr>
                <a:xfrm>
                  <a:off x="3681388" y="2592000"/>
                  <a:ext cx="298379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09" name="グループ化 808"/>
            <p:cNvGrpSpPr/>
            <p:nvPr/>
          </p:nvGrpSpPr>
          <p:grpSpPr>
            <a:xfrm>
              <a:off x="2016000" y="2703321"/>
              <a:ext cx="1630064" cy="1210380"/>
              <a:chOff x="10050172" y="2270191"/>
              <a:chExt cx="1630064" cy="1210380"/>
            </a:xfrm>
          </p:grpSpPr>
          <p:sp>
            <p:nvSpPr>
              <p:cNvPr id="922" name="角丸四角形 921"/>
              <p:cNvSpPr/>
              <p:nvPr/>
            </p:nvSpPr>
            <p:spPr>
              <a:xfrm rot="2525276">
                <a:off x="10590570" y="2628379"/>
                <a:ext cx="587212" cy="147071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923" name="グループ化 922"/>
              <p:cNvGrpSpPr/>
              <p:nvPr/>
            </p:nvGrpSpPr>
            <p:grpSpPr>
              <a:xfrm>
                <a:off x="10599909" y="2680601"/>
                <a:ext cx="460108" cy="522238"/>
                <a:chOff x="2262331" y="2185029"/>
                <a:chExt cx="460108" cy="522238"/>
              </a:xfrm>
            </p:grpSpPr>
            <p:sp>
              <p:nvSpPr>
                <p:cNvPr id="964" name="角丸四角形 963"/>
                <p:cNvSpPr/>
                <p:nvPr/>
              </p:nvSpPr>
              <p:spPr>
                <a:xfrm rot="2520000">
                  <a:off x="2368314" y="2427875"/>
                  <a:ext cx="354125" cy="135668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965" name="1 つの角を丸めた四角形 964"/>
                <p:cNvSpPr/>
                <p:nvPr/>
              </p:nvSpPr>
              <p:spPr>
                <a:xfrm rot="2510168">
                  <a:off x="2262331" y="2185029"/>
                  <a:ext cx="249015" cy="222873"/>
                </a:xfrm>
                <a:prstGeom prst="snipRoundRect">
                  <a:avLst>
                    <a:gd name="adj1" fmla="val 16667"/>
                    <a:gd name="adj2" fmla="val 31365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966" name="円/楕円 965"/>
                <p:cNvSpPr/>
                <p:nvPr/>
              </p:nvSpPr>
              <p:spPr>
                <a:xfrm>
                  <a:off x="2573150" y="2606557"/>
                  <a:ext cx="100710" cy="100710"/>
                </a:xfrm>
                <a:prstGeom prst="ellipse">
                  <a:avLst/>
                </a:prstGeom>
                <a:solidFill>
                  <a:srgbClr val="FF00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sp>
            <p:nvSpPr>
              <p:cNvPr id="924" name="円/楕円 923"/>
              <p:cNvSpPr/>
              <p:nvPr/>
            </p:nvSpPr>
            <p:spPr>
              <a:xfrm>
                <a:off x="11071387" y="2872873"/>
                <a:ext cx="100710" cy="100710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925" name="グループ化 924"/>
              <p:cNvGrpSpPr/>
              <p:nvPr/>
            </p:nvGrpSpPr>
            <p:grpSpPr>
              <a:xfrm rot="21540000">
                <a:off x="11086598" y="2932774"/>
                <a:ext cx="288032" cy="547797"/>
                <a:chOff x="2441975" y="5449304"/>
                <a:chExt cx="288032" cy="547797"/>
              </a:xfrm>
            </p:grpSpPr>
            <p:sp>
              <p:nvSpPr>
                <p:cNvPr id="958" name="円/楕円 957"/>
                <p:cNvSpPr/>
                <p:nvPr/>
              </p:nvSpPr>
              <p:spPr>
                <a:xfrm>
                  <a:off x="2512908" y="5805461"/>
                  <a:ext cx="144016" cy="14401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0000FF">
                        <a:tint val="66000"/>
                        <a:satMod val="160000"/>
                      </a:srgbClr>
                    </a:gs>
                    <a:gs pos="41000">
                      <a:srgbClr val="0000FF">
                        <a:tint val="44500"/>
                        <a:satMod val="160000"/>
                      </a:srgbClr>
                    </a:gs>
                    <a:gs pos="100000">
                      <a:schemeClr val="bg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grpSp>
              <p:nvGrpSpPr>
                <p:cNvPr id="959" name="グループ化 958"/>
                <p:cNvGrpSpPr/>
                <p:nvPr/>
              </p:nvGrpSpPr>
              <p:grpSpPr>
                <a:xfrm rot="2733324">
                  <a:off x="2312092" y="5579187"/>
                  <a:ext cx="547797" cy="288032"/>
                  <a:chOff x="4931624" y="3164168"/>
                  <a:chExt cx="547797" cy="288032"/>
                </a:xfrm>
              </p:grpSpPr>
              <p:sp>
                <p:nvSpPr>
                  <p:cNvPr id="960" name="角丸四角形 959"/>
                  <p:cNvSpPr/>
                  <p:nvPr/>
                </p:nvSpPr>
                <p:spPr>
                  <a:xfrm rot="2734791">
                    <a:off x="5067898" y="3236176"/>
                    <a:ext cx="288032" cy="144016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cxnSp>
                <p:nvCxnSpPr>
                  <p:cNvPr id="961" name="直線コネクタ 960"/>
                  <p:cNvCxnSpPr/>
                  <p:nvPr/>
                </p:nvCxnSpPr>
                <p:spPr>
                  <a:xfrm>
                    <a:off x="4931624" y="3182218"/>
                    <a:ext cx="189884" cy="189884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2" name="直線コネクタ 961"/>
                  <p:cNvCxnSpPr/>
                  <p:nvPr/>
                </p:nvCxnSpPr>
                <p:spPr>
                  <a:xfrm flipV="1">
                    <a:off x="5130961" y="3335887"/>
                    <a:ext cx="265675" cy="35421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3" name="直線コネクタ 962"/>
                  <p:cNvCxnSpPr/>
                  <p:nvPr/>
                </p:nvCxnSpPr>
                <p:spPr>
                  <a:xfrm rot="21430798" flipV="1">
                    <a:off x="5392579" y="3171068"/>
                    <a:ext cx="86842" cy="162782"/>
                  </a:xfrm>
                  <a:prstGeom prst="line">
                    <a:avLst/>
                  </a:prstGeom>
                  <a:ln w="38100" cap="rnd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926" name="グループ化 925"/>
              <p:cNvGrpSpPr/>
              <p:nvPr/>
            </p:nvGrpSpPr>
            <p:grpSpPr>
              <a:xfrm>
                <a:off x="10583783" y="2270191"/>
                <a:ext cx="1096453" cy="523740"/>
                <a:chOff x="2937155" y="2013605"/>
                <a:chExt cx="1096453" cy="523740"/>
              </a:xfrm>
            </p:grpSpPr>
            <p:grpSp>
              <p:nvGrpSpPr>
                <p:cNvPr id="941" name="グループ化 940"/>
                <p:cNvGrpSpPr/>
                <p:nvPr/>
              </p:nvGrpSpPr>
              <p:grpSpPr>
                <a:xfrm>
                  <a:off x="2937155" y="2013605"/>
                  <a:ext cx="1096453" cy="520314"/>
                  <a:chOff x="2937155" y="2013605"/>
                  <a:chExt cx="1096453" cy="520314"/>
                </a:xfrm>
              </p:grpSpPr>
              <p:grpSp>
                <p:nvGrpSpPr>
                  <p:cNvPr id="943" name="グループ化 942"/>
                  <p:cNvGrpSpPr/>
                  <p:nvPr/>
                </p:nvGrpSpPr>
                <p:grpSpPr>
                  <a:xfrm>
                    <a:off x="2937155" y="2013605"/>
                    <a:ext cx="1096453" cy="520314"/>
                    <a:chOff x="2937155" y="2013605"/>
                    <a:chExt cx="1096453" cy="520314"/>
                  </a:xfrm>
                </p:grpSpPr>
                <p:sp>
                  <p:nvSpPr>
                    <p:cNvPr id="950" name="角丸四角形 949"/>
                    <p:cNvSpPr/>
                    <p:nvPr/>
                  </p:nvSpPr>
                  <p:spPr>
                    <a:xfrm rot="2525276">
                      <a:off x="2937155" y="2013605"/>
                      <a:ext cx="653178" cy="296368"/>
                    </a:xfrm>
                    <a:prstGeom prst="roundRect">
                      <a:avLst/>
                    </a:prstGeom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400"/>
                    </a:p>
                  </p:txBody>
                </p:sp>
                <p:grpSp>
                  <p:nvGrpSpPr>
                    <p:cNvPr id="951" name="グループ化 950"/>
                    <p:cNvGrpSpPr/>
                    <p:nvPr/>
                  </p:nvGrpSpPr>
                  <p:grpSpPr>
                    <a:xfrm>
                      <a:off x="3519263" y="2332604"/>
                      <a:ext cx="514345" cy="201315"/>
                      <a:chOff x="3503142" y="2345952"/>
                      <a:chExt cx="514345" cy="201315"/>
                    </a:xfrm>
                  </p:grpSpPr>
                  <p:grpSp>
                    <p:nvGrpSpPr>
                      <p:cNvPr id="952" name="グループ化 951"/>
                      <p:cNvGrpSpPr/>
                      <p:nvPr/>
                    </p:nvGrpSpPr>
                    <p:grpSpPr>
                      <a:xfrm>
                        <a:off x="3503142" y="2403251"/>
                        <a:ext cx="409691" cy="144016"/>
                        <a:chOff x="3503142" y="2403251"/>
                        <a:chExt cx="409691" cy="144016"/>
                      </a:xfrm>
                    </p:grpSpPr>
                    <p:cxnSp>
                      <p:nvCxnSpPr>
                        <p:cNvPr id="956" name="直線コネクタ 955"/>
                        <p:cNvCxnSpPr/>
                        <p:nvPr/>
                      </p:nvCxnSpPr>
                      <p:spPr>
                        <a:xfrm>
                          <a:off x="3503142" y="2403251"/>
                          <a:ext cx="144016" cy="144016"/>
                        </a:xfrm>
                        <a:prstGeom prst="line">
                          <a:avLst/>
                        </a:prstGeom>
                        <a:ln w="38100" cap="rnd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57" name="直線コネクタ 956"/>
                        <p:cNvCxnSpPr/>
                        <p:nvPr/>
                      </p:nvCxnSpPr>
                      <p:spPr>
                        <a:xfrm flipV="1">
                          <a:off x="3647158" y="2511846"/>
                          <a:ext cx="265675" cy="35421"/>
                        </a:xfrm>
                        <a:prstGeom prst="line">
                          <a:avLst/>
                        </a:prstGeom>
                        <a:ln w="38100" cap="rnd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953" name="グループ化 952"/>
                      <p:cNvGrpSpPr/>
                      <p:nvPr/>
                    </p:nvGrpSpPr>
                    <p:grpSpPr>
                      <a:xfrm rot="21135904">
                        <a:off x="3729455" y="2345952"/>
                        <a:ext cx="288032" cy="144016"/>
                        <a:chOff x="1979712" y="1700808"/>
                        <a:chExt cx="288032" cy="144016"/>
                      </a:xfrm>
                      <a:solidFill>
                        <a:schemeClr val="bg1">
                          <a:lumMod val="85000"/>
                        </a:schemeClr>
                      </a:solidFill>
                    </p:grpSpPr>
                    <p:sp>
                      <p:nvSpPr>
                        <p:cNvPr id="954" name="角丸四角形 953"/>
                        <p:cNvSpPr/>
                        <p:nvPr/>
                      </p:nvSpPr>
                      <p:spPr>
                        <a:xfrm>
                          <a:off x="1979712" y="1700808"/>
                          <a:ext cx="288032" cy="144016"/>
                        </a:xfrm>
                        <a:prstGeom prst="roundRect">
                          <a:avLst/>
                        </a:prstGeom>
                        <a:grpFill/>
                        <a:ln>
                          <a:solidFill>
                            <a:schemeClr val="bg1">
                              <a:lumMod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sz="1400"/>
                        </a:p>
                      </p:txBody>
                    </p:sp>
                    <p:sp>
                      <p:nvSpPr>
                        <p:cNvPr id="955" name="角丸四角形 954"/>
                        <p:cNvSpPr/>
                        <p:nvPr/>
                      </p:nvSpPr>
                      <p:spPr>
                        <a:xfrm>
                          <a:off x="2195736" y="1700808"/>
                          <a:ext cx="72008" cy="144016"/>
                        </a:xfrm>
                        <a:prstGeom prst="roundRect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sz="1400"/>
                        </a:p>
                      </p:txBody>
                    </p:sp>
                  </p:grpSp>
                </p:grpSp>
              </p:grpSp>
              <p:grpSp>
                <p:nvGrpSpPr>
                  <p:cNvPr id="944" name="グループ化 943"/>
                  <p:cNvGrpSpPr/>
                  <p:nvPr/>
                </p:nvGrpSpPr>
                <p:grpSpPr>
                  <a:xfrm>
                    <a:off x="3140328" y="2103387"/>
                    <a:ext cx="166042" cy="215973"/>
                    <a:chOff x="2398595" y="2308519"/>
                    <a:chExt cx="166042" cy="215973"/>
                  </a:xfrm>
                </p:grpSpPr>
                <p:sp>
                  <p:nvSpPr>
                    <p:cNvPr id="945" name="角丸四角形 944"/>
                    <p:cNvSpPr/>
                    <p:nvPr/>
                  </p:nvSpPr>
                  <p:spPr>
                    <a:xfrm rot="2525276">
                      <a:off x="2398595" y="2326397"/>
                      <a:ext cx="129919" cy="198095"/>
                    </a:xfrm>
                    <a:prstGeom prst="roundRect">
                      <a:avLst/>
                    </a:prstGeom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400"/>
                    </a:p>
                  </p:txBody>
                </p:sp>
                <p:sp>
                  <p:nvSpPr>
                    <p:cNvPr id="946" name="角丸四角形 945"/>
                    <p:cNvSpPr/>
                    <p:nvPr/>
                  </p:nvSpPr>
                  <p:spPr>
                    <a:xfrm rot="2525276">
                      <a:off x="2434718" y="2320550"/>
                      <a:ext cx="129919" cy="128563"/>
                    </a:xfrm>
                    <a:prstGeom prst="round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400"/>
                    </a:p>
                  </p:txBody>
                </p:sp>
                <p:grpSp>
                  <p:nvGrpSpPr>
                    <p:cNvPr id="947" name="グループ化 946"/>
                    <p:cNvGrpSpPr/>
                    <p:nvPr/>
                  </p:nvGrpSpPr>
                  <p:grpSpPr>
                    <a:xfrm rot="316346">
                      <a:off x="2448739" y="2308519"/>
                      <a:ext cx="101338" cy="147240"/>
                      <a:chOff x="2448739" y="2308519"/>
                      <a:chExt cx="101338" cy="147240"/>
                    </a:xfrm>
                  </p:grpSpPr>
                  <p:sp>
                    <p:nvSpPr>
                      <p:cNvPr id="948" name="円弧 947"/>
                      <p:cNvSpPr/>
                      <p:nvPr/>
                    </p:nvSpPr>
                    <p:spPr>
                      <a:xfrm rot="16200000">
                        <a:off x="2443884" y="2349566"/>
                        <a:ext cx="116925" cy="95461"/>
                      </a:xfrm>
                      <a:prstGeom prst="arc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sz="1400"/>
                      </a:p>
                    </p:txBody>
                  </p:sp>
                  <p:sp>
                    <p:nvSpPr>
                      <p:cNvPr id="949" name="円弧 948"/>
                      <p:cNvSpPr/>
                      <p:nvPr/>
                    </p:nvSpPr>
                    <p:spPr>
                      <a:xfrm rot="5400000">
                        <a:off x="2438007" y="2319251"/>
                        <a:ext cx="116925" cy="95461"/>
                      </a:xfrm>
                      <a:prstGeom prst="arc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sz="1400"/>
                      </a:p>
                    </p:txBody>
                  </p:sp>
                </p:grpSp>
              </p:grpSp>
            </p:grpSp>
            <p:sp>
              <p:nvSpPr>
                <p:cNvPr id="942" name="角丸四角形 941"/>
                <p:cNvSpPr/>
                <p:nvPr/>
              </p:nvSpPr>
              <p:spPr>
                <a:xfrm rot="2525276">
                  <a:off x="3339468" y="2187475"/>
                  <a:ext cx="211251" cy="349870"/>
                </a:xfrm>
                <a:prstGeom prst="roundRect">
                  <a:avLst/>
                </a:prstGeom>
                <a:noFill/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cxnSp>
            <p:nvCxnSpPr>
              <p:cNvPr id="927" name="直線コネクタ 926"/>
              <p:cNvCxnSpPr/>
              <p:nvPr/>
            </p:nvCxnSpPr>
            <p:spPr>
              <a:xfrm>
                <a:off x="10194188" y="3132783"/>
                <a:ext cx="576000" cy="0"/>
              </a:xfrm>
              <a:prstGeom prst="line">
                <a:avLst/>
              </a:prstGeom>
              <a:ln w="38100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8" name="円/楕円 927"/>
              <p:cNvSpPr/>
              <p:nvPr/>
            </p:nvSpPr>
            <p:spPr>
              <a:xfrm>
                <a:off x="10759542" y="2953515"/>
                <a:ext cx="420105" cy="420105"/>
              </a:xfrm>
              <a:prstGeom prst="ellipse">
                <a:avLst/>
              </a:prstGeom>
              <a:solidFill>
                <a:schemeClr val="bg1">
                  <a:lumMod val="95000"/>
                  <a:alpha val="77000"/>
                </a:schemeClr>
              </a:solidFill>
              <a:ln w="762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929" name="グループ化 928"/>
              <p:cNvGrpSpPr/>
              <p:nvPr/>
            </p:nvGrpSpPr>
            <p:grpSpPr>
              <a:xfrm>
                <a:off x="10050172" y="2965304"/>
                <a:ext cx="525372" cy="408315"/>
                <a:chOff x="2186625" y="2713448"/>
                <a:chExt cx="525372" cy="408315"/>
              </a:xfrm>
            </p:grpSpPr>
            <p:cxnSp>
              <p:nvCxnSpPr>
                <p:cNvPr id="936" name="直線コネクタ 935"/>
                <p:cNvCxnSpPr>
                  <a:endCxn id="940" idx="1"/>
                </p:cNvCxnSpPr>
                <p:nvPr/>
              </p:nvCxnSpPr>
              <p:spPr>
                <a:xfrm>
                  <a:off x="2186625" y="2784679"/>
                  <a:ext cx="144016" cy="0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37" name="グループ化 936"/>
                <p:cNvGrpSpPr/>
                <p:nvPr/>
              </p:nvGrpSpPr>
              <p:grpSpPr>
                <a:xfrm>
                  <a:off x="2330641" y="2713448"/>
                  <a:ext cx="381356" cy="142461"/>
                  <a:chOff x="2330641" y="2713448"/>
                  <a:chExt cx="381356" cy="142461"/>
                </a:xfrm>
              </p:grpSpPr>
              <p:sp>
                <p:nvSpPr>
                  <p:cNvPr id="939" name="角丸四角形 938"/>
                  <p:cNvSpPr/>
                  <p:nvPr/>
                </p:nvSpPr>
                <p:spPr>
                  <a:xfrm>
                    <a:off x="2500957" y="2713448"/>
                    <a:ext cx="211040" cy="142461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sp>
                <p:nvSpPr>
                  <p:cNvPr id="940" name="角丸四角形 939"/>
                  <p:cNvSpPr/>
                  <p:nvPr/>
                </p:nvSpPr>
                <p:spPr>
                  <a:xfrm>
                    <a:off x="2330641" y="2713449"/>
                    <a:ext cx="232959" cy="142460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</p:grpSp>
            <p:sp>
              <p:nvSpPr>
                <p:cNvPr id="938" name="角丸四角形 937"/>
                <p:cNvSpPr/>
                <p:nvPr/>
              </p:nvSpPr>
              <p:spPr>
                <a:xfrm>
                  <a:off x="2210922" y="2778592"/>
                  <a:ext cx="87561" cy="343171"/>
                </a:xfrm>
                <a:prstGeom prst="roundRect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grpSp>
            <p:nvGrpSpPr>
              <p:cNvPr id="930" name="グループ化 929"/>
              <p:cNvGrpSpPr/>
              <p:nvPr/>
            </p:nvGrpSpPr>
            <p:grpSpPr>
              <a:xfrm>
                <a:off x="10314090" y="3271051"/>
                <a:ext cx="132826" cy="132823"/>
                <a:chOff x="4087243" y="3536771"/>
                <a:chExt cx="105454" cy="105452"/>
              </a:xfrm>
            </p:grpSpPr>
            <p:sp>
              <p:nvSpPr>
                <p:cNvPr id="934" name="円/楕円 933"/>
                <p:cNvSpPr/>
                <p:nvPr/>
              </p:nvSpPr>
              <p:spPr>
                <a:xfrm>
                  <a:off x="4090753" y="3540282"/>
                  <a:ext cx="98433" cy="98433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935" name="弦 934"/>
                <p:cNvSpPr/>
                <p:nvPr/>
              </p:nvSpPr>
              <p:spPr>
                <a:xfrm rot="7200000">
                  <a:off x="4087244" y="3536770"/>
                  <a:ext cx="105452" cy="105454"/>
                </a:xfrm>
                <a:prstGeom prst="chord">
                  <a:avLst>
                    <a:gd name="adj1" fmla="val 2700000"/>
                    <a:gd name="adj2" fmla="val 15155277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sp>
            <p:nvSpPr>
              <p:cNvPr id="931" name="星 32 930"/>
              <p:cNvSpPr/>
              <p:nvPr/>
            </p:nvSpPr>
            <p:spPr>
              <a:xfrm>
                <a:off x="10292520" y="3129528"/>
                <a:ext cx="180462" cy="180462"/>
              </a:xfrm>
              <a:prstGeom prst="star32">
                <a:avLst>
                  <a:gd name="adj" fmla="val 46030"/>
                </a:avLst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cxnSp>
            <p:nvCxnSpPr>
              <p:cNvPr id="932" name="直線コネクタ 931"/>
              <p:cNvCxnSpPr/>
              <p:nvPr/>
            </p:nvCxnSpPr>
            <p:spPr>
              <a:xfrm flipV="1">
                <a:off x="10538260" y="3134694"/>
                <a:ext cx="0" cy="143265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3" name="直線コネクタ 932"/>
              <p:cNvCxnSpPr/>
              <p:nvPr/>
            </p:nvCxnSpPr>
            <p:spPr>
              <a:xfrm flipV="1">
                <a:off x="10472982" y="3277960"/>
                <a:ext cx="65278" cy="57385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0" name="円/楕円 809"/>
            <p:cNvSpPr/>
            <p:nvPr/>
          </p:nvSpPr>
          <p:spPr>
            <a:xfrm>
              <a:off x="3045193" y="3662513"/>
              <a:ext cx="296904" cy="29690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811" name="グループ化 810"/>
            <p:cNvGrpSpPr/>
            <p:nvPr/>
          </p:nvGrpSpPr>
          <p:grpSpPr>
            <a:xfrm>
              <a:off x="5436096" y="3475721"/>
              <a:ext cx="2520280" cy="406824"/>
              <a:chOff x="1459487" y="2185176"/>
              <a:chExt cx="2520280" cy="406824"/>
            </a:xfrm>
          </p:grpSpPr>
          <p:sp>
            <p:nvSpPr>
              <p:cNvPr id="916" name="正方形/長方形 915"/>
              <p:cNvSpPr/>
              <p:nvPr/>
            </p:nvSpPr>
            <p:spPr>
              <a:xfrm>
                <a:off x="3308694" y="2185176"/>
                <a:ext cx="243619" cy="345081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E0E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917" name="グループ化 916"/>
              <p:cNvGrpSpPr/>
              <p:nvPr/>
            </p:nvGrpSpPr>
            <p:grpSpPr>
              <a:xfrm>
                <a:off x="1459487" y="2549774"/>
                <a:ext cx="2520280" cy="42226"/>
                <a:chOff x="1459487" y="2549774"/>
                <a:chExt cx="2520280" cy="42226"/>
              </a:xfrm>
            </p:grpSpPr>
            <p:cxnSp>
              <p:nvCxnSpPr>
                <p:cNvPr id="918" name="直線コネクタ 917"/>
                <p:cNvCxnSpPr/>
                <p:nvPr/>
              </p:nvCxnSpPr>
              <p:spPr>
                <a:xfrm>
                  <a:off x="3184573" y="2592000"/>
                  <a:ext cx="496815" cy="0"/>
                </a:xfrm>
                <a:prstGeom prst="line">
                  <a:avLst/>
                </a:prstGeom>
                <a:ln w="76200">
                  <a:solidFill>
                    <a:srgbClr val="F6F6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9" name="直線コネクタ 918"/>
                <p:cNvCxnSpPr/>
                <p:nvPr/>
              </p:nvCxnSpPr>
              <p:spPr>
                <a:xfrm>
                  <a:off x="1459487" y="2549774"/>
                  <a:ext cx="252028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0" name="直線コネクタ 919"/>
                <p:cNvCxnSpPr/>
                <p:nvPr/>
              </p:nvCxnSpPr>
              <p:spPr>
                <a:xfrm>
                  <a:off x="1459487" y="2592000"/>
                  <a:ext cx="1725086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1" name="直線コネクタ 920"/>
                <p:cNvCxnSpPr/>
                <p:nvPr/>
              </p:nvCxnSpPr>
              <p:spPr>
                <a:xfrm>
                  <a:off x="3681388" y="2592000"/>
                  <a:ext cx="298379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12" name="グループ化 811"/>
            <p:cNvGrpSpPr/>
            <p:nvPr/>
          </p:nvGrpSpPr>
          <p:grpSpPr>
            <a:xfrm>
              <a:off x="5796136" y="2703321"/>
              <a:ext cx="1630064" cy="1210380"/>
              <a:chOff x="10050172" y="2270191"/>
              <a:chExt cx="1630064" cy="1210380"/>
            </a:xfrm>
          </p:grpSpPr>
          <p:sp>
            <p:nvSpPr>
              <p:cNvPr id="871" name="角丸四角形 870"/>
              <p:cNvSpPr/>
              <p:nvPr/>
            </p:nvSpPr>
            <p:spPr>
              <a:xfrm rot="2525276">
                <a:off x="10590570" y="2628379"/>
                <a:ext cx="587212" cy="147071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872" name="グループ化 871"/>
              <p:cNvGrpSpPr/>
              <p:nvPr/>
            </p:nvGrpSpPr>
            <p:grpSpPr>
              <a:xfrm>
                <a:off x="10599909" y="2680601"/>
                <a:ext cx="460108" cy="522238"/>
                <a:chOff x="2262331" y="2185029"/>
                <a:chExt cx="460108" cy="522238"/>
              </a:xfrm>
            </p:grpSpPr>
            <p:sp>
              <p:nvSpPr>
                <p:cNvPr id="913" name="角丸四角形 912"/>
                <p:cNvSpPr/>
                <p:nvPr/>
              </p:nvSpPr>
              <p:spPr>
                <a:xfrm rot="2520000">
                  <a:off x="2368314" y="2427875"/>
                  <a:ext cx="354125" cy="135668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914" name="1 つの角を丸めた四角形 913"/>
                <p:cNvSpPr/>
                <p:nvPr/>
              </p:nvSpPr>
              <p:spPr>
                <a:xfrm rot="2510168">
                  <a:off x="2262331" y="2185029"/>
                  <a:ext cx="249015" cy="222873"/>
                </a:xfrm>
                <a:prstGeom prst="snipRoundRect">
                  <a:avLst>
                    <a:gd name="adj1" fmla="val 16667"/>
                    <a:gd name="adj2" fmla="val 31365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915" name="円/楕円 914"/>
                <p:cNvSpPr/>
                <p:nvPr/>
              </p:nvSpPr>
              <p:spPr>
                <a:xfrm>
                  <a:off x="2573150" y="2606557"/>
                  <a:ext cx="100710" cy="100710"/>
                </a:xfrm>
                <a:prstGeom prst="ellipse">
                  <a:avLst/>
                </a:prstGeom>
                <a:solidFill>
                  <a:srgbClr val="FF00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sp>
            <p:nvSpPr>
              <p:cNvPr id="873" name="円/楕円 872"/>
              <p:cNvSpPr/>
              <p:nvPr/>
            </p:nvSpPr>
            <p:spPr>
              <a:xfrm>
                <a:off x="11071387" y="2872873"/>
                <a:ext cx="100710" cy="100710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874" name="グループ化 873"/>
              <p:cNvGrpSpPr/>
              <p:nvPr/>
            </p:nvGrpSpPr>
            <p:grpSpPr>
              <a:xfrm rot="21540000">
                <a:off x="11086598" y="2932774"/>
                <a:ext cx="288032" cy="547797"/>
                <a:chOff x="2441975" y="5449304"/>
                <a:chExt cx="288032" cy="547797"/>
              </a:xfrm>
            </p:grpSpPr>
            <p:sp>
              <p:nvSpPr>
                <p:cNvPr id="907" name="円/楕円 906"/>
                <p:cNvSpPr/>
                <p:nvPr/>
              </p:nvSpPr>
              <p:spPr>
                <a:xfrm>
                  <a:off x="2512908" y="5805461"/>
                  <a:ext cx="144016" cy="14401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0000FF">
                        <a:tint val="66000"/>
                        <a:satMod val="160000"/>
                      </a:srgbClr>
                    </a:gs>
                    <a:gs pos="41000">
                      <a:srgbClr val="0000FF">
                        <a:tint val="44500"/>
                        <a:satMod val="160000"/>
                      </a:srgbClr>
                    </a:gs>
                    <a:gs pos="100000">
                      <a:schemeClr val="bg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grpSp>
              <p:nvGrpSpPr>
                <p:cNvPr id="908" name="グループ化 907"/>
                <p:cNvGrpSpPr/>
                <p:nvPr/>
              </p:nvGrpSpPr>
              <p:grpSpPr>
                <a:xfrm rot="2733324">
                  <a:off x="2312092" y="5579187"/>
                  <a:ext cx="547797" cy="288032"/>
                  <a:chOff x="4931624" y="3164168"/>
                  <a:chExt cx="547797" cy="288032"/>
                </a:xfrm>
              </p:grpSpPr>
              <p:sp>
                <p:nvSpPr>
                  <p:cNvPr id="909" name="角丸四角形 908"/>
                  <p:cNvSpPr/>
                  <p:nvPr/>
                </p:nvSpPr>
                <p:spPr>
                  <a:xfrm rot="2734791">
                    <a:off x="5067898" y="3236176"/>
                    <a:ext cx="288032" cy="144016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cxnSp>
                <p:nvCxnSpPr>
                  <p:cNvPr id="910" name="直線コネクタ 909"/>
                  <p:cNvCxnSpPr/>
                  <p:nvPr/>
                </p:nvCxnSpPr>
                <p:spPr>
                  <a:xfrm>
                    <a:off x="4931624" y="3182218"/>
                    <a:ext cx="189884" cy="189884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1" name="直線コネクタ 910"/>
                  <p:cNvCxnSpPr/>
                  <p:nvPr/>
                </p:nvCxnSpPr>
                <p:spPr>
                  <a:xfrm flipV="1">
                    <a:off x="5130961" y="3335887"/>
                    <a:ext cx="265675" cy="35421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2" name="直線コネクタ 911"/>
                  <p:cNvCxnSpPr/>
                  <p:nvPr/>
                </p:nvCxnSpPr>
                <p:spPr>
                  <a:xfrm rot="21430798" flipV="1">
                    <a:off x="5392579" y="3171068"/>
                    <a:ext cx="86842" cy="162782"/>
                  </a:xfrm>
                  <a:prstGeom prst="line">
                    <a:avLst/>
                  </a:prstGeom>
                  <a:ln w="38100" cap="rnd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875" name="グループ化 874"/>
              <p:cNvGrpSpPr/>
              <p:nvPr/>
            </p:nvGrpSpPr>
            <p:grpSpPr>
              <a:xfrm>
                <a:off x="10583783" y="2270191"/>
                <a:ext cx="1096453" cy="523740"/>
                <a:chOff x="2937155" y="2013605"/>
                <a:chExt cx="1096453" cy="523740"/>
              </a:xfrm>
            </p:grpSpPr>
            <p:grpSp>
              <p:nvGrpSpPr>
                <p:cNvPr id="890" name="グループ化 889"/>
                <p:cNvGrpSpPr/>
                <p:nvPr/>
              </p:nvGrpSpPr>
              <p:grpSpPr>
                <a:xfrm>
                  <a:off x="2937155" y="2013605"/>
                  <a:ext cx="1096453" cy="520314"/>
                  <a:chOff x="2937155" y="2013605"/>
                  <a:chExt cx="1096453" cy="520314"/>
                </a:xfrm>
              </p:grpSpPr>
              <p:grpSp>
                <p:nvGrpSpPr>
                  <p:cNvPr id="892" name="グループ化 891"/>
                  <p:cNvGrpSpPr/>
                  <p:nvPr/>
                </p:nvGrpSpPr>
                <p:grpSpPr>
                  <a:xfrm>
                    <a:off x="2937155" y="2013605"/>
                    <a:ext cx="1096453" cy="520314"/>
                    <a:chOff x="2937155" y="2013605"/>
                    <a:chExt cx="1096453" cy="520314"/>
                  </a:xfrm>
                </p:grpSpPr>
                <p:sp>
                  <p:nvSpPr>
                    <p:cNvPr id="899" name="角丸四角形 898"/>
                    <p:cNvSpPr/>
                    <p:nvPr/>
                  </p:nvSpPr>
                  <p:spPr>
                    <a:xfrm rot="2525276">
                      <a:off x="2937155" y="2013605"/>
                      <a:ext cx="653178" cy="296368"/>
                    </a:xfrm>
                    <a:prstGeom prst="roundRect">
                      <a:avLst/>
                    </a:prstGeom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400"/>
                    </a:p>
                  </p:txBody>
                </p:sp>
                <p:grpSp>
                  <p:nvGrpSpPr>
                    <p:cNvPr id="900" name="グループ化 899"/>
                    <p:cNvGrpSpPr/>
                    <p:nvPr/>
                  </p:nvGrpSpPr>
                  <p:grpSpPr>
                    <a:xfrm>
                      <a:off x="3519263" y="2332604"/>
                      <a:ext cx="514345" cy="201315"/>
                      <a:chOff x="3503142" y="2345952"/>
                      <a:chExt cx="514345" cy="201315"/>
                    </a:xfrm>
                  </p:grpSpPr>
                  <p:grpSp>
                    <p:nvGrpSpPr>
                      <p:cNvPr id="901" name="グループ化 900"/>
                      <p:cNvGrpSpPr/>
                      <p:nvPr/>
                    </p:nvGrpSpPr>
                    <p:grpSpPr>
                      <a:xfrm>
                        <a:off x="3503142" y="2403251"/>
                        <a:ext cx="409691" cy="144016"/>
                        <a:chOff x="3503142" y="2403251"/>
                        <a:chExt cx="409691" cy="144016"/>
                      </a:xfrm>
                    </p:grpSpPr>
                    <p:cxnSp>
                      <p:nvCxnSpPr>
                        <p:cNvPr id="905" name="直線コネクタ 904"/>
                        <p:cNvCxnSpPr/>
                        <p:nvPr/>
                      </p:nvCxnSpPr>
                      <p:spPr>
                        <a:xfrm>
                          <a:off x="3503142" y="2403251"/>
                          <a:ext cx="144016" cy="144016"/>
                        </a:xfrm>
                        <a:prstGeom prst="line">
                          <a:avLst/>
                        </a:prstGeom>
                        <a:ln w="38100" cap="rnd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06" name="直線コネクタ 905"/>
                        <p:cNvCxnSpPr/>
                        <p:nvPr/>
                      </p:nvCxnSpPr>
                      <p:spPr>
                        <a:xfrm flipV="1">
                          <a:off x="3647158" y="2511846"/>
                          <a:ext cx="265675" cy="35421"/>
                        </a:xfrm>
                        <a:prstGeom prst="line">
                          <a:avLst/>
                        </a:prstGeom>
                        <a:ln w="38100" cap="rnd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902" name="グループ化 901"/>
                      <p:cNvGrpSpPr/>
                      <p:nvPr/>
                    </p:nvGrpSpPr>
                    <p:grpSpPr>
                      <a:xfrm rot="21135904">
                        <a:off x="3729455" y="2345952"/>
                        <a:ext cx="288032" cy="144016"/>
                        <a:chOff x="1979712" y="1700808"/>
                        <a:chExt cx="288032" cy="144016"/>
                      </a:xfrm>
                      <a:solidFill>
                        <a:schemeClr val="bg1">
                          <a:lumMod val="85000"/>
                        </a:schemeClr>
                      </a:solidFill>
                    </p:grpSpPr>
                    <p:sp>
                      <p:nvSpPr>
                        <p:cNvPr id="903" name="角丸四角形 902"/>
                        <p:cNvSpPr/>
                        <p:nvPr/>
                      </p:nvSpPr>
                      <p:spPr>
                        <a:xfrm>
                          <a:off x="1979712" y="1700808"/>
                          <a:ext cx="288032" cy="144016"/>
                        </a:xfrm>
                        <a:prstGeom prst="roundRect">
                          <a:avLst/>
                        </a:prstGeom>
                        <a:grpFill/>
                        <a:ln>
                          <a:solidFill>
                            <a:schemeClr val="bg1">
                              <a:lumMod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sz="1400"/>
                        </a:p>
                      </p:txBody>
                    </p:sp>
                    <p:sp>
                      <p:nvSpPr>
                        <p:cNvPr id="904" name="角丸四角形 903"/>
                        <p:cNvSpPr/>
                        <p:nvPr/>
                      </p:nvSpPr>
                      <p:spPr>
                        <a:xfrm>
                          <a:off x="2195736" y="1700808"/>
                          <a:ext cx="72008" cy="144016"/>
                        </a:xfrm>
                        <a:prstGeom prst="roundRect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sz="1400"/>
                        </a:p>
                      </p:txBody>
                    </p:sp>
                  </p:grpSp>
                </p:grpSp>
              </p:grpSp>
              <p:grpSp>
                <p:nvGrpSpPr>
                  <p:cNvPr id="893" name="グループ化 892"/>
                  <p:cNvGrpSpPr/>
                  <p:nvPr/>
                </p:nvGrpSpPr>
                <p:grpSpPr>
                  <a:xfrm>
                    <a:off x="3140328" y="2103387"/>
                    <a:ext cx="166042" cy="215973"/>
                    <a:chOff x="2398595" y="2308519"/>
                    <a:chExt cx="166042" cy="215973"/>
                  </a:xfrm>
                </p:grpSpPr>
                <p:sp>
                  <p:nvSpPr>
                    <p:cNvPr id="894" name="角丸四角形 893"/>
                    <p:cNvSpPr/>
                    <p:nvPr/>
                  </p:nvSpPr>
                  <p:spPr>
                    <a:xfrm rot="2525276">
                      <a:off x="2398595" y="2326397"/>
                      <a:ext cx="129919" cy="198095"/>
                    </a:xfrm>
                    <a:prstGeom prst="roundRect">
                      <a:avLst/>
                    </a:prstGeom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400"/>
                    </a:p>
                  </p:txBody>
                </p:sp>
                <p:sp>
                  <p:nvSpPr>
                    <p:cNvPr id="895" name="角丸四角形 894"/>
                    <p:cNvSpPr/>
                    <p:nvPr/>
                  </p:nvSpPr>
                  <p:spPr>
                    <a:xfrm rot="2525276">
                      <a:off x="2434718" y="2320550"/>
                      <a:ext cx="129919" cy="128563"/>
                    </a:xfrm>
                    <a:prstGeom prst="round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400"/>
                    </a:p>
                  </p:txBody>
                </p:sp>
                <p:grpSp>
                  <p:nvGrpSpPr>
                    <p:cNvPr id="896" name="グループ化 895"/>
                    <p:cNvGrpSpPr/>
                    <p:nvPr/>
                  </p:nvGrpSpPr>
                  <p:grpSpPr>
                    <a:xfrm rot="316346">
                      <a:off x="2448739" y="2308519"/>
                      <a:ext cx="101338" cy="147240"/>
                      <a:chOff x="2448739" y="2308519"/>
                      <a:chExt cx="101338" cy="147240"/>
                    </a:xfrm>
                  </p:grpSpPr>
                  <p:sp>
                    <p:nvSpPr>
                      <p:cNvPr id="897" name="円弧 896"/>
                      <p:cNvSpPr/>
                      <p:nvPr/>
                    </p:nvSpPr>
                    <p:spPr>
                      <a:xfrm rot="16200000">
                        <a:off x="2443884" y="2349566"/>
                        <a:ext cx="116925" cy="95461"/>
                      </a:xfrm>
                      <a:prstGeom prst="arc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sz="1400"/>
                      </a:p>
                    </p:txBody>
                  </p:sp>
                  <p:sp>
                    <p:nvSpPr>
                      <p:cNvPr id="898" name="円弧 897"/>
                      <p:cNvSpPr/>
                      <p:nvPr/>
                    </p:nvSpPr>
                    <p:spPr>
                      <a:xfrm rot="5400000">
                        <a:off x="2438007" y="2319251"/>
                        <a:ext cx="116925" cy="95461"/>
                      </a:xfrm>
                      <a:prstGeom prst="arc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sz="1400"/>
                      </a:p>
                    </p:txBody>
                  </p:sp>
                </p:grpSp>
              </p:grpSp>
            </p:grpSp>
            <p:sp>
              <p:nvSpPr>
                <p:cNvPr id="891" name="角丸四角形 890"/>
                <p:cNvSpPr/>
                <p:nvPr/>
              </p:nvSpPr>
              <p:spPr>
                <a:xfrm rot="2525276">
                  <a:off x="3339468" y="2187475"/>
                  <a:ext cx="211251" cy="349870"/>
                </a:xfrm>
                <a:prstGeom prst="roundRect">
                  <a:avLst/>
                </a:prstGeom>
                <a:noFill/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cxnSp>
            <p:nvCxnSpPr>
              <p:cNvPr id="876" name="直線コネクタ 875"/>
              <p:cNvCxnSpPr/>
              <p:nvPr/>
            </p:nvCxnSpPr>
            <p:spPr>
              <a:xfrm>
                <a:off x="10194188" y="3132783"/>
                <a:ext cx="576000" cy="0"/>
              </a:xfrm>
              <a:prstGeom prst="line">
                <a:avLst/>
              </a:prstGeom>
              <a:ln w="38100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7" name="円/楕円 876"/>
              <p:cNvSpPr/>
              <p:nvPr/>
            </p:nvSpPr>
            <p:spPr>
              <a:xfrm>
                <a:off x="10759542" y="2953515"/>
                <a:ext cx="420105" cy="420105"/>
              </a:xfrm>
              <a:prstGeom prst="ellipse">
                <a:avLst/>
              </a:prstGeom>
              <a:solidFill>
                <a:schemeClr val="bg1">
                  <a:lumMod val="95000"/>
                  <a:alpha val="77000"/>
                </a:schemeClr>
              </a:solidFill>
              <a:ln w="762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878" name="グループ化 877"/>
              <p:cNvGrpSpPr/>
              <p:nvPr/>
            </p:nvGrpSpPr>
            <p:grpSpPr>
              <a:xfrm>
                <a:off x="10050172" y="2965304"/>
                <a:ext cx="525372" cy="408315"/>
                <a:chOff x="2186625" y="2713448"/>
                <a:chExt cx="525372" cy="408315"/>
              </a:xfrm>
            </p:grpSpPr>
            <p:cxnSp>
              <p:nvCxnSpPr>
                <p:cNvPr id="885" name="直線コネクタ 884"/>
                <p:cNvCxnSpPr>
                  <a:endCxn id="889" idx="1"/>
                </p:cNvCxnSpPr>
                <p:nvPr/>
              </p:nvCxnSpPr>
              <p:spPr>
                <a:xfrm>
                  <a:off x="2186625" y="2784679"/>
                  <a:ext cx="144016" cy="0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86" name="グループ化 885"/>
                <p:cNvGrpSpPr/>
                <p:nvPr/>
              </p:nvGrpSpPr>
              <p:grpSpPr>
                <a:xfrm>
                  <a:off x="2330641" y="2713448"/>
                  <a:ext cx="381356" cy="142461"/>
                  <a:chOff x="2330641" y="2713448"/>
                  <a:chExt cx="381356" cy="142461"/>
                </a:xfrm>
              </p:grpSpPr>
              <p:sp>
                <p:nvSpPr>
                  <p:cNvPr id="888" name="角丸四角形 887"/>
                  <p:cNvSpPr/>
                  <p:nvPr/>
                </p:nvSpPr>
                <p:spPr>
                  <a:xfrm>
                    <a:off x="2500957" y="2713448"/>
                    <a:ext cx="211040" cy="142461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sp>
                <p:nvSpPr>
                  <p:cNvPr id="889" name="角丸四角形 888"/>
                  <p:cNvSpPr/>
                  <p:nvPr/>
                </p:nvSpPr>
                <p:spPr>
                  <a:xfrm>
                    <a:off x="2330641" y="2713449"/>
                    <a:ext cx="232959" cy="142460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</p:grpSp>
            <p:sp>
              <p:nvSpPr>
                <p:cNvPr id="887" name="角丸四角形 886"/>
                <p:cNvSpPr/>
                <p:nvPr/>
              </p:nvSpPr>
              <p:spPr>
                <a:xfrm>
                  <a:off x="2210922" y="2778592"/>
                  <a:ext cx="87561" cy="343171"/>
                </a:xfrm>
                <a:prstGeom prst="roundRect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grpSp>
            <p:nvGrpSpPr>
              <p:cNvPr id="879" name="グループ化 878"/>
              <p:cNvGrpSpPr/>
              <p:nvPr/>
            </p:nvGrpSpPr>
            <p:grpSpPr>
              <a:xfrm>
                <a:off x="10314090" y="3271051"/>
                <a:ext cx="132826" cy="132823"/>
                <a:chOff x="4087243" y="3536771"/>
                <a:chExt cx="105454" cy="105452"/>
              </a:xfrm>
            </p:grpSpPr>
            <p:sp>
              <p:nvSpPr>
                <p:cNvPr id="883" name="円/楕円 882"/>
                <p:cNvSpPr/>
                <p:nvPr/>
              </p:nvSpPr>
              <p:spPr>
                <a:xfrm>
                  <a:off x="4090753" y="3540282"/>
                  <a:ext cx="98433" cy="98433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884" name="弦 883"/>
                <p:cNvSpPr/>
                <p:nvPr/>
              </p:nvSpPr>
              <p:spPr>
                <a:xfrm rot="7200000">
                  <a:off x="4087244" y="3536770"/>
                  <a:ext cx="105452" cy="105454"/>
                </a:xfrm>
                <a:prstGeom prst="chord">
                  <a:avLst>
                    <a:gd name="adj1" fmla="val 2700000"/>
                    <a:gd name="adj2" fmla="val 15155277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sp>
            <p:nvSpPr>
              <p:cNvPr id="880" name="星 32 879"/>
              <p:cNvSpPr/>
              <p:nvPr/>
            </p:nvSpPr>
            <p:spPr>
              <a:xfrm>
                <a:off x="10292520" y="3129528"/>
                <a:ext cx="180462" cy="180462"/>
              </a:xfrm>
              <a:prstGeom prst="star32">
                <a:avLst>
                  <a:gd name="adj" fmla="val 46030"/>
                </a:avLst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cxnSp>
            <p:nvCxnSpPr>
              <p:cNvPr id="881" name="直線コネクタ 880"/>
              <p:cNvCxnSpPr/>
              <p:nvPr/>
            </p:nvCxnSpPr>
            <p:spPr>
              <a:xfrm flipV="1">
                <a:off x="10538260" y="3134694"/>
                <a:ext cx="0" cy="143265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2" name="直線コネクタ 881"/>
              <p:cNvCxnSpPr/>
              <p:nvPr/>
            </p:nvCxnSpPr>
            <p:spPr>
              <a:xfrm flipV="1">
                <a:off x="10472982" y="3277960"/>
                <a:ext cx="65278" cy="57385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3" name="円弧 812"/>
            <p:cNvSpPr/>
            <p:nvPr/>
          </p:nvSpPr>
          <p:spPr>
            <a:xfrm rot="4402454">
              <a:off x="2437656" y="5004816"/>
              <a:ext cx="802608" cy="802608"/>
            </a:xfrm>
            <a:prstGeom prst="arc">
              <a:avLst/>
            </a:prstGeom>
            <a:ln w="38100">
              <a:solidFill>
                <a:srgbClr val="FF0000"/>
              </a:solidFill>
              <a:headEnd type="triangle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814" name="グループ化 813"/>
            <p:cNvGrpSpPr/>
            <p:nvPr/>
          </p:nvGrpSpPr>
          <p:grpSpPr>
            <a:xfrm>
              <a:off x="5436096" y="5482608"/>
              <a:ext cx="2520280" cy="406824"/>
              <a:chOff x="1459487" y="2185176"/>
              <a:chExt cx="2520280" cy="406824"/>
            </a:xfrm>
          </p:grpSpPr>
          <p:sp>
            <p:nvSpPr>
              <p:cNvPr id="865" name="正方形/長方形 864"/>
              <p:cNvSpPr/>
              <p:nvPr/>
            </p:nvSpPr>
            <p:spPr>
              <a:xfrm>
                <a:off x="3308694" y="2185176"/>
                <a:ext cx="243619" cy="345081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E0E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866" name="グループ化 865"/>
              <p:cNvGrpSpPr/>
              <p:nvPr/>
            </p:nvGrpSpPr>
            <p:grpSpPr>
              <a:xfrm>
                <a:off x="1459487" y="2549774"/>
                <a:ext cx="2520280" cy="42226"/>
                <a:chOff x="1459487" y="2549774"/>
                <a:chExt cx="2520280" cy="42226"/>
              </a:xfrm>
            </p:grpSpPr>
            <p:cxnSp>
              <p:nvCxnSpPr>
                <p:cNvPr id="867" name="直線コネクタ 866"/>
                <p:cNvCxnSpPr/>
                <p:nvPr/>
              </p:nvCxnSpPr>
              <p:spPr>
                <a:xfrm>
                  <a:off x="3184573" y="2592000"/>
                  <a:ext cx="496815" cy="0"/>
                </a:xfrm>
                <a:prstGeom prst="line">
                  <a:avLst/>
                </a:prstGeom>
                <a:ln w="76200">
                  <a:solidFill>
                    <a:srgbClr val="F6F6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8" name="直線コネクタ 867"/>
                <p:cNvCxnSpPr/>
                <p:nvPr/>
              </p:nvCxnSpPr>
              <p:spPr>
                <a:xfrm>
                  <a:off x="1459487" y="2549774"/>
                  <a:ext cx="252028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9" name="直線コネクタ 868"/>
                <p:cNvCxnSpPr/>
                <p:nvPr/>
              </p:nvCxnSpPr>
              <p:spPr>
                <a:xfrm>
                  <a:off x="1459487" y="2592000"/>
                  <a:ext cx="1725086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0" name="直線コネクタ 869"/>
                <p:cNvCxnSpPr/>
                <p:nvPr/>
              </p:nvCxnSpPr>
              <p:spPr>
                <a:xfrm>
                  <a:off x="3681388" y="2592000"/>
                  <a:ext cx="298379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15" name="グループ化 814"/>
            <p:cNvGrpSpPr/>
            <p:nvPr/>
          </p:nvGrpSpPr>
          <p:grpSpPr>
            <a:xfrm>
              <a:off x="5724128" y="4710208"/>
              <a:ext cx="1645813" cy="1133683"/>
              <a:chOff x="1403648" y="4781477"/>
              <a:chExt cx="1645813" cy="1133683"/>
            </a:xfrm>
          </p:grpSpPr>
          <p:sp>
            <p:nvSpPr>
              <p:cNvPr id="820" name="角丸四角形 819"/>
              <p:cNvSpPr/>
              <p:nvPr/>
            </p:nvSpPr>
            <p:spPr>
              <a:xfrm rot="2525276">
                <a:off x="1944046" y="5139665"/>
                <a:ext cx="587212" cy="147071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821" name="グループ化 820"/>
              <p:cNvGrpSpPr/>
              <p:nvPr/>
            </p:nvGrpSpPr>
            <p:grpSpPr>
              <a:xfrm>
                <a:off x="1953385" y="5191887"/>
                <a:ext cx="460108" cy="522238"/>
                <a:chOff x="2262331" y="2185029"/>
                <a:chExt cx="460108" cy="522238"/>
              </a:xfrm>
            </p:grpSpPr>
            <p:sp>
              <p:nvSpPr>
                <p:cNvPr id="862" name="角丸四角形 861"/>
                <p:cNvSpPr/>
                <p:nvPr/>
              </p:nvSpPr>
              <p:spPr>
                <a:xfrm rot="2520000">
                  <a:off x="2368314" y="2427875"/>
                  <a:ext cx="354125" cy="135668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863" name="1 つの角を丸めた四角形 862"/>
                <p:cNvSpPr/>
                <p:nvPr/>
              </p:nvSpPr>
              <p:spPr>
                <a:xfrm rot="2510168">
                  <a:off x="2262331" y="2185029"/>
                  <a:ext cx="249015" cy="222873"/>
                </a:xfrm>
                <a:prstGeom prst="snipRoundRect">
                  <a:avLst>
                    <a:gd name="adj1" fmla="val 16667"/>
                    <a:gd name="adj2" fmla="val 31365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864" name="円/楕円 863"/>
                <p:cNvSpPr/>
                <p:nvPr/>
              </p:nvSpPr>
              <p:spPr>
                <a:xfrm>
                  <a:off x="2573150" y="2606557"/>
                  <a:ext cx="100710" cy="100710"/>
                </a:xfrm>
                <a:prstGeom prst="ellipse">
                  <a:avLst/>
                </a:prstGeom>
                <a:solidFill>
                  <a:srgbClr val="FF00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sp>
            <p:nvSpPr>
              <p:cNvPr id="822" name="円/楕円 821"/>
              <p:cNvSpPr/>
              <p:nvPr/>
            </p:nvSpPr>
            <p:spPr>
              <a:xfrm>
                <a:off x="2424863" y="5384159"/>
                <a:ext cx="100710" cy="100710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823" name="グループ化 822"/>
              <p:cNvGrpSpPr/>
              <p:nvPr/>
            </p:nvGrpSpPr>
            <p:grpSpPr>
              <a:xfrm rot="17873995">
                <a:off x="2631547" y="5206430"/>
                <a:ext cx="288032" cy="547797"/>
                <a:chOff x="2441975" y="5449304"/>
                <a:chExt cx="288032" cy="547797"/>
              </a:xfrm>
            </p:grpSpPr>
            <p:sp>
              <p:nvSpPr>
                <p:cNvPr id="856" name="円/楕円 855"/>
                <p:cNvSpPr/>
                <p:nvPr/>
              </p:nvSpPr>
              <p:spPr>
                <a:xfrm>
                  <a:off x="2512908" y="5805461"/>
                  <a:ext cx="144016" cy="14401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0000FF">
                        <a:tint val="66000"/>
                        <a:satMod val="160000"/>
                      </a:srgbClr>
                    </a:gs>
                    <a:gs pos="41000">
                      <a:srgbClr val="0000FF">
                        <a:tint val="44500"/>
                        <a:satMod val="160000"/>
                      </a:srgbClr>
                    </a:gs>
                    <a:gs pos="100000">
                      <a:schemeClr val="bg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grpSp>
              <p:nvGrpSpPr>
                <p:cNvPr id="857" name="グループ化 856"/>
                <p:cNvGrpSpPr/>
                <p:nvPr/>
              </p:nvGrpSpPr>
              <p:grpSpPr>
                <a:xfrm rot="2733324">
                  <a:off x="2312092" y="5579187"/>
                  <a:ext cx="547797" cy="288032"/>
                  <a:chOff x="4931624" y="3164168"/>
                  <a:chExt cx="547797" cy="288032"/>
                </a:xfrm>
              </p:grpSpPr>
              <p:sp>
                <p:nvSpPr>
                  <p:cNvPr id="858" name="角丸四角形 857"/>
                  <p:cNvSpPr/>
                  <p:nvPr/>
                </p:nvSpPr>
                <p:spPr>
                  <a:xfrm rot="2734791">
                    <a:off x="5067898" y="3236176"/>
                    <a:ext cx="288032" cy="144016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cxnSp>
                <p:nvCxnSpPr>
                  <p:cNvPr id="859" name="直線コネクタ 858"/>
                  <p:cNvCxnSpPr/>
                  <p:nvPr/>
                </p:nvCxnSpPr>
                <p:spPr>
                  <a:xfrm>
                    <a:off x="4931624" y="3182218"/>
                    <a:ext cx="189884" cy="189884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0" name="直線コネクタ 859"/>
                  <p:cNvCxnSpPr/>
                  <p:nvPr/>
                </p:nvCxnSpPr>
                <p:spPr>
                  <a:xfrm flipV="1">
                    <a:off x="5130961" y="3335887"/>
                    <a:ext cx="265675" cy="35421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1" name="直線コネクタ 860"/>
                  <p:cNvCxnSpPr/>
                  <p:nvPr/>
                </p:nvCxnSpPr>
                <p:spPr>
                  <a:xfrm rot="21430798" flipV="1">
                    <a:off x="5392579" y="3171068"/>
                    <a:ext cx="86842" cy="162782"/>
                  </a:xfrm>
                  <a:prstGeom prst="line">
                    <a:avLst/>
                  </a:prstGeom>
                  <a:ln w="38100" cap="rnd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824" name="グループ化 823"/>
              <p:cNvGrpSpPr/>
              <p:nvPr/>
            </p:nvGrpSpPr>
            <p:grpSpPr>
              <a:xfrm>
                <a:off x="1937259" y="4781477"/>
                <a:ext cx="1096453" cy="523740"/>
                <a:chOff x="2937155" y="2013605"/>
                <a:chExt cx="1096453" cy="523740"/>
              </a:xfrm>
            </p:grpSpPr>
            <p:grpSp>
              <p:nvGrpSpPr>
                <p:cNvPr id="839" name="グループ化 838"/>
                <p:cNvGrpSpPr/>
                <p:nvPr/>
              </p:nvGrpSpPr>
              <p:grpSpPr>
                <a:xfrm>
                  <a:off x="2937155" y="2013605"/>
                  <a:ext cx="1096453" cy="520314"/>
                  <a:chOff x="2937155" y="2013605"/>
                  <a:chExt cx="1096453" cy="520314"/>
                </a:xfrm>
              </p:grpSpPr>
              <p:grpSp>
                <p:nvGrpSpPr>
                  <p:cNvPr id="841" name="グループ化 840"/>
                  <p:cNvGrpSpPr/>
                  <p:nvPr/>
                </p:nvGrpSpPr>
                <p:grpSpPr>
                  <a:xfrm>
                    <a:off x="2937155" y="2013605"/>
                    <a:ext cx="1096453" cy="520314"/>
                    <a:chOff x="2937155" y="2013605"/>
                    <a:chExt cx="1096453" cy="520314"/>
                  </a:xfrm>
                </p:grpSpPr>
                <p:sp>
                  <p:nvSpPr>
                    <p:cNvPr id="848" name="角丸四角形 847"/>
                    <p:cNvSpPr/>
                    <p:nvPr/>
                  </p:nvSpPr>
                  <p:spPr>
                    <a:xfrm rot="2525276">
                      <a:off x="2937155" y="2013605"/>
                      <a:ext cx="653178" cy="296368"/>
                    </a:xfrm>
                    <a:prstGeom prst="roundRect">
                      <a:avLst/>
                    </a:prstGeom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400"/>
                    </a:p>
                  </p:txBody>
                </p:sp>
                <p:grpSp>
                  <p:nvGrpSpPr>
                    <p:cNvPr id="849" name="グループ化 848"/>
                    <p:cNvGrpSpPr/>
                    <p:nvPr/>
                  </p:nvGrpSpPr>
                  <p:grpSpPr>
                    <a:xfrm>
                      <a:off x="3519263" y="2332604"/>
                      <a:ext cx="514345" cy="201315"/>
                      <a:chOff x="3503142" y="2345952"/>
                      <a:chExt cx="514345" cy="201315"/>
                    </a:xfrm>
                  </p:grpSpPr>
                  <p:grpSp>
                    <p:nvGrpSpPr>
                      <p:cNvPr id="850" name="グループ化 849"/>
                      <p:cNvGrpSpPr/>
                      <p:nvPr/>
                    </p:nvGrpSpPr>
                    <p:grpSpPr>
                      <a:xfrm>
                        <a:off x="3503142" y="2403251"/>
                        <a:ext cx="409691" cy="144016"/>
                        <a:chOff x="3503142" y="2403251"/>
                        <a:chExt cx="409691" cy="144016"/>
                      </a:xfrm>
                    </p:grpSpPr>
                    <p:cxnSp>
                      <p:nvCxnSpPr>
                        <p:cNvPr id="854" name="直線コネクタ 853"/>
                        <p:cNvCxnSpPr/>
                        <p:nvPr/>
                      </p:nvCxnSpPr>
                      <p:spPr>
                        <a:xfrm>
                          <a:off x="3503142" y="2403251"/>
                          <a:ext cx="144016" cy="144016"/>
                        </a:xfrm>
                        <a:prstGeom prst="line">
                          <a:avLst/>
                        </a:prstGeom>
                        <a:ln w="38100" cap="rnd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55" name="直線コネクタ 854"/>
                        <p:cNvCxnSpPr/>
                        <p:nvPr/>
                      </p:nvCxnSpPr>
                      <p:spPr>
                        <a:xfrm flipV="1">
                          <a:off x="3647158" y="2511846"/>
                          <a:ext cx="265675" cy="35421"/>
                        </a:xfrm>
                        <a:prstGeom prst="line">
                          <a:avLst/>
                        </a:prstGeom>
                        <a:ln w="38100" cap="rnd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851" name="グループ化 850"/>
                      <p:cNvGrpSpPr/>
                      <p:nvPr/>
                    </p:nvGrpSpPr>
                    <p:grpSpPr>
                      <a:xfrm rot="21135904">
                        <a:off x="3729455" y="2345952"/>
                        <a:ext cx="288032" cy="144016"/>
                        <a:chOff x="1979712" y="1700808"/>
                        <a:chExt cx="288032" cy="144016"/>
                      </a:xfrm>
                      <a:solidFill>
                        <a:schemeClr val="bg1">
                          <a:lumMod val="85000"/>
                        </a:schemeClr>
                      </a:solidFill>
                    </p:grpSpPr>
                    <p:sp>
                      <p:nvSpPr>
                        <p:cNvPr id="852" name="角丸四角形 851"/>
                        <p:cNvSpPr/>
                        <p:nvPr/>
                      </p:nvSpPr>
                      <p:spPr>
                        <a:xfrm>
                          <a:off x="1979712" y="1700808"/>
                          <a:ext cx="288032" cy="144016"/>
                        </a:xfrm>
                        <a:prstGeom prst="roundRect">
                          <a:avLst/>
                        </a:prstGeom>
                        <a:grpFill/>
                        <a:ln>
                          <a:solidFill>
                            <a:schemeClr val="bg1">
                              <a:lumMod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sz="1400"/>
                        </a:p>
                      </p:txBody>
                    </p:sp>
                    <p:sp>
                      <p:nvSpPr>
                        <p:cNvPr id="853" name="角丸四角形 852"/>
                        <p:cNvSpPr/>
                        <p:nvPr/>
                      </p:nvSpPr>
                      <p:spPr>
                        <a:xfrm>
                          <a:off x="2195736" y="1700808"/>
                          <a:ext cx="72008" cy="144016"/>
                        </a:xfrm>
                        <a:prstGeom prst="roundRect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sz="1400"/>
                        </a:p>
                      </p:txBody>
                    </p:sp>
                  </p:grpSp>
                </p:grpSp>
              </p:grpSp>
              <p:grpSp>
                <p:nvGrpSpPr>
                  <p:cNvPr id="842" name="グループ化 841"/>
                  <p:cNvGrpSpPr/>
                  <p:nvPr/>
                </p:nvGrpSpPr>
                <p:grpSpPr>
                  <a:xfrm>
                    <a:off x="3140328" y="2103387"/>
                    <a:ext cx="166042" cy="215973"/>
                    <a:chOff x="2398595" y="2308519"/>
                    <a:chExt cx="166042" cy="215973"/>
                  </a:xfrm>
                </p:grpSpPr>
                <p:sp>
                  <p:nvSpPr>
                    <p:cNvPr id="843" name="角丸四角形 842"/>
                    <p:cNvSpPr/>
                    <p:nvPr/>
                  </p:nvSpPr>
                  <p:spPr>
                    <a:xfrm rot="2525276">
                      <a:off x="2398595" y="2326397"/>
                      <a:ext cx="129919" cy="198095"/>
                    </a:xfrm>
                    <a:prstGeom prst="roundRect">
                      <a:avLst/>
                    </a:prstGeom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400"/>
                    </a:p>
                  </p:txBody>
                </p:sp>
                <p:sp>
                  <p:nvSpPr>
                    <p:cNvPr id="844" name="角丸四角形 843"/>
                    <p:cNvSpPr/>
                    <p:nvPr/>
                  </p:nvSpPr>
                  <p:spPr>
                    <a:xfrm rot="2525276">
                      <a:off x="2434718" y="2320550"/>
                      <a:ext cx="129919" cy="128563"/>
                    </a:xfrm>
                    <a:prstGeom prst="round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400"/>
                    </a:p>
                  </p:txBody>
                </p:sp>
                <p:grpSp>
                  <p:nvGrpSpPr>
                    <p:cNvPr id="845" name="グループ化 844"/>
                    <p:cNvGrpSpPr/>
                    <p:nvPr/>
                  </p:nvGrpSpPr>
                  <p:grpSpPr>
                    <a:xfrm rot="316346">
                      <a:off x="2448739" y="2308519"/>
                      <a:ext cx="101338" cy="147240"/>
                      <a:chOff x="2448739" y="2308519"/>
                      <a:chExt cx="101338" cy="147240"/>
                    </a:xfrm>
                  </p:grpSpPr>
                  <p:sp>
                    <p:nvSpPr>
                      <p:cNvPr id="846" name="円弧 845"/>
                      <p:cNvSpPr/>
                      <p:nvPr/>
                    </p:nvSpPr>
                    <p:spPr>
                      <a:xfrm rot="16200000">
                        <a:off x="2443884" y="2349566"/>
                        <a:ext cx="116925" cy="95461"/>
                      </a:xfrm>
                      <a:prstGeom prst="arc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sz="1400"/>
                      </a:p>
                    </p:txBody>
                  </p:sp>
                  <p:sp>
                    <p:nvSpPr>
                      <p:cNvPr id="847" name="円弧 846"/>
                      <p:cNvSpPr/>
                      <p:nvPr/>
                    </p:nvSpPr>
                    <p:spPr>
                      <a:xfrm rot="5400000">
                        <a:off x="2438007" y="2319251"/>
                        <a:ext cx="116925" cy="95461"/>
                      </a:xfrm>
                      <a:prstGeom prst="arc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sz="1400"/>
                      </a:p>
                    </p:txBody>
                  </p:sp>
                </p:grpSp>
              </p:grpSp>
            </p:grpSp>
            <p:sp>
              <p:nvSpPr>
                <p:cNvPr id="840" name="角丸四角形 839"/>
                <p:cNvSpPr/>
                <p:nvPr/>
              </p:nvSpPr>
              <p:spPr>
                <a:xfrm rot="2525276">
                  <a:off x="3339468" y="2187475"/>
                  <a:ext cx="211251" cy="349870"/>
                </a:xfrm>
                <a:prstGeom prst="roundRect">
                  <a:avLst/>
                </a:prstGeom>
                <a:noFill/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cxnSp>
            <p:nvCxnSpPr>
              <p:cNvPr id="825" name="直線コネクタ 824"/>
              <p:cNvCxnSpPr/>
              <p:nvPr/>
            </p:nvCxnSpPr>
            <p:spPr>
              <a:xfrm>
                <a:off x="1547664" y="5644069"/>
                <a:ext cx="576000" cy="0"/>
              </a:xfrm>
              <a:prstGeom prst="line">
                <a:avLst/>
              </a:prstGeom>
              <a:ln w="38100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6" name="円/楕円 825"/>
              <p:cNvSpPr/>
              <p:nvPr/>
            </p:nvSpPr>
            <p:spPr>
              <a:xfrm>
                <a:off x="2113018" y="5464801"/>
                <a:ext cx="420105" cy="420105"/>
              </a:xfrm>
              <a:prstGeom prst="ellipse">
                <a:avLst/>
              </a:prstGeom>
              <a:solidFill>
                <a:schemeClr val="bg1">
                  <a:lumMod val="95000"/>
                  <a:alpha val="77000"/>
                </a:schemeClr>
              </a:solidFill>
              <a:ln w="762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827" name="グループ化 826"/>
              <p:cNvGrpSpPr/>
              <p:nvPr/>
            </p:nvGrpSpPr>
            <p:grpSpPr>
              <a:xfrm>
                <a:off x="1403648" y="5476590"/>
                <a:ext cx="525372" cy="408315"/>
                <a:chOff x="2186625" y="2713448"/>
                <a:chExt cx="525372" cy="408315"/>
              </a:xfrm>
            </p:grpSpPr>
            <p:cxnSp>
              <p:nvCxnSpPr>
                <p:cNvPr id="834" name="直線コネクタ 833"/>
                <p:cNvCxnSpPr>
                  <a:endCxn id="838" idx="1"/>
                </p:cNvCxnSpPr>
                <p:nvPr/>
              </p:nvCxnSpPr>
              <p:spPr>
                <a:xfrm>
                  <a:off x="2186625" y="2784679"/>
                  <a:ext cx="144016" cy="0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35" name="グループ化 834"/>
                <p:cNvGrpSpPr/>
                <p:nvPr/>
              </p:nvGrpSpPr>
              <p:grpSpPr>
                <a:xfrm>
                  <a:off x="2330641" y="2713448"/>
                  <a:ext cx="381356" cy="142461"/>
                  <a:chOff x="2330641" y="2713448"/>
                  <a:chExt cx="381356" cy="142461"/>
                </a:xfrm>
              </p:grpSpPr>
              <p:sp>
                <p:nvSpPr>
                  <p:cNvPr id="837" name="角丸四角形 836"/>
                  <p:cNvSpPr/>
                  <p:nvPr/>
                </p:nvSpPr>
                <p:spPr>
                  <a:xfrm>
                    <a:off x="2500957" y="2713448"/>
                    <a:ext cx="211040" cy="142461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sp>
                <p:nvSpPr>
                  <p:cNvPr id="838" name="角丸四角形 837"/>
                  <p:cNvSpPr/>
                  <p:nvPr/>
                </p:nvSpPr>
                <p:spPr>
                  <a:xfrm>
                    <a:off x="2330641" y="2713449"/>
                    <a:ext cx="232959" cy="142460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</p:grpSp>
            <p:sp>
              <p:nvSpPr>
                <p:cNvPr id="836" name="角丸四角形 835"/>
                <p:cNvSpPr/>
                <p:nvPr/>
              </p:nvSpPr>
              <p:spPr>
                <a:xfrm>
                  <a:off x="2210922" y="2778592"/>
                  <a:ext cx="87561" cy="343171"/>
                </a:xfrm>
                <a:prstGeom prst="roundRect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grpSp>
            <p:nvGrpSpPr>
              <p:cNvPr id="828" name="グループ化 827"/>
              <p:cNvGrpSpPr/>
              <p:nvPr/>
            </p:nvGrpSpPr>
            <p:grpSpPr>
              <a:xfrm>
                <a:off x="1667566" y="5782337"/>
                <a:ext cx="132826" cy="132823"/>
                <a:chOff x="4087243" y="3536771"/>
                <a:chExt cx="105454" cy="105452"/>
              </a:xfrm>
            </p:grpSpPr>
            <p:sp>
              <p:nvSpPr>
                <p:cNvPr id="832" name="円/楕円 831"/>
                <p:cNvSpPr/>
                <p:nvPr/>
              </p:nvSpPr>
              <p:spPr>
                <a:xfrm>
                  <a:off x="4090753" y="3540282"/>
                  <a:ext cx="98433" cy="98433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833" name="弦 832"/>
                <p:cNvSpPr/>
                <p:nvPr/>
              </p:nvSpPr>
              <p:spPr>
                <a:xfrm rot="7200000">
                  <a:off x="4087244" y="3536770"/>
                  <a:ext cx="105452" cy="105454"/>
                </a:xfrm>
                <a:prstGeom prst="chord">
                  <a:avLst>
                    <a:gd name="adj1" fmla="val 2700000"/>
                    <a:gd name="adj2" fmla="val 15155277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sp>
            <p:nvSpPr>
              <p:cNvPr id="829" name="星 32 828"/>
              <p:cNvSpPr/>
              <p:nvPr/>
            </p:nvSpPr>
            <p:spPr>
              <a:xfrm>
                <a:off x="1645996" y="5640814"/>
                <a:ext cx="180462" cy="180462"/>
              </a:xfrm>
              <a:prstGeom prst="star32">
                <a:avLst>
                  <a:gd name="adj" fmla="val 46030"/>
                </a:avLst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cxnSp>
            <p:nvCxnSpPr>
              <p:cNvPr id="830" name="直線コネクタ 829"/>
              <p:cNvCxnSpPr/>
              <p:nvPr/>
            </p:nvCxnSpPr>
            <p:spPr>
              <a:xfrm flipV="1">
                <a:off x="1891736" y="5645980"/>
                <a:ext cx="0" cy="143265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1" name="直線コネクタ 830"/>
              <p:cNvCxnSpPr/>
              <p:nvPr/>
            </p:nvCxnSpPr>
            <p:spPr>
              <a:xfrm flipV="1">
                <a:off x="1826458" y="5789246"/>
                <a:ext cx="65278" cy="57385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6" name="円/楕円 815"/>
            <p:cNvSpPr/>
            <p:nvPr/>
          </p:nvSpPr>
          <p:spPr>
            <a:xfrm>
              <a:off x="7092773" y="5338774"/>
              <a:ext cx="296904" cy="29690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817" name="右矢印 816"/>
            <p:cNvSpPr/>
            <p:nvPr/>
          </p:nvSpPr>
          <p:spPr>
            <a:xfrm>
              <a:off x="3996040" y="3146511"/>
              <a:ext cx="1321032" cy="372285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818" name="右矢印 817"/>
            <p:cNvSpPr/>
            <p:nvPr/>
          </p:nvSpPr>
          <p:spPr>
            <a:xfrm>
              <a:off x="3923072" y="5282863"/>
              <a:ext cx="1321032" cy="372285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819" name="右矢印 818"/>
            <p:cNvSpPr/>
            <p:nvPr/>
          </p:nvSpPr>
          <p:spPr>
            <a:xfrm rot="9443361">
              <a:off x="3824610" y="4366760"/>
              <a:ext cx="1295809" cy="372285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cxnSp>
          <p:nvCxnSpPr>
            <p:cNvPr id="804" name="直線矢印コネクタ 803"/>
            <p:cNvCxnSpPr/>
            <p:nvPr/>
          </p:nvCxnSpPr>
          <p:spPr>
            <a:xfrm flipH="1">
              <a:off x="5904991" y="2637792"/>
              <a:ext cx="1130778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 w="lg" len="lg"/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aphicFrame>
        <p:nvGraphicFramePr>
          <p:cNvPr id="1080" name="表 10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727867"/>
              </p:ext>
            </p:extLst>
          </p:nvPr>
        </p:nvGraphicFramePr>
        <p:xfrm>
          <a:off x="3767983" y="7219569"/>
          <a:ext cx="1855403" cy="3299912"/>
        </p:xfrm>
        <a:graphic>
          <a:graphicData uri="http://schemas.openxmlformats.org/drawingml/2006/table">
            <a:tbl>
              <a:tblPr/>
              <a:tblGrid>
                <a:gridCol w="351023"/>
                <a:gridCol w="300876"/>
                <a:gridCol w="300876"/>
                <a:gridCol w="300876"/>
                <a:gridCol w="300876"/>
                <a:gridCol w="300876"/>
              </a:tblGrid>
              <a:tr h="9956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アーム角度</a:t>
                      </a:r>
                      <a:br>
                        <a:rPr lang="ja-JP" alt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</a:br>
                      <a:r>
                        <a:rPr lang="en-US" altLang="ja-JP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[</a:t>
                      </a:r>
                      <a:r>
                        <a:rPr lang="ja-JP" alt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度</a:t>
                      </a:r>
                      <a:r>
                        <a:rPr lang="en-US" altLang="ja-JP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]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対象ブロックの色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03548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緑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黄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青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赤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黒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1035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40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41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42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43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BF8F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BROWN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44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BF8F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BROWN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45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BF8F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BROWN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46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BF8F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BROWN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47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BF8F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BROWN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48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BF8F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BROWN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49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BF8F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BROWN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50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BF8F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BROWN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51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BF8F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BROWN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52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B05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GREEN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BF8F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BROWN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53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B05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GREEN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BF8F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BROWN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19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54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B05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GREEN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BF8F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BROWN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55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B05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GREEN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56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B05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GREEN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57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B05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GREEN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58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B05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GREEN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59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B05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GREEN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60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B05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GREEN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61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B05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GREEN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62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B05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GREEN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63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64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65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66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67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68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69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35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70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 dirty="0">
                          <a:solidFill>
                            <a:srgbClr val="BF8F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BROWN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9" name="正方形/長方形 28"/>
          <p:cNvSpPr/>
          <p:nvPr/>
        </p:nvSpPr>
        <p:spPr>
          <a:xfrm>
            <a:off x="3751982" y="8907129"/>
            <a:ext cx="1583750" cy="836074"/>
          </a:xfrm>
          <a:prstGeom prst="rect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606700" y="6981873"/>
            <a:ext cx="2355556" cy="230832"/>
          </a:xfrm>
          <a:prstGeom prst="rect">
            <a:avLst/>
          </a:prstGeom>
          <a:noFill/>
        </p:spPr>
        <p:txBody>
          <a:bodyPr wrap="square" spcCol="36000" rtlCol="0">
            <a:spAutoFit/>
          </a:bodyPr>
          <a:lstStyle/>
          <a:p>
            <a:pPr>
              <a:spcAft>
                <a:spcPts val="1800"/>
              </a:spcAft>
            </a:pPr>
            <a:r>
              <a:rPr lang="ja-JP" altLang="en-US" sz="9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アーム角度ごとのブロックの色判定結果</a:t>
            </a:r>
            <a:endParaRPr lang="en-US" altLang="ja-JP" sz="9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0515777" y="2163782"/>
            <a:ext cx="4285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下図のように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コースの形状によって</a:t>
            </a:r>
            <a:r>
              <a:rPr kumimoji="1"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走行速度を変化させる。</a:t>
            </a:r>
            <a:r>
              <a:rPr kumimoji="1"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kumimoji="1"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これによって、安定した走行を実現させる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409" name="グループ化 408"/>
          <p:cNvGrpSpPr/>
          <p:nvPr/>
        </p:nvGrpSpPr>
        <p:grpSpPr>
          <a:xfrm>
            <a:off x="266750" y="2063907"/>
            <a:ext cx="3972652" cy="3973129"/>
            <a:chOff x="-1260648" y="1301975"/>
            <a:chExt cx="3972652" cy="3973129"/>
          </a:xfrm>
        </p:grpSpPr>
        <p:sp>
          <p:nvSpPr>
            <p:cNvPr id="410" name="円弧 409"/>
            <p:cNvSpPr>
              <a:spLocks noChangeAspect="1"/>
            </p:cNvSpPr>
            <p:nvPr/>
          </p:nvSpPr>
          <p:spPr>
            <a:xfrm>
              <a:off x="-1030528" y="1546789"/>
              <a:ext cx="3437732" cy="3438145"/>
            </a:xfrm>
            <a:prstGeom prst="arc">
              <a:avLst>
                <a:gd name="adj1" fmla="val 12522286"/>
                <a:gd name="adj2" fmla="val 14896127"/>
              </a:avLst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1" name="円弧 410"/>
            <p:cNvSpPr>
              <a:spLocks noChangeAspect="1"/>
            </p:cNvSpPr>
            <p:nvPr/>
          </p:nvSpPr>
          <p:spPr>
            <a:xfrm>
              <a:off x="-878128" y="1699189"/>
              <a:ext cx="3437732" cy="3438145"/>
            </a:xfrm>
            <a:prstGeom prst="arc">
              <a:avLst>
                <a:gd name="adj1" fmla="val 12922278"/>
                <a:gd name="adj2" fmla="val 14485159"/>
              </a:avLst>
            </a:prstGeom>
            <a:ln w="19050">
              <a:solidFill>
                <a:srgbClr val="FF000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2" name="円弧 411"/>
            <p:cNvSpPr>
              <a:spLocks noChangeAspect="1"/>
            </p:cNvSpPr>
            <p:nvPr/>
          </p:nvSpPr>
          <p:spPr>
            <a:xfrm>
              <a:off x="-1260648" y="1301975"/>
              <a:ext cx="3972652" cy="3973129"/>
            </a:xfrm>
            <a:prstGeom prst="arc">
              <a:avLst>
                <a:gd name="adj1" fmla="val 12837570"/>
                <a:gd name="adj2" fmla="val 14621218"/>
              </a:avLst>
            </a:prstGeom>
            <a:ln w="19050">
              <a:solidFill>
                <a:srgbClr val="0066FF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13" name="グループ化 412"/>
            <p:cNvGrpSpPr/>
            <p:nvPr/>
          </p:nvGrpSpPr>
          <p:grpSpPr>
            <a:xfrm>
              <a:off x="-1089656" y="1457792"/>
              <a:ext cx="1945879" cy="1881870"/>
              <a:chOff x="2134702" y="1359657"/>
              <a:chExt cx="1945879" cy="1881870"/>
            </a:xfrm>
          </p:grpSpPr>
          <p:grpSp>
            <p:nvGrpSpPr>
              <p:cNvPr id="414" name="グループ化 413"/>
              <p:cNvGrpSpPr/>
              <p:nvPr/>
            </p:nvGrpSpPr>
            <p:grpSpPr>
              <a:xfrm rot="3857177">
                <a:off x="2906439" y="1473821"/>
                <a:ext cx="518504" cy="290176"/>
                <a:chOff x="7585665" y="2266306"/>
                <a:chExt cx="737632" cy="412808"/>
              </a:xfrm>
            </p:grpSpPr>
            <p:sp>
              <p:nvSpPr>
                <p:cNvPr id="437" name="角丸四角形 436"/>
                <p:cNvSpPr/>
                <p:nvPr/>
              </p:nvSpPr>
              <p:spPr>
                <a:xfrm>
                  <a:off x="7585665" y="2266306"/>
                  <a:ext cx="102120" cy="40399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endParaRPr>
                </a:p>
              </p:txBody>
            </p:sp>
            <p:sp>
              <p:nvSpPr>
                <p:cNvPr id="438" name="角丸四角形 437"/>
                <p:cNvSpPr/>
                <p:nvPr/>
              </p:nvSpPr>
              <p:spPr>
                <a:xfrm>
                  <a:off x="8221177" y="2275124"/>
                  <a:ext cx="102120" cy="40399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endParaRPr>
                </a:p>
              </p:txBody>
            </p:sp>
            <p:sp>
              <p:nvSpPr>
                <p:cNvPr id="439" name="正方形/長方形 438"/>
                <p:cNvSpPr/>
                <p:nvPr/>
              </p:nvSpPr>
              <p:spPr>
                <a:xfrm>
                  <a:off x="7681436" y="2447194"/>
                  <a:ext cx="535374" cy="4571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endParaRPr>
                </a:p>
              </p:txBody>
            </p:sp>
          </p:grpSp>
          <p:grpSp>
            <p:nvGrpSpPr>
              <p:cNvPr id="415" name="グループ化 414"/>
              <p:cNvGrpSpPr/>
              <p:nvPr/>
            </p:nvGrpSpPr>
            <p:grpSpPr>
              <a:xfrm rot="2053306">
                <a:off x="2216187" y="2050455"/>
                <a:ext cx="518504" cy="290176"/>
                <a:chOff x="7585665" y="2266306"/>
                <a:chExt cx="737632" cy="412808"/>
              </a:xfrm>
            </p:grpSpPr>
            <p:sp>
              <p:nvSpPr>
                <p:cNvPr id="434" name="角丸四角形 433"/>
                <p:cNvSpPr/>
                <p:nvPr/>
              </p:nvSpPr>
              <p:spPr>
                <a:xfrm>
                  <a:off x="7585665" y="2266306"/>
                  <a:ext cx="102120" cy="40399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endParaRPr>
                </a:p>
              </p:txBody>
            </p:sp>
            <p:sp>
              <p:nvSpPr>
                <p:cNvPr id="435" name="角丸四角形 434"/>
                <p:cNvSpPr/>
                <p:nvPr/>
              </p:nvSpPr>
              <p:spPr>
                <a:xfrm>
                  <a:off x="8221177" y="2275124"/>
                  <a:ext cx="102120" cy="40399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endParaRPr>
                </a:p>
              </p:txBody>
            </p:sp>
            <p:sp>
              <p:nvSpPr>
                <p:cNvPr id="436" name="正方形/長方形 435"/>
                <p:cNvSpPr/>
                <p:nvPr/>
              </p:nvSpPr>
              <p:spPr>
                <a:xfrm>
                  <a:off x="7681437" y="2447194"/>
                  <a:ext cx="544847" cy="5710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endParaRPr>
                </a:p>
              </p:txBody>
            </p:sp>
          </p:grpSp>
          <p:cxnSp>
            <p:nvCxnSpPr>
              <p:cNvPr id="416" name="直線コネクタ 415"/>
              <p:cNvCxnSpPr>
                <a:stCxn id="422" idx="1"/>
              </p:cNvCxnSpPr>
              <p:nvPr/>
            </p:nvCxnSpPr>
            <p:spPr>
              <a:xfrm>
                <a:off x="3156560" y="1594070"/>
                <a:ext cx="733256" cy="1569519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7" name="直線コネクタ 416"/>
              <p:cNvCxnSpPr>
                <a:stCxn id="421" idx="3"/>
              </p:cNvCxnSpPr>
              <p:nvPr/>
            </p:nvCxnSpPr>
            <p:spPr>
              <a:xfrm>
                <a:off x="2470681" y="2195607"/>
                <a:ext cx="1419135" cy="972119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8" name="円弧 417"/>
              <p:cNvSpPr>
                <a:spLocks noChangeAspect="1"/>
              </p:cNvSpPr>
              <p:nvPr/>
            </p:nvSpPr>
            <p:spPr>
              <a:xfrm rot="4574878">
                <a:off x="3645744" y="2907387"/>
                <a:ext cx="334120" cy="334160"/>
              </a:xfrm>
              <a:prstGeom prst="arc">
                <a:avLst>
                  <a:gd name="adj1" fmla="val 7753775"/>
                  <a:gd name="adj2" fmla="val 10981213"/>
                </a:avLst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9" name="テキスト ボックス 418"/>
                  <p:cNvSpPr txBox="1"/>
                  <p:nvPr/>
                </p:nvSpPr>
                <p:spPr>
                  <a:xfrm>
                    <a:off x="3414897" y="2706775"/>
                    <a:ext cx="398819" cy="215431"/>
                  </a:xfrm>
                  <a:prstGeom prst="rect">
                    <a:avLst/>
                  </a:prstGeom>
                  <a:noFill/>
                </p:spPr>
                <p:txBody>
                  <a:bodyPr wrap="square" lIns="91428" tIns="45714" rIns="91428" bIns="45714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ja-JP" altLang="en-US" sz="800" i="1" smtClean="0">
                              <a:latin typeface="Cambria Math"/>
                              <a:ea typeface="HG丸ｺﾞｼｯｸM-PRO" panose="020F0600000000000000" pitchFamily="50" charset="-128"/>
                            </a:rPr>
                            <m:t>∆</m:t>
                          </m:r>
                          <m:r>
                            <a:rPr lang="ja-JP" altLang="en-US" sz="800" i="1" smtClean="0">
                              <a:latin typeface="Cambria Math"/>
                              <a:ea typeface="HG丸ｺﾞｼｯｸM-PRO" panose="020F0600000000000000" pitchFamily="50" charset="-128"/>
                            </a:rPr>
                            <m:t>𝜃</m:t>
                          </m:r>
                        </m:oMath>
                      </m:oMathPara>
                    </a14:m>
                    <a:endParaRPr lang="ja-JP" altLang="en-US" sz="800" dirty="0">
                      <a:latin typeface="HG丸ｺﾞｼｯｸM-PRO" panose="020F0600000000000000" pitchFamily="50" charset="-128"/>
                      <a:ea typeface="HG丸ｺﾞｼｯｸM-PRO" panose="020F0600000000000000" pitchFamily="50" charset="-128"/>
                    </a:endParaRPr>
                  </a:p>
                </p:txBody>
              </p:sp>
            </mc:Choice>
            <mc:Fallback xmlns="">
              <p:sp>
                <p:nvSpPr>
                  <p:cNvPr id="20" name="テキスト ボックス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14897" y="2706775"/>
                    <a:ext cx="398819" cy="215431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20" name="直線矢印コネクタ 419"/>
              <p:cNvCxnSpPr/>
              <p:nvPr/>
            </p:nvCxnSpPr>
            <p:spPr>
              <a:xfrm flipH="1">
                <a:off x="2505288" y="2204864"/>
                <a:ext cx="6480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ysDot"/>
                <a:tailEnd type="arrow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1" name="円/楕円 420"/>
              <p:cNvSpPr>
                <a:spLocks noChangeAspect="1"/>
              </p:cNvSpPr>
              <p:nvPr/>
            </p:nvSpPr>
            <p:spPr>
              <a:xfrm rot="4500000">
                <a:off x="2467066" y="2182104"/>
                <a:ext cx="54000" cy="54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2" name="円/楕円 421"/>
              <p:cNvSpPr>
                <a:spLocks noChangeAspect="1"/>
              </p:cNvSpPr>
              <p:nvPr/>
            </p:nvSpPr>
            <p:spPr>
              <a:xfrm rot="900000">
                <a:off x="3143060" y="1590452"/>
                <a:ext cx="54000" cy="54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423" name="直線矢印コネクタ 422"/>
              <p:cNvCxnSpPr/>
              <p:nvPr/>
            </p:nvCxnSpPr>
            <p:spPr>
              <a:xfrm>
                <a:off x="3170188" y="1669528"/>
                <a:ext cx="0" cy="53957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ysDot"/>
                <a:tailEnd type="arrow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4" name="テキスト ボックス 423"/>
                  <p:cNvSpPr txBox="1"/>
                  <p:nvPr/>
                </p:nvSpPr>
                <p:spPr>
                  <a:xfrm>
                    <a:off x="2750278" y="2167616"/>
                    <a:ext cx="343620" cy="2308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ja-JP" altLang="en-US" sz="900" i="1" smtClean="0">
                              <a:latin typeface="Cambria Math"/>
                            </a:rPr>
                            <m:t>∆</m:t>
                          </m:r>
                          <m:r>
                            <a:rPr kumimoji="1" lang="en-US" altLang="ja-JP" sz="900" b="0" i="1" smtClean="0">
                              <a:latin typeface="Cambria Math"/>
                            </a:rPr>
                            <m:t>𝑥</m:t>
                          </m:r>
                        </m:oMath>
                      </m:oMathPara>
                    </a14:m>
                    <a:endParaRPr kumimoji="1" lang="ja-JP" altLang="en-US" sz="900" dirty="0"/>
                  </a:p>
                </p:txBody>
              </p:sp>
            </mc:Choice>
            <mc:Fallback xmlns="">
              <p:sp>
                <p:nvSpPr>
                  <p:cNvPr id="25" name="テキスト ボックス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50278" y="2167616"/>
                    <a:ext cx="343620" cy="230832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5" name="テキスト ボックス 424"/>
                  <p:cNvSpPr txBox="1"/>
                  <p:nvPr/>
                </p:nvSpPr>
                <p:spPr>
                  <a:xfrm>
                    <a:off x="2915816" y="1921049"/>
                    <a:ext cx="345351" cy="2308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ja-JP" altLang="en-US" sz="900" i="1" smtClean="0">
                              <a:latin typeface="Cambria Math"/>
                            </a:rPr>
                            <m:t>∆</m:t>
                          </m:r>
                          <m:r>
                            <a:rPr kumimoji="1" lang="en-US" altLang="ja-JP" sz="900" b="0" i="1" smtClean="0">
                              <a:latin typeface="Cambria Math"/>
                            </a:rPr>
                            <m:t>𝑦</m:t>
                          </m:r>
                        </m:oMath>
                      </m:oMathPara>
                    </a14:m>
                    <a:endParaRPr kumimoji="1" lang="ja-JP" altLang="en-US" sz="900" dirty="0"/>
                  </a:p>
                </p:txBody>
              </p:sp>
            </mc:Choice>
            <mc:Fallback xmlns="">
              <p:sp>
                <p:nvSpPr>
                  <p:cNvPr id="26" name="テキスト ボックス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15816" y="1921049"/>
                    <a:ext cx="345351" cy="23083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26" name="直線コネクタ 425"/>
              <p:cNvCxnSpPr/>
              <p:nvPr/>
            </p:nvCxnSpPr>
            <p:spPr>
              <a:xfrm flipV="1">
                <a:off x="3146496" y="1448654"/>
                <a:ext cx="385600" cy="180146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直線コネクタ 426"/>
              <p:cNvCxnSpPr/>
              <p:nvPr/>
            </p:nvCxnSpPr>
            <p:spPr>
              <a:xfrm flipV="1">
                <a:off x="3889816" y="3074467"/>
                <a:ext cx="190765" cy="8912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直線矢印コネクタ 427"/>
              <p:cNvCxnSpPr/>
              <p:nvPr/>
            </p:nvCxnSpPr>
            <p:spPr>
              <a:xfrm>
                <a:off x="3342954" y="1542385"/>
                <a:ext cx="697414" cy="153828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ysDot"/>
                <a:headEnd type="arrow" w="sm" len="med"/>
                <a:tailEnd type="arrow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9" name="正方形/長方形 428"/>
                  <p:cNvSpPr/>
                  <p:nvPr/>
                </p:nvSpPr>
                <p:spPr>
                  <a:xfrm>
                    <a:off x="3568532" y="2059894"/>
                    <a:ext cx="257443" cy="21544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800" b="0" i="1" smtClean="0">
                              <a:latin typeface="Cambria Math"/>
                            </a:rPr>
                            <m:t>𝑟</m:t>
                          </m:r>
                        </m:oMath>
                      </m:oMathPara>
                    </a14:m>
                    <a:endParaRPr lang="ja-JP" altLang="en-US" sz="800" dirty="0"/>
                  </a:p>
                </p:txBody>
              </p:sp>
            </mc:Choice>
            <mc:Fallback xmlns="">
              <p:sp>
                <p:nvSpPr>
                  <p:cNvPr id="31" name="正方形/長方形 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68532" y="2059894"/>
                    <a:ext cx="257443" cy="215444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0" name="正方形/長方形 429"/>
                  <p:cNvSpPr/>
                  <p:nvPr/>
                </p:nvSpPr>
                <p:spPr>
                  <a:xfrm>
                    <a:off x="2134702" y="2346436"/>
                    <a:ext cx="374333" cy="21544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800" b="0" i="1" smtClean="0">
                              <a:latin typeface="Cambria Math"/>
                              <a:ea typeface="HG丸ｺﾞｼｯｸM-PRO" panose="020F0600000000000000" pitchFamily="50" charset="-128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sz="800" i="1" smtClean="0">
                                  <a:latin typeface="Cambria Math" panose="02040503050406030204" pitchFamily="18" charset="0"/>
                                  <a:ea typeface="HG丸ｺﾞｼｯｸM-PRO" panose="020F0600000000000000" pitchFamily="50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800" b="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800" b="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𝑇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800" dirty="0"/>
                  </a:p>
                </p:txBody>
              </p:sp>
            </mc:Choice>
            <mc:Fallback xmlns="">
              <p:sp>
                <p:nvSpPr>
                  <p:cNvPr id="34" name="正方形/長方形 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34702" y="2346436"/>
                    <a:ext cx="374333" cy="215444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31" name="直線コネクタ 430"/>
              <p:cNvCxnSpPr/>
              <p:nvPr/>
            </p:nvCxnSpPr>
            <p:spPr>
              <a:xfrm flipV="1">
                <a:off x="2135037" y="2182916"/>
                <a:ext cx="83318" cy="12250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2" name="直線コネクタ 431"/>
              <p:cNvCxnSpPr/>
              <p:nvPr/>
            </p:nvCxnSpPr>
            <p:spPr>
              <a:xfrm flipV="1">
                <a:off x="2492117" y="2457816"/>
                <a:ext cx="83318" cy="12250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直線矢印コネクタ 432"/>
              <p:cNvCxnSpPr/>
              <p:nvPr/>
            </p:nvCxnSpPr>
            <p:spPr>
              <a:xfrm rot="21480000">
                <a:off x="2186541" y="2244166"/>
                <a:ext cx="347235" cy="2749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ysDot"/>
                <a:headEnd type="arrow" w="sm" len="med"/>
                <a:tailEnd type="arrow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1097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497</TotalTime>
  <Words>594</Words>
  <Application>Microsoft Office PowerPoint</Application>
  <PresentationFormat>ユーザー設定</PresentationFormat>
  <Paragraphs>260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HG丸ｺﾞｼｯｸM-PRO</vt:lpstr>
      <vt:lpstr>ＭＳ Ｐゴシック</vt:lpstr>
      <vt:lpstr>メイリオ</vt:lpstr>
      <vt:lpstr>Arial</vt:lpstr>
      <vt:lpstr>Calibri</vt:lpstr>
      <vt:lpstr>Calibri Light</vt:lpstr>
      <vt:lpstr>Cambria Math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Yajima Masashi</dc:creator>
  <cp:lastModifiedBy>Yajima Masashi</cp:lastModifiedBy>
  <cp:revision>207</cp:revision>
  <cp:lastPrinted>2016-08-15T04:36:09Z</cp:lastPrinted>
  <dcterms:created xsi:type="dcterms:W3CDTF">2016-08-15T01:34:35Z</dcterms:created>
  <dcterms:modified xsi:type="dcterms:W3CDTF">2016-08-17T06:54:33Z</dcterms:modified>
</cp:coreProperties>
</file>