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"/>
  </p:notesMasterIdLst>
  <p:sldIdLst>
    <p:sldId id="264" r:id="rId2"/>
  </p:sldIdLst>
  <p:sldSz cx="15119350" cy="10691813"/>
  <p:notesSz cx="6735763" cy="9866313"/>
  <p:defaultTextStyle>
    <a:defPPr>
      <a:defRPr lang="ja-JP"/>
    </a:defPPr>
    <a:lvl1pPr marL="0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4726"/>
    <a:srgbClr val="CF1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18" d="100"/>
          <a:sy n="118" d="100"/>
        </p:scale>
        <p:origin x="-3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cts\Yokohama\design\2016\models\DifferenceBothSideWhe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Sheet1!$C$19</c:f>
              <c:strCache>
                <c:ptCount val="1"/>
                <c:pt idx="0">
                  <c:v>右タイヤ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Sheet1!$A$20:$A$29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Sheet1!$C$20:$C$29</c:f>
              <c:numCache>
                <c:formatCode>General</c:formatCode>
                <c:ptCount val="10"/>
                <c:pt idx="0">
                  <c:v>883.0666666666674</c:v>
                </c:pt>
                <c:pt idx="1">
                  <c:v>1670.6666666666686</c:v>
                </c:pt>
                <c:pt idx="2">
                  <c:v>2529.86666666667</c:v>
                </c:pt>
                <c:pt idx="3">
                  <c:v>3341.2333333333372</c:v>
                </c:pt>
                <c:pt idx="4">
                  <c:v>4247.3333333333394</c:v>
                </c:pt>
                <c:pt idx="5">
                  <c:v>4843.200000000008</c:v>
                </c:pt>
                <c:pt idx="6">
                  <c:v>4890.833333333343</c:v>
                </c:pt>
                <c:pt idx="7">
                  <c:v>4843.2000000000089</c:v>
                </c:pt>
                <c:pt idx="8">
                  <c:v>4890.8666666666759</c:v>
                </c:pt>
                <c:pt idx="9">
                  <c:v>4795.5000000000082</c:v>
                </c:pt>
              </c:numCache>
            </c:numRef>
          </c:yVal>
          <c:smooth val="0"/>
        </c:ser>
        <c:ser>
          <c:idx val="0"/>
          <c:order val="1"/>
          <c:tx>
            <c:strRef>
              <c:f>Sheet1!$B$19</c:f>
              <c:strCache>
                <c:ptCount val="1"/>
                <c:pt idx="0">
                  <c:v>左タイヤ</c:v>
                </c:pt>
              </c:strCache>
            </c:strRef>
          </c:tx>
          <c:spPr>
            <a:ln w="1905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>
                    <a:alpha val="91000"/>
                  </a:schemeClr>
                </a:solidFill>
              </a:ln>
              <a:effectLst/>
            </c:spPr>
          </c:marker>
          <c:xVal>
            <c:numRef>
              <c:f>Sheet1!$A$20:$A$29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Sheet1!$B$20:$B$29</c:f>
              <c:numCache>
                <c:formatCode>General</c:formatCode>
                <c:ptCount val="10"/>
                <c:pt idx="0">
                  <c:v>930.80000000000086</c:v>
                </c:pt>
                <c:pt idx="1">
                  <c:v>1718.4000000000019</c:v>
                </c:pt>
                <c:pt idx="2">
                  <c:v>2577.5333333333365</c:v>
                </c:pt>
                <c:pt idx="3">
                  <c:v>3365.0333333333379</c:v>
                </c:pt>
                <c:pt idx="4">
                  <c:v>4295.0000000000073</c:v>
                </c:pt>
                <c:pt idx="5">
                  <c:v>4604.8666666666741</c:v>
                </c:pt>
                <c:pt idx="6">
                  <c:v>4676.3333333333421</c:v>
                </c:pt>
                <c:pt idx="7">
                  <c:v>4604.8333333333412</c:v>
                </c:pt>
                <c:pt idx="8">
                  <c:v>4724.033333333341</c:v>
                </c:pt>
                <c:pt idx="9">
                  <c:v>4700.1666666666752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5753192"/>
        <c:axId val="345754368"/>
      </c:scatterChart>
      <c:valAx>
        <c:axId val="345753192"/>
        <c:scaling>
          <c:orientation val="minMax"/>
          <c:max val="10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入力</a:t>
                </a:r>
                <a:r>
                  <a:rPr lang="en-US"/>
                  <a:t>[power]</a:t>
                </a:r>
                <a:endParaRPr lang="ja-JP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45754368"/>
        <c:crosses val="autoZero"/>
        <c:crossBetween val="midCat"/>
        <c:majorUnit val="10"/>
      </c:valAx>
      <c:valAx>
        <c:axId val="345754368"/>
        <c:scaling>
          <c:orientation val="minMax"/>
          <c:max val="5000"/>
          <c:min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600"/>
                  <a:t>0.1</a:t>
                </a:r>
                <a:r>
                  <a:rPr lang="ja-JP" sz="600"/>
                  <a:t>秒間に進む距離</a:t>
                </a:r>
                <a:r>
                  <a:rPr lang="en-US" sz="600"/>
                  <a:t>[mm]</a:t>
                </a:r>
                <a:endParaRPr lang="ja-JP" sz="6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457531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140AA-5DCF-4644-846F-5EE03622738A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33488"/>
            <a:ext cx="47069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88D0C-A51B-464A-9924-D3AC9720D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08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90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76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98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897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37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21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3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67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50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50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97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66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85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18" Type="http://schemas.openxmlformats.org/officeDocument/2006/relationships/image" Target="../media/image50.png"/><Relationship Id="rId3" Type="http://schemas.openxmlformats.org/officeDocument/2006/relationships/image" Target="../media/image2.png"/><Relationship Id="rId21" Type="http://schemas.openxmlformats.org/officeDocument/2006/relationships/image" Target="../media/image80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20.png"/><Relationship Id="rId10" Type="http://schemas.openxmlformats.org/officeDocument/2006/relationships/image" Target="../media/image11.png"/><Relationship Id="rId19" Type="http://schemas.openxmlformats.org/officeDocument/2006/relationships/image" Target="../media/image60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8.png"/><Relationship Id="rId2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222" y="2696203"/>
            <a:ext cx="3236481" cy="4178003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6002541" y="1751299"/>
            <a:ext cx="5300486" cy="2106743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4" name="図 2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90" y="2472538"/>
            <a:ext cx="1365789" cy="1405163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363698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2540944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分析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7364481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(1/2)</a:t>
            </a:r>
            <a:endParaRPr lang="ja-JP" altLang="en-US" sz="2227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9541728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(2/2)</a:t>
            </a:r>
            <a:endParaRPr lang="ja-JP" altLang="en-US" sz="200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919134" y="705191"/>
            <a:ext cx="2489961" cy="70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д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4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897612" y="117632"/>
            <a:ext cx="2304288" cy="64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564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しんよこ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4718190" y="313647"/>
            <a:ext cx="2609813" cy="679323"/>
          </a:xfrm>
          <a:prstGeom prst="roundRect">
            <a:avLst>
              <a:gd name="adj" fmla="val 0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 </a:t>
            </a:r>
            <a:r>
              <a:rPr lang="ja-JP" altLang="en-US" sz="3200" b="1" dirty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</a:p>
        </p:txBody>
      </p:sp>
      <p:sp>
        <p:nvSpPr>
          <p:cNvPr id="21" name="四角形吹き出し 20"/>
          <p:cNvSpPr/>
          <p:nvPr/>
        </p:nvSpPr>
        <p:spPr>
          <a:xfrm>
            <a:off x="361022" y="991122"/>
            <a:ext cx="11321474" cy="682239"/>
          </a:xfrm>
          <a:prstGeom prst="wedgeRectCallout">
            <a:avLst>
              <a:gd name="adj1" fmla="val 59907"/>
              <a:gd name="adj2" fmla="val -31101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コースをクリアするための要素技術を検討し、制御戦略を立てた</a:t>
            </a:r>
            <a:endParaRPr lang="ja-JP" altLang="en-US" sz="2716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1022" y="1746766"/>
            <a:ext cx="2606804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-1.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自己位置推定機能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61021" y="1746768"/>
            <a:ext cx="5645639" cy="2674782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02541" y="1751299"/>
            <a:ext cx="214513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3-2.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自己位置補正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992252" y="3852727"/>
            <a:ext cx="214513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3-4.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向き補正走行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006857" y="3852728"/>
            <a:ext cx="5303479" cy="2967621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61023" y="4426101"/>
            <a:ext cx="214513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3-3.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座標指定移動</a:t>
            </a:r>
            <a:endParaRPr lang="en-US" altLang="ja-JP" sz="1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61022" y="4426100"/>
            <a:ext cx="5643020" cy="2397785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7145444" y="6822776"/>
            <a:ext cx="7619200" cy="3676495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64928" y="6822346"/>
            <a:ext cx="2760692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3-5.</a:t>
            </a:r>
            <a:r>
              <a:rPr lang="ja-JP" altLang="en-US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色認識・アーム制御</a:t>
            </a:r>
            <a:endParaRPr lang="en-US" altLang="ja-JP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64928" y="6822346"/>
            <a:ext cx="6780516" cy="3676925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303029" y="1763251"/>
            <a:ext cx="122180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3-6.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</a:t>
            </a:r>
            <a:endParaRPr lang="en-US" altLang="ja-JP" sz="1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1303028" y="1755568"/>
            <a:ext cx="3450114" cy="5064781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66396" y="8788888"/>
            <a:ext cx="1104180" cy="630942"/>
          </a:xfrm>
          <a:prstGeom prst="rect">
            <a:avLst/>
          </a:prstGeom>
          <a:noFill/>
        </p:spPr>
        <p:txBody>
          <a:bodyPr wrap="square" spcCol="3600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アーム角度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58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度周辺で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色が確実に区別できる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ことがわかった。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このとき</a:t>
            </a:r>
            <a:r>
              <a:rPr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NONE</a:t>
            </a:r>
            <a:r>
              <a:rPr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黒として認識させる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altLang="ja-JP" sz="7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テキスト ボックス 166"/>
              <p:cNvSpPr txBox="1"/>
              <p:nvPr/>
            </p:nvSpPr>
            <p:spPr>
              <a:xfrm>
                <a:off x="2184132" y="2134958"/>
                <a:ext cx="4589053" cy="1323427"/>
              </a:xfrm>
              <a:prstGeom prst="rect">
                <a:avLst/>
              </a:prstGeom>
              <a:noFill/>
            </p:spPr>
            <p:txBody>
              <a:bodyPr wrap="square" lIns="91428" tIns="45714" rIns="91428" bIns="45714" rtlCol="0">
                <a:spAutoFit/>
              </a:bodyPr>
              <a:lstStyle/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トレッド長</a:t>
                </a:r>
                <a14:m>
                  <m:oMath xmlns:m="http://schemas.openxmlformats.org/officeDocument/2006/math"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(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 </a:t>
                </a:r>
                <a14:m>
                  <m:oMath xmlns:m="http://schemas.openxmlformats.org/officeDocument/2006/math">
                    <m:r>
                      <a:rPr lang="en-US" altLang="ja-JP" sz="800" b="0" i="0" smtClean="0">
                        <a:latin typeface="Cambria Math"/>
                        <a:ea typeface="HG丸ｺﾞｼｯｸM-PRO" panose="020F0600000000000000" pitchFamily="50" charset="-128"/>
                      </a:rPr>
                      <m:t>2</m:t>
                    </m:r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𝐿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𝑇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車輪半径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𝑅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𝑊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微小時間での右サーボモーターの回転角の変化量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𝑑𝑒𝑔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</m:t>
                    </m:r>
                  </m:oMath>
                </a14:m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ja-JP" altLang="en-US" sz="80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𝜑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𝑅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微小時間での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左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サーボモーターの回転角の変化量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𝑑𝑒𝑔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 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  <m:r>
                      <a:rPr lang="ja-JP" altLang="en-US" sz="800" i="1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：</m:t>
                    </m:r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ja-JP" altLang="en-US" sz="80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𝜑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𝐿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走行体の座標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1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𝑥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,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𝑦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走行体の方向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𝑟𝑎𝑑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𝜃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微小時間での機体の進行方向の変化量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𝑟𝑎𝑑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𝜃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旋回半径：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𝑟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横軸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方向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位置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変化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𝑥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縦軸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方向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の位置変化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𝑦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endParaRPr lang="ja-JP" altLang="en-US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167" name="テキスト ボックス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132" y="2134958"/>
                <a:ext cx="4589053" cy="1323427"/>
              </a:xfrm>
              <a:prstGeom prst="rect">
                <a:avLst/>
              </a:prstGeom>
              <a:blipFill rotWithShape="0">
                <a:blip r:embed="rId4"/>
                <a:stretch>
                  <a:fillRect b="-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テキスト ボックス 179"/>
              <p:cNvSpPr txBox="1"/>
              <p:nvPr/>
            </p:nvSpPr>
            <p:spPr>
              <a:xfrm>
                <a:off x="2525989" y="3559374"/>
                <a:ext cx="1085169" cy="352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ja-JP" altLang="en-US" sz="80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altLang="ja-JP" sz="800" b="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−</m:t>
                          </m:r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ja-JP" altLang="en-US" sz="80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180" name="テキスト ボックス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989" y="3559374"/>
                <a:ext cx="1085169" cy="3520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テキスト ボックス 181"/>
          <p:cNvSpPr txBox="1"/>
          <p:nvPr/>
        </p:nvSpPr>
        <p:spPr>
          <a:xfrm>
            <a:off x="2474585" y="3867906"/>
            <a:ext cx="13003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直進時は無限大となる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テキスト ボックス 182"/>
              <p:cNvSpPr txBox="1"/>
              <p:nvPr/>
            </p:nvSpPr>
            <p:spPr>
              <a:xfrm>
                <a:off x="3930185" y="3539535"/>
                <a:ext cx="1239442" cy="351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ja-JP" altLang="en-US" sz="8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ja-JP" altLang="en-US" sz="8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−∆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ja-JP" sz="800" b="0" i="1" smtClean="0">
                              <a:latin typeface="Cambria Math"/>
                              <a:ea typeface="Cambria Math"/>
                            </a:rPr>
                            <m:t>360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183" name="テキスト ボックス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185" y="3539535"/>
                <a:ext cx="1239442" cy="3513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テキスト ボックス 187"/>
              <p:cNvSpPr txBox="1"/>
              <p:nvPr/>
            </p:nvSpPr>
            <p:spPr>
              <a:xfrm>
                <a:off x="427669" y="3828547"/>
                <a:ext cx="14266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800" b="0" i="0" smtClean="0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𝜃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ja-JP" sz="800" b="0" i="0" smtClean="0">
                                      <a:latin typeface="メイリオ" panose="020B0604030504040204" pitchFamily="50" charset="-128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+</m:t>
                                  </m:r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ja-JP" altLang="en-US" sz="8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800" b="0" i="0" smtClean="0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ja-JP" altLang="en-US" sz="8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𝑠𝑖𝑛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𝜃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ja-JP" sz="800" b="0" i="0" smtClean="0">
                                      <a:latin typeface="メイリオ" panose="020B0604030504040204" pitchFamily="50" charset="-128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+</m:t>
                                  </m:r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ja-JP" altLang="en-US" sz="8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𝑠𝑖𝑛</m:t>
                              </m:r>
                            </m:fName>
                            <m:e>
                              <m:r>
                                <a:rPr lang="ja-JP" altLang="en-US" sz="8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188" name="テキスト ボックス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69" y="3828547"/>
                <a:ext cx="1426673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正方形/長方形 188"/>
          <p:cNvSpPr/>
          <p:nvPr/>
        </p:nvSpPr>
        <p:spPr>
          <a:xfrm>
            <a:off x="2182943" y="3443929"/>
            <a:ext cx="15183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走行体の旋回半径と方向変化</a:t>
            </a:r>
            <a:endPara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0" name="正方形/長方形 189"/>
          <p:cNvSpPr/>
          <p:nvPr/>
        </p:nvSpPr>
        <p:spPr>
          <a:xfrm>
            <a:off x="441787" y="3664898"/>
            <a:ext cx="11079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走行体の位置の変化</a:t>
            </a:r>
            <a:endPara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3" name="図 20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9949" y="2212728"/>
            <a:ext cx="1337639" cy="1484349"/>
          </a:xfrm>
          <a:prstGeom prst="rect">
            <a:avLst/>
          </a:prstGeom>
        </p:spPr>
      </p:pic>
      <p:sp>
        <p:nvSpPr>
          <p:cNvPr id="205" name="角丸四角形 204"/>
          <p:cNvSpPr/>
          <p:nvPr/>
        </p:nvSpPr>
        <p:spPr>
          <a:xfrm>
            <a:off x="7196474" y="2804660"/>
            <a:ext cx="353586" cy="311127"/>
          </a:xfrm>
          <a:prstGeom prst="roundRect">
            <a:avLst/>
          </a:prstGeom>
          <a:noFill/>
          <a:ln w="4445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6" name="角丸四角形 205"/>
          <p:cNvSpPr/>
          <p:nvPr/>
        </p:nvSpPr>
        <p:spPr>
          <a:xfrm>
            <a:off x="8919949" y="2212728"/>
            <a:ext cx="1549559" cy="1484349"/>
          </a:xfrm>
          <a:prstGeom prst="roundRect">
            <a:avLst/>
          </a:prstGeom>
          <a:noFill/>
          <a:ln w="444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07" name="グループ化 206"/>
          <p:cNvGrpSpPr/>
          <p:nvPr/>
        </p:nvGrpSpPr>
        <p:grpSpPr>
          <a:xfrm rot="19976373">
            <a:off x="8985411" y="2366524"/>
            <a:ext cx="430850" cy="391469"/>
            <a:chOff x="5476401" y="2958805"/>
            <a:chExt cx="578693" cy="525800"/>
          </a:xfrm>
        </p:grpSpPr>
        <p:sp>
          <p:nvSpPr>
            <p:cNvPr id="208" name="角丸四角形 207"/>
            <p:cNvSpPr/>
            <p:nvPr/>
          </p:nvSpPr>
          <p:spPr>
            <a:xfrm>
              <a:off x="547640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9" name="正方形/長方形 208"/>
            <p:cNvSpPr/>
            <p:nvPr/>
          </p:nvSpPr>
          <p:spPr>
            <a:xfrm>
              <a:off x="5548184" y="2958805"/>
              <a:ext cx="432486" cy="525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0" name="角丸四角形 209"/>
            <p:cNvSpPr/>
            <p:nvPr/>
          </p:nvSpPr>
          <p:spPr>
            <a:xfrm>
              <a:off x="598331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cxnSp>
        <p:nvCxnSpPr>
          <p:cNvPr id="211" name="直線矢印コネクタ 210"/>
          <p:cNvCxnSpPr/>
          <p:nvPr/>
        </p:nvCxnSpPr>
        <p:spPr>
          <a:xfrm>
            <a:off x="9296371" y="2740095"/>
            <a:ext cx="232194" cy="456581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グループ化 211"/>
          <p:cNvGrpSpPr/>
          <p:nvPr/>
        </p:nvGrpSpPr>
        <p:grpSpPr>
          <a:xfrm rot="14990070">
            <a:off x="9001309" y="3199032"/>
            <a:ext cx="430850" cy="391469"/>
            <a:chOff x="5476401" y="2958805"/>
            <a:chExt cx="578693" cy="525800"/>
          </a:xfrm>
        </p:grpSpPr>
        <p:sp>
          <p:nvSpPr>
            <p:cNvPr id="213" name="角丸四角形 212"/>
            <p:cNvSpPr/>
            <p:nvPr/>
          </p:nvSpPr>
          <p:spPr>
            <a:xfrm>
              <a:off x="547640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4" name="正方形/長方形 213"/>
            <p:cNvSpPr/>
            <p:nvPr/>
          </p:nvSpPr>
          <p:spPr>
            <a:xfrm>
              <a:off x="5548184" y="2958805"/>
              <a:ext cx="432486" cy="525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5" name="角丸四角形 214"/>
            <p:cNvSpPr/>
            <p:nvPr/>
          </p:nvSpPr>
          <p:spPr>
            <a:xfrm>
              <a:off x="598331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216" name="円/楕円 215"/>
          <p:cNvSpPr/>
          <p:nvPr/>
        </p:nvSpPr>
        <p:spPr>
          <a:xfrm>
            <a:off x="9303952" y="2810256"/>
            <a:ext cx="72510" cy="77405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7" name="四角形吹き出し 216"/>
          <p:cNvSpPr/>
          <p:nvPr/>
        </p:nvSpPr>
        <p:spPr>
          <a:xfrm>
            <a:off x="10025332" y="2123059"/>
            <a:ext cx="1068130" cy="482130"/>
          </a:xfrm>
          <a:prstGeom prst="wedgeRectCallout">
            <a:avLst>
              <a:gd name="adj1" fmla="val -103542"/>
              <a:gd name="adj2" fmla="val 875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横線を通過するときに自己位置推定の</a:t>
            </a:r>
            <a:r>
              <a:rPr lang="en-US" altLang="ja-JP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</a:t>
            </a:r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座標をコースの座標に合わせる。</a:t>
            </a:r>
            <a:endParaRPr kumimoji="1" lang="ja-JP" altLang="en-US" sz="7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18" name="直線矢印コネクタ 217"/>
          <p:cNvCxnSpPr/>
          <p:nvPr/>
        </p:nvCxnSpPr>
        <p:spPr>
          <a:xfrm flipV="1">
            <a:off x="8885443" y="2055217"/>
            <a:ext cx="0" cy="166486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線矢印コネクタ 218"/>
          <p:cNvCxnSpPr/>
          <p:nvPr/>
        </p:nvCxnSpPr>
        <p:spPr>
          <a:xfrm>
            <a:off x="8869819" y="3730377"/>
            <a:ext cx="1660467" cy="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テキスト ボックス 219"/>
          <p:cNvSpPr txBox="1"/>
          <p:nvPr/>
        </p:nvSpPr>
        <p:spPr>
          <a:xfrm>
            <a:off x="8630373" y="2019830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1" name="テキスト ボックス 220"/>
          <p:cNvSpPr txBox="1"/>
          <p:nvPr/>
        </p:nvSpPr>
        <p:spPr>
          <a:xfrm>
            <a:off x="10516695" y="360862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22" name="直線矢印コネクタ 221"/>
          <p:cNvCxnSpPr>
            <a:stCxn id="214" idx="2"/>
          </p:cNvCxnSpPr>
          <p:nvPr/>
        </p:nvCxnSpPr>
        <p:spPr>
          <a:xfrm flipV="1">
            <a:off x="9400809" y="3094302"/>
            <a:ext cx="586708" cy="233911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円/楕円 222"/>
          <p:cNvSpPr/>
          <p:nvPr/>
        </p:nvSpPr>
        <p:spPr>
          <a:xfrm>
            <a:off x="9734799" y="3139180"/>
            <a:ext cx="72510" cy="77405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4" name="四角形吹き出し 223"/>
          <p:cNvSpPr/>
          <p:nvPr/>
        </p:nvSpPr>
        <p:spPr>
          <a:xfrm>
            <a:off x="10172760" y="2916509"/>
            <a:ext cx="1046394" cy="504832"/>
          </a:xfrm>
          <a:prstGeom prst="wedgeRectCallout">
            <a:avLst>
              <a:gd name="adj1" fmla="val -79282"/>
              <a:gd name="adj2" fmla="val 114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縦線を通過するときに自己位置推定の</a:t>
            </a:r>
            <a:r>
              <a:rPr lang="en-US" altLang="ja-JP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座標をコースの座標に合わせる。</a:t>
            </a:r>
            <a:endParaRPr kumimoji="1" lang="ja-JP" altLang="en-US" sz="7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25" name="直線コネクタ 224"/>
          <p:cNvCxnSpPr>
            <a:stCxn id="205" idx="0"/>
          </p:cNvCxnSpPr>
          <p:nvPr/>
        </p:nvCxnSpPr>
        <p:spPr>
          <a:xfrm flipV="1">
            <a:off x="7373267" y="2232025"/>
            <a:ext cx="1669969" cy="572635"/>
          </a:xfrm>
          <a:prstGeom prst="line">
            <a:avLst/>
          </a:prstGeom>
          <a:ln w="444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>
            <a:stCxn id="205" idx="2"/>
          </p:cNvCxnSpPr>
          <p:nvPr/>
        </p:nvCxnSpPr>
        <p:spPr>
          <a:xfrm>
            <a:off x="7373267" y="3115787"/>
            <a:ext cx="1731414" cy="581290"/>
          </a:xfrm>
          <a:prstGeom prst="line">
            <a:avLst/>
          </a:prstGeom>
          <a:ln w="444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テキスト ボックス 796"/>
          <p:cNvSpPr txBox="1"/>
          <p:nvPr/>
        </p:nvSpPr>
        <p:spPr>
          <a:xfrm>
            <a:off x="1036004" y="7209010"/>
            <a:ext cx="2061815" cy="276987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認識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アーム制御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車輪制御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を用いて、次の手順によってブロックをアームに収めることを実現する。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98" name="テキスト ボックス 797"/>
          <p:cNvSpPr txBox="1"/>
          <p:nvPr/>
        </p:nvSpPr>
        <p:spPr>
          <a:xfrm>
            <a:off x="509428" y="8989529"/>
            <a:ext cx="1200304" cy="369320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走行中、カラーセンサーがサークルの色を認識する。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99" name="テキスト ボックス 798"/>
          <p:cNvSpPr txBox="1"/>
          <p:nvPr/>
        </p:nvSpPr>
        <p:spPr>
          <a:xfrm>
            <a:off x="2339235" y="8973695"/>
            <a:ext cx="1608975" cy="276987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 startAt="2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アームを上げたときにブロックと接触しない位置ま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後退する。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0" name="テキスト ボックス 799"/>
          <p:cNvSpPr txBox="1"/>
          <p:nvPr/>
        </p:nvSpPr>
        <p:spPr>
          <a:xfrm>
            <a:off x="480838" y="10038362"/>
            <a:ext cx="1304867" cy="369320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 startAt="3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アームをあげる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このときのアームの角度は右表から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58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度が最適である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6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1" name="テキスト ボックス 800"/>
          <p:cNvSpPr txBox="1"/>
          <p:nvPr/>
        </p:nvSpPr>
        <p:spPr>
          <a:xfrm>
            <a:off x="2059120" y="9902144"/>
            <a:ext cx="2086515" cy="553986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 startAt="4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ブロックの色を認識する。</a:t>
            </a:r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ブロックの色以外が判定された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場合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は、接近して再度色認識を試みる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。ただし、黒色ブロックは認識しづらいため</a:t>
            </a:r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NONE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と認識された場合も黒色と判定する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2" name="テキスト ボックス 801"/>
          <p:cNvSpPr txBox="1"/>
          <p:nvPr/>
        </p:nvSpPr>
        <p:spPr>
          <a:xfrm>
            <a:off x="404049" y="7372337"/>
            <a:ext cx="628086" cy="184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28" tIns="45714" rIns="91428" bIns="45714" rtlCol="0">
            <a:spAutoFit/>
          </a:bodyPr>
          <a:lstStyle/>
          <a:p>
            <a:pPr algn="ctr"/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初期状態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03" name="直線矢印コネクタ 802"/>
          <p:cNvCxnSpPr/>
          <p:nvPr/>
        </p:nvCxnSpPr>
        <p:spPr>
          <a:xfrm>
            <a:off x="550004" y="7567656"/>
            <a:ext cx="742491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05" name="グループ化 804"/>
          <p:cNvGrpSpPr/>
          <p:nvPr/>
        </p:nvGrpSpPr>
        <p:grpSpPr>
          <a:xfrm>
            <a:off x="482384" y="9783864"/>
            <a:ext cx="1159729" cy="187204"/>
            <a:chOff x="1459487" y="2185176"/>
            <a:chExt cx="2520280" cy="406824"/>
          </a:xfrm>
        </p:grpSpPr>
        <p:sp>
          <p:nvSpPr>
            <p:cNvPr id="1071" name="正方形/長方形 1070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072" name="グループ化 1071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1073" name="直線コネクタ 1072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4" name="直線コネクタ 1073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5" name="直線コネクタ 1074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6" name="直線コネクタ 1075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6" name="グループ化 805"/>
          <p:cNvGrpSpPr/>
          <p:nvPr/>
        </p:nvGrpSpPr>
        <p:grpSpPr>
          <a:xfrm>
            <a:off x="614924" y="9428438"/>
            <a:ext cx="757335" cy="521674"/>
            <a:chOff x="1403648" y="4781477"/>
            <a:chExt cx="1645813" cy="1133683"/>
          </a:xfrm>
        </p:grpSpPr>
        <p:sp>
          <p:nvSpPr>
            <p:cNvPr id="1026" name="角丸四角形 1025"/>
            <p:cNvSpPr/>
            <p:nvPr/>
          </p:nvSpPr>
          <p:spPr>
            <a:xfrm rot="2525276">
              <a:off x="1944046" y="5139665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027" name="グループ化 1026"/>
            <p:cNvGrpSpPr/>
            <p:nvPr/>
          </p:nvGrpSpPr>
          <p:grpSpPr>
            <a:xfrm>
              <a:off x="1953385" y="5191887"/>
              <a:ext cx="460108" cy="522238"/>
              <a:chOff x="2262331" y="2185029"/>
              <a:chExt cx="460108" cy="522238"/>
            </a:xfrm>
          </p:grpSpPr>
          <p:sp>
            <p:nvSpPr>
              <p:cNvPr id="1068" name="角丸四角形 1067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069" name="1 つの角を丸めた四角形 1068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070" name="円/楕円 1069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1028" name="円/楕円 1027"/>
            <p:cNvSpPr/>
            <p:nvPr/>
          </p:nvSpPr>
          <p:spPr>
            <a:xfrm>
              <a:off x="2424863" y="5384159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029" name="グループ化 1028"/>
            <p:cNvGrpSpPr/>
            <p:nvPr/>
          </p:nvGrpSpPr>
          <p:grpSpPr>
            <a:xfrm rot="17873995">
              <a:off x="2631547" y="5206430"/>
              <a:ext cx="288032" cy="547797"/>
              <a:chOff x="2441975" y="5449304"/>
              <a:chExt cx="288032" cy="547797"/>
            </a:xfrm>
          </p:grpSpPr>
          <p:sp>
            <p:nvSpPr>
              <p:cNvPr id="1062" name="円/楕円 1061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1063" name="グループ化 1062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1064" name="角丸四角形 1063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1065" name="直線コネクタ 1064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6" name="直線コネクタ 1065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7" name="直線コネクタ 1066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30" name="グループ化 1029"/>
            <p:cNvGrpSpPr/>
            <p:nvPr/>
          </p:nvGrpSpPr>
          <p:grpSpPr>
            <a:xfrm>
              <a:off x="1937259" y="4781477"/>
              <a:ext cx="1096453" cy="523740"/>
              <a:chOff x="2937155" y="2013605"/>
              <a:chExt cx="1096453" cy="523740"/>
            </a:xfrm>
          </p:grpSpPr>
          <p:grpSp>
            <p:nvGrpSpPr>
              <p:cNvPr id="1045" name="グループ化 1044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1047" name="グループ化 1046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1054" name="角丸四角形 1053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1055" name="グループ化 1054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1056" name="グループ化 1055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1060" name="直線コネクタ 1059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1" name="直線コネクタ 1060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057" name="グループ化 1056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1058" name="角丸四角形 1057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1059" name="角丸四角形 1058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grpSp>
              <p:nvGrpSpPr>
                <p:cNvPr id="1048" name="グループ化 1047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1049" name="角丸四角形 1048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1050" name="角丸四角形 1049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1051" name="グループ化 1050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1052" name="円弧 1051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1053" name="円弧 1052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</p:grpSp>
            </p:grpSp>
          </p:grpSp>
          <p:sp>
            <p:nvSpPr>
              <p:cNvPr id="1046" name="角丸四角形 1045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cxnSp>
          <p:nvCxnSpPr>
            <p:cNvPr id="1031" name="直線コネクタ 1030"/>
            <p:cNvCxnSpPr/>
            <p:nvPr/>
          </p:nvCxnSpPr>
          <p:spPr>
            <a:xfrm>
              <a:off x="1547664" y="5644069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2" name="円/楕円 1031"/>
            <p:cNvSpPr/>
            <p:nvPr/>
          </p:nvSpPr>
          <p:spPr>
            <a:xfrm>
              <a:off x="2113018" y="5464801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033" name="グループ化 1032"/>
            <p:cNvGrpSpPr/>
            <p:nvPr/>
          </p:nvGrpSpPr>
          <p:grpSpPr>
            <a:xfrm>
              <a:off x="1403648" y="5476590"/>
              <a:ext cx="525372" cy="408315"/>
              <a:chOff x="2186625" y="2713448"/>
              <a:chExt cx="525372" cy="408315"/>
            </a:xfrm>
          </p:grpSpPr>
          <p:cxnSp>
            <p:nvCxnSpPr>
              <p:cNvPr id="1040" name="直線コネクタ 1039"/>
              <p:cNvCxnSpPr>
                <a:endCxn id="1044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1" name="グループ化 1040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1043" name="角丸四角形 1042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1044" name="角丸四角形 1043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1042" name="角丸四角形 1041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grpSp>
          <p:nvGrpSpPr>
            <p:cNvPr id="1034" name="グループ化 1033"/>
            <p:cNvGrpSpPr/>
            <p:nvPr/>
          </p:nvGrpSpPr>
          <p:grpSpPr>
            <a:xfrm>
              <a:off x="1667566" y="5782337"/>
              <a:ext cx="132826" cy="132823"/>
              <a:chOff x="4087243" y="3536771"/>
              <a:chExt cx="105454" cy="105452"/>
            </a:xfrm>
          </p:grpSpPr>
          <p:sp>
            <p:nvSpPr>
              <p:cNvPr id="1038" name="円/楕円 1037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039" name="弦 1038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1035" name="星 32 1034"/>
            <p:cNvSpPr/>
            <p:nvPr/>
          </p:nvSpPr>
          <p:spPr>
            <a:xfrm>
              <a:off x="1645996" y="5640814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1036" name="直線コネクタ 1035"/>
            <p:cNvCxnSpPr/>
            <p:nvPr/>
          </p:nvCxnSpPr>
          <p:spPr>
            <a:xfrm flipV="1">
              <a:off x="1891736" y="5645980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直線コネクタ 1036"/>
            <p:cNvCxnSpPr/>
            <p:nvPr/>
          </p:nvCxnSpPr>
          <p:spPr>
            <a:xfrm flipV="1">
              <a:off x="1826458" y="5789246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7" name="グループ化 806"/>
          <p:cNvGrpSpPr/>
          <p:nvPr/>
        </p:nvGrpSpPr>
        <p:grpSpPr>
          <a:xfrm>
            <a:off x="505908" y="7657238"/>
            <a:ext cx="1159729" cy="556967"/>
            <a:chOff x="9978164" y="2270191"/>
            <a:chExt cx="2520280" cy="1210380"/>
          </a:xfrm>
        </p:grpSpPr>
        <p:grpSp>
          <p:nvGrpSpPr>
            <p:cNvPr id="973" name="グループ化 972"/>
            <p:cNvGrpSpPr/>
            <p:nvPr/>
          </p:nvGrpSpPr>
          <p:grpSpPr>
            <a:xfrm>
              <a:off x="9978164" y="3042591"/>
              <a:ext cx="2520280" cy="406824"/>
              <a:chOff x="1459487" y="2185176"/>
              <a:chExt cx="2520280" cy="406824"/>
            </a:xfrm>
          </p:grpSpPr>
          <p:sp>
            <p:nvSpPr>
              <p:cNvPr id="1020" name="正方形/長方形 1019"/>
              <p:cNvSpPr/>
              <p:nvPr/>
            </p:nvSpPr>
            <p:spPr>
              <a:xfrm>
                <a:off x="3308694" y="2185176"/>
                <a:ext cx="243619" cy="34508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E0E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1021" name="グループ化 1020"/>
              <p:cNvGrpSpPr/>
              <p:nvPr/>
            </p:nvGrpSpPr>
            <p:grpSpPr>
              <a:xfrm>
                <a:off x="1459487" y="2549774"/>
                <a:ext cx="2520280" cy="42226"/>
                <a:chOff x="1459487" y="2549774"/>
                <a:chExt cx="2520280" cy="42226"/>
              </a:xfrm>
            </p:grpSpPr>
            <p:cxnSp>
              <p:nvCxnSpPr>
                <p:cNvPr id="1022" name="直線コネクタ 1021"/>
                <p:cNvCxnSpPr/>
                <p:nvPr/>
              </p:nvCxnSpPr>
              <p:spPr>
                <a:xfrm>
                  <a:off x="3184573" y="2592000"/>
                  <a:ext cx="496815" cy="0"/>
                </a:xfrm>
                <a:prstGeom prst="line">
                  <a:avLst/>
                </a:prstGeom>
                <a:ln w="76200">
                  <a:solidFill>
                    <a:srgbClr val="F6F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3" name="直線コネクタ 1022"/>
                <p:cNvCxnSpPr/>
                <p:nvPr/>
              </p:nvCxnSpPr>
              <p:spPr>
                <a:xfrm>
                  <a:off x="1459487" y="2549774"/>
                  <a:ext cx="25202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4" name="直線コネクタ 1023"/>
                <p:cNvCxnSpPr/>
                <p:nvPr/>
              </p:nvCxnSpPr>
              <p:spPr>
                <a:xfrm>
                  <a:off x="1459487" y="2592000"/>
                  <a:ext cx="1725086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5" name="直線コネクタ 1024"/>
                <p:cNvCxnSpPr/>
                <p:nvPr/>
              </p:nvCxnSpPr>
              <p:spPr>
                <a:xfrm>
                  <a:off x="3681388" y="2592000"/>
                  <a:ext cx="298379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74" name="グループ化 973"/>
            <p:cNvGrpSpPr/>
            <p:nvPr/>
          </p:nvGrpSpPr>
          <p:grpSpPr>
            <a:xfrm>
              <a:off x="10050172" y="2270191"/>
              <a:ext cx="1630064" cy="1210380"/>
              <a:chOff x="10050172" y="2270191"/>
              <a:chExt cx="1630064" cy="1210380"/>
            </a:xfrm>
          </p:grpSpPr>
          <p:sp>
            <p:nvSpPr>
              <p:cNvPr id="975" name="角丸四角形 974"/>
              <p:cNvSpPr/>
              <p:nvPr/>
            </p:nvSpPr>
            <p:spPr>
              <a:xfrm rot="2525276">
                <a:off x="10590570" y="2628379"/>
                <a:ext cx="587212" cy="1470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76" name="グループ化 975"/>
              <p:cNvGrpSpPr/>
              <p:nvPr/>
            </p:nvGrpSpPr>
            <p:grpSpPr>
              <a:xfrm>
                <a:off x="10599909" y="2680601"/>
                <a:ext cx="460108" cy="522238"/>
                <a:chOff x="2262331" y="2185029"/>
                <a:chExt cx="460108" cy="522238"/>
              </a:xfrm>
            </p:grpSpPr>
            <p:sp>
              <p:nvSpPr>
                <p:cNvPr id="1017" name="角丸四角形 1016"/>
                <p:cNvSpPr/>
                <p:nvPr/>
              </p:nvSpPr>
              <p:spPr>
                <a:xfrm rot="2520000">
                  <a:off x="2368314" y="2427875"/>
                  <a:ext cx="354125" cy="13566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1018" name="1 つの角を丸めた四角形 1017"/>
                <p:cNvSpPr/>
                <p:nvPr/>
              </p:nvSpPr>
              <p:spPr>
                <a:xfrm rot="2510168">
                  <a:off x="2262331" y="2185029"/>
                  <a:ext cx="249015" cy="222873"/>
                </a:xfrm>
                <a:prstGeom prst="snipRoundRect">
                  <a:avLst>
                    <a:gd name="adj1" fmla="val 16667"/>
                    <a:gd name="adj2" fmla="val 3136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1019" name="円/楕円 1018"/>
                <p:cNvSpPr/>
                <p:nvPr/>
              </p:nvSpPr>
              <p:spPr>
                <a:xfrm>
                  <a:off x="2573150" y="2606557"/>
                  <a:ext cx="100710" cy="10071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977" name="円/楕円 976"/>
              <p:cNvSpPr/>
              <p:nvPr/>
            </p:nvSpPr>
            <p:spPr>
              <a:xfrm>
                <a:off x="11071387" y="2872873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78" name="グループ化 977"/>
              <p:cNvGrpSpPr/>
              <p:nvPr/>
            </p:nvGrpSpPr>
            <p:grpSpPr>
              <a:xfrm rot="21540000">
                <a:off x="11086598" y="2932774"/>
                <a:ext cx="288032" cy="547797"/>
                <a:chOff x="2441975" y="5449304"/>
                <a:chExt cx="288032" cy="547797"/>
              </a:xfrm>
            </p:grpSpPr>
            <p:sp>
              <p:nvSpPr>
                <p:cNvPr id="1011" name="円/楕円 1010"/>
                <p:cNvSpPr/>
                <p:nvPr/>
              </p:nvSpPr>
              <p:spPr>
                <a:xfrm>
                  <a:off x="2512908" y="5805461"/>
                  <a:ext cx="144016" cy="14401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00FF">
                        <a:tint val="66000"/>
                        <a:satMod val="160000"/>
                      </a:srgbClr>
                    </a:gs>
                    <a:gs pos="41000">
                      <a:srgbClr val="0000FF">
                        <a:tint val="44500"/>
                        <a:satMod val="160000"/>
                      </a:srgbClr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1012" name="グループ化 1011"/>
                <p:cNvGrpSpPr/>
                <p:nvPr/>
              </p:nvGrpSpPr>
              <p:grpSpPr>
                <a:xfrm rot="2733324">
                  <a:off x="2312092" y="5579187"/>
                  <a:ext cx="547797" cy="288032"/>
                  <a:chOff x="4931624" y="3164168"/>
                  <a:chExt cx="547797" cy="288032"/>
                </a:xfrm>
              </p:grpSpPr>
              <p:sp>
                <p:nvSpPr>
                  <p:cNvPr id="1013" name="角丸四角形 1012"/>
                  <p:cNvSpPr/>
                  <p:nvPr/>
                </p:nvSpPr>
                <p:spPr>
                  <a:xfrm rot="2734791">
                    <a:off x="5067898" y="3236176"/>
                    <a:ext cx="288032" cy="144016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1014" name="直線コネクタ 1013"/>
                  <p:cNvCxnSpPr/>
                  <p:nvPr/>
                </p:nvCxnSpPr>
                <p:spPr>
                  <a:xfrm>
                    <a:off x="4931624" y="3182218"/>
                    <a:ext cx="189884" cy="189884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5" name="直線コネクタ 1014"/>
                  <p:cNvCxnSpPr/>
                  <p:nvPr/>
                </p:nvCxnSpPr>
                <p:spPr>
                  <a:xfrm flipV="1">
                    <a:off x="5130961" y="3335887"/>
                    <a:ext cx="265675" cy="35421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6" name="直線コネクタ 1015"/>
                  <p:cNvCxnSpPr/>
                  <p:nvPr/>
                </p:nvCxnSpPr>
                <p:spPr>
                  <a:xfrm rot="21430798" flipV="1">
                    <a:off x="5392579" y="3171068"/>
                    <a:ext cx="86842" cy="162782"/>
                  </a:xfrm>
                  <a:prstGeom prst="line">
                    <a:avLst/>
                  </a:prstGeom>
                  <a:ln w="3810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79" name="グループ化 978"/>
              <p:cNvGrpSpPr/>
              <p:nvPr/>
            </p:nvGrpSpPr>
            <p:grpSpPr>
              <a:xfrm>
                <a:off x="10583783" y="2270191"/>
                <a:ext cx="1096453" cy="523740"/>
                <a:chOff x="2937155" y="2013605"/>
                <a:chExt cx="1096453" cy="523740"/>
              </a:xfrm>
            </p:grpSpPr>
            <p:grpSp>
              <p:nvGrpSpPr>
                <p:cNvPr id="994" name="グループ化 993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grpSp>
                <p:nvGrpSpPr>
                  <p:cNvPr id="996" name="グループ化 995"/>
                  <p:cNvGrpSpPr/>
                  <p:nvPr/>
                </p:nvGrpSpPr>
                <p:grpSpPr>
                  <a:xfrm>
                    <a:off x="2937155" y="2013605"/>
                    <a:ext cx="1096453" cy="520314"/>
                    <a:chOff x="2937155" y="2013605"/>
                    <a:chExt cx="1096453" cy="520314"/>
                  </a:xfrm>
                </p:grpSpPr>
                <p:sp>
                  <p:nvSpPr>
                    <p:cNvPr id="1003" name="角丸四角形 1002"/>
                    <p:cNvSpPr/>
                    <p:nvPr/>
                  </p:nvSpPr>
                  <p:spPr>
                    <a:xfrm rot="2525276">
                      <a:off x="2937155" y="2013605"/>
                      <a:ext cx="653178" cy="296368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grpSp>
                  <p:nvGrpSpPr>
                    <p:cNvPr id="1004" name="グループ化 1003"/>
                    <p:cNvGrpSpPr/>
                    <p:nvPr/>
                  </p:nvGrpSpPr>
                  <p:grpSpPr>
                    <a:xfrm>
                      <a:off x="3519263" y="2332604"/>
                      <a:ext cx="514345" cy="201315"/>
                      <a:chOff x="3503142" y="2345952"/>
                      <a:chExt cx="514345" cy="201315"/>
                    </a:xfrm>
                  </p:grpSpPr>
                  <p:grpSp>
                    <p:nvGrpSpPr>
                      <p:cNvPr id="1005" name="グループ化 1004"/>
                      <p:cNvGrpSpPr/>
                      <p:nvPr/>
                    </p:nvGrpSpPr>
                    <p:grpSpPr>
                      <a:xfrm>
                        <a:off x="3503142" y="2403251"/>
                        <a:ext cx="409691" cy="144016"/>
                        <a:chOff x="3503142" y="2403251"/>
                        <a:chExt cx="409691" cy="144016"/>
                      </a:xfrm>
                    </p:grpSpPr>
                    <p:cxnSp>
                      <p:nvCxnSpPr>
                        <p:cNvPr id="1009" name="直線コネクタ 1008"/>
                        <p:cNvCxnSpPr/>
                        <p:nvPr/>
                      </p:nvCxnSpPr>
                      <p:spPr>
                        <a:xfrm>
                          <a:off x="3503142" y="2403251"/>
                          <a:ext cx="144016" cy="144016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10" name="直線コネクタ 1009"/>
                        <p:cNvCxnSpPr/>
                        <p:nvPr/>
                      </p:nvCxnSpPr>
                      <p:spPr>
                        <a:xfrm flipV="1">
                          <a:off x="3647158" y="2511846"/>
                          <a:ext cx="265675" cy="35421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006" name="グループ化 1005"/>
                      <p:cNvGrpSpPr/>
                      <p:nvPr/>
                    </p:nvGrpSpPr>
                    <p:grpSpPr>
                      <a:xfrm rot="21135904">
                        <a:off x="3729455" y="2345952"/>
                        <a:ext cx="288032" cy="144016"/>
                        <a:chOff x="1979712" y="1700808"/>
                        <a:chExt cx="288032" cy="144016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sp>
                      <p:nvSpPr>
                        <p:cNvPr id="1007" name="角丸四角形 1006"/>
                        <p:cNvSpPr/>
                        <p:nvPr/>
                      </p:nvSpPr>
                      <p:spPr>
                        <a:xfrm>
                          <a:off x="1979712" y="1700808"/>
                          <a:ext cx="288032" cy="144016"/>
                        </a:xfrm>
                        <a:prstGeom prst="roundRect">
                          <a:avLst/>
                        </a:prstGeom>
                        <a:grpFill/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  <p:sp>
                      <p:nvSpPr>
                        <p:cNvPr id="1008" name="角丸四角形 1007"/>
                        <p:cNvSpPr/>
                        <p:nvPr/>
                      </p:nvSpPr>
                      <p:spPr>
                        <a:xfrm>
                          <a:off x="2195736" y="1700808"/>
                          <a:ext cx="72008" cy="144016"/>
                        </a:xfrm>
                        <a:prstGeom prst="roundRect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</p:grpSp>
                </p:grpSp>
              </p:grpSp>
              <p:grpSp>
                <p:nvGrpSpPr>
                  <p:cNvPr id="997" name="グループ化 996"/>
                  <p:cNvGrpSpPr/>
                  <p:nvPr/>
                </p:nvGrpSpPr>
                <p:grpSpPr>
                  <a:xfrm>
                    <a:off x="3140328" y="2103387"/>
                    <a:ext cx="166042" cy="215973"/>
                    <a:chOff x="2398595" y="2308519"/>
                    <a:chExt cx="166042" cy="215973"/>
                  </a:xfrm>
                </p:grpSpPr>
                <p:sp>
                  <p:nvSpPr>
                    <p:cNvPr id="998" name="角丸四角形 997"/>
                    <p:cNvSpPr/>
                    <p:nvPr/>
                  </p:nvSpPr>
                  <p:spPr>
                    <a:xfrm rot="2525276">
                      <a:off x="2398595" y="2326397"/>
                      <a:ext cx="129919" cy="198095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999" name="角丸四角形 998"/>
                    <p:cNvSpPr/>
                    <p:nvPr/>
                  </p:nvSpPr>
                  <p:spPr>
                    <a:xfrm rot="2525276">
                      <a:off x="2434718" y="2320550"/>
                      <a:ext cx="129919" cy="128563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grpSp>
                  <p:nvGrpSpPr>
                    <p:cNvPr id="1000" name="グループ化 999"/>
                    <p:cNvGrpSpPr/>
                    <p:nvPr/>
                  </p:nvGrpSpPr>
                  <p:grpSpPr>
                    <a:xfrm rot="316346">
                      <a:off x="2448739" y="2308519"/>
                      <a:ext cx="101338" cy="147240"/>
                      <a:chOff x="2448739" y="2308519"/>
                      <a:chExt cx="101338" cy="147240"/>
                    </a:xfrm>
                  </p:grpSpPr>
                  <p:sp>
                    <p:nvSpPr>
                      <p:cNvPr id="1001" name="円弧 1000"/>
                      <p:cNvSpPr/>
                      <p:nvPr/>
                    </p:nvSpPr>
                    <p:spPr>
                      <a:xfrm rot="16200000">
                        <a:off x="2443884" y="2349566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1002" name="円弧 1001"/>
                      <p:cNvSpPr/>
                      <p:nvPr/>
                    </p:nvSpPr>
                    <p:spPr>
                      <a:xfrm rot="5400000">
                        <a:off x="2438007" y="2319251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sp>
              <p:nvSpPr>
                <p:cNvPr id="995" name="角丸四角形 994"/>
                <p:cNvSpPr/>
                <p:nvPr/>
              </p:nvSpPr>
              <p:spPr>
                <a:xfrm rot="2525276">
                  <a:off x="3339468" y="2187475"/>
                  <a:ext cx="211251" cy="349870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cxnSp>
            <p:nvCxnSpPr>
              <p:cNvPr id="980" name="直線コネクタ 979"/>
              <p:cNvCxnSpPr/>
              <p:nvPr/>
            </p:nvCxnSpPr>
            <p:spPr>
              <a:xfrm>
                <a:off x="10194188" y="3132783"/>
                <a:ext cx="576000" cy="0"/>
              </a:xfrm>
              <a:prstGeom prst="line">
                <a:avLst/>
              </a:prstGeom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1" name="円/楕円 980"/>
              <p:cNvSpPr/>
              <p:nvPr/>
            </p:nvSpPr>
            <p:spPr>
              <a:xfrm>
                <a:off x="10759542" y="2953515"/>
                <a:ext cx="420105" cy="420105"/>
              </a:xfrm>
              <a:prstGeom prst="ellipse">
                <a:avLst/>
              </a:prstGeom>
              <a:solidFill>
                <a:schemeClr val="bg1">
                  <a:lumMod val="95000"/>
                  <a:alpha val="77000"/>
                </a:schemeClr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82" name="グループ化 981"/>
              <p:cNvGrpSpPr/>
              <p:nvPr/>
            </p:nvGrpSpPr>
            <p:grpSpPr>
              <a:xfrm>
                <a:off x="10050172" y="2965304"/>
                <a:ext cx="525372" cy="408315"/>
                <a:chOff x="2186625" y="2713448"/>
                <a:chExt cx="525372" cy="408315"/>
              </a:xfrm>
            </p:grpSpPr>
            <p:cxnSp>
              <p:nvCxnSpPr>
                <p:cNvPr id="989" name="直線コネクタ 988"/>
                <p:cNvCxnSpPr>
                  <a:endCxn id="993" idx="1"/>
                </p:cNvCxnSpPr>
                <p:nvPr/>
              </p:nvCxnSpPr>
              <p:spPr>
                <a:xfrm>
                  <a:off x="2186625" y="2784679"/>
                  <a:ext cx="144016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90" name="グループ化 989"/>
                <p:cNvGrpSpPr/>
                <p:nvPr/>
              </p:nvGrpSpPr>
              <p:grpSpPr>
                <a:xfrm>
                  <a:off x="2330641" y="2713448"/>
                  <a:ext cx="381356" cy="142461"/>
                  <a:chOff x="2330641" y="2713448"/>
                  <a:chExt cx="381356" cy="142461"/>
                </a:xfrm>
              </p:grpSpPr>
              <p:sp>
                <p:nvSpPr>
                  <p:cNvPr id="992" name="角丸四角形 991"/>
                  <p:cNvSpPr/>
                  <p:nvPr/>
                </p:nvSpPr>
                <p:spPr>
                  <a:xfrm>
                    <a:off x="2500957" y="2713448"/>
                    <a:ext cx="211040" cy="1424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993" name="角丸四角形 992"/>
                  <p:cNvSpPr/>
                  <p:nvPr/>
                </p:nvSpPr>
                <p:spPr>
                  <a:xfrm>
                    <a:off x="2330641" y="2713449"/>
                    <a:ext cx="232959" cy="14246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</p:grpSp>
            <p:sp>
              <p:nvSpPr>
                <p:cNvPr id="991" name="角丸四角形 990"/>
                <p:cNvSpPr/>
                <p:nvPr/>
              </p:nvSpPr>
              <p:spPr>
                <a:xfrm>
                  <a:off x="2210922" y="2778592"/>
                  <a:ext cx="87561" cy="343171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grpSp>
            <p:nvGrpSpPr>
              <p:cNvPr id="983" name="グループ化 982"/>
              <p:cNvGrpSpPr/>
              <p:nvPr/>
            </p:nvGrpSpPr>
            <p:grpSpPr>
              <a:xfrm>
                <a:off x="10314090" y="3271051"/>
                <a:ext cx="132826" cy="132823"/>
                <a:chOff x="4087243" y="3536771"/>
                <a:chExt cx="105454" cy="105452"/>
              </a:xfrm>
            </p:grpSpPr>
            <p:sp>
              <p:nvSpPr>
                <p:cNvPr id="987" name="円/楕円 986"/>
                <p:cNvSpPr/>
                <p:nvPr/>
              </p:nvSpPr>
              <p:spPr>
                <a:xfrm>
                  <a:off x="4090753" y="3540282"/>
                  <a:ext cx="98433" cy="9843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988" name="弦 987"/>
                <p:cNvSpPr/>
                <p:nvPr/>
              </p:nvSpPr>
              <p:spPr>
                <a:xfrm rot="7200000">
                  <a:off x="4087244" y="3536770"/>
                  <a:ext cx="105452" cy="105454"/>
                </a:xfrm>
                <a:prstGeom prst="chord">
                  <a:avLst>
                    <a:gd name="adj1" fmla="val 2700000"/>
                    <a:gd name="adj2" fmla="val 15155277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984" name="星 32 983"/>
              <p:cNvSpPr/>
              <p:nvPr/>
            </p:nvSpPr>
            <p:spPr>
              <a:xfrm>
                <a:off x="10292520" y="3129528"/>
                <a:ext cx="180462" cy="180462"/>
              </a:xfrm>
              <a:prstGeom prst="star32">
                <a:avLst>
                  <a:gd name="adj" fmla="val 46030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cxnSp>
            <p:nvCxnSpPr>
              <p:cNvPr id="985" name="直線コネクタ 984"/>
              <p:cNvCxnSpPr/>
              <p:nvPr/>
            </p:nvCxnSpPr>
            <p:spPr>
              <a:xfrm flipV="1">
                <a:off x="10538260" y="3134694"/>
                <a:ext cx="0" cy="14326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6" name="直線コネクタ 985"/>
              <p:cNvCxnSpPr/>
              <p:nvPr/>
            </p:nvCxnSpPr>
            <p:spPr>
              <a:xfrm flipV="1">
                <a:off x="10472982" y="3277960"/>
                <a:ext cx="65278" cy="5738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8" name="グループ化 807"/>
          <p:cNvGrpSpPr/>
          <p:nvPr/>
        </p:nvGrpSpPr>
        <p:grpSpPr>
          <a:xfrm>
            <a:off x="509428" y="8748883"/>
            <a:ext cx="1159729" cy="187204"/>
            <a:chOff x="1459487" y="2185176"/>
            <a:chExt cx="2520280" cy="406824"/>
          </a:xfrm>
        </p:grpSpPr>
        <p:sp>
          <p:nvSpPr>
            <p:cNvPr id="967" name="正方形/長方形 966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68" name="グループ化 967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969" name="直線コネクタ 968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0" name="直線コネクタ 969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1" name="直線コネクタ 970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2" name="直線コネクタ 971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9" name="グループ化 808"/>
          <p:cNvGrpSpPr/>
          <p:nvPr/>
        </p:nvGrpSpPr>
        <p:grpSpPr>
          <a:xfrm>
            <a:off x="765512" y="8393457"/>
            <a:ext cx="750088" cy="556967"/>
            <a:chOff x="10050172" y="2270191"/>
            <a:chExt cx="1630064" cy="1210380"/>
          </a:xfrm>
        </p:grpSpPr>
        <p:sp>
          <p:nvSpPr>
            <p:cNvPr id="922" name="角丸四角形 921"/>
            <p:cNvSpPr/>
            <p:nvPr/>
          </p:nvSpPr>
          <p:spPr>
            <a:xfrm rot="2525276">
              <a:off x="10590570" y="2628379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23" name="グループ化 922"/>
            <p:cNvGrpSpPr/>
            <p:nvPr/>
          </p:nvGrpSpPr>
          <p:grpSpPr>
            <a:xfrm>
              <a:off x="10599909" y="2680601"/>
              <a:ext cx="460108" cy="522238"/>
              <a:chOff x="2262331" y="2185029"/>
              <a:chExt cx="460108" cy="522238"/>
            </a:xfrm>
          </p:grpSpPr>
          <p:sp>
            <p:nvSpPr>
              <p:cNvPr id="964" name="角丸四角形 963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65" name="1 つの角を丸めた四角形 964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66" name="円/楕円 965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924" name="円/楕円 923"/>
            <p:cNvSpPr/>
            <p:nvPr/>
          </p:nvSpPr>
          <p:spPr>
            <a:xfrm>
              <a:off x="11071387" y="2872873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25" name="グループ化 924"/>
            <p:cNvGrpSpPr/>
            <p:nvPr/>
          </p:nvGrpSpPr>
          <p:grpSpPr>
            <a:xfrm rot="21540000">
              <a:off x="11086598" y="2932774"/>
              <a:ext cx="288032" cy="547797"/>
              <a:chOff x="2441975" y="5449304"/>
              <a:chExt cx="288032" cy="547797"/>
            </a:xfrm>
          </p:grpSpPr>
          <p:sp>
            <p:nvSpPr>
              <p:cNvPr id="958" name="円/楕円 957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59" name="グループ化 958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960" name="角丸四角形 959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961" name="直線コネクタ 960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2" name="直線コネクタ 961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3" name="直線コネクタ 962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26" name="グループ化 925"/>
            <p:cNvGrpSpPr/>
            <p:nvPr/>
          </p:nvGrpSpPr>
          <p:grpSpPr>
            <a:xfrm>
              <a:off x="10583783" y="2270191"/>
              <a:ext cx="1096453" cy="523740"/>
              <a:chOff x="2937155" y="2013605"/>
              <a:chExt cx="1096453" cy="523740"/>
            </a:xfrm>
          </p:grpSpPr>
          <p:grpSp>
            <p:nvGrpSpPr>
              <p:cNvPr id="941" name="グループ化 940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943" name="グループ化 942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950" name="角丸四角形 949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951" name="グループ化 950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952" name="グループ化 951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956" name="直線コネクタ 955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7" name="直線コネクタ 956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53" name="グループ化 952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954" name="角丸四角形 953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955" name="角丸四角形 954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grpSp>
              <p:nvGrpSpPr>
                <p:cNvPr id="944" name="グループ化 943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945" name="角丸四角形 944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946" name="角丸四角形 945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947" name="グループ化 946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948" name="円弧 947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949" name="円弧 948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</p:grpSp>
            </p:grpSp>
          </p:grpSp>
          <p:sp>
            <p:nvSpPr>
              <p:cNvPr id="942" name="角丸四角形 941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cxnSp>
          <p:nvCxnSpPr>
            <p:cNvPr id="927" name="直線コネクタ 926"/>
            <p:cNvCxnSpPr/>
            <p:nvPr/>
          </p:nvCxnSpPr>
          <p:spPr>
            <a:xfrm>
              <a:off x="10194188" y="3132783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8" name="円/楕円 927"/>
            <p:cNvSpPr/>
            <p:nvPr/>
          </p:nvSpPr>
          <p:spPr>
            <a:xfrm>
              <a:off x="10759542" y="2953515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29" name="グループ化 928"/>
            <p:cNvGrpSpPr/>
            <p:nvPr/>
          </p:nvGrpSpPr>
          <p:grpSpPr>
            <a:xfrm>
              <a:off x="10050172" y="2965304"/>
              <a:ext cx="525372" cy="408315"/>
              <a:chOff x="2186625" y="2713448"/>
              <a:chExt cx="525372" cy="408315"/>
            </a:xfrm>
          </p:grpSpPr>
          <p:cxnSp>
            <p:nvCxnSpPr>
              <p:cNvPr id="936" name="直線コネクタ 935"/>
              <p:cNvCxnSpPr>
                <a:endCxn id="940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7" name="グループ化 936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939" name="角丸四角形 938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940" name="角丸四角形 939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938" name="角丸四角形 937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grpSp>
          <p:nvGrpSpPr>
            <p:cNvPr id="930" name="グループ化 929"/>
            <p:cNvGrpSpPr/>
            <p:nvPr/>
          </p:nvGrpSpPr>
          <p:grpSpPr>
            <a:xfrm>
              <a:off x="10314090" y="3271051"/>
              <a:ext cx="132826" cy="132823"/>
              <a:chOff x="4087243" y="3536771"/>
              <a:chExt cx="105454" cy="105452"/>
            </a:xfrm>
          </p:grpSpPr>
          <p:sp>
            <p:nvSpPr>
              <p:cNvPr id="934" name="円/楕円 933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35" name="弦 934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931" name="星 32 930"/>
            <p:cNvSpPr/>
            <p:nvPr/>
          </p:nvSpPr>
          <p:spPr>
            <a:xfrm>
              <a:off x="10292520" y="3129528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932" name="直線コネクタ 931"/>
            <p:cNvCxnSpPr/>
            <p:nvPr/>
          </p:nvCxnSpPr>
          <p:spPr>
            <a:xfrm flipV="1">
              <a:off x="10538260" y="3134694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直線コネクタ 932"/>
            <p:cNvCxnSpPr/>
            <p:nvPr/>
          </p:nvCxnSpPr>
          <p:spPr>
            <a:xfrm flipV="1">
              <a:off x="10472982" y="3277960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0" name="円/楕円 809"/>
          <p:cNvSpPr/>
          <p:nvPr/>
        </p:nvSpPr>
        <p:spPr>
          <a:xfrm>
            <a:off x="1239104" y="8834837"/>
            <a:ext cx="136623" cy="1366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grpSp>
        <p:nvGrpSpPr>
          <p:cNvPr id="811" name="グループ化 810"/>
          <p:cNvGrpSpPr/>
          <p:nvPr/>
        </p:nvGrpSpPr>
        <p:grpSpPr>
          <a:xfrm>
            <a:off x="2339299" y="8748883"/>
            <a:ext cx="1159729" cy="187204"/>
            <a:chOff x="1459487" y="2185176"/>
            <a:chExt cx="2520280" cy="406824"/>
          </a:xfrm>
        </p:grpSpPr>
        <p:sp>
          <p:nvSpPr>
            <p:cNvPr id="916" name="正方形/長方形 915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17" name="グループ化 916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918" name="直線コネクタ 917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9" name="直線コネクタ 918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直線コネクタ 919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直線コネクタ 920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2" name="グループ化 811"/>
          <p:cNvGrpSpPr/>
          <p:nvPr/>
        </p:nvGrpSpPr>
        <p:grpSpPr>
          <a:xfrm>
            <a:off x="2504975" y="8393457"/>
            <a:ext cx="750088" cy="556967"/>
            <a:chOff x="10050172" y="2270191"/>
            <a:chExt cx="1630064" cy="1210380"/>
          </a:xfrm>
        </p:grpSpPr>
        <p:sp>
          <p:nvSpPr>
            <p:cNvPr id="871" name="角丸四角形 870"/>
            <p:cNvSpPr/>
            <p:nvPr/>
          </p:nvSpPr>
          <p:spPr>
            <a:xfrm rot="2525276">
              <a:off x="10590570" y="2628379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72" name="グループ化 871"/>
            <p:cNvGrpSpPr/>
            <p:nvPr/>
          </p:nvGrpSpPr>
          <p:grpSpPr>
            <a:xfrm>
              <a:off x="10599909" y="2680601"/>
              <a:ext cx="460108" cy="522238"/>
              <a:chOff x="2262331" y="2185029"/>
              <a:chExt cx="460108" cy="522238"/>
            </a:xfrm>
          </p:grpSpPr>
          <p:sp>
            <p:nvSpPr>
              <p:cNvPr id="913" name="角丸四角形 912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14" name="1 つの角を丸めた四角形 913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15" name="円/楕円 914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873" name="円/楕円 872"/>
            <p:cNvSpPr/>
            <p:nvPr/>
          </p:nvSpPr>
          <p:spPr>
            <a:xfrm>
              <a:off x="11071387" y="2872873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74" name="グループ化 873"/>
            <p:cNvGrpSpPr/>
            <p:nvPr/>
          </p:nvGrpSpPr>
          <p:grpSpPr>
            <a:xfrm rot="21540000">
              <a:off x="11086598" y="2932774"/>
              <a:ext cx="288032" cy="547797"/>
              <a:chOff x="2441975" y="5449304"/>
              <a:chExt cx="288032" cy="547797"/>
            </a:xfrm>
          </p:grpSpPr>
          <p:sp>
            <p:nvSpPr>
              <p:cNvPr id="907" name="円/楕円 906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08" name="グループ化 907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909" name="角丸四角形 908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910" name="直線コネクタ 909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1" name="直線コネクタ 910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2" name="直線コネクタ 911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75" name="グループ化 874"/>
            <p:cNvGrpSpPr/>
            <p:nvPr/>
          </p:nvGrpSpPr>
          <p:grpSpPr>
            <a:xfrm>
              <a:off x="10583783" y="2270191"/>
              <a:ext cx="1096453" cy="523740"/>
              <a:chOff x="2937155" y="2013605"/>
              <a:chExt cx="1096453" cy="523740"/>
            </a:xfrm>
          </p:grpSpPr>
          <p:grpSp>
            <p:nvGrpSpPr>
              <p:cNvPr id="890" name="グループ化 889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892" name="グループ化 891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899" name="角丸四角形 898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900" name="グループ化 899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901" name="グループ化 900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905" name="直線コネクタ 904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6" name="直線コネクタ 905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02" name="グループ化 901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903" name="角丸四角形 902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904" name="角丸四角形 903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grpSp>
              <p:nvGrpSpPr>
                <p:cNvPr id="893" name="グループ化 892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894" name="角丸四角形 893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895" name="角丸四角形 894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896" name="グループ化 895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897" name="円弧 896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898" name="円弧 897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</p:grpSp>
            </p:grpSp>
          </p:grpSp>
          <p:sp>
            <p:nvSpPr>
              <p:cNvPr id="891" name="角丸四角形 890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cxnSp>
          <p:nvCxnSpPr>
            <p:cNvPr id="876" name="直線コネクタ 875"/>
            <p:cNvCxnSpPr/>
            <p:nvPr/>
          </p:nvCxnSpPr>
          <p:spPr>
            <a:xfrm>
              <a:off x="10194188" y="3132783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7" name="円/楕円 876"/>
            <p:cNvSpPr/>
            <p:nvPr/>
          </p:nvSpPr>
          <p:spPr>
            <a:xfrm>
              <a:off x="10759542" y="2953515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78" name="グループ化 877"/>
            <p:cNvGrpSpPr/>
            <p:nvPr/>
          </p:nvGrpSpPr>
          <p:grpSpPr>
            <a:xfrm>
              <a:off x="10050172" y="2965304"/>
              <a:ext cx="525372" cy="408315"/>
              <a:chOff x="2186625" y="2713448"/>
              <a:chExt cx="525372" cy="408315"/>
            </a:xfrm>
          </p:grpSpPr>
          <p:cxnSp>
            <p:nvCxnSpPr>
              <p:cNvPr id="885" name="直線コネクタ 884"/>
              <p:cNvCxnSpPr>
                <a:endCxn id="889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6" name="グループ化 885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888" name="角丸四角形 887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889" name="角丸四角形 888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887" name="角丸四角形 886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grpSp>
          <p:nvGrpSpPr>
            <p:cNvPr id="879" name="グループ化 878"/>
            <p:cNvGrpSpPr/>
            <p:nvPr/>
          </p:nvGrpSpPr>
          <p:grpSpPr>
            <a:xfrm>
              <a:off x="10314090" y="3271051"/>
              <a:ext cx="132826" cy="132823"/>
              <a:chOff x="4087243" y="3536771"/>
              <a:chExt cx="105454" cy="105452"/>
            </a:xfrm>
          </p:grpSpPr>
          <p:sp>
            <p:nvSpPr>
              <p:cNvPr id="883" name="円/楕円 882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884" name="弦 883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880" name="星 32 879"/>
            <p:cNvSpPr/>
            <p:nvPr/>
          </p:nvSpPr>
          <p:spPr>
            <a:xfrm>
              <a:off x="10292520" y="3129528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881" name="直線コネクタ 880"/>
            <p:cNvCxnSpPr/>
            <p:nvPr/>
          </p:nvCxnSpPr>
          <p:spPr>
            <a:xfrm flipV="1">
              <a:off x="10538260" y="3134694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線コネクタ 881"/>
            <p:cNvCxnSpPr/>
            <p:nvPr/>
          </p:nvCxnSpPr>
          <p:spPr>
            <a:xfrm flipV="1">
              <a:off x="10472982" y="3277960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3" name="円弧 812"/>
          <p:cNvSpPr/>
          <p:nvPr/>
        </p:nvSpPr>
        <p:spPr>
          <a:xfrm rot="4402454">
            <a:off x="932497" y="9564004"/>
            <a:ext cx="369327" cy="369327"/>
          </a:xfrm>
          <a:prstGeom prst="arc">
            <a:avLst/>
          </a:prstGeom>
          <a:ln w="38100">
            <a:solidFill>
              <a:srgbClr val="FF0000"/>
            </a:solidFill>
            <a:headEnd type="triangl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grpSp>
        <p:nvGrpSpPr>
          <p:cNvPr id="814" name="グループ化 813"/>
          <p:cNvGrpSpPr/>
          <p:nvPr/>
        </p:nvGrpSpPr>
        <p:grpSpPr>
          <a:xfrm>
            <a:off x="2339299" y="9672369"/>
            <a:ext cx="1159729" cy="187204"/>
            <a:chOff x="1459487" y="2185176"/>
            <a:chExt cx="2520280" cy="406824"/>
          </a:xfrm>
        </p:grpSpPr>
        <p:sp>
          <p:nvSpPr>
            <p:cNvPr id="865" name="正方形/長方形 864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66" name="グループ化 865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867" name="直線コネクタ 866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8" name="直線コネクタ 867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9" name="直線コネクタ 868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0" name="直線コネクタ 869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5" name="グループ化 814"/>
          <p:cNvGrpSpPr/>
          <p:nvPr/>
        </p:nvGrpSpPr>
        <p:grpSpPr>
          <a:xfrm>
            <a:off x="2471839" y="9316943"/>
            <a:ext cx="757335" cy="521674"/>
            <a:chOff x="1403648" y="4781477"/>
            <a:chExt cx="1645813" cy="1133683"/>
          </a:xfrm>
        </p:grpSpPr>
        <p:sp>
          <p:nvSpPr>
            <p:cNvPr id="820" name="角丸四角形 819"/>
            <p:cNvSpPr/>
            <p:nvPr/>
          </p:nvSpPr>
          <p:spPr>
            <a:xfrm rot="2525276">
              <a:off x="1944046" y="5139665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21" name="グループ化 820"/>
            <p:cNvGrpSpPr/>
            <p:nvPr/>
          </p:nvGrpSpPr>
          <p:grpSpPr>
            <a:xfrm>
              <a:off x="1953385" y="5191887"/>
              <a:ext cx="460108" cy="522238"/>
              <a:chOff x="2262331" y="2185029"/>
              <a:chExt cx="460108" cy="522238"/>
            </a:xfrm>
          </p:grpSpPr>
          <p:sp>
            <p:nvSpPr>
              <p:cNvPr id="862" name="角丸四角形 861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863" name="1 つの角を丸めた四角形 862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864" name="円/楕円 863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822" name="円/楕円 821"/>
            <p:cNvSpPr/>
            <p:nvPr/>
          </p:nvSpPr>
          <p:spPr>
            <a:xfrm>
              <a:off x="2424863" y="5384159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23" name="グループ化 822"/>
            <p:cNvGrpSpPr/>
            <p:nvPr/>
          </p:nvGrpSpPr>
          <p:grpSpPr>
            <a:xfrm rot="17873995">
              <a:off x="2631547" y="5206430"/>
              <a:ext cx="288032" cy="547797"/>
              <a:chOff x="2441975" y="5449304"/>
              <a:chExt cx="288032" cy="547797"/>
            </a:xfrm>
          </p:grpSpPr>
          <p:sp>
            <p:nvSpPr>
              <p:cNvPr id="856" name="円/楕円 855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857" name="グループ化 856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858" name="角丸四角形 857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859" name="直線コネクタ 858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0" name="直線コネクタ 859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1" name="直線コネクタ 860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4" name="グループ化 823"/>
            <p:cNvGrpSpPr/>
            <p:nvPr/>
          </p:nvGrpSpPr>
          <p:grpSpPr>
            <a:xfrm>
              <a:off x="1937259" y="4781477"/>
              <a:ext cx="1096453" cy="523740"/>
              <a:chOff x="2937155" y="2013605"/>
              <a:chExt cx="1096453" cy="523740"/>
            </a:xfrm>
          </p:grpSpPr>
          <p:grpSp>
            <p:nvGrpSpPr>
              <p:cNvPr id="839" name="グループ化 838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841" name="グループ化 840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848" name="角丸四角形 847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849" name="グループ化 848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850" name="グループ化 849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854" name="直線コネクタ 853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5" name="直線コネクタ 854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51" name="グループ化 850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852" name="角丸四角形 851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853" name="角丸四角形 852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grpSp>
              <p:nvGrpSpPr>
                <p:cNvPr id="842" name="グループ化 841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843" name="角丸四角形 842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844" name="角丸四角形 843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845" name="グループ化 844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846" name="円弧 845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847" name="円弧 846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</p:grpSp>
            </p:grpSp>
          </p:grpSp>
          <p:sp>
            <p:nvSpPr>
              <p:cNvPr id="840" name="角丸四角形 839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cxnSp>
          <p:nvCxnSpPr>
            <p:cNvPr id="825" name="直線コネクタ 824"/>
            <p:cNvCxnSpPr/>
            <p:nvPr/>
          </p:nvCxnSpPr>
          <p:spPr>
            <a:xfrm>
              <a:off x="1547664" y="5644069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" name="円/楕円 825"/>
            <p:cNvSpPr/>
            <p:nvPr/>
          </p:nvSpPr>
          <p:spPr>
            <a:xfrm>
              <a:off x="2113018" y="5464801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27" name="グループ化 826"/>
            <p:cNvGrpSpPr/>
            <p:nvPr/>
          </p:nvGrpSpPr>
          <p:grpSpPr>
            <a:xfrm>
              <a:off x="1403648" y="5476590"/>
              <a:ext cx="525372" cy="408315"/>
              <a:chOff x="2186625" y="2713448"/>
              <a:chExt cx="525372" cy="408315"/>
            </a:xfrm>
          </p:grpSpPr>
          <p:cxnSp>
            <p:nvCxnSpPr>
              <p:cNvPr id="834" name="直線コネクタ 833"/>
              <p:cNvCxnSpPr>
                <a:endCxn id="838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5" name="グループ化 834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837" name="角丸四角形 836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838" name="角丸四角形 837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836" name="角丸四角形 835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grpSp>
          <p:nvGrpSpPr>
            <p:cNvPr id="828" name="グループ化 827"/>
            <p:cNvGrpSpPr/>
            <p:nvPr/>
          </p:nvGrpSpPr>
          <p:grpSpPr>
            <a:xfrm>
              <a:off x="1667566" y="5782337"/>
              <a:ext cx="132826" cy="132823"/>
              <a:chOff x="4087243" y="3536771"/>
              <a:chExt cx="105454" cy="105452"/>
            </a:xfrm>
          </p:grpSpPr>
          <p:sp>
            <p:nvSpPr>
              <p:cNvPr id="832" name="円/楕円 831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833" name="弦 832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829" name="星 32 828"/>
            <p:cNvSpPr/>
            <p:nvPr/>
          </p:nvSpPr>
          <p:spPr>
            <a:xfrm>
              <a:off x="1645996" y="5640814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830" name="直線コネクタ 829"/>
            <p:cNvCxnSpPr/>
            <p:nvPr/>
          </p:nvCxnSpPr>
          <p:spPr>
            <a:xfrm flipV="1">
              <a:off x="1891736" y="5645980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直線コネクタ 830"/>
            <p:cNvCxnSpPr/>
            <p:nvPr/>
          </p:nvCxnSpPr>
          <p:spPr>
            <a:xfrm flipV="1">
              <a:off x="1826458" y="5789246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6" name="円/楕円 815"/>
          <p:cNvSpPr/>
          <p:nvPr/>
        </p:nvSpPr>
        <p:spPr>
          <a:xfrm>
            <a:off x="3101633" y="9606183"/>
            <a:ext cx="136623" cy="1366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17" name="右矢印 816"/>
          <p:cNvSpPr/>
          <p:nvPr/>
        </p:nvSpPr>
        <p:spPr>
          <a:xfrm>
            <a:off x="1676645" y="8597394"/>
            <a:ext cx="607884" cy="17131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18" name="右矢印 817"/>
          <p:cNvSpPr/>
          <p:nvPr/>
        </p:nvSpPr>
        <p:spPr>
          <a:xfrm>
            <a:off x="1643068" y="9580455"/>
            <a:ext cx="607884" cy="17131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19" name="右矢印 818"/>
          <p:cNvSpPr/>
          <p:nvPr/>
        </p:nvSpPr>
        <p:spPr>
          <a:xfrm rot="9443361">
            <a:off x="1597760" y="9158902"/>
            <a:ext cx="596278" cy="17131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804" name="直線矢印コネクタ 803"/>
          <p:cNvCxnSpPr/>
          <p:nvPr/>
        </p:nvCxnSpPr>
        <p:spPr>
          <a:xfrm flipH="1">
            <a:off x="2555065" y="8363303"/>
            <a:ext cx="520337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080" name="表 10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478655"/>
              </p:ext>
            </p:extLst>
          </p:nvPr>
        </p:nvGraphicFramePr>
        <p:xfrm>
          <a:off x="4213291" y="7138932"/>
          <a:ext cx="1855403" cy="3299912"/>
        </p:xfrm>
        <a:graphic>
          <a:graphicData uri="http://schemas.openxmlformats.org/drawingml/2006/table">
            <a:tbl>
              <a:tblPr/>
              <a:tblGrid>
                <a:gridCol w="351023"/>
                <a:gridCol w="300876"/>
                <a:gridCol w="300876"/>
                <a:gridCol w="300876"/>
                <a:gridCol w="300876"/>
                <a:gridCol w="300876"/>
              </a:tblGrid>
              <a:tr h="995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アーム角度</a:t>
                      </a:r>
                      <a:br>
                        <a:rPr lang="ja-JP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lang="en-US" altLang="ja-JP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</a:t>
                      </a:r>
                      <a:r>
                        <a:rPr lang="ja-JP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度</a:t>
                      </a:r>
                      <a:r>
                        <a:rPr lang="en-US" altLang="ja-JP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]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対象ブロックの色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354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緑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黄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青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赤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黒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035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41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42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43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44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45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46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47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48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49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51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52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53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9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54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55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56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57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58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59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61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62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63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64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65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66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67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68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69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35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" name="正方形/長方形 28"/>
          <p:cNvSpPr/>
          <p:nvPr/>
        </p:nvSpPr>
        <p:spPr>
          <a:xfrm>
            <a:off x="4178240" y="8845542"/>
            <a:ext cx="1583750" cy="821240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036590" y="6951102"/>
            <a:ext cx="2355556" cy="230832"/>
          </a:xfrm>
          <a:prstGeom prst="rect">
            <a:avLst/>
          </a:prstGeom>
          <a:noFill/>
        </p:spPr>
        <p:txBody>
          <a:bodyPr wrap="square" spcCol="3600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アーム角度ごとのブロックの色判定結果</a:t>
            </a:r>
            <a:endParaRPr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347528" y="2146684"/>
            <a:ext cx="3405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3-1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～ 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3-4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によって、安定した座標指定移動が可能となる。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それを用いて、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コース上で走行体を座標指定移動させる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加えて、下図のように</a:t>
            </a:r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走行速度を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コースの形状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に従って設定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</a:t>
            </a:r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ることで、さらに安定して走行させる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409" name="グループ化 408"/>
          <p:cNvGrpSpPr/>
          <p:nvPr/>
        </p:nvGrpSpPr>
        <p:grpSpPr>
          <a:xfrm>
            <a:off x="266750" y="2047578"/>
            <a:ext cx="3972652" cy="3973129"/>
            <a:chOff x="-1260648" y="1301975"/>
            <a:chExt cx="3972652" cy="3973129"/>
          </a:xfrm>
        </p:grpSpPr>
        <p:sp>
          <p:nvSpPr>
            <p:cNvPr id="410" name="円弧 409"/>
            <p:cNvSpPr>
              <a:spLocks noChangeAspect="1"/>
            </p:cNvSpPr>
            <p:nvPr/>
          </p:nvSpPr>
          <p:spPr>
            <a:xfrm>
              <a:off x="-1030528" y="1546789"/>
              <a:ext cx="3437732" cy="3438145"/>
            </a:xfrm>
            <a:prstGeom prst="arc">
              <a:avLst>
                <a:gd name="adj1" fmla="val 12522286"/>
                <a:gd name="adj2" fmla="val 14896127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1" name="円弧 410"/>
            <p:cNvSpPr>
              <a:spLocks noChangeAspect="1"/>
            </p:cNvSpPr>
            <p:nvPr/>
          </p:nvSpPr>
          <p:spPr>
            <a:xfrm>
              <a:off x="-878128" y="1699189"/>
              <a:ext cx="3437732" cy="3438145"/>
            </a:xfrm>
            <a:prstGeom prst="arc">
              <a:avLst>
                <a:gd name="adj1" fmla="val 12922278"/>
                <a:gd name="adj2" fmla="val 14485159"/>
              </a:avLst>
            </a:prstGeom>
            <a:ln w="19050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2" name="円弧 411"/>
            <p:cNvSpPr>
              <a:spLocks noChangeAspect="1"/>
            </p:cNvSpPr>
            <p:nvPr/>
          </p:nvSpPr>
          <p:spPr>
            <a:xfrm>
              <a:off x="-1260648" y="1301975"/>
              <a:ext cx="3972652" cy="3973129"/>
            </a:xfrm>
            <a:prstGeom prst="arc">
              <a:avLst>
                <a:gd name="adj1" fmla="val 12837570"/>
                <a:gd name="adj2" fmla="val 14621218"/>
              </a:avLst>
            </a:prstGeom>
            <a:ln w="19050">
              <a:solidFill>
                <a:srgbClr val="0066FF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3" name="グループ化 412"/>
            <p:cNvGrpSpPr/>
            <p:nvPr/>
          </p:nvGrpSpPr>
          <p:grpSpPr>
            <a:xfrm>
              <a:off x="-1089656" y="1457792"/>
              <a:ext cx="1945879" cy="1881870"/>
              <a:chOff x="2134702" y="1359657"/>
              <a:chExt cx="1945879" cy="1881870"/>
            </a:xfrm>
          </p:grpSpPr>
          <p:grpSp>
            <p:nvGrpSpPr>
              <p:cNvPr id="414" name="グループ化 413"/>
              <p:cNvGrpSpPr/>
              <p:nvPr/>
            </p:nvGrpSpPr>
            <p:grpSpPr>
              <a:xfrm rot="3857177">
                <a:off x="2906439" y="1473821"/>
                <a:ext cx="518504" cy="290176"/>
                <a:chOff x="7585665" y="2266306"/>
                <a:chExt cx="737632" cy="412808"/>
              </a:xfrm>
            </p:grpSpPr>
            <p:sp>
              <p:nvSpPr>
                <p:cNvPr id="437" name="角丸四角形 436"/>
                <p:cNvSpPr/>
                <p:nvPr/>
              </p:nvSpPr>
              <p:spPr>
                <a:xfrm>
                  <a:off x="7585665" y="2266306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8" name="角丸四角形 437"/>
                <p:cNvSpPr/>
                <p:nvPr/>
              </p:nvSpPr>
              <p:spPr>
                <a:xfrm>
                  <a:off x="8221177" y="2275124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9" name="正方形/長方形 438"/>
                <p:cNvSpPr/>
                <p:nvPr/>
              </p:nvSpPr>
              <p:spPr>
                <a:xfrm>
                  <a:off x="7681436" y="2447194"/>
                  <a:ext cx="535374" cy="4571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</p:grpSp>
          <p:grpSp>
            <p:nvGrpSpPr>
              <p:cNvPr id="415" name="グループ化 414"/>
              <p:cNvGrpSpPr/>
              <p:nvPr/>
            </p:nvGrpSpPr>
            <p:grpSpPr>
              <a:xfrm rot="2053306">
                <a:off x="2216187" y="2050455"/>
                <a:ext cx="518504" cy="290176"/>
                <a:chOff x="7585665" y="2266306"/>
                <a:chExt cx="737632" cy="412808"/>
              </a:xfrm>
            </p:grpSpPr>
            <p:sp>
              <p:nvSpPr>
                <p:cNvPr id="434" name="角丸四角形 433"/>
                <p:cNvSpPr/>
                <p:nvPr/>
              </p:nvSpPr>
              <p:spPr>
                <a:xfrm>
                  <a:off x="7585665" y="2266306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5" name="角丸四角形 434"/>
                <p:cNvSpPr/>
                <p:nvPr/>
              </p:nvSpPr>
              <p:spPr>
                <a:xfrm>
                  <a:off x="8221177" y="2275124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6" name="正方形/長方形 435"/>
                <p:cNvSpPr/>
                <p:nvPr/>
              </p:nvSpPr>
              <p:spPr>
                <a:xfrm>
                  <a:off x="7681437" y="2447194"/>
                  <a:ext cx="544847" cy="5710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</p:grpSp>
          <p:cxnSp>
            <p:nvCxnSpPr>
              <p:cNvPr id="416" name="直線コネクタ 415"/>
              <p:cNvCxnSpPr>
                <a:stCxn id="422" idx="1"/>
              </p:cNvCxnSpPr>
              <p:nvPr/>
            </p:nvCxnSpPr>
            <p:spPr>
              <a:xfrm>
                <a:off x="3156560" y="1594070"/>
                <a:ext cx="733256" cy="156951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直線コネクタ 416"/>
              <p:cNvCxnSpPr>
                <a:stCxn id="421" idx="3"/>
              </p:cNvCxnSpPr>
              <p:nvPr/>
            </p:nvCxnSpPr>
            <p:spPr>
              <a:xfrm>
                <a:off x="2470681" y="2195607"/>
                <a:ext cx="1419135" cy="97211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8" name="円弧 417"/>
              <p:cNvSpPr>
                <a:spLocks noChangeAspect="1"/>
              </p:cNvSpPr>
              <p:nvPr/>
            </p:nvSpPr>
            <p:spPr>
              <a:xfrm rot="4574878">
                <a:off x="3645744" y="2907387"/>
                <a:ext cx="334120" cy="334160"/>
              </a:xfrm>
              <a:prstGeom prst="arc">
                <a:avLst>
                  <a:gd name="adj1" fmla="val 7753775"/>
                  <a:gd name="adj2" fmla="val 10981213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9" name="テキスト ボックス 418"/>
                  <p:cNvSpPr txBox="1"/>
                  <p:nvPr/>
                </p:nvSpPr>
                <p:spPr>
                  <a:xfrm>
                    <a:off x="3414897" y="2706775"/>
                    <a:ext cx="398819" cy="215431"/>
                  </a:xfrm>
                  <a:prstGeom prst="rect">
                    <a:avLst/>
                  </a:prstGeom>
                  <a:noFill/>
                </p:spPr>
                <p:txBody>
                  <a:bodyPr wrap="square" lIns="91428" tIns="45714" rIns="91428" bIns="45714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∆</m:t>
                          </m:r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𝜃</m:t>
                          </m:r>
                        </m:oMath>
                      </m:oMathPara>
                    </a14:m>
                    <a:endParaRPr lang="ja-JP" altLang="en-US" sz="800" dirty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20" name="テキスト ボックス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4897" y="2706775"/>
                    <a:ext cx="398819" cy="21543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0" name="直線矢印コネクタ 419"/>
              <p:cNvCxnSpPr/>
              <p:nvPr/>
            </p:nvCxnSpPr>
            <p:spPr>
              <a:xfrm flipH="1">
                <a:off x="2505288" y="2204864"/>
                <a:ext cx="648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1" name="円/楕円 420"/>
              <p:cNvSpPr>
                <a:spLocks noChangeAspect="1"/>
              </p:cNvSpPr>
              <p:nvPr/>
            </p:nvSpPr>
            <p:spPr>
              <a:xfrm rot="4500000">
                <a:off x="2467066" y="2182104"/>
                <a:ext cx="54000" cy="54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2" name="円/楕円 421"/>
              <p:cNvSpPr>
                <a:spLocks noChangeAspect="1"/>
              </p:cNvSpPr>
              <p:nvPr/>
            </p:nvSpPr>
            <p:spPr>
              <a:xfrm rot="900000">
                <a:off x="3143060" y="1590452"/>
                <a:ext cx="54000" cy="54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23" name="直線矢印コネクタ 422"/>
              <p:cNvCxnSpPr/>
              <p:nvPr/>
            </p:nvCxnSpPr>
            <p:spPr>
              <a:xfrm>
                <a:off x="3170188" y="1669528"/>
                <a:ext cx="0" cy="5395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4" name="テキスト ボックス 423"/>
                  <p:cNvSpPr txBox="1"/>
                  <p:nvPr/>
                </p:nvSpPr>
                <p:spPr>
                  <a:xfrm>
                    <a:off x="2750278" y="2167616"/>
                    <a:ext cx="343620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sz="900" i="1" smtClean="0">
                              <a:latin typeface="Cambria Math"/>
                            </a:rPr>
                            <m:t>∆</m:t>
                          </m:r>
                          <m:r>
                            <a:rPr kumimoji="1" lang="en-US" altLang="ja-JP" sz="900" b="0" i="1" smtClean="0">
                              <a:latin typeface="Cambria Math"/>
                            </a:rPr>
                            <m:t>𝑥</m:t>
                          </m:r>
                        </m:oMath>
                      </m:oMathPara>
                    </a14:m>
                    <a:endParaRPr kumimoji="1" lang="ja-JP" altLang="en-US" sz="900" dirty="0"/>
                  </a:p>
                </p:txBody>
              </p:sp>
            </mc:Choice>
            <mc:Fallback xmlns="">
              <p:sp>
                <p:nvSpPr>
                  <p:cNvPr id="25" name="テキスト ボックス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0278" y="2167616"/>
                    <a:ext cx="343620" cy="2308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5" name="テキスト ボックス 424"/>
                  <p:cNvSpPr txBox="1"/>
                  <p:nvPr/>
                </p:nvSpPr>
                <p:spPr>
                  <a:xfrm>
                    <a:off x="2915816" y="1921049"/>
                    <a:ext cx="345351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sz="900" i="1" smtClean="0">
                              <a:latin typeface="Cambria Math"/>
                            </a:rPr>
                            <m:t>∆</m:t>
                          </m:r>
                          <m:r>
                            <a:rPr kumimoji="1" lang="en-US" altLang="ja-JP" sz="900" b="0" i="1" smtClean="0">
                              <a:latin typeface="Cambria Math"/>
                            </a:rPr>
                            <m:t>𝑦</m:t>
                          </m:r>
                        </m:oMath>
                      </m:oMathPara>
                    </a14:m>
                    <a:endParaRPr kumimoji="1" lang="ja-JP" altLang="en-US" sz="900" dirty="0"/>
                  </a:p>
                </p:txBody>
              </p:sp>
            </mc:Choice>
            <mc:Fallback xmlns="">
              <p:sp>
                <p:nvSpPr>
                  <p:cNvPr id="26" name="テキスト ボックス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5816" y="1921049"/>
                    <a:ext cx="345351" cy="2308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6" name="直線コネクタ 425"/>
              <p:cNvCxnSpPr/>
              <p:nvPr/>
            </p:nvCxnSpPr>
            <p:spPr>
              <a:xfrm flipV="1">
                <a:off x="3146496" y="1448654"/>
                <a:ext cx="385600" cy="18014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直線コネクタ 426"/>
              <p:cNvCxnSpPr/>
              <p:nvPr/>
            </p:nvCxnSpPr>
            <p:spPr>
              <a:xfrm flipV="1">
                <a:off x="3889816" y="3074467"/>
                <a:ext cx="190765" cy="8912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直線矢印コネクタ 427"/>
              <p:cNvCxnSpPr/>
              <p:nvPr/>
            </p:nvCxnSpPr>
            <p:spPr>
              <a:xfrm>
                <a:off x="3342954" y="1542385"/>
                <a:ext cx="697414" cy="15382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headEnd type="arrow" w="sm" len="med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9" name="正方形/長方形 428"/>
                  <p:cNvSpPr/>
                  <p:nvPr/>
                </p:nvSpPr>
                <p:spPr>
                  <a:xfrm>
                    <a:off x="3568532" y="2059894"/>
                    <a:ext cx="257443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800" b="0" i="1" smtClean="0">
                              <a:latin typeface="Cambria Math"/>
                            </a:rPr>
                            <m:t>𝑟</m:t>
                          </m:r>
                        </m:oMath>
                      </m:oMathPara>
                    </a14:m>
                    <a:endParaRPr lang="ja-JP" altLang="en-US" sz="800" dirty="0"/>
                  </a:p>
                </p:txBody>
              </p:sp>
            </mc:Choice>
            <mc:Fallback xmlns="">
              <p:sp>
                <p:nvSpPr>
                  <p:cNvPr id="31" name="正方形/長方形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8532" y="2059894"/>
                    <a:ext cx="257443" cy="21544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0" name="正方形/長方形 429"/>
                  <p:cNvSpPr/>
                  <p:nvPr/>
                </p:nvSpPr>
                <p:spPr>
                  <a:xfrm>
                    <a:off x="2134702" y="2346436"/>
                    <a:ext cx="374333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800" b="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800" dirty="0"/>
                  </a:p>
                </p:txBody>
              </p:sp>
            </mc:Choice>
            <mc:Fallback xmlns="">
              <p:sp>
                <p:nvSpPr>
                  <p:cNvPr id="34" name="正方形/長方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4702" y="2346436"/>
                    <a:ext cx="374333" cy="215444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1" name="直線コネクタ 430"/>
              <p:cNvCxnSpPr/>
              <p:nvPr/>
            </p:nvCxnSpPr>
            <p:spPr>
              <a:xfrm flipV="1">
                <a:off x="2135037" y="2182916"/>
                <a:ext cx="83318" cy="1225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直線コネクタ 431"/>
              <p:cNvCxnSpPr/>
              <p:nvPr/>
            </p:nvCxnSpPr>
            <p:spPr>
              <a:xfrm flipV="1">
                <a:off x="2492117" y="2457816"/>
                <a:ext cx="83318" cy="1225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直線矢印コネクタ 432"/>
              <p:cNvCxnSpPr/>
              <p:nvPr/>
            </p:nvCxnSpPr>
            <p:spPr>
              <a:xfrm rot="21480000">
                <a:off x="2186541" y="2244166"/>
                <a:ext cx="347235" cy="2749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headEnd type="arrow" w="sm" len="med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7" name="テキスト ボックス 496"/>
              <p:cNvSpPr txBox="1"/>
              <p:nvPr/>
            </p:nvSpPr>
            <p:spPr>
              <a:xfrm>
                <a:off x="322220" y="4784759"/>
                <a:ext cx="4041491" cy="1703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走行体の現在位置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ja-JP" altLang="en-US" sz="8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での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速度および向き</a:t>
                </a:r>
                <a14:m>
                  <m:oMath xmlns:m="http://schemas.openxmlformats.org/officeDocument/2006/math">
                    <m:r>
                      <a:rPr lang="ja-JP" altLang="en-US" sz="8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目標点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ja-JP" altLang="en-US" sz="8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での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速度および向き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3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次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スプライン曲線 </a:t>
                </a:r>
                <a14:m>
                  <m:oMath xmlns:m="http://schemas.openxmlformats.org/officeDocument/2006/math">
                    <m:r>
                      <a:rPr lang="ja-JP" altLang="en-US" sz="8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e>
                    </m:acc>
                    <m:r>
                      <a:rPr lang="en-US" altLang="ja-JP" sz="800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/>
                      </a:rPr>
                      <m:t>𝑠</m:t>
                    </m:r>
                    <m:r>
                      <a:rPr lang="en-US" altLang="ja-JP" sz="800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8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ja-JP" sz="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ja-JP" sz="800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ja-JP" sz="800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sz="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sz="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ja-JP" sz="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  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の係数は、</a:t>
                </a:r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indent="361950"/>
                <a14:m>
                  <m:oMath xmlns:m="http://schemas.openxmlformats.org/officeDocument/2006/math">
                    <m:r>
                      <a:rPr lang="ja-JP" altLang="en-US" sz="8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8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  <a:p>
                <a:pPr indent="36195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8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  <a:p>
                <a:pPr marL="3619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=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−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−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marL="3619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=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+2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indent="361950"/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曲率半径 </a:t>
                </a:r>
                <a14:m>
                  <m:oMath xmlns:m="http://schemas.openxmlformats.org/officeDocument/2006/math">
                    <m:r>
                      <a:rPr lang="en-US" altLang="ja-JP" sz="8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ja-JP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sz="8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</m:d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acc>
                              </m:e>
                              <m:sup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ja-JP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acc>
                              </m:e>
                              <m:sup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altLang="ja-JP" sz="800" i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左右モーターの回転速度の比 </a:t>
                </a:r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=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ja-JP" sz="800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  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：トレッド長）</a:t>
                </a:r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現在の右車輪の回転速度から、左車輪の回転速度の目標値を決定し、</a:t>
                </a:r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P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制御を行う。</a:t>
                </a:r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497" name="テキスト ボックス 4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20" y="4784759"/>
                <a:ext cx="4041491" cy="1703223"/>
              </a:xfrm>
              <a:prstGeom prst="rect">
                <a:avLst/>
              </a:prstGeom>
              <a:blipFill rotWithShape="0">
                <a:blip r:embed="rId14"/>
                <a:stretch>
                  <a:fillRect b="-5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8" name="グループ化 497"/>
          <p:cNvGrpSpPr/>
          <p:nvPr/>
        </p:nvGrpSpPr>
        <p:grpSpPr>
          <a:xfrm>
            <a:off x="3710832" y="4291659"/>
            <a:ext cx="3552080" cy="3110274"/>
            <a:chOff x="4871141" y="2564904"/>
            <a:chExt cx="3625344" cy="3174425"/>
          </a:xfrm>
        </p:grpSpPr>
        <p:grpSp>
          <p:nvGrpSpPr>
            <p:cNvPr id="499" name="グループ化 498"/>
            <p:cNvGrpSpPr/>
            <p:nvPr/>
          </p:nvGrpSpPr>
          <p:grpSpPr>
            <a:xfrm>
              <a:off x="5580112" y="2564904"/>
              <a:ext cx="2916373" cy="3174425"/>
              <a:chOff x="6084168" y="2004879"/>
              <a:chExt cx="2916373" cy="3174425"/>
            </a:xfrm>
          </p:grpSpPr>
          <p:grpSp>
            <p:nvGrpSpPr>
              <p:cNvPr id="509" name="グループ化 508"/>
              <p:cNvGrpSpPr/>
              <p:nvPr/>
            </p:nvGrpSpPr>
            <p:grpSpPr>
              <a:xfrm>
                <a:off x="6084168" y="2004879"/>
                <a:ext cx="2916373" cy="3174425"/>
                <a:chOff x="5202631" y="2204864"/>
                <a:chExt cx="2916373" cy="3174425"/>
              </a:xfrm>
            </p:grpSpPr>
            <p:grpSp>
              <p:nvGrpSpPr>
                <p:cNvPr id="511" name="グループ化 510"/>
                <p:cNvGrpSpPr/>
                <p:nvPr/>
              </p:nvGrpSpPr>
              <p:grpSpPr>
                <a:xfrm>
                  <a:off x="5292080" y="2204864"/>
                  <a:ext cx="2826924" cy="3174425"/>
                  <a:chOff x="3689292" y="2306859"/>
                  <a:chExt cx="4224558" cy="4224558"/>
                </a:xfrm>
              </p:grpSpPr>
              <p:sp>
                <p:nvSpPr>
                  <p:cNvPr id="519" name="円弧 518"/>
                  <p:cNvSpPr>
                    <a:spLocks noChangeAspect="1"/>
                  </p:cNvSpPr>
                  <p:nvPr/>
                </p:nvSpPr>
                <p:spPr>
                  <a:xfrm>
                    <a:off x="4634884" y="3252451"/>
                    <a:ext cx="2163817" cy="2163817"/>
                  </a:xfrm>
                  <a:prstGeom prst="arc">
                    <a:avLst>
                      <a:gd name="adj1" fmla="val 11599156"/>
                      <a:gd name="adj2" fmla="val 13698621"/>
                    </a:avLst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  <p:sp>
                <p:nvSpPr>
                  <p:cNvPr id="520" name="円弧 519"/>
                  <p:cNvSpPr>
                    <a:spLocks noChangeAspect="1"/>
                  </p:cNvSpPr>
                  <p:nvPr/>
                </p:nvSpPr>
                <p:spPr>
                  <a:xfrm>
                    <a:off x="3689292" y="2306859"/>
                    <a:ext cx="4224558" cy="4224558"/>
                  </a:xfrm>
                  <a:prstGeom prst="arc">
                    <a:avLst>
                      <a:gd name="adj1" fmla="val 11913026"/>
                      <a:gd name="adj2" fmla="val 13702330"/>
                    </a:avLst>
                  </a:prstGeom>
                  <a:ln w="19050">
                    <a:solidFill>
                      <a:srgbClr val="008000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  <p:sp>
                <p:nvSpPr>
                  <p:cNvPr id="521" name="円弧 520"/>
                  <p:cNvSpPr>
                    <a:spLocks noChangeAspect="1"/>
                  </p:cNvSpPr>
                  <p:nvPr/>
                </p:nvSpPr>
                <p:spPr>
                  <a:xfrm>
                    <a:off x="4175421" y="2792987"/>
                    <a:ext cx="3252302" cy="3252302"/>
                  </a:xfrm>
                  <a:prstGeom prst="arc">
                    <a:avLst>
                      <a:gd name="adj1" fmla="val 11891581"/>
                      <a:gd name="adj2" fmla="val 13722103"/>
                    </a:avLst>
                  </a:prstGeom>
                  <a:ln w="19050">
                    <a:solidFill>
                      <a:schemeClr val="tx1"/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  <p:cxnSp>
                <p:nvCxnSpPr>
                  <p:cNvPr id="522" name="直線コネクタ 521"/>
                  <p:cNvCxnSpPr/>
                  <p:nvPr/>
                </p:nvCxnSpPr>
                <p:spPr>
                  <a:xfrm>
                    <a:off x="3770788" y="3815833"/>
                    <a:ext cx="2032126" cy="60715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直線コネクタ 522"/>
                  <p:cNvCxnSpPr>
                    <a:stCxn id="520" idx="2"/>
                  </p:cNvCxnSpPr>
                  <p:nvPr/>
                </p:nvCxnSpPr>
                <p:spPr>
                  <a:xfrm>
                    <a:off x="4309494" y="2924004"/>
                    <a:ext cx="1490675" cy="14936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4" name="テキスト ボックス 523"/>
                      <p:cNvSpPr txBox="1"/>
                      <p:nvPr/>
                    </p:nvSpPr>
                    <p:spPr>
                      <a:xfrm>
                        <a:off x="5197069" y="3398380"/>
                        <a:ext cx="235686" cy="3071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ja-JP" sz="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9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ja-JP" altLang="en-US" sz="900" dirty="0"/>
                      </a:p>
                    </p:txBody>
                  </p:sp>
                </mc:Choice>
                <mc:Fallback xmlns="">
                  <p:sp>
                    <p:nvSpPr>
                      <p:cNvPr id="12" name="テキスト ボックス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97069" y="3398380"/>
                        <a:ext cx="235686" cy="307194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r="-884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25" name="円/楕円 524"/>
                  <p:cNvSpPr>
                    <a:spLocks noChangeAspect="1"/>
                  </p:cNvSpPr>
                  <p:nvPr/>
                </p:nvSpPr>
                <p:spPr>
                  <a:xfrm>
                    <a:off x="5765567" y="4383134"/>
                    <a:ext cx="72008" cy="72008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</p:grpSp>
            <p:sp>
              <p:nvSpPr>
                <p:cNvPr id="512" name="右中かっこ 511"/>
                <p:cNvSpPr/>
                <p:nvPr/>
              </p:nvSpPr>
              <p:spPr>
                <a:xfrm rot="19095926">
                  <a:off x="6329062" y="2732063"/>
                  <a:ext cx="101652" cy="1141074"/>
                </a:xfrm>
                <a:prstGeom prst="rightBrace">
                  <a:avLst>
                    <a:gd name="adj1" fmla="val 33842"/>
                    <a:gd name="adj2" fmla="val 5000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513" name="テキスト ボックス 512"/>
                <p:cNvSpPr txBox="1"/>
                <p:nvPr/>
              </p:nvSpPr>
              <p:spPr>
                <a:xfrm rot="17572678">
                  <a:off x="5212466" y="3606096"/>
                  <a:ext cx="6976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8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走行体中心</a:t>
                  </a:r>
                </a:p>
              </p:txBody>
            </p:sp>
            <p:sp>
              <p:nvSpPr>
                <p:cNvPr id="514" name="テキスト ボックス 513"/>
                <p:cNvSpPr txBox="1"/>
                <p:nvPr/>
              </p:nvSpPr>
              <p:spPr>
                <a:xfrm rot="17574324">
                  <a:off x="5064131" y="3398719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8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右車輪</a:t>
                  </a:r>
                </a:p>
              </p:txBody>
            </p:sp>
            <p:sp>
              <p:nvSpPr>
                <p:cNvPr id="515" name="テキスト ボックス 514"/>
                <p:cNvSpPr txBox="1"/>
                <p:nvPr/>
              </p:nvSpPr>
              <p:spPr>
                <a:xfrm rot="17585502">
                  <a:off x="5627899" y="3602174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8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左車輪</a:t>
                  </a:r>
                </a:p>
              </p:txBody>
            </p:sp>
            <p:cxnSp>
              <p:nvCxnSpPr>
                <p:cNvPr id="516" name="直線コネクタ 515"/>
                <p:cNvCxnSpPr/>
                <p:nvPr/>
              </p:nvCxnSpPr>
              <p:spPr>
                <a:xfrm flipH="1" flipV="1">
                  <a:off x="5505413" y="2924944"/>
                  <a:ext cx="521114" cy="38423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7" name="正方形/長方形 516"/>
                    <p:cNvSpPr/>
                    <p:nvPr/>
                  </p:nvSpPr>
                  <p:spPr>
                    <a:xfrm rot="2113442">
                      <a:off x="5459670" y="2985562"/>
                      <a:ext cx="318228" cy="21544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800" dirty="0"/>
                    </a:p>
                  </p:txBody>
                </p:sp>
              </mc:Choice>
              <mc:Fallback xmlns="">
                <p:sp>
                  <p:nvSpPr>
                    <p:cNvPr id="22" name="正方形/長方形 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13442">
                      <a:off x="5459670" y="2985562"/>
                      <a:ext cx="318228" cy="215444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8" name="正方形/長方形 517"/>
                    <p:cNvSpPr/>
                    <p:nvPr/>
                  </p:nvSpPr>
                  <p:spPr>
                    <a:xfrm rot="2113442">
                      <a:off x="5724989" y="3181706"/>
                      <a:ext cx="318228" cy="21544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800" dirty="0"/>
                    </a:p>
                  </p:txBody>
                </p:sp>
              </mc:Choice>
              <mc:Fallback xmlns="">
                <p:sp>
                  <p:nvSpPr>
                    <p:cNvPr id="23" name="正方形/長方形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13442">
                      <a:off x="5724989" y="3181706"/>
                      <a:ext cx="318228" cy="215444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10" name="直線コネクタ 509"/>
              <p:cNvCxnSpPr>
                <a:stCxn id="525" idx="2"/>
              </p:cNvCxnSpPr>
              <p:nvPr/>
            </p:nvCxnSpPr>
            <p:spPr>
              <a:xfrm flipH="1" flipV="1">
                <a:off x="6583145" y="2876809"/>
                <a:ext cx="979841" cy="71528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0" name="直線矢印コネクタ 499"/>
            <p:cNvCxnSpPr/>
            <p:nvPr/>
          </p:nvCxnSpPr>
          <p:spPr>
            <a:xfrm flipH="1" flipV="1">
              <a:off x="6557751" y="2966288"/>
              <a:ext cx="311447" cy="20974"/>
            </a:xfrm>
            <a:prstGeom prst="straightConnector1">
              <a:avLst/>
            </a:prstGeom>
            <a:ln w="12700">
              <a:solidFill>
                <a:srgbClr val="FF00FF"/>
              </a:solidFill>
              <a:headEnd type="diamond" w="sm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" name="フリーフォーム 500"/>
            <p:cNvSpPr/>
            <p:nvPr/>
          </p:nvSpPr>
          <p:spPr>
            <a:xfrm rot="6103293">
              <a:off x="5119937" y="3032987"/>
              <a:ext cx="1841444" cy="1434978"/>
            </a:xfrm>
            <a:custGeom>
              <a:avLst/>
              <a:gdLst>
                <a:gd name="connsiteX0" fmla="*/ 0 w 2475781"/>
                <a:gd name="connsiteY0" fmla="*/ 232913 h 951664"/>
                <a:gd name="connsiteX1" fmla="*/ 2061713 w 2475781"/>
                <a:gd name="connsiteY1" fmla="*/ 948905 h 951664"/>
                <a:gd name="connsiteX2" fmla="*/ 2475781 w 2475781"/>
                <a:gd name="connsiteY2" fmla="*/ 0 h 951664"/>
                <a:gd name="connsiteX0" fmla="*/ 0 w 2475781"/>
                <a:gd name="connsiteY0" fmla="*/ 232913 h 493859"/>
                <a:gd name="connsiteX1" fmla="*/ 577970 w 2475781"/>
                <a:gd name="connsiteY1" fmla="*/ 439946 h 493859"/>
                <a:gd name="connsiteX2" fmla="*/ 2475781 w 2475781"/>
                <a:gd name="connsiteY2" fmla="*/ 0 h 493859"/>
                <a:gd name="connsiteX0" fmla="*/ 0 w 2078966"/>
                <a:gd name="connsiteY0" fmla="*/ 0 h 841676"/>
                <a:gd name="connsiteX1" fmla="*/ 577970 w 2078966"/>
                <a:gd name="connsiteY1" fmla="*/ 207033 h 841676"/>
                <a:gd name="connsiteX2" fmla="*/ 2078966 w 2078966"/>
                <a:gd name="connsiteY2" fmla="*/ 707366 h 841676"/>
                <a:gd name="connsiteX0" fmla="*/ 0 w 2078966"/>
                <a:gd name="connsiteY0" fmla="*/ 0 h 707366"/>
                <a:gd name="connsiteX1" fmla="*/ 2078966 w 2078966"/>
                <a:gd name="connsiteY1" fmla="*/ 707366 h 707366"/>
                <a:gd name="connsiteX0" fmla="*/ 0 w 2053086"/>
                <a:gd name="connsiteY0" fmla="*/ 0 h 707366"/>
                <a:gd name="connsiteX1" fmla="*/ 2053086 w 2053086"/>
                <a:gd name="connsiteY1" fmla="*/ 707366 h 707366"/>
                <a:gd name="connsiteX0" fmla="*/ 0 w 2199735"/>
                <a:gd name="connsiteY0" fmla="*/ 0 h 1233577"/>
                <a:gd name="connsiteX1" fmla="*/ 2199735 w 2199735"/>
                <a:gd name="connsiteY1" fmla="*/ 1233577 h 1233577"/>
                <a:gd name="connsiteX0" fmla="*/ 0 w 2199735"/>
                <a:gd name="connsiteY0" fmla="*/ 0 h 1500417"/>
                <a:gd name="connsiteX1" fmla="*/ 2199735 w 2199735"/>
                <a:gd name="connsiteY1" fmla="*/ 1233577 h 1500417"/>
                <a:gd name="connsiteX0" fmla="*/ 0 w 2070339"/>
                <a:gd name="connsiteY0" fmla="*/ 0 h 1060328"/>
                <a:gd name="connsiteX1" fmla="*/ 2070339 w 2070339"/>
                <a:gd name="connsiteY1" fmla="*/ 724619 h 1060328"/>
                <a:gd name="connsiteX0" fmla="*/ 0 w 2165060"/>
                <a:gd name="connsiteY0" fmla="*/ 0 h 1064017"/>
                <a:gd name="connsiteX1" fmla="*/ 2070339 w 2165060"/>
                <a:gd name="connsiteY1" fmla="*/ 724619 h 1064017"/>
                <a:gd name="connsiteX0" fmla="*/ 0 w 2070339"/>
                <a:gd name="connsiteY0" fmla="*/ 0 h 724619"/>
                <a:gd name="connsiteX1" fmla="*/ 2070339 w 2070339"/>
                <a:gd name="connsiteY1" fmla="*/ 724619 h 724619"/>
                <a:gd name="connsiteX0" fmla="*/ 20312 w 2090651"/>
                <a:gd name="connsiteY0" fmla="*/ 0 h 724619"/>
                <a:gd name="connsiteX1" fmla="*/ 2090651 w 2090651"/>
                <a:gd name="connsiteY1" fmla="*/ 724619 h 724619"/>
                <a:gd name="connsiteX0" fmla="*/ 5250 w 2075589"/>
                <a:gd name="connsiteY0" fmla="*/ 0 h 863367"/>
                <a:gd name="connsiteX1" fmla="*/ 2075589 w 2075589"/>
                <a:gd name="connsiteY1" fmla="*/ 724619 h 863367"/>
                <a:gd name="connsiteX0" fmla="*/ 5103 w 2127200"/>
                <a:gd name="connsiteY0" fmla="*/ 0 h 863367"/>
                <a:gd name="connsiteX1" fmla="*/ 2127200 w 2127200"/>
                <a:gd name="connsiteY1" fmla="*/ 724619 h 863367"/>
                <a:gd name="connsiteX0" fmla="*/ 4858 w 2126955"/>
                <a:gd name="connsiteY0" fmla="*/ 0 h 865641"/>
                <a:gd name="connsiteX1" fmla="*/ 2126955 w 2126955"/>
                <a:gd name="connsiteY1" fmla="*/ 724619 h 865641"/>
                <a:gd name="connsiteX0" fmla="*/ 7194 w 2129291"/>
                <a:gd name="connsiteY0" fmla="*/ 0 h 724619"/>
                <a:gd name="connsiteX1" fmla="*/ 2129291 w 2129291"/>
                <a:gd name="connsiteY1" fmla="*/ 724619 h 724619"/>
                <a:gd name="connsiteX0" fmla="*/ 7319 w 2129416"/>
                <a:gd name="connsiteY0" fmla="*/ 0 h 724619"/>
                <a:gd name="connsiteX1" fmla="*/ 2129416 w 2129416"/>
                <a:gd name="connsiteY1" fmla="*/ 724619 h 724619"/>
                <a:gd name="connsiteX0" fmla="*/ 6601 w 2128698"/>
                <a:gd name="connsiteY0" fmla="*/ 0 h 724619"/>
                <a:gd name="connsiteX1" fmla="*/ 2128698 w 2128698"/>
                <a:gd name="connsiteY1" fmla="*/ 724619 h 724619"/>
                <a:gd name="connsiteX0" fmla="*/ 1744 w 2123841"/>
                <a:gd name="connsiteY0" fmla="*/ 0 h 724619"/>
                <a:gd name="connsiteX1" fmla="*/ 2123841 w 2123841"/>
                <a:gd name="connsiteY1" fmla="*/ 724619 h 724619"/>
                <a:gd name="connsiteX0" fmla="*/ 1763 w 2101844"/>
                <a:gd name="connsiteY0" fmla="*/ 0 h 907655"/>
                <a:gd name="connsiteX1" fmla="*/ 2101844 w 2101844"/>
                <a:gd name="connsiteY1" fmla="*/ 907655 h 907655"/>
                <a:gd name="connsiteX0" fmla="*/ 2041 w 1825351"/>
                <a:gd name="connsiteY0" fmla="*/ 0 h 1578476"/>
                <a:gd name="connsiteX1" fmla="*/ 1825351 w 1825351"/>
                <a:gd name="connsiteY1" fmla="*/ 1578476 h 1578476"/>
                <a:gd name="connsiteX0" fmla="*/ 1655 w 1841221"/>
                <a:gd name="connsiteY0" fmla="*/ 0 h 1578476"/>
                <a:gd name="connsiteX1" fmla="*/ 1824965 w 1841221"/>
                <a:gd name="connsiteY1" fmla="*/ 1578476 h 1578476"/>
                <a:gd name="connsiteX0" fmla="*/ 0 w 1841444"/>
                <a:gd name="connsiteY0" fmla="*/ 0 h 1578476"/>
                <a:gd name="connsiteX1" fmla="*/ 1823310 w 1841444"/>
                <a:gd name="connsiteY1" fmla="*/ 1578476 h 157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1444" h="1578476">
                  <a:moveTo>
                    <a:pt x="0" y="0"/>
                  </a:moveTo>
                  <a:cubicBezTo>
                    <a:pt x="169576" y="1118338"/>
                    <a:pt x="2044674" y="573351"/>
                    <a:pt x="1823310" y="1578476"/>
                  </a:cubicBezTo>
                </a:path>
              </a:pathLst>
            </a:custGeom>
            <a:no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02" name="円/楕円 501"/>
            <p:cNvSpPr>
              <a:spLocks noChangeAspect="1"/>
            </p:cNvSpPr>
            <p:nvPr/>
          </p:nvSpPr>
          <p:spPr>
            <a:xfrm>
              <a:off x="6843285" y="2952406"/>
              <a:ext cx="72008" cy="7200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03" name="直線矢印コネクタ 502"/>
            <p:cNvCxnSpPr/>
            <p:nvPr/>
          </p:nvCxnSpPr>
          <p:spPr>
            <a:xfrm rot="2220000" flipH="1" flipV="1">
              <a:off x="4894413" y="4374418"/>
              <a:ext cx="311447" cy="20974"/>
            </a:xfrm>
            <a:prstGeom prst="straightConnector1">
              <a:avLst/>
            </a:prstGeom>
            <a:ln w="12700">
              <a:solidFill>
                <a:srgbClr val="FF00FF"/>
              </a:solidFill>
              <a:headEnd type="diamond" w="sm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4" name="円/楕円 503"/>
            <p:cNvSpPr>
              <a:spLocks noChangeAspect="1"/>
            </p:cNvSpPr>
            <p:nvPr/>
          </p:nvSpPr>
          <p:spPr>
            <a:xfrm rot="2700000">
              <a:off x="5128329" y="4450317"/>
              <a:ext cx="72008" cy="7200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5" name="正方形/長方形 504"/>
                <p:cNvSpPr/>
                <p:nvPr/>
              </p:nvSpPr>
              <p:spPr>
                <a:xfrm>
                  <a:off x="6869198" y="2853814"/>
                  <a:ext cx="305892" cy="2476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6" name="正方形/長方形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9198" y="2853814"/>
                  <a:ext cx="305892" cy="24769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6" name="正方形/長方形 505"/>
                <p:cNvSpPr/>
                <p:nvPr/>
              </p:nvSpPr>
              <p:spPr>
                <a:xfrm>
                  <a:off x="5104430" y="4245713"/>
                  <a:ext cx="305892" cy="2476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7" name="正方形/長方形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4430" y="4245713"/>
                  <a:ext cx="305892" cy="24769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7" name="正方形/長方形 506"/>
                <p:cNvSpPr/>
                <p:nvPr/>
              </p:nvSpPr>
              <p:spPr>
                <a:xfrm>
                  <a:off x="6438940" y="2711650"/>
                  <a:ext cx="305892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8" name="正方形/長方形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8940" y="2711650"/>
                  <a:ext cx="305892" cy="2308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8" name="正方形/長方形 507"/>
                <p:cNvSpPr/>
                <p:nvPr/>
              </p:nvSpPr>
              <p:spPr>
                <a:xfrm>
                  <a:off x="4871141" y="4097353"/>
                  <a:ext cx="305892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9" name="正方形/長方形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141" y="4097353"/>
                  <a:ext cx="305892" cy="2308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2" name="正方形/長方形 531"/>
          <p:cNvSpPr/>
          <p:nvPr/>
        </p:nvSpPr>
        <p:spPr>
          <a:xfrm>
            <a:off x="9431248" y="4697472"/>
            <a:ext cx="1753915" cy="19217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3" name="正方形/長方形 532"/>
          <p:cNvSpPr/>
          <p:nvPr/>
        </p:nvSpPr>
        <p:spPr>
          <a:xfrm>
            <a:off x="7952652" y="4697472"/>
            <a:ext cx="1410069" cy="1911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34" name="グラフ 5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5663666"/>
              </p:ext>
            </p:extLst>
          </p:nvPr>
        </p:nvGraphicFramePr>
        <p:xfrm>
          <a:off x="6071511" y="4443535"/>
          <a:ext cx="1917311" cy="2493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535" name="テキスト ボックス 534"/>
          <p:cNvSpPr txBox="1"/>
          <p:nvPr/>
        </p:nvSpPr>
        <p:spPr>
          <a:xfrm>
            <a:off x="7987133" y="4597550"/>
            <a:ext cx="134964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誤差に対して補正をかけずに</a:t>
            </a:r>
            <a:r>
              <a:rPr lang="en-US" altLang="ja-JP" sz="7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走行を続けた場合</a:t>
            </a:r>
            <a:endParaRPr kumimoji="1" lang="ja-JP" altLang="en-US" sz="7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536" name="グループ化 535"/>
          <p:cNvGrpSpPr/>
          <p:nvPr/>
        </p:nvGrpSpPr>
        <p:grpSpPr>
          <a:xfrm>
            <a:off x="7977938" y="4976966"/>
            <a:ext cx="1358838" cy="1613974"/>
            <a:chOff x="7979206" y="4409054"/>
            <a:chExt cx="1358838" cy="1613974"/>
          </a:xfrm>
        </p:grpSpPr>
        <p:cxnSp>
          <p:nvCxnSpPr>
            <p:cNvPr id="552" name="直線コネクタ 551"/>
            <p:cNvCxnSpPr/>
            <p:nvPr/>
          </p:nvCxnSpPr>
          <p:spPr>
            <a:xfrm>
              <a:off x="8507754" y="4409054"/>
              <a:ext cx="0" cy="1097674"/>
            </a:xfrm>
            <a:prstGeom prst="line">
              <a:avLst/>
            </a:prstGeom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3" name="グループ化 552"/>
            <p:cNvGrpSpPr/>
            <p:nvPr/>
          </p:nvGrpSpPr>
          <p:grpSpPr>
            <a:xfrm rot="10800000">
              <a:off x="8216990" y="5272413"/>
              <a:ext cx="574352" cy="521855"/>
              <a:chOff x="5476401" y="2958805"/>
              <a:chExt cx="578693" cy="525800"/>
            </a:xfrm>
          </p:grpSpPr>
          <p:sp>
            <p:nvSpPr>
              <p:cNvPr id="559" name="角丸四角形 558"/>
              <p:cNvSpPr/>
              <p:nvPr/>
            </p:nvSpPr>
            <p:spPr>
              <a:xfrm>
                <a:off x="547640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60" name="正方形/長方形 559"/>
              <p:cNvSpPr/>
              <p:nvPr/>
            </p:nvSpPr>
            <p:spPr>
              <a:xfrm>
                <a:off x="5548184" y="2958805"/>
                <a:ext cx="432486" cy="5258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61" name="角丸四角形 560"/>
              <p:cNvSpPr/>
              <p:nvPr/>
            </p:nvSpPr>
            <p:spPr>
              <a:xfrm>
                <a:off x="598331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554" name="直線矢印コネクタ 553"/>
            <p:cNvCxnSpPr/>
            <p:nvPr/>
          </p:nvCxnSpPr>
          <p:spPr>
            <a:xfrm flipV="1">
              <a:off x="8514007" y="4409054"/>
              <a:ext cx="0" cy="86335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線矢印コネクタ 554"/>
            <p:cNvCxnSpPr/>
            <p:nvPr/>
          </p:nvCxnSpPr>
          <p:spPr>
            <a:xfrm flipH="1" flipV="1">
              <a:off x="8375251" y="4409054"/>
              <a:ext cx="138757" cy="863359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6" name="四角形吹き出し 555"/>
            <p:cNvSpPr/>
            <p:nvPr/>
          </p:nvSpPr>
          <p:spPr>
            <a:xfrm>
              <a:off x="8755720" y="4513117"/>
              <a:ext cx="582324" cy="275217"/>
            </a:xfrm>
            <a:prstGeom prst="wedgeRectCallout">
              <a:avLst>
                <a:gd name="adj1" fmla="val -84558"/>
                <a:gd name="adj2" fmla="val 2268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目標の進行方向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57" name="四角形吹き出し 556"/>
            <p:cNvSpPr/>
            <p:nvPr/>
          </p:nvSpPr>
          <p:spPr>
            <a:xfrm>
              <a:off x="8755719" y="4902206"/>
              <a:ext cx="582325" cy="275217"/>
            </a:xfrm>
            <a:prstGeom prst="wedgeRectCallout">
              <a:avLst>
                <a:gd name="adj1" fmla="val -91477"/>
                <a:gd name="adj2" fmla="val 95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実際の進行方向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58" name="テキスト ボックス 557"/>
            <p:cNvSpPr txBox="1"/>
            <p:nvPr/>
          </p:nvSpPr>
          <p:spPr>
            <a:xfrm>
              <a:off x="7979206" y="5792196"/>
              <a:ext cx="1099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900" b="1" u="sng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目標方向とズレ</a:t>
              </a:r>
              <a:r>
                <a:rPr lang="ja-JP" altLang="en-US" sz="900" b="1" u="sng" dirty="0" err="1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る</a:t>
              </a:r>
              <a:endParaRPr kumimoji="1" lang="ja-JP" altLang="en-US" sz="900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537" name="グループ化 536"/>
          <p:cNvGrpSpPr/>
          <p:nvPr/>
        </p:nvGrpSpPr>
        <p:grpSpPr>
          <a:xfrm>
            <a:off x="9467761" y="4603804"/>
            <a:ext cx="1735742" cy="1987136"/>
            <a:chOff x="8756161" y="5015167"/>
            <a:chExt cx="1735742" cy="1987136"/>
          </a:xfrm>
        </p:grpSpPr>
        <p:sp>
          <p:nvSpPr>
            <p:cNvPr id="540" name="テキスト ボックス 539"/>
            <p:cNvSpPr txBox="1"/>
            <p:nvPr/>
          </p:nvSpPr>
          <p:spPr>
            <a:xfrm>
              <a:off x="8756161" y="5015167"/>
              <a:ext cx="1429295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7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微小時間ごとに進んだ向きを検知し、発生したズレを打ち消すように走行を補正する</a:t>
              </a:r>
              <a:endParaRPr kumimoji="1" lang="ja-JP" altLang="en-US" sz="7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541" name="直線コネクタ 540"/>
            <p:cNvCxnSpPr/>
            <p:nvPr/>
          </p:nvCxnSpPr>
          <p:spPr>
            <a:xfrm>
              <a:off x="9500904" y="5379495"/>
              <a:ext cx="0" cy="1097674"/>
            </a:xfrm>
            <a:prstGeom prst="line">
              <a:avLst/>
            </a:prstGeom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2" name="グループ化 541"/>
            <p:cNvGrpSpPr/>
            <p:nvPr/>
          </p:nvGrpSpPr>
          <p:grpSpPr>
            <a:xfrm rot="10800000">
              <a:off x="9210140" y="6242854"/>
              <a:ext cx="574352" cy="521855"/>
              <a:chOff x="5476401" y="2958805"/>
              <a:chExt cx="578693" cy="525800"/>
            </a:xfrm>
          </p:grpSpPr>
          <p:sp>
            <p:nvSpPr>
              <p:cNvPr id="549" name="角丸四角形 548"/>
              <p:cNvSpPr/>
              <p:nvPr/>
            </p:nvSpPr>
            <p:spPr>
              <a:xfrm>
                <a:off x="547640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50" name="正方形/長方形 549"/>
              <p:cNvSpPr/>
              <p:nvPr/>
            </p:nvSpPr>
            <p:spPr>
              <a:xfrm>
                <a:off x="5548184" y="2958805"/>
                <a:ext cx="432486" cy="5258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51" name="角丸四角形 550"/>
              <p:cNvSpPr/>
              <p:nvPr/>
            </p:nvSpPr>
            <p:spPr>
              <a:xfrm>
                <a:off x="598331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543" name="直線矢印コネクタ 542"/>
            <p:cNvCxnSpPr/>
            <p:nvPr/>
          </p:nvCxnSpPr>
          <p:spPr>
            <a:xfrm flipV="1">
              <a:off x="9496524" y="5379495"/>
              <a:ext cx="0" cy="86335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直線矢印コネクタ 543"/>
            <p:cNvCxnSpPr/>
            <p:nvPr/>
          </p:nvCxnSpPr>
          <p:spPr>
            <a:xfrm flipH="1" flipV="1">
              <a:off x="9401193" y="5741986"/>
              <a:ext cx="109231" cy="496699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直線矢印コネクタ 544"/>
            <p:cNvCxnSpPr/>
            <p:nvPr/>
          </p:nvCxnSpPr>
          <p:spPr>
            <a:xfrm flipV="1">
              <a:off x="9409699" y="5409538"/>
              <a:ext cx="84951" cy="344186"/>
            </a:xfrm>
            <a:prstGeom prst="straightConnector1">
              <a:avLst/>
            </a:prstGeom>
            <a:ln w="508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6" name="四角形吹き出し 545"/>
            <p:cNvSpPr/>
            <p:nvPr/>
          </p:nvSpPr>
          <p:spPr>
            <a:xfrm>
              <a:off x="9799275" y="5379495"/>
              <a:ext cx="608270" cy="275217"/>
            </a:xfrm>
            <a:prstGeom prst="wedgeRectCallout">
              <a:avLst>
                <a:gd name="adj1" fmla="val -91993"/>
                <a:gd name="adj2" fmla="val 407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目標の進行方向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47" name="四角形吹き出し 546"/>
            <p:cNvSpPr/>
            <p:nvPr/>
          </p:nvSpPr>
          <p:spPr>
            <a:xfrm>
              <a:off x="9774610" y="5913589"/>
              <a:ext cx="608270" cy="275217"/>
            </a:xfrm>
            <a:prstGeom prst="wedgeRectCallout">
              <a:avLst>
                <a:gd name="adj1" fmla="val -100792"/>
                <a:gd name="adj2" fmla="val -11768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進行方向を補正する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48" name="テキスト ボックス 547"/>
            <p:cNvSpPr txBox="1"/>
            <p:nvPr/>
          </p:nvSpPr>
          <p:spPr>
            <a:xfrm>
              <a:off x="8806826" y="6771471"/>
              <a:ext cx="16850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900" b="1" u="sng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目標方向に確実に移動</a:t>
              </a:r>
              <a:r>
                <a:rPr lang="ja-JP" altLang="en-US" sz="900" b="1" u="sng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でき</a:t>
              </a:r>
              <a:r>
                <a:rPr lang="ja-JP" altLang="en-US" sz="900" b="1" u="sng" dirty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る</a:t>
              </a:r>
              <a:endParaRPr kumimoji="1" lang="ja-JP" altLang="en-US" sz="900" b="1" u="sng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38" name="テキスト ボックス 537"/>
          <p:cNvSpPr txBox="1"/>
          <p:nvPr/>
        </p:nvSpPr>
        <p:spPr>
          <a:xfrm>
            <a:off x="6159011" y="4212213"/>
            <a:ext cx="2967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</a:t>
            </a:r>
            <a:r>
              <a:rPr kumimoji="1"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Power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値が高い場合</a:t>
            </a:r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左右モーターが同じ</a:t>
            </a:r>
            <a:r>
              <a:rPr lang="en-US" altLang="ja-JP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ower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値であっても、</a:t>
            </a:r>
            <a:r>
              <a:rPr lang="en-US" altLang="ja-JP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左右</a:t>
            </a:r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タイヤの進む距離には下グラフのように差が生じる。</a:t>
            </a:r>
            <a:endParaRPr kumimoji="1" lang="ja-JP" altLang="en-US" sz="7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9" name="右矢印 538"/>
          <p:cNvSpPr/>
          <p:nvPr/>
        </p:nvSpPr>
        <p:spPr>
          <a:xfrm>
            <a:off x="9379377" y="5260529"/>
            <a:ext cx="276769" cy="503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2966959" y="1746768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1" name="角丸四角形 470"/>
          <p:cNvSpPr/>
          <p:nvPr/>
        </p:nvSpPr>
        <p:spPr>
          <a:xfrm>
            <a:off x="2507000" y="4426100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2" name="角丸四角形 471"/>
          <p:cNvSpPr/>
          <p:nvPr/>
        </p:nvSpPr>
        <p:spPr>
          <a:xfrm>
            <a:off x="8142743" y="1751299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3" name="角丸四角形 472"/>
          <p:cNvSpPr/>
          <p:nvPr/>
        </p:nvSpPr>
        <p:spPr>
          <a:xfrm>
            <a:off x="8144167" y="3852728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4" name="角丸四角形 473"/>
          <p:cNvSpPr/>
          <p:nvPr/>
        </p:nvSpPr>
        <p:spPr>
          <a:xfrm>
            <a:off x="3131053" y="6822346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5" name="角丸四角形 474"/>
          <p:cNvSpPr/>
          <p:nvPr/>
        </p:nvSpPr>
        <p:spPr>
          <a:xfrm>
            <a:off x="8587980" y="6822776"/>
            <a:ext cx="972751" cy="300495"/>
          </a:xfrm>
          <a:prstGeom prst="round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戦略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6" name="角丸四角形 475"/>
          <p:cNvSpPr/>
          <p:nvPr/>
        </p:nvSpPr>
        <p:spPr>
          <a:xfrm>
            <a:off x="12524831" y="1755568"/>
            <a:ext cx="972751" cy="300495"/>
          </a:xfrm>
          <a:prstGeom prst="round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戦略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133943" y="6822775"/>
            <a:ext cx="1452642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3-7. </a:t>
            </a:r>
            <a:r>
              <a:rPr lang="ja-JP" altLang="en-US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</a:t>
            </a:r>
            <a:endParaRPr lang="en-US" altLang="ja-JP" sz="1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7" name="テキスト ボックス 476"/>
          <p:cNvSpPr txBox="1"/>
          <p:nvPr/>
        </p:nvSpPr>
        <p:spPr>
          <a:xfrm>
            <a:off x="6005995" y="2165683"/>
            <a:ext cx="25186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自己位置推定には走行時の摩擦等によって誤差が生じる</a:t>
            </a:r>
            <a:r>
              <a:rPr kumimoji="1"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ことが考えられ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るため、コース内の格子等の目印によって</a:t>
            </a:r>
            <a:endParaRPr lang="en-US" altLang="ja-JP" sz="7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座標を補正する。</a:t>
            </a:r>
            <a:endParaRPr kumimoji="1" lang="ja-JP" altLang="en-US" sz="7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624392" y="7874231"/>
            <a:ext cx="23057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初期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状態：カラーセンサーがコースと垂直になる角度で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黒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のラインに沿ってブロックに接近している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また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、サークルの場所は公開されているため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走行体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がどの色のサークルに向かっているかは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認識でき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097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747</TotalTime>
  <Words>618</Words>
  <Application>Microsoft Office PowerPoint</Application>
  <PresentationFormat>ユーザー設定</PresentationFormat>
  <Paragraphs>283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HG丸ｺﾞｼｯｸM-PRO</vt:lpstr>
      <vt:lpstr>ＭＳ Ｐゴシック</vt:lpstr>
      <vt:lpstr>メイリオ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Yajima Masashi</dc:creator>
  <cp:lastModifiedBy>Yajima Masashi</cp:lastModifiedBy>
  <cp:revision>359</cp:revision>
  <cp:lastPrinted>2016-08-15T04:36:09Z</cp:lastPrinted>
  <dcterms:created xsi:type="dcterms:W3CDTF">2016-08-15T01:34:35Z</dcterms:created>
  <dcterms:modified xsi:type="dcterms:W3CDTF">2016-08-17T12:18:48Z</dcterms:modified>
</cp:coreProperties>
</file>