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仕様を実現させるための要素・制御技術を確立する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2" y="1763095"/>
            <a:ext cx="4891900" cy="356001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4582" y="5537013"/>
            <a:ext cx="1210588" cy="400110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コメント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52923" y="1763094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2923" y="1763095"/>
            <a:ext cx="5281728" cy="2681934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62820" y="446267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262819" y="4462671"/>
            <a:ext cx="5271831" cy="304094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7357482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7357482"/>
            <a:ext cx="3580539" cy="292208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407781" y="2161763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407780" y="2161764"/>
            <a:ext cx="5152273" cy="165720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63709" y="777687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163709" y="7776876"/>
            <a:ext cx="6780516" cy="371461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216032" y="5762237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216031" y="5762238"/>
            <a:ext cx="5916834" cy="482189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39938" y="9944059"/>
            <a:ext cx="1538425" cy="523220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で色が確実に区別できることがわかった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として認識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089" y="5831238"/>
            <a:ext cx="3628372" cy="4683898"/>
          </a:xfrm>
          <a:prstGeom prst="rect">
            <a:avLst/>
          </a:prstGeom>
        </p:spPr>
      </p:pic>
      <p:grpSp>
        <p:nvGrpSpPr>
          <p:cNvPr id="110" name="グループ化 109"/>
          <p:cNvGrpSpPr/>
          <p:nvPr/>
        </p:nvGrpSpPr>
        <p:grpSpPr>
          <a:xfrm>
            <a:off x="5338617" y="4572762"/>
            <a:ext cx="4921834" cy="2844059"/>
            <a:chOff x="5230762" y="3703747"/>
            <a:chExt cx="6023254" cy="3480510"/>
          </a:xfrm>
        </p:grpSpPr>
        <p:grpSp>
          <p:nvGrpSpPr>
            <p:cNvPr id="78" name="グループ化 77"/>
            <p:cNvGrpSpPr/>
            <p:nvPr/>
          </p:nvGrpSpPr>
          <p:grpSpPr>
            <a:xfrm rot="10800000">
              <a:off x="5951446" y="5391497"/>
              <a:ext cx="702882" cy="638637"/>
              <a:chOff x="5476401" y="2958805"/>
              <a:chExt cx="578693" cy="525800"/>
            </a:xfrm>
          </p:grpSpPr>
          <p:sp>
            <p:nvSpPr>
              <p:cNvPr id="79" name="角丸四角形 7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角丸四角形 8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82" name="テキスト ボックス 81"/>
            <p:cNvSpPr txBox="1"/>
            <p:nvPr/>
          </p:nvSpPr>
          <p:spPr>
            <a:xfrm>
              <a:off x="5274184" y="5010292"/>
              <a:ext cx="180049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同じ出力</a:t>
              </a:r>
              <a:r>
                <a:rPr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、同じ時間で回転させても</a:t>
              </a:r>
              <a:endPara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ja-JP" altLang="en-US" sz="7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タイヤの回転角に差が生じる場合がある</a:t>
              </a:r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四角形吹き出し 82"/>
            <p:cNvSpPr/>
            <p:nvPr/>
          </p:nvSpPr>
          <p:spPr>
            <a:xfrm>
              <a:off x="6743277" y="5776413"/>
              <a:ext cx="753983" cy="160169"/>
            </a:xfrm>
            <a:prstGeom prst="wedgeRectCallout">
              <a:avLst>
                <a:gd name="adj1" fmla="val -59891"/>
                <a:gd name="adj2" fmla="val -7591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回転角：</a:t>
              </a:r>
              <a:r>
                <a:rPr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70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四角形吹き出し 83"/>
            <p:cNvSpPr/>
            <p:nvPr/>
          </p:nvSpPr>
          <p:spPr>
            <a:xfrm>
              <a:off x="5230762" y="5813888"/>
              <a:ext cx="649567" cy="184849"/>
            </a:xfrm>
            <a:prstGeom prst="wedgeRectCallout">
              <a:avLst>
                <a:gd name="adj1" fmla="val 59878"/>
                <a:gd name="adj2" fmla="val -977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5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回転角：</a:t>
              </a:r>
              <a:r>
                <a:rPr lang="en-US" altLang="ja-JP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69</a:t>
              </a:r>
              <a:endParaRPr kumimoji="1" lang="ja-JP" altLang="en-US" sz="5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5" name="直線コネクタ 84"/>
            <p:cNvCxnSpPr/>
            <p:nvPr/>
          </p:nvCxnSpPr>
          <p:spPr>
            <a:xfrm>
              <a:off x="8856359" y="3703747"/>
              <a:ext cx="0" cy="1343314"/>
            </a:xfrm>
            <a:prstGeom prst="line">
              <a:avLst/>
            </a:prstGeom>
            <a:ln w="241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グループ化 85"/>
            <p:cNvGrpSpPr/>
            <p:nvPr/>
          </p:nvGrpSpPr>
          <p:grpSpPr>
            <a:xfrm rot="10800000">
              <a:off x="8500528" y="4760311"/>
              <a:ext cx="702882" cy="638637"/>
              <a:chOff x="5476401" y="2958805"/>
              <a:chExt cx="578693" cy="525800"/>
            </a:xfrm>
          </p:grpSpPr>
          <p:sp>
            <p:nvSpPr>
              <p:cNvPr id="87" name="角丸四角形 86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90" name="直線矢印コネクタ 89"/>
            <p:cNvCxnSpPr/>
            <p:nvPr/>
          </p:nvCxnSpPr>
          <p:spPr>
            <a:xfrm flipV="1">
              <a:off x="8864012" y="3703747"/>
              <a:ext cx="0" cy="1056564"/>
            </a:xfrm>
            <a:prstGeom prst="straightConnector1">
              <a:avLst/>
            </a:prstGeom>
            <a:ln w="889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/>
            <p:nvPr/>
          </p:nvCxnSpPr>
          <p:spPr>
            <a:xfrm flipH="1" flipV="1">
              <a:off x="8694205" y="3703747"/>
              <a:ext cx="169808" cy="1056564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7180272" y="6396697"/>
              <a:ext cx="1903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微小時間ごとに向きを検知し、</a:t>
              </a:r>
              <a:r>
                <a:rPr lang="en-US" altLang="ja-JP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/>
              </a:r>
              <a:br>
                <a:rPr lang="en-US" altLang="ja-JP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93" name="直線コネクタ 92"/>
            <p:cNvCxnSpPr/>
            <p:nvPr/>
          </p:nvCxnSpPr>
          <p:spPr>
            <a:xfrm>
              <a:off x="9328220" y="5489056"/>
              <a:ext cx="0" cy="1343314"/>
            </a:xfrm>
            <a:prstGeom prst="line">
              <a:avLst/>
            </a:prstGeom>
            <a:ln w="241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グループ化 93"/>
            <p:cNvGrpSpPr/>
            <p:nvPr/>
          </p:nvGrpSpPr>
          <p:grpSpPr>
            <a:xfrm rot="10800000">
              <a:off x="8972389" y="6545620"/>
              <a:ext cx="702882" cy="638637"/>
              <a:chOff x="5476401" y="2958805"/>
              <a:chExt cx="578693" cy="525800"/>
            </a:xfrm>
          </p:grpSpPr>
          <p:sp>
            <p:nvSpPr>
              <p:cNvPr id="95" name="角丸四角形 94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97" name="角丸四角形 96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98" name="直線矢印コネクタ 97"/>
            <p:cNvCxnSpPr/>
            <p:nvPr/>
          </p:nvCxnSpPr>
          <p:spPr>
            <a:xfrm flipV="1">
              <a:off x="9335873" y="5489056"/>
              <a:ext cx="0" cy="1056564"/>
            </a:xfrm>
            <a:prstGeom prst="straightConnector1">
              <a:avLst/>
            </a:prstGeom>
            <a:ln w="889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9206196" y="5932667"/>
              <a:ext cx="133675" cy="607852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V="1">
              <a:off x="9216606" y="5525823"/>
              <a:ext cx="103961" cy="421209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/>
            <p:cNvSpPr txBox="1"/>
            <p:nvPr/>
          </p:nvSpPr>
          <p:spPr>
            <a:xfrm>
              <a:off x="7107663" y="4573192"/>
              <a:ext cx="12618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このまま走行を続ける場合</a:t>
              </a:r>
              <a:endParaRPr kumimoji="1" lang="ja-JP" altLang="en-US" sz="7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四角形吹き出し 101"/>
            <p:cNvSpPr/>
            <p:nvPr/>
          </p:nvSpPr>
          <p:spPr>
            <a:xfrm>
              <a:off x="9159816" y="3831098"/>
              <a:ext cx="744390" cy="336806"/>
            </a:xfrm>
            <a:prstGeom prst="wedgeRectCallout">
              <a:avLst>
                <a:gd name="adj1" fmla="val -93278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四角形吹き出し 102"/>
            <p:cNvSpPr/>
            <p:nvPr/>
          </p:nvSpPr>
          <p:spPr>
            <a:xfrm>
              <a:off x="7707046" y="4074746"/>
              <a:ext cx="744390" cy="336806"/>
            </a:xfrm>
            <a:prstGeom prst="wedgeRectCallout">
              <a:avLst>
                <a:gd name="adj1" fmla="val 88443"/>
                <a:gd name="adj2" fmla="val 13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四角形吹き出し 103"/>
            <p:cNvSpPr/>
            <p:nvPr/>
          </p:nvSpPr>
          <p:spPr>
            <a:xfrm>
              <a:off x="9693362" y="5489056"/>
              <a:ext cx="744390" cy="336806"/>
            </a:xfrm>
            <a:prstGeom prst="wedgeRectCallout">
              <a:avLst>
                <a:gd name="adj1" fmla="val -93278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四角形吹き出し 104"/>
            <p:cNvSpPr/>
            <p:nvPr/>
          </p:nvSpPr>
          <p:spPr>
            <a:xfrm>
              <a:off x="8181872" y="5661932"/>
              <a:ext cx="744390" cy="336806"/>
            </a:xfrm>
            <a:prstGeom prst="wedgeRectCallout">
              <a:avLst>
                <a:gd name="adj1" fmla="val 88443"/>
                <a:gd name="adj2" fmla="val 13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06" name="カギ線コネクタ 105"/>
            <p:cNvCxnSpPr/>
            <p:nvPr/>
          </p:nvCxnSpPr>
          <p:spPr>
            <a:xfrm>
              <a:off x="7210859" y="5521351"/>
              <a:ext cx="1027020" cy="714656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/>
            <p:cNvCxnSpPr/>
            <p:nvPr/>
          </p:nvCxnSpPr>
          <p:spPr>
            <a:xfrm flipV="1">
              <a:off x="7210859" y="4811167"/>
              <a:ext cx="1027020" cy="714656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9083663" y="4422526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て</a:t>
              </a:r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しまう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9568939" y="6257596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目標方向に確実に移動させる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165" name="グループ化 164"/>
          <p:cNvGrpSpPr>
            <a:grpSpLocks noChangeAspect="1"/>
          </p:cNvGrpSpPr>
          <p:nvPr/>
        </p:nvGrpSpPr>
        <p:grpSpPr>
          <a:xfrm>
            <a:off x="486730" y="2700695"/>
            <a:ext cx="3520893" cy="3612466"/>
            <a:chOff x="5764393" y="5075633"/>
            <a:chExt cx="4890568" cy="5017764"/>
          </a:xfrm>
        </p:grpSpPr>
        <p:sp>
          <p:nvSpPr>
            <p:cNvPr id="191" name="円弧 190"/>
            <p:cNvSpPr>
              <a:spLocks noChangeAspect="1"/>
            </p:cNvSpPr>
            <p:nvPr/>
          </p:nvSpPr>
          <p:spPr>
            <a:xfrm>
              <a:off x="5764393" y="5202241"/>
              <a:ext cx="4890568" cy="4891156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92" name="グループ化 191"/>
            <p:cNvGrpSpPr/>
            <p:nvPr/>
          </p:nvGrpSpPr>
          <p:grpSpPr>
            <a:xfrm rot="3857177">
              <a:off x="6778161" y="5238045"/>
              <a:ext cx="737632" cy="412808"/>
              <a:chOff x="7585665" y="2266306"/>
              <a:chExt cx="737632" cy="412808"/>
            </a:xfrm>
          </p:grpSpPr>
          <p:sp>
            <p:nvSpPr>
              <p:cNvPr id="199" name="角丸四角形 198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200" name="角丸四角形 199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7681436" y="2447194"/>
                <a:ext cx="535374" cy="457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 rot="2053306">
              <a:off x="5796198" y="6058372"/>
              <a:ext cx="737632" cy="412808"/>
              <a:chOff x="7585665" y="2266306"/>
              <a:chExt cx="737632" cy="412808"/>
            </a:xfrm>
          </p:grpSpPr>
          <p:sp>
            <p:nvSpPr>
              <p:cNvPr id="196" name="角丸四角形 195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97" name="角丸四角形 196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>
                <a:off x="7681437" y="2447194"/>
                <a:ext cx="544847" cy="5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cxnSp>
          <p:nvCxnSpPr>
            <p:cNvPr id="194" name="直線コネクタ 193"/>
            <p:cNvCxnSpPr>
              <a:stCxn id="173" idx="1"/>
            </p:cNvCxnSpPr>
            <p:nvPr/>
          </p:nvCxnSpPr>
          <p:spPr>
            <a:xfrm>
              <a:off x="7133987" y="5409112"/>
              <a:ext cx="1043141" cy="22328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>
              <a:stCxn id="172" idx="3"/>
            </p:cNvCxnSpPr>
            <p:nvPr/>
          </p:nvCxnSpPr>
          <p:spPr>
            <a:xfrm>
              <a:off x="6158245" y="6264868"/>
              <a:ext cx="2018882" cy="13829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円弧 165"/>
          <p:cNvSpPr>
            <a:spLocks noChangeAspect="1"/>
          </p:cNvSpPr>
          <p:nvPr/>
        </p:nvSpPr>
        <p:spPr>
          <a:xfrm rot="4574878">
            <a:off x="1973766" y="4285866"/>
            <a:ext cx="342203" cy="342244"/>
          </a:xfrm>
          <a:prstGeom prst="arc">
            <a:avLst>
              <a:gd name="adj1" fmla="val 7753775"/>
              <a:gd name="adj2" fmla="val 1098121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68" name="円弧 167"/>
          <p:cNvSpPr>
            <a:spLocks noChangeAspect="1"/>
          </p:cNvSpPr>
          <p:nvPr/>
        </p:nvSpPr>
        <p:spPr>
          <a:xfrm>
            <a:off x="642816" y="2947932"/>
            <a:ext cx="3520893" cy="3521316"/>
          </a:xfrm>
          <a:prstGeom prst="arc">
            <a:avLst>
              <a:gd name="adj1" fmla="val 12922278"/>
              <a:gd name="adj2" fmla="val 14485159"/>
            </a:avLst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69" name="円弧 168"/>
          <p:cNvSpPr>
            <a:spLocks noChangeAspect="1"/>
          </p:cNvSpPr>
          <p:nvPr/>
        </p:nvSpPr>
        <p:spPr>
          <a:xfrm>
            <a:off x="251043" y="2541109"/>
            <a:ext cx="4068752" cy="4069241"/>
          </a:xfrm>
          <a:prstGeom prst="arc">
            <a:avLst>
              <a:gd name="adj1" fmla="val 12837570"/>
              <a:gd name="adj2" fmla="val 14621218"/>
            </a:avLst>
          </a:prstGeom>
          <a:ln w="19050">
            <a:solidFill>
              <a:srgbClr val="0066F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/>
              <p:cNvSpPr txBox="1"/>
              <p:nvPr/>
            </p:nvSpPr>
            <p:spPr>
              <a:xfrm>
                <a:off x="1737335" y="4080401"/>
                <a:ext cx="408467" cy="153876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ja-JP" altLang="en-US" sz="4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m:oMathPara>
                </a14:m>
                <a:endParaRPr lang="ja-JP" altLang="en-US" sz="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70" name="テキスト ボックス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35" y="4080401"/>
                <a:ext cx="408467" cy="153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矢印コネクタ 170"/>
          <p:cNvCxnSpPr/>
          <p:nvPr/>
        </p:nvCxnSpPr>
        <p:spPr>
          <a:xfrm flipH="1">
            <a:off x="805722" y="3566348"/>
            <a:ext cx="66367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円/楕円 171"/>
          <p:cNvSpPr>
            <a:spLocks noChangeAspect="1"/>
          </p:cNvSpPr>
          <p:nvPr/>
        </p:nvSpPr>
        <p:spPr>
          <a:xfrm rot="4500000">
            <a:off x="766575" y="3543038"/>
            <a:ext cx="55306" cy="55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3" name="円/楕円 172"/>
          <p:cNvSpPr>
            <a:spLocks noChangeAspect="1"/>
          </p:cNvSpPr>
          <p:nvPr/>
        </p:nvSpPr>
        <p:spPr>
          <a:xfrm rot="900000">
            <a:off x="1458922" y="2937073"/>
            <a:ext cx="55306" cy="55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74" name="直線矢印コネクタ 173"/>
          <p:cNvCxnSpPr/>
          <p:nvPr/>
        </p:nvCxnSpPr>
        <p:spPr>
          <a:xfrm>
            <a:off x="1486706" y="3018062"/>
            <a:ext cx="0" cy="55263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テキスト ボックス 174"/>
              <p:cNvSpPr txBox="1"/>
              <p:nvPr/>
            </p:nvSpPr>
            <p:spPr>
              <a:xfrm>
                <a:off x="1056638" y="3528199"/>
                <a:ext cx="27315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5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5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500" dirty="0"/>
              </a:p>
            </p:txBody>
          </p:sp>
        </mc:Choice>
        <mc:Fallback>
          <p:sp>
            <p:nvSpPr>
              <p:cNvPr id="175" name="テキスト ボックス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38" y="3528199"/>
                <a:ext cx="273152" cy="1692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1226181" y="3275667"/>
                <a:ext cx="27392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5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5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500" dirty="0"/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81" y="3275667"/>
                <a:ext cx="273921" cy="1692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コネクタ 176"/>
          <p:cNvCxnSpPr/>
          <p:nvPr/>
        </p:nvCxnSpPr>
        <p:spPr>
          <a:xfrm flipV="1">
            <a:off x="1462441" y="2791845"/>
            <a:ext cx="394928" cy="1845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/>
          <p:nvPr/>
        </p:nvCxnSpPr>
        <p:spPr>
          <a:xfrm>
            <a:off x="1663652" y="2887843"/>
            <a:ext cx="714285" cy="157549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正方形/長方形 180"/>
              <p:cNvSpPr/>
              <p:nvPr/>
            </p:nvSpPr>
            <p:spPr>
              <a:xfrm>
                <a:off x="1894686" y="3417871"/>
                <a:ext cx="221086" cy="153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ja-JP" altLang="en-US" sz="400" dirty="0"/>
              </a:p>
            </p:txBody>
          </p:sp>
        </mc:Choice>
        <mc:Fallback>
          <p:sp>
            <p:nvSpPr>
              <p:cNvPr id="181" name="正方形/長方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86" y="3417871"/>
                <a:ext cx="221086" cy="1538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正方形/長方形 183"/>
              <p:cNvSpPr/>
              <p:nvPr/>
            </p:nvSpPr>
            <p:spPr>
              <a:xfrm>
                <a:off x="426171" y="3711345"/>
                <a:ext cx="279499" cy="153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2</m:t>
                      </m:r>
                      <m:sSub>
                        <m:sSubPr>
                          <m:ctrlPr>
                            <a:rPr lang="en-US" altLang="ja-JP" sz="4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4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4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sz="400" dirty="0"/>
              </a:p>
            </p:txBody>
          </p:sp>
        </mc:Choice>
        <mc:Fallback>
          <p:sp>
            <p:nvSpPr>
              <p:cNvPr id="184" name="正方形/長方形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1" y="3711345"/>
                <a:ext cx="279499" cy="1538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線コネクタ 184"/>
          <p:cNvCxnSpPr/>
          <p:nvPr/>
        </p:nvCxnSpPr>
        <p:spPr>
          <a:xfrm flipV="1">
            <a:off x="426514" y="3543869"/>
            <a:ext cx="85334" cy="12546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792232" y="3825419"/>
            <a:ext cx="85334" cy="12546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/>
          <p:nvPr/>
        </p:nvCxnSpPr>
        <p:spPr>
          <a:xfrm rot="21480000">
            <a:off x="479264" y="3606601"/>
            <a:ext cx="355635" cy="2815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グループ化 201"/>
          <p:cNvGrpSpPr/>
          <p:nvPr/>
        </p:nvGrpSpPr>
        <p:grpSpPr>
          <a:xfrm>
            <a:off x="2078748" y="2322737"/>
            <a:ext cx="4694437" cy="2909327"/>
            <a:chOff x="2210485" y="2322312"/>
            <a:chExt cx="4694437" cy="29093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テキスト ボックス 166"/>
                <p:cNvSpPr txBox="1"/>
                <p:nvPr/>
              </p:nvSpPr>
              <p:spPr>
                <a:xfrm>
                  <a:off x="2315869" y="2322312"/>
                  <a:ext cx="4589053" cy="1323427"/>
                </a:xfrm>
                <a:prstGeom prst="rect">
                  <a:avLst/>
                </a:prstGeom>
                <a:noFill/>
              </p:spPr>
              <p:txBody>
                <a:bodyPr wrap="square" lIns="91428" tIns="45714" rIns="91428" bIns="45714" rtlCol="0">
                  <a:spAutoFit/>
                </a:bodyPr>
                <a:lstStyle/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トレッド長（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𝑚𝑚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 </a:t>
                  </a:r>
                  <a14:m>
                    <m:oMath xmlns:m="http://schemas.openxmlformats.org/officeDocument/2006/math">
                      <m:r>
                        <a:rPr lang="en-US" altLang="ja-JP" sz="800" b="0" i="0" smtClean="0">
                          <a:latin typeface="Cambria Math"/>
                          <a:ea typeface="HG丸ｺﾞｼｯｸM-PRO" panose="020F0600000000000000" pitchFamily="50" charset="-128"/>
                        </a:rPr>
                        <m:t>2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車輪半径（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𝑚𝑚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</a:t>
                  </a:r>
                  <a:r>
                    <a:rPr lang="en-US" altLang="ja-JP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𝑊</m:t>
                          </m:r>
                        </m:sub>
                      </m:sSub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微小時間での右サーボモーターの回転角の変化量（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𝑑𝑒𝑔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.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𝑅</m:t>
                          </m:r>
                        </m:sub>
                      </m:sSub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微小時間での</a:t>
                  </a:r>
                  <a:r>
                    <a: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左</a:t>
                  </a:r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サーボモーターの回転角の変化量（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𝑑𝑒𝑔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. 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sub>
                      </m:sSub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走行体の座標（</a:t>
                  </a:r>
                  <a:r>
                    <a:rPr lang="en-US" altLang="ja-JP" sz="800" b="0" dirty="0" smtClean="0">
                      <a:ea typeface="HG丸ｺﾞｼｯｸM-PRO" panose="020F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𝑚𝑚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 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𝑦</m:t>
                      </m:r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走行体の方向（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𝑟𝑎𝑑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.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微小時間での機体の進行方向の変化量（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𝑟𝑎𝑑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.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旋回半径：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𝑟</m:t>
                      </m:r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横軸</a:t>
                  </a:r>
                  <a:r>
                    <a: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方向</a:t>
                  </a:r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の</a:t>
                  </a:r>
                  <a:r>
                    <a: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位置</a:t>
                  </a:r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変化（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𝑚𝑚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𝑥</m:t>
                      </m:r>
                    </m:oMath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  <a:p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縦軸</a:t>
                  </a:r>
                  <a:r>
                    <a: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方向</a:t>
                  </a:r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の位置変化（</a:t>
                  </a:r>
                  <a14:m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𝑚𝑚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）：</a:t>
                  </a:r>
                  <a14:m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𝑦</m:t>
                      </m:r>
                    </m:oMath>
                  </a14:m>
                  <a:r>
                    <a:rPr lang="ja-JP" altLang="en-US" sz="800" dirty="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rPr>
                    <a:t> </a:t>
                  </a:r>
                  <a:endParaRPr lang="ja-JP" altLang="en-US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167" name="テキスト ボックス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869" y="2322312"/>
                  <a:ext cx="4589053" cy="132342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コネクタ 177"/>
            <p:cNvCxnSpPr/>
            <p:nvPr/>
          </p:nvCxnSpPr>
          <p:spPr>
            <a:xfrm flipV="1">
              <a:off x="2223742" y="4456987"/>
              <a:ext cx="195380" cy="9127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テキスト ボックス 179"/>
                <p:cNvSpPr txBox="1"/>
                <p:nvPr/>
              </p:nvSpPr>
              <p:spPr>
                <a:xfrm>
                  <a:off x="2657726" y="3746728"/>
                  <a:ext cx="1085169" cy="352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  <a:ea typeface="HG丸ｺﾞｼｯｸM-PRO" panose="020F06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ja-JP" altLang="en-US" sz="800" i="1" smtClean="0"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  <a:ea typeface="HG丸ｺﾞｼｯｸM-PRO" panose="020F06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ja-JP" sz="800" b="0" i="1" smtClean="0"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−</m:t>
                            </m:r>
                            <m:r>
                              <a:rPr lang="ja-JP" altLang="en-US" sz="800" i="1" smtClean="0"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  <a:ea typeface="HG丸ｺﾞｼｯｸM-PRO" panose="020F06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ja-JP" sz="80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180" name="テキスト ボックス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726" y="3746728"/>
                  <a:ext cx="1085169" cy="35201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テキスト ボックス 181"/>
            <p:cNvSpPr txBox="1"/>
            <p:nvPr/>
          </p:nvSpPr>
          <p:spPr>
            <a:xfrm>
              <a:off x="3960872" y="3825419"/>
              <a:ext cx="12650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" dirty="0"/>
                <a:t>（</a:t>
              </a:r>
              <a:r>
                <a:rPr lang="ja-JP" altLang="en-US" sz="800" dirty="0" smtClean="0"/>
                <a:t>直進時は無限大となる</a:t>
              </a:r>
              <a:r>
                <a:rPr lang="ja-JP" altLang="en-US" sz="800" dirty="0"/>
                <a:t>）</a:t>
              </a:r>
              <a:endParaRPr kumimoji="1" lang="ja-JP" altLang="en-US" sz="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テキスト ボックス 182"/>
                <p:cNvSpPr txBox="1"/>
                <p:nvPr/>
              </p:nvSpPr>
              <p:spPr>
                <a:xfrm>
                  <a:off x="2644486" y="4155264"/>
                  <a:ext cx="1239442" cy="351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ja-JP" altLang="en-US" sz="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ja-JP" altLang="en-US" sz="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  <a:ea typeface="HG丸ｺﾞｼｯｸM-PRO" panose="020F06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−∆</m:t>
                                </m:r>
                                <m:sSub>
                                  <m:sSub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ja-JP" sz="800" b="0" i="1" smtClean="0">
                                <a:latin typeface="Cambria Math"/>
                                <a:ea typeface="Cambria Math"/>
                              </a:rPr>
                              <m:t>360</m:t>
                            </m:r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  <a:ea typeface="HG丸ｺﾞｼｯｸM-PRO" panose="020F06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/>
                                    <a:ea typeface="HG丸ｺﾞｼｯｸM-PRO" panose="020F0600000000000000" pitchFamily="50" charset="-128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183" name="テキスト ボックス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6" y="4155264"/>
                  <a:ext cx="1239442" cy="35137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テキスト ボックス 187"/>
                <p:cNvSpPr txBox="1"/>
                <p:nvPr/>
              </p:nvSpPr>
              <p:spPr>
                <a:xfrm>
                  <a:off x="2644486" y="4893085"/>
                  <a:ext cx="14266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𝜃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ja-JP" sz="800" b="0" i="0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+</m:t>
                                    </m:r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ja-JP" altLang="en-US" sz="8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ja-JP" altLang="en-US" sz="8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ja-JP" sz="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ja-JP" altLang="en-US" sz="800" i="1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𝜃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ja-JP" sz="800" b="0" i="0" smtClean="0">
                                        <a:latin typeface="Cambria Math"/>
                                        <a:ea typeface="HG丸ｺﾞｼｯｸM-PRO" panose="020F0600000000000000" pitchFamily="50" charset="-128"/>
                                      </a:rPr>
                                      <m:t>+</m:t>
                                    </m:r>
                                    <m:r>
                                      <a:rPr lang="en-US" altLang="ja-JP" sz="8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ja-JP" altLang="en-US" sz="8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ja-JP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8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fName>
                              <m:e>
                                <m:r>
                                  <a:rPr lang="ja-JP" altLang="en-US" sz="8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altLang="ja-JP" sz="80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188" name="テキスト ボックス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6" y="4893085"/>
                  <a:ext cx="1426673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正方形/長方形 188"/>
            <p:cNvSpPr/>
            <p:nvPr/>
          </p:nvSpPr>
          <p:spPr>
            <a:xfrm>
              <a:off x="2210485" y="3535628"/>
              <a:ext cx="1518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走行体の旋回半径と方向変化</a:t>
              </a:r>
              <a:endParaRPr lang="ja-JP" altLang="en-US" sz="800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2210485" y="4633027"/>
              <a:ext cx="1107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8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走行体の位置の変化</a:t>
              </a:r>
              <a:endParaRPr lang="ja-JP" altLang="en-US" sz="800" dirty="0"/>
            </a:p>
          </p:txBody>
        </p:sp>
      </p:grpSp>
      <p:grpSp>
        <p:nvGrpSpPr>
          <p:cNvPr id="227" name="グループ化 226"/>
          <p:cNvGrpSpPr/>
          <p:nvPr/>
        </p:nvGrpSpPr>
        <p:grpSpPr>
          <a:xfrm>
            <a:off x="5554108" y="2016960"/>
            <a:ext cx="4832493" cy="2252743"/>
            <a:chOff x="852014" y="2075157"/>
            <a:chExt cx="9274056" cy="4323248"/>
          </a:xfrm>
        </p:grpSpPr>
        <p:pic>
          <p:nvPicPr>
            <p:cNvPr id="203" name="図 20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83694" y="2839680"/>
              <a:ext cx="2933572" cy="3255319"/>
            </a:xfrm>
            <a:prstGeom prst="rect">
              <a:avLst/>
            </a:prstGeom>
          </p:spPr>
        </p:pic>
        <p:pic>
          <p:nvPicPr>
            <p:cNvPr id="204" name="図 20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2014" y="2723010"/>
              <a:ext cx="2995307" cy="3081658"/>
            </a:xfrm>
            <a:prstGeom prst="rect">
              <a:avLst/>
            </a:prstGeom>
          </p:spPr>
        </p:pic>
        <p:sp>
          <p:nvSpPr>
            <p:cNvPr id="205" name="角丸四角形 204"/>
            <p:cNvSpPr/>
            <p:nvPr/>
          </p:nvSpPr>
          <p:spPr>
            <a:xfrm>
              <a:off x="3225818" y="3507971"/>
              <a:ext cx="775448" cy="682332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角丸四角形 205"/>
            <p:cNvSpPr/>
            <p:nvPr/>
          </p:nvSpPr>
          <p:spPr>
            <a:xfrm>
              <a:off x="5083694" y="2839680"/>
              <a:ext cx="3398332" cy="3255320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207" name="グループ化 206"/>
            <p:cNvGrpSpPr/>
            <p:nvPr/>
          </p:nvGrpSpPr>
          <p:grpSpPr>
            <a:xfrm rot="19976373">
              <a:off x="5227259" y="3176968"/>
              <a:ext cx="944895" cy="858530"/>
              <a:chOff x="5476401" y="2958805"/>
              <a:chExt cx="578693" cy="525800"/>
            </a:xfrm>
          </p:grpSpPr>
          <p:sp>
            <p:nvSpPr>
              <p:cNvPr id="208" name="角丸四角形 207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角丸四角形 209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211" name="直線矢印コネクタ 210"/>
            <p:cNvCxnSpPr/>
            <p:nvPr/>
          </p:nvCxnSpPr>
          <p:spPr>
            <a:xfrm>
              <a:off x="5909224" y="3996245"/>
              <a:ext cx="509224" cy="1001326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グループ化 211"/>
            <p:cNvGrpSpPr/>
            <p:nvPr/>
          </p:nvGrpSpPr>
          <p:grpSpPr>
            <a:xfrm rot="14990070">
              <a:off x="5262124" y="5002738"/>
              <a:ext cx="944895" cy="858530"/>
              <a:chOff x="5476401" y="2958805"/>
              <a:chExt cx="578693" cy="525800"/>
            </a:xfrm>
          </p:grpSpPr>
          <p:sp>
            <p:nvSpPr>
              <p:cNvPr id="213" name="角丸四角形 212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5" name="角丸四角形 214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216" name="円/楕円 215"/>
            <p:cNvSpPr/>
            <p:nvPr/>
          </p:nvSpPr>
          <p:spPr>
            <a:xfrm>
              <a:off x="5925849" y="4150115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四角形吹き出し 216"/>
            <p:cNvSpPr/>
            <p:nvPr/>
          </p:nvSpPr>
          <p:spPr>
            <a:xfrm>
              <a:off x="7507906" y="3207747"/>
              <a:ext cx="2108804" cy="733176"/>
            </a:xfrm>
            <a:prstGeom prst="wedgeRectCallout">
              <a:avLst>
                <a:gd name="adj1" fmla="val -113954"/>
                <a:gd name="adj2" fmla="val 77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横線を通過するときに</a:t>
              </a:r>
              <a:r>
                <a:rPr lang="en-US" altLang="ja-JP" sz="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r>
                <a:rPr lang="ja-JP" altLang="en-US" sz="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18" name="直線矢印コネクタ 217"/>
            <p:cNvCxnSpPr/>
            <p:nvPr/>
          </p:nvCxnSpPr>
          <p:spPr>
            <a:xfrm flipV="1">
              <a:off x="5083694" y="2443792"/>
              <a:ext cx="0" cy="36512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/>
            <p:cNvCxnSpPr/>
            <p:nvPr/>
          </p:nvCxnSpPr>
          <p:spPr>
            <a:xfrm>
              <a:off x="5049430" y="6117579"/>
              <a:ext cx="3641563" cy="1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テキスト ボックス 219"/>
            <p:cNvSpPr txBox="1"/>
            <p:nvPr/>
          </p:nvSpPr>
          <p:spPr>
            <a:xfrm>
              <a:off x="4929749" y="2075157"/>
              <a:ext cx="480524" cy="442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y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テキスト ボックス 220"/>
            <p:cNvSpPr txBox="1"/>
            <p:nvPr/>
          </p:nvSpPr>
          <p:spPr>
            <a:xfrm>
              <a:off x="8653854" y="5955414"/>
              <a:ext cx="477446" cy="442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2" name="直線矢印コネクタ 221"/>
            <p:cNvCxnSpPr>
              <a:stCxn id="214" idx="2"/>
            </p:cNvCxnSpPr>
            <p:nvPr/>
          </p:nvCxnSpPr>
          <p:spPr>
            <a:xfrm flipV="1">
              <a:off x="6138266" y="4773055"/>
              <a:ext cx="1286707" cy="51299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円/楕円 222"/>
            <p:cNvSpPr/>
            <p:nvPr/>
          </p:nvSpPr>
          <p:spPr>
            <a:xfrm>
              <a:off x="6870738" y="4871478"/>
              <a:ext cx="159021" cy="1697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四角形吹き出し 223"/>
            <p:cNvSpPr/>
            <p:nvPr/>
          </p:nvSpPr>
          <p:spPr>
            <a:xfrm>
              <a:off x="8017266" y="4757106"/>
              <a:ext cx="2108804" cy="733176"/>
            </a:xfrm>
            <a:prstGeom prst="wedgeRectCallout">
              <a:avLst>
                <a:gd name="adj1" fmla="val -91091"/>
                <a:gd name="adj2" fmla="val -179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縦線を通過するときに</a:t>
              </a:r>
              <a:r>
                <a:rPr lang="en-US" altLang="ja-JP" sz="9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x</a:t>
              </a:r>
              <a:r>
                <a:rPr lang="ja-JP" altLang="en-US" sz="9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座標を補正</a:t>
              </a:r>
              <a:endParaRPr kumimoji="1"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225" name="直線コネクタ 224"/>
            <p:cNvCxnSpPr/>
            <p:nvPr/>
          </p:nvCxnSpPr>
          <p:spPr>
            <a:xfrm flipV="1">
              <a:off x="3951696" y="2857161"/>
              <a:ext cx="1537132" cy="608845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>
              <a:off x="4047002" y="4232268"/>
              <a:ext cx="1126506" cy="1678173"/>
            </a:xfrm>
            <a:prstGeom prst="line">
              <a:avLst/>
            </a:prstGeom>
            <a:ln w="444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グループ化 794"/>
          <p:cNvGrpSpPr/>
          <p:nvPr/>
        </p:nvGrpSpPr>
        <p:grpSpPr>
          <a:xfrm>
            <a:off x="4316191" y="8104643"/>
            <a:ext cx="3368657" cy="3398350"/>
            <a:chOff x="1451837" y="1331"/>
            <a:chExt cx="7320644" cy="7385172"/>
          </a:xfrm>
        </p:grpSpPr>
        <p:sp>
          <p:nvSpPr>
            <p:cNvPr id="797" name="テキスト ボックス 796"/>
            <p:cNvSpPr txBox="1"/>
            <p:nvPr/>
          </p:nvSpPr>
          <p:spPr>
            <a:xfrm>
              <a:off x="4291819" y="1331"/>
              <a:ext cx="4480662" cy="26084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</a:t>
              </a:r>
              <a:r>
                <a:rPr lang="ja-JP" altLang="en-US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収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めるためには、次の要素技術が必要となる。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色認識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車輪制御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これらの要素技術を用いて、次の手順によってブロックをアームに収めることを実現する。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8" name="テキスト ボックス 797"/>
            <p:cNvSpPr txBox="1"/>
            <p:nvPr/>
          </p:nvSpPr>
          <p:spPr>
            <a:xfrm>
              <a:off x="1459487" y="3998684"/>
              <a:ext cx="2608457" cy="80259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カラーセンサーが、サークルの色を認識する。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99" name="テキスト ボックス 798"/>
            <p:cNvSpPr txBox="1"/>
            <p:nvPr/>
          </p:nvSpPr>
          <p:spPr>
            <a:xfrm>
              <a:off x="5435957" y="3964274"/>
              <a:ext cx="2592426" cy="401283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2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後退する。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0" name="テキスト ボックス 799"/>
            <p:cNvSpPr txBox="1"/>
            <p:nvPr/>
          </p:nvSpPr>
          <p:spPr>
            <a:xfrm>
              <a:off x="1456127" y="6035673"/>
              <a:ext cx="2835690" cy="1003248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3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アームを</a:t>
              </a:r>
              <a:r>
                <a:rPr lang="en-US" altLang="ja-JP" sz="600" b="1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58°</a:t>
              </a: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持ち上げる。持ち上げることで、ブロックの色を認識できるようになる。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1" name="テキスト ボックス 800"/>
            <p:cNvSpPr txBox="1"/>
            <p:nvPr/>
          </p:nvSpPr>
          <p:spPr>
            <a:xfrm>
              <a:off x="4827224" y="5981946"/>
              <a:ext cx="3201162" cy="1404557"/>
            </a:xfrm>
            <a:prstGeom prst="rect">
              <a:avLst/>
            </a:prstGeom>
            <a:noFill/>
          </p:spPr>
          <p:txBody>
            <a:bodyPr wrap="square" lIns="91428" tIns="45714" rIns="91428" bIns="45714" rtlCol="0">
              <a:spAutoFit/>
            </a:bodyPr>
            <a:lstStyle/>
            <a:p>
              <a:pPr marL="228600" indent="-228600">
                <a:buFont typeface="+mj-lt"/>
                <a:buAutoNum type="arabicPeriod" startAt="4"/>
              </a:pP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ブロックの色を認識する。</a:t>
              </a:r>
              <a: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/>
              </a:r>
              <a:br>
                <a:rPr lang="en-US" altLang="ja-JP" sz="6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ただし、黒色ブロックは無職と判定される。また、黒色が判定された際はブロックまでの距離が遠いため、接近して再度色認識を試みる。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02" name="テキスト ボックス 801"/>
            <p:cNvSpPr txBox="1"/>
            <p:nvPr/>
          </p:nvSpPr>
          <p:spPr>
            <a:xfrm>
              <a:off x="2419951" y="551055"/>
              <a:ext cx="724698" cy="1003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28" tIns="45714" rIns="91428" bIns="45714" rtlCol="0">
              <a:spAutoFit/>
            </a:bodyPr>
            <a:lstStyle/>
            <a:p>
              <a:pPr algn="ctr"/>
              <a:r>
                <a:rPr lang="ja-JP" altLang="en-US" sz="6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初期状態</a:t>
              </a:r>
              <a:endParaRPr lang="en-US" altLang="ja-JP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cxnSp>
          <p:nvCxnSpPr>
            <p:cNvPr id="803" name="直線矢印コネクタ 802"/>
            <p:cNvCxnSpPr/>
            <p:nvPr/>
          </p:nvCxnSpPr>
          <p:spPr>
            <a:xfrm>
              <a:off x="1547664" y="908720"/>
              <a:ext cx="16135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05" name="グループ化 804"/>
            <p:cNvGrpSpPr/>
            <p:nvPr/>
          </p:nvGrpSpPr>
          <p:grpSpPr>
            <a:xfrm>
              <a:off x="1459486" y="5482608"/>
              <a:ext cx="2520280" cy="406824"/>
              <a:chOff x="1459487" y="2185176"/>
              <a:chExt cx="2520280" cy="406824"/>
            </a:xfrm>
          </p:grpSpPr>
          <p:sp>
            <p:nvSpPr>
              <p:cNvPr id="1071" name="正方形/長方形 107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72" name="グループ化 107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73" name="直線コネクタ 107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直線コネクタ 107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直線コネクタ 107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直線コネクタ 107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6" name="グループ化 805"/>
            <p:cNvGrpSpPr/>
            <p:nvPr/>
          </p:nvGrpSpPr>
          <p:grpSpPr>
            <a:xfrm>
              <a:off x="1747518" y="4710208"/>
              <a:ext cx="1645813" cy="1133683"/>
              <a:chOff x="1403648" y="4781477"/>
              <a:chExt cx="1645813" cy="1133683"/>
            </a:xfrm>
          </p:grpSpPr>
          <p:sp>
            <p:nvSpPr>
              <p:cNvPr id="1026" name="角丸四角形 1025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7" name="グループ化 1026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1068" name="角丸四角形 106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69" name="1 つの角を丸めた四角形 106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70" name="円/楕円 106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28" name="円/楕円 1027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9" name="グループ化 1028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1062" name="円/楕円 106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63" name="グループ化 106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64" name="角丸四角形 106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65" name="直線コネクタ 106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直線コネクタ 106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直線コネクタ 106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30" name="グループ化 1029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045" name="グループ化 104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047" name="グループ化 104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54" name="角丸四角形 105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5" name="グループ化 105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56" name="グループ化 105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60" name="直線コネクタ 105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1" name="直線コネクタ 106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57" name="グループ化 105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58" name="角丸四角形 105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59" name="角丸四角形 105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1048" name="グループ化 104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049" name="角丸四角形 104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0" name="角丸四角形 104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51" name="グループ化 105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52" name="円弧 105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3" name="円弧 105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1046" name="角丸四角形 104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1031" name="直線コネクタ 1030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円/楕円 1031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33" name="グループ化 1032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040" name="直線コネクタ 1039"/>
                <p:cNvCxnSpPr>
                  <a:endCxn id="104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グループ化 104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043" name="角丸四角形 104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44" name="角丸四角形 104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1042" name="角丸四角形 104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1034" name="グループ化 1033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1038" name="円/楕円 103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39" name="弦 103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35" name="星 32 1034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1036" name="直線コネクタ 1035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直線コネクタ 1036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7" name="グループ化 806"/>
            <p:cNvGrpSpPr/>
            <p:nvPr/>
          </p:nvGrpSpPr>
          <p:grpSpPr>
            <a:xfrm>
              <a:off x="1451837" y="1103396"/>
              <a:ext cx="2520280" cy="1210380"/>
              <a:chOff x="9978164" y="2270191"/>
              <a:chExt cx="2520280" cy="1210380"/>
            </a:xfrm>
          </p:grpSpPr>
          <p:grpSp>
            <p:nvGrpSpPr>
              <p:cNvPr id="973" name="グループ化 972"/>
              <p:cNvGrpSpPr/>
              <p:nvPr/>
            </p:nvGrpSpPr>
            <p:grpSpPr>
              <a:xfrm>
                <a:off x="9978164" y="3042591"/>
                <a:ext cx="2520280" cy="406824"/>
                <a:chOff x="1459487" y="2185176"/>
                <a:chExt cx="2520280" cy="406824"/>
              </a:xfrm>
            </p:grpSpPr>
            <p:sp>
              <p:nvSpPr>
                <p:cNvPr id="1020" name="正方形/長方形 1019"/>
                <p:cNvSpPr/>
                <p:nvPr/>
              </p:nvSpPr>
              <p:spPr>
                <a:xfrm>
                  <a:off x="3308694" y="2185176"/>
                  <a:ext cx="243619" cy="34508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E0E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21" name="グループ化 1020"/>
                <p:cNvGrpSpPr/>
                <p:nvPr/>
              </p:nvGrpSpPr>
              <p:grpSpPr>
                <a:xfrm>
                  <a:off x="1459487" y="2549774"/>
                  <a:ext cx="2520280" cy="42226"/>
                  <a:chOff x="1459487" y="2549774"/>
                  <a:chExt cx="2520280" cy="42226"/>
                </a:xfrm>
              </p:grpSpPr>
              <p:cxnSp>
                <p:nvCxnSpPr>
                  <p:cNvPr id="1022" name="直線コネクタ 1021"/>
                  <p:cNvCxnSpPr/>
                  <p:nvPr/>
                </p:nvCxnSpPr>
                <p:spPr>
                  <a:xfrm>
                    <a:off x="3184573" y="2592000"/>
                    <a:ext cx="496815" cy="0"/>
                  </a:xfrm>
                  <a:prstGeom prst="line">
                    <a:avLst/>
                  </a:prstGeom>
                  <a:ln w="76200">
                    <a:solidFill>
                      <a:srgbClr val="F6F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直線コネクタ 1022"/>
                  <p:cNvCxnSpPr/>
                  <p:nvPr/>
                </p:nvCxnSpPr>
                <p:spPr>
                  <a:xfrm>
                    <a:off x="1459487" y="2549774"/>
                    <a:ext cx="25202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直線コネクタ 1023"/>
                  <p:cNvCxnSpPr/>
                  <p:nvPr/>
                </p:nvCxnSpPr>
                <p:spPr>
                  <a:xfrm>
                    <a:off x="1459487" y="2592000"/>
                    <a:ext cx="1725086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直線コネクタ 1024"/>
                  <p:cNvCxnSpPr/>
                  <p:nvPr/>
                </p:nvCxnSpPr>
                <p:spPr>
                  <a:xfrm>
                    <a:off x="3681388" y="2592000"/>
                    <a:ext cx="298379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4" name="グループ化 973"/>
              <p:cNvGrpSpPr/>
              <p:nvPr/>
            </p:nvGrpSpPr>
            <p:grpSpPr>
              <a:xfrm>
                <a:off x="10050172" y="2270191"/>
                <a:ext cx="1630064" cy="1210380"/>
                <a:chOff x="10050172" y="2270191"/>
                <a:chExt cx="1630064" cy="1210380"/>
              </a:xfrm>
            </p:grpSpPr>
            <p:sp>
              <p:nvSpPr>
                <p:cNvPr id="975" name="角丸四角形 974"/>
                <p:cNvSpPr/>
                <p:nvPr/>
              </p:nvSpPr>
              <p:spPr>
                <a:xfrm rot="2525276">
                  <a:off x="10590570" y="2628379"/>
                  <a:ext cx="587212" cy="14707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6" name="グループ化 975"/>
                <p:cNvGrpSpPr/>
                <p:nvPr/>
              </p:nvGrpSpPr>
              <p:grpSpPr>
                <a:xfrm>
                  <a:off x="10599909" y="2680601"/>
                  <a:ext cx="460108" cy="522238"/>
                  <a:chOff x="2262331" y="2185029"/>
                  <a:chExt cx="460108" cy="522238"/>
                </a:xfrm>
              </p:grpSpPr>
              <p:sp>
                <p:nvSpPr>
                  <p:cNvPr id="1017" name="角丸四角形 1016"/>
                  <p:cNvSpPr/>
                  <p:nvPr/>
                </p:nvSpPr>
                <p:spPr>
                  <a:xfrm rot="2520000">
                    <a:off x="2368314" y="2427875"/>
                    <a:ext cx="354125" cy="1356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8" name="1 つの角を丸めた四角形 1017"/>
                  <p:cNvSpPr/>
                  <p:nvPr/>
                </p:nvSpPr>
                <p:spPr>
                  <a:xfrm rot="2510168">
                    <a:off x="2262331" y="2185029"/>
                    <a:ext cx="249015" cy="222873"/>
                  </a:xfrm>
                  <a:prstGeom prst="snipRoundRect">
                    <a:avLst>
                      <a:gd name="adj1" fmla="val 16667"/>
                      <a:gd name="adj2" fmla="val 3136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19" name="円/楕円 1018"/>
                  <p:cNvSpPr/>
                  <p:nvPr/>
                </p:nvSpPr>
                <p:spPr>
                  <a:xfrm>
                    <a:off x="2573150" y="2606557"/>
                    <a:ext cx="100710" cy="10071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77" name="円/楕円 976"/>
                <p:cNvSpPr/>
                <p:nvPr/>
              </p:nvSpPr>
              <p:spPr>
                <a:xfrm>
                  <a:off x="11071387" y="2872873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78" name="グループ化 977"/>
                <p:cNvGrpSpPr/>
                <p:nvPr/>
              </p:nvGrpSpPr>
              <p:grpSpPr>
                <a:xfrm rot="21540000">
                  <a:off x="11086598" y="2932774"/>
                  <a:ext cx="288032" cy="547797"/>
                  <a:chOff x="2441975" y="5449304"/>
                  <a:chExt cx="288032" cy="547797"/>
                </a:xfrm>
              </p:grpSpPr>
              <p:sp>
                <p:nvSpPr>
                  <p:cNvPr id="1011" name="円/楕円 1010"/>
                  <p:cNvSpPr/>
                  <p:nvPr/>
                </p:nvSpPr>
                <p:spPr>
                  <a:xfrm>
                    <a:off x="2512908" y="5805461"/>
                    <a:ext cx="144016" cy="1440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00FF">
                          <a:tint val="66000"/>
                          <a:satMod val="160000"/>
                        </a:srgbClr>
                      </a:gs>
                      <a:gs pos="41000">
                        <a:srgbClr val="0000FF">
                          <a:tint val="44500"/>
                          <a:satMod val="160000"/>
                        </a:srgbClr>
                      </a:gs>
                      <a:gs pos="100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12" name="グループ化 1011"/>
                  <p:cNvGrpSpPr/>
                  <p:nvPr/>
                </p:nvGrpSpPr>
                <p:grpSpPr>
                  <a:xfrm rot="2733324">
                    <a:off x="2312092" y="5579187"/>
                    <a:ext cx="547797" cy="288032"/>
                    <a:chOff x="4931624" y="3164168"/>
                    <a:chExt cx="547797" cy="288032"/>
                  </a:xfrm>
                </p:grpSpPr>
                <p:sp>
                  <p:nvSpPr>
                    <p:cNvPr id="1013" name="角丸四角形 1012"/>
                    <p:cNvSpPr/>
                    <p:nvPr/>
                  </p:nvSpPr>
                  <p:spPr>
                    <a:xfrm rot="2734791">
                      <a:off x="5067898" y="3236176"/>
                      <a:ext cx="288032" cy="144016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cxnSp>
                  <p:nvCxnSpPr>
                    <p:cNvPr id="1014" name="直線コネクタ 1013"/>
                    <p:cNvCxnSpPr/>
                    <p:nvPr/>
                  </p:nvCxnSpPr>
                  <p:spPr>
                    <a:xfrm>
                      <a:off x="4931624" y="3182218"/>
                      <a:ext cx="189884" cy="189884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直線コネクタ 1014"/>
                    <p:cNvCxnSpPr/>
                    <p:nvPr/>
                  </p:nvCxnSpPr>
                  <p:spPr>
                    <a:xfrm flipV="1">
                      <a:off x="5130961" y="3335887"/>
                      <a:ext cx="265675" cy="35421"/>
                    </a:xfrm>
                    <a:prstGeom prst="line">
                      <a:avLst/>
                    </a:prstGeom>
                    <a:ln w="381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6" name="直線コネクタ 1015"/>
                    <p:cNvCxnSpPr/>
                    <p:nvPr/>
                  </p:nvCxnSpPr>
                  <p:spPr>
                    <a:xfrm rot="21430798" flipV="1">
                      <a:off x="5392579" y="3171068"/>
                      <a:ext cx="86842" cy="162782"/>
                    </a:xfrm>
                    <a:prstGeom prst="line">
                      <a:avLst/>
                    </a:prstGeom>
                    <a:ln w="38100" cap="rnd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79" name="グループ化 978"/>
                <p:cNvGrpSpPr/>
                <p:nvPr/>
              </p:nvGrpSpPr>
              <p:grpSpPr>
                <a:xfrm>
                  <a:off x="10583783" y="2270191"/>
                  <a:ext cx="1096453" cy="523740"/>
                  <a:chOff x="2937155" y="2013605"/>
                  <a:chExt cx="1096453" cy="523740"/>
                </a:xfrm>
              </p:grpSpPr>
              <p:grpSp>
                <p:nvGrpSpPr>
                  <p:cNvPr id="994" name="グループ化 993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grpSp>
                  <p:nvGrpSpPr>
                    <p:cNvPr id="996" name="グループ化 995"/>
                    <p:cNvGrpSpPr/>
                    <p:nvPr/>
                  </p:nvGrpSpPr>
                  <p:grpSpPr>
                    <a:xfrm>
                      <a:off x="2937155" y="2013605"/>
                      <a:ext cx="1096453" cy="520314"/>
                      <a:chOff x="2937155" y="2013605"/>
                      <a:chExt cx="1096453" cy="520314"/>
                    </a:xfrm>
                  </p:grpSpPr>
                  <p:sp>
                    <p:nvSpPr>
                      <p:cNvPr id="1003" name="角丸四角形 1002"/>
                      <p:cNvSpPr/>
                      <p:nvPr/>
                    </p:nvSpPr>
                    <p:spPr>
                      <a:xfrm rot="2525276">
                        <a:off x="2937155" y="2013605"/>
                        <a:ext cx="653178" cy="296368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4" name="グループ化 1003"/>
                      <p:cNvGrpSpPr/>
                      <p:nvPr/>
                    </p:nvGrpSpPr>
                    <p:grpSpPr>
                      <a:xfrm>
                        <a:off x="3519263" y="2332604"/>
                        <a:ext cx="514345" cy="201315"/>
                        <a:chOff x="3503142" y="2345952"/>
                        <a:chExt cx="514345" cy="201315"/>
                      </a:xfrm>
                    </p:grpSpPr>
                    <p:grpSp>
                      <p:nvGrpSpPr>
                        <p:cNvPr id="1005" name="グループ化 1004"/>
                        <p:cNvGrpSpPr/>
                        <p:nvPr/>
                      </p:nvGrpSpPr>
                      <p:grpSpPr>
                        <a:xfrm>
                          <a:off x="3503142" y="2403251"/>
                          <a:ext cx="409691" cy="144016"/>
                          <a:chOff x="3503142" y="2403251"/>
                          <a:chExt cx="409691" cy="144016"/>
                        </a:xfrm>
                      </p:grpSpPr>
                      <p:cxnSp>
                        <p:nvCxnSpPr>
                          <p:cNvPr id="1009" name="直線コネクタ 1008"/>
                          <p:cNvCxnSpPr/>
                          <p:nvPr/>
                        </p:nvCxnSpPr>
                        <p:spPr>
                          <a:xfrm>
                            <a:off x="3503142" y="2403251"/>
                            <a:ext cx="144016" cy="144016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0" name="直線コネクタ 1009"/>
                          <p:cNvCxnSpPr/>
                          <p:nvPr/>
                        </p:nvCxnSpPr>
                        <p:spPr>
                          <a:xfrm flipV="1">
                            <a:off x="3647158" y="2511846"/>
                            <a:ext cx="265675" cy="35421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06" name="グループ化 1005"/>
                        <p:cNvGrpSpPr/>
                        <p:nvPr/>
                      </p:nvGrpSpPr>
                      <p:grpSpPr>
                        <a:xfrm rot="21135904">
                          <a:off x="3729455" y="2345952"/>
                          <a:ext cx="288032" cy="144016"/>
                          <a:chOff x="1979712" y="1700808"/>
                          <a:chExt cx="288032" cy="144016"/>
                        </a:xfrm>
                        <a:solidFill>
                          <a:schemeClr val="bg1">
                            <a:lumMod val="85000"/>
                          </a:schemeClr>
                        </a:solidFill>
                      </p:grpSpPr>
                      <p:sp>
                        <p:nvSpPr>
                          <p:cNvPr id="1007" name="角丸四角形 1006"/>
                          <p:cNvSpPr/>
                          <p:nvPr/>
                        </p:nvSpPr>
                        <p:spPr>
                          <a:xfrm>
                            <a:off x="1979712" y="1700808"/>
                            <a:ext cx="288032" cy="144016"/>
                          </a:xfrm>
                          <a:prstGeom prst="roundRect">
                            <a:avLst/>
                          </a:prstGeom>
                          <a:grpFill/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  <p:sp>
                        <p:nvSpPr>
                          <p:cNvPr id="1008" name="角丸四角形 1007"/>
                          <p:cNvSpPr/>
                          <p:nvPr/>
                        </p:nvSpPr>
                        <p:spPr>
                          <a:xfrm>
                            <a:off x="2195736" y="1700808"/>
                            <a:ext cx="72008" cy="144016"/>
                          </a:xfrm>
                          <a:prstGeom prst="round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40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97" name="グループ化 996"/>
                    <p:cNvGrpSpPr/>
                    <p:nvPr/>
                  </p:nvGrpSpPr>
                  <p:grpSpPr>
                    <a:xfrm>
                      <a:off x="3140328" y="2103387"/>
                      <a:ext cx="166042" cy="215973"/>
                      <a:chOff x="2398595" y="2308519"/>
                      <a:chExt cx="166042" cy="215973"/>
                    </a:xfrm>
                  </p:grpSpPr>
                  <p:sp>
                    <p:nvSpPr>
                      <p:cNvPr id="998" name="角丸四角形 997"/>
                      <p:cNvSpPr/>
                      <p:nvPr/>
                    </p:nvSpPr>
                    <p:spPr>
                      <a:xfrm rot="2525276">
                        <a:off x="2398595" y="2326397"/>
                        <a:ext cx="129919" cy="198095"/>
                      </a:xfrm>
                      <a:prstGeom prst="round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99" name="角丸四角形 998"/>
                      <p:cNvSpPr/>
                      <p:nvPr/>
                    </p:nvSpPr>
                    <p:spPr>
                      <a:xfrm rot="2525276">
                        <a:off x="2434718" y="2320550"/>
                        <a:ext cx="129919" cy="12856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grpSp>
                    <p:nvGrpSpPr>
                      <p:cNvPr id="1000" name="グループ化 999"/>
                      <p:cNvGrpSpPr/>
                      <p:nvPr/>
                    </p:nvGrpSpPr>
                    <p:grpSpPr>
                      <a:xfrm rot="316346">
                        <a:off x="2448739" y="2308519"/>
                        <a:ext cx="101338" cy="147240"/>
                        <a:chOff x="2448739" y="2308519"/>
                        <a:chExt cx="101338" cy="147240"/>
                      </a:xfrm>
                    </p:grpSpPr>
                    <p:sp>
                      <p:nvSpPr>
                        <p:cNvPr id="1001" name="円弧 1000"/>
                        <p:cNvSpPr/>
                        <p:nvPr/>
                      </p:nvSpPr>
                      <p:spPr>
                        <a:xfrm rot="16200000">
                          <a:off x="2443884" y="2349566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2" name="円弧 1001"/>
                        <p:cNvSpPr/>
                        <p:nvPr/>
                      </p:nvSpPr>
                      <p:spPr>
                        <a:xfrm rot="5400000">
                          <a:off x="2438007" y="2319251"/>
                          <a:ext cx="116925" cy="95461"/>
                        </a:xfrm>
                        <a:prstGeom prst="arc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995" name="角丸四角形 994"/>
                  <p:cNvSpPr/>
                  <p:nvPr/>
                </p:nvSpPr>
                <p:spPr>
                  <a:xfrm rot="2525276">
                    <a:off x="3339468" y="2187475"/>
                    <a:ext cx="211251" cy="349870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cxnSp>
              <p:nvCxnSpPr>
                <p:cNvPr id="980" name="直線コネクタ 979"/>
                <p:cNvCxnSpPr/>
                <p:nvPr/>
              </p:nvCxnSpPr>
              <p:spPr>
                <a:xfrm>
                  <a:off x="10194188" y="3132783"/>
                  <a:ext cx="576000" cy="0"/>
                </a:xfrm>
                <a:prstGeom prst="line">
                  <a:avLst/>
                </a:prstGeom>
                <a:ln w="3810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1" name="円/楕円 980"/>
                <p:cNvSpPr/>
                <p:nvPr/>
              </p:nvSpPr>
              <p:spPr>
                <a:xfrm>
                  <a:off x="10759542" y="2953515"/>
                  <a:ext cx="420105" cy="420105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77000"/>
                  </a:schemeClr>
                </a:solidFill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82" name="グループ化 981"/>
                <p:cNvGrpSpPr/>
                <p:nvPr/>
              </p:nvGrpSpPr>
              <p:grpSpPr>
                <a:xfrm>
                  <a:off x="10050172" y="2965304"/>
                  <a:ext cx="525372" cy="408315"/>
                  <a:chOff x="2186625" y="2713448"/>
                  <a:chExt cx="525372" cy="408315"/>
                </a:xfrm>
              </p:grpSpPr>
              <p:cxnSp>
                <p:nvCxnSpPr>
                  <p:cNvPr id="989" name="直線コネクタ 988"/>
                  <p:cNvCxnSpPr>
                    <a:endCxn id="993" idx="1"/>
                  </p:cNvCxnSpPr>
                  <p:nvPr/>
                </p:nvCxnSpPr>
                <p:spPr>
                  <a:xfrm>
                    <a:off x="2186625" y="2784679"/>
                    <a:ext cx="144016" cy="0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0" name="グループ化 989"/>
                  <p:cNvGrpSpPr/>
                  <p:nvPr/>
                </p:nvGrpSpPr>
                <p:grpSpPr>
                  <a:xfrm>
                    <a:off x="2330641" y="2713448"/>
                    <a:ext cx="381356" cy="142461"/>
                    <a:chOff x="2330641" y="2713448"/>
                    <a:chExt cx="381356" cy="142461"/>
                  </a:xfrm>
                </p:grpSpPr>
                <p:sp>
                  <p:nvSpPr>
                    <p:cNvPr id="992" name="角丸四角形 991"/>
                    <p:cNvSpPr/>
                    <p:nvPr/>
                  </p:nvSpPr>
                  <p:spPr>
                    <a:xfrm>
                      <a:off x="2500957" y="2713448"/>
                      <a:ext cx="211040" cy="142461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3" name="角丸四角形 992"/>
                    <p:cNvSpPr/>
                    <p:nvPr/>
                  </p:nvSpPr>
                  <p:spPr>
                    <a:xfrm>
                      <a:off x="2330641" y="2713449"/>
                      <a:ext cx="232959" cy="14246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  <p:sp>
                <p:nvSpPr>
                  <p:cNvPr id="991" name="角丸四角形 990"/>
                  <p:cNvSpPr/>
                  <p:nvPr/>
                </p:nvSpPr>
                <p:spPr>
                  <a:xfrm>
                    <a:off x="2210922" y="2778592"/>
                    <a:ext cx="87561" cy="343171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grpSp>
              <p:nvGrpSpPr>
                <p:cNvPr id="983" name="グループ化 982"/>
                <p:cNvGrpSpPr/>
                <p:nvPr/>
              </p:nvGrpSpPr>
              <p:grpSpPr>
                <a:xfrm>
                  <a:off x="10314090" y="3271051"/>
                  <a:ext cx="132826" cy="132823"/>
                  <a:chOff x="4087243" y="3536771"/>
                  <a:chExt cx="105454" cy="105452"/>
                </a:xfrm>
              </p:grpSpPr>
              <p:sp>
                <p:nvSpPr>
                  <p:cNvPr id="987" name="円/楕円 986"/>
                  <p:cNvSpPr/>
                  <p:nvPr/>
                </p:nvSpPr>
                <p:spPr>
                  <a:xfrm>
                    <a:off x="4090753" y="3540282"/>
                    <a:ext cx="98433" cy="9843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88" name="弦 987"/>
                  <p:cNvSpPr/>
                  <p:nvPr/>
                </p:nvSpPr>
                <p:spPr>
                  <a:xfrm rot="7200000">
                    <a:off x="4087244" y="3536770"/>
                    <a:ext cx="105452" cy="105454"/>
                  </a:xfrm>
                  <a:prstGeom prst="chord">
                    <a:avLst>
                      <a:gd name="adj1" fmla="val 2700000"/>
                      <a:gd name="adj2" fmla="val 1515527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84" name="星 32 983"/>
                <p:cNvSpPr/>
                <p:nvPr/>
              </p:nvSpPr>
              <p:spPr>
                <a:xfrm>
                  <a:off x="10292520" y="3129528"/>
                  <a:ext cx="180462" cy="180462"/>
                </a:xfrm>
                <a:prstGeom prst="star32">
                  <a:avLst>
                    <a:gd name="adj" fmla="val 4603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85" name="直線コネクタ 984"/>
                <p:cNvCxnSpPr/>
                <p:nvPr/>
              </p:nvCxnSpPr>
              <p:spPr>
                <a:xfrm flipV="1">
                  <a:off x="10538260" y="3134694"/>
                  <a:ext cx="0" cy="14326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線コネクタ 985"/>
                <p:cNvCxnSpPr/>
                <p:nvPr/>
              </p:nvCxnSpPr>
              <p:spPr>
                <a:xfrm flipV="1">
                  <a:off x="10472982" y="3277960"/>
                  <a:ext cx="65278" cy="57385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8" name="グループ化 807"/>
            <p:cNvGrpSpPr/>
            <p:nvPr/>
          </p:nvGrpSpPr>
          <p:grpSpPr>
            <a:xfrm>
              <a:off x="1459487" y="3475721"/>
              <a:ext cx="2520280" cy="406824"/>
              <a:chOff x="1459487" y="2185176"/>
              <a:chExt cx="2520280" cy="406824"/>
            </a:xfrm>
          </p:grpSpPr>
          <p:sp>
            <p:nvSpPr>
              <p:cNvPr id="967" name="正方形/長方形 966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68" name="グループ化 967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69" name="直線コネクタ 968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直線コネクタ 969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直線コネクタ 970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直線コネクタ 971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9" name="グループ化 808"/>
            <p:cNvGrpSpPr/>
            <p:nvPr/>
          </p:nvGrpSpPr>
          <p:grpSpPr>
            <a:xfrm>
              <a:off x="2016000" y="2703321"/>
              <a:ext cx="1630064" cy="1210380"/>
              <a:chOff x="10050172" y="2270191"/>
              <a:chExt cx="1630064" cy="1210380"/>
            </a:xfrm>
          </p:grpSpPr>
          <p:sp>
            <p:nvSpPr>
              <p:cNvPr id="922" name="角丸四角形 921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3" name="グループ化 922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64" name="角丸四角形 963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5" name="1 つの角を丸めた四角形 964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66" name="円/楕円 965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24" name="円/楕円 923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5" name="グループ化 924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58" name="円/楕円 957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59" name="グループ化 958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60" name="角丸四角形 959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61" name="直線コネクタ 960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2" name="直線コネクタ 961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直線コネクタ 962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6" name="グループ化 925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41" name="グループ化 9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43" name="グループ化 942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950" name="角丸四角形 949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51" name="グループ化 950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52" name="グループ化 951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56" name="直線コネクタ 955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7" name="直線コネクタ 956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53" name="グループ化 952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54" name="角丸四角形 953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55" name="角丸四角形 954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44" name="グループ化 943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45" name="角丸四角形 944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6" name="角丸四角形 945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47" name="グループ化 946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948" name="円弧 947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49" name="円弧 948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42" name="角丸四角形 941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27" name="直線コネクタ 926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円/楕円 927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29" name="グループ化 928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36" name="直線コネクタ 935"/>
                <p:cNvCxnSpPr>
                  <a:endCxn id="940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7" name="グループ化 936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39" name="角丸四角形 938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0" name="角丸四角形 939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38" name="角丸四角形 937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30" name="グループ化 929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34" name="円/楕円 933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35" name="弦 934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1" name="星 32 930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32" name="直線コネクタ 931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直線コネクタ 932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0" name="円/楕円 809"/>
            <p:cNvSpPr/>
            <p:nvPr/>
          </p:nvSpPr>
          <p:spPr>
            <a:xfrm>
              <a:off x="3045193" y="3662513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5436096" y="3475721"/>
              <a:ext cx="2520280" cy="406824"/>
              <a:chOff x="1459487" y="2185176"/>
              <a:chExt cx="2520280" cy="406824"/>
            </a:xfrm>
          </p:grpSpPr>
          <p:sp>
            <p:nvSpPr>
              <p:cNvPr id="916" name="正方形/長方形 915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17" name="グループ化 916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918" name="直線コネクタ 917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直線コネクタ 918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直線コネクタ 919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線コネクタ 920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2" name="グループ化 811"/>
            <p:cNvGrpSpPr/>
            <p:nvPr/>
          </p:nvGrpSpPr>
          <p:grpSpPr>
            <a:xfrm>
              <a:off x="5796136" y="2703321"/>
              <a:ext cx="1630064" cy="1210380"/>
              <a:chOff x="10050172" y="2270191"/>
              <a:chExt cx="1630064" cy="1210380"/>
            </a:xfrm>
          </p:grpSpPr>
          <p:sp>
            <p:nvSpPr>
              <p:cNvPr id="871" name="角丸四角形 870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2" name="グループ化 871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913" name="角丸四角形 912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4" name="1 つの角を丸めた四角形 913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15" name="円/楕円 914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73" name="円/楕円 872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4" name="グループ化 873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907" name="円/楕円 906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908" name="グループ化 907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909" name="角丸四角形 908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910" name="直線コネクタ 909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直線コネクタ 910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直線コネクタ 911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5" name="グループ化 874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92" name="グループ化 891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99" name="角丸四角形 898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901" name="グループ化 900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905" name="直線コネクタ 904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6" name="直線コネクタ 905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2" name="グループ化 901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903" name="角丸四角形 902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904" name="角丸四角形 903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93" name="グループ化 892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94" name="角丸四角形 893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5" name="角丸四角形 894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96" name="グループ化 895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97" name="円弧 896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98" name="円弧 897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91" name="角丸四角形 890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76" name="直線コネクタ 875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7" name="円/楕円 876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78" name="グループ化 877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85" name="直線コネクタ 884"/>
                <p:cNvCxnSpPr>
                  <a:endCxn id="889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グループ化 885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88" name="角丸四角形 887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89" name="角丸四角形 888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87" name="角丸四角形 886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79" name="グループ化 878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883" name="円/楕円 882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4" name="弦 883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0" name="星 32 879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81" name="直線コネクタ 880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3" name="円弧 812"/>
            <p:cNvSpPr/>
            <p:nvPr/>
          </p:nvSpPr>
          <p:spPr>
            <a:xfrm rot="4402454">
              <a:off x="2437656" y="5004816"/>
              <a:ext cx="802608" cy="802608"/>
            </a:xfrm>
            <a:prstGeom prst="arc">
              <a:avLst/>
            </a:prstGeom>
            <a:ln w="38100">
              <a:solidFill>
                <a:srgbClr val="FF0000"/>
              </a:solidFill>
              <a:headEnd type="triangle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14" name="グループ化 813"/>
            <p:cNvGrpSpPr/>
            <p:nvPr/>
          </p:nvGrpSpPr>
          <p:grpSpPr>
            <a:xfrm>
              <a:off x="5436096" y="5482608"/>
              <a:ext cx="2520280" cy="406824"/>
              <a:chOff x="1459487" y="2185176"/>
              <a:chExt cx="2520280" cy="406824"/>
            </a:xfrm>
          </p:grpSpPr>
          <p:sp>
            <p:nvSpPr>
              <p:cNvPr id="865" name="正方形/長方形 864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66" name="グループ化 865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67" name="直線コネクタ 866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直線コネクタ 867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直線コネクタ 868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直線コネクタ 869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5" name="グループ化 814"/>
            <p:cNvGrpSpPr/>
            <p:nvPr/>
          </p:nvGrpSpPr>
          <p:grpSpPr>
            <a:xfrm>
              <a:off x="5724128" y="4710208"/>
              <a:ext cx="1645813" cy="1133683"/>
              <a:chOff x="1403648" y="4781477"/>
              <a:chExt cx="1645813" cy="1133683"/>
            </a:xfrm>
          </p:grpSpPr>
          <p:sp>
            <p:nvSpPr>
              <p:cNvPr id="820" name="角丸四角形 819"/>
              <p:cNvSpPr/>
              <p:nvPr/>
            </p:nvSpPr>
            <p:spPr>
              <a:xfrm rot="2525276">
                <a:off x="1944046" y="5139665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1" name="グループ化 820"/>
              <p:cNvGrpSpPr/>
              <p:nvPr/>
            </p:nvGrpSpPr>
            <p:grpSpPr>
              <a:xfrm>
                <a:off x="1953385" y="5191887"/>
                <a:ext cx="460108" cy="522238"/>
                <a:chOff x="2262331" y="2185029"/>
                <a:chExt cx="460108" cy="522238"/>
              </a:xfrm>
            </p:grpSpPr>
            <p:sp>
              <p:nvSpPr>
                <p:cNvPr id="862" name="角丸四角形 861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3" name="1 つの角を丸めた四角形 862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2" name="円/楕円 821"/>
              <p:cNvSpPr/>
              <p:nvPr/>
            </p:nvSpPr>
            <p:spPr>
              <a:xfrm>
                <a:off x="2424863" y="5384159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3" name="グループ化 822"/>
              <p:cNvGrpSpPr/>
              <p:nvPr/>
            </p:nvGrpSpPr>
            <p:grpSpPr>
              <a:xfrm rot="17873995">
                <a:off x="2631547" y="5206430"/>
                <a:ext cx="288032" cy="547797"/>
                <a:chOff x="2441975" y="5449304"/>
                <a:chExt cx="288032" cy="547797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857" name="グループ化 856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858" name="角丸四角形 857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859" name="直線コネクタ 858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線コネクタ 859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線コネクタ 860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4" name="グループ化 823"/>
              <p:cNvGrpSpPr/>
              <p:nvPr/>
            </p:nvGrpSpPr>
            <p:grpSpPr>
              <a:xfrm>
                <a:off x="1937259" y="4781477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839" name="グループ化 83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841" name="グループ化 840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848" name="角丸四角形 847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9" name="グループ化 848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850" name="グループ化 849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854" name="直線コネクタ 853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5" name="直線コネクタ 854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51" name="グループ化 850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852" name="角丸四角形 851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853" name="角丸四角形 852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842" name="グループ化 841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843" name="角丸四角形 842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4" name="角丸四角形 843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845" name="グループ化 844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846" name="円弧 845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47" name="円弧 846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840" name="角丸四角形 839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825" name="直線コネクタ 824"/>
              <p:cNvCxnSpPr/>
              <p:nvPr/>
            </p:nvCxnSpPr>
            <p:spPr>
              <a:xfrm>
                <a:off x="1547664" y="5644069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6" name="円/楕円 825"/>
              <p:cNvSpPr/>
              <p:nvPr/>
            </p:nvSpPr>
            <p:spPr>
              <a:xfrm>
                <a:off x="2113018" y="5464801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27" name="グループ化 826"/>
              <p:cNvGrpSpPr/>
              <p:nvPr/>
            </p:nvGrpSpPr>
            <p:grpSpPr>
              <a:xfrm>
                <a:off x="1403648" y="5476590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834" name="直線コネクタ 833"/>
                <p:cNvCxnSpPr>
                  <a:endCxn id="838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5" name="グループ化 834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837" name="角丸四角形 836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38" name="角丸四角形 837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836" name="角丸四角形 835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828" name="グループ化 827"/>
              <p:cNvGrpSpPr/>
              <p:nvPr/>
            </p:nvGrpSpPr>
            <p:grpSpPr>
              <a:xfrm>
                <a:off x="1667566" y="5782337"/>
                <a:ext cx="132826" cy="132823"/>
                <a:chOff x="4087243" y="3536771"/>
                <a:chExt cx="105454" cy="105452"/>
              </a:xfrm>
            </p:grpSpPr>
            <p:sp>
              <p:nvSpPr>
                <p:cNvPr id="832" name="円/楕円 831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3" name="弦 832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29" name="星 32 828"/>
              <p:cNvSpPr/>
              <p:nvPr/>
            </p:nvSpPr>
            <p:spPr>
              <a:xfrm>
                <a:off x="1645996" y="5640814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830" name="直線コネクタ 829"/>
              <p:cNvCxnSpPr/>
              <p:nvPr/>
            </p:nvCxnSpPr>
            <p:spPr>
              <a:xfrm flipV="1">
                <a:off x="1891736" y="5645980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直線コネクタ 830"/>
              <p:cNvCxnSpPr/>
              <p:nvPr/>
            </p:nvCxnSpPr>
            <p:spPr>
              <a:xfrm flipV="1">
                <a:off x="1826458" y="5789246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6" name="円/楕円 815"/>
            <p:cNvSpPr/>
            <p:nvPr/>
          </p:nvSpPr>
          <p:spPr>
            <a:xfrm>
              <a:off x="7092773" y="5338774"/>
              <a:ext cx="296904" cy="2969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7" name="右矢印 816"/>
            <p:cNvSpPr/>
            <p:nvPr/>
          </p:nvSpPr>
          <p:spPr>
            <a:xfrm>
              <a:off x="3996040" y="3146511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8" name="右矢印 817"/>
            <p:cNvSpPr/>
            <p:nvPr/>
          </p:nvSpPr>
          <p:spPr>
            <a:xfrm>
              <a:off x="3923072" y="5282863"/>
              <a:ext cx="1321032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9" name="右矢印 818"/>
            <p:cNvSpPr/>
            <p:nvPr/>
          </p:nvSpPr>
          <p:spPr>
            <a:xfrm rot="9443361">
              <a:off x="3824610" y="4366760"/>
              <a:ext cx="1295809" cy="37228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04" name="直線矢印コネクタ 803"/>
            <p:cNvCxnSpPr/>
            <p:nvPr/>
          </p:nvCxnSpPr>
          <p:spPr>
            <a:xfrm flipH="1">
              <a:off x="5904991" y="2637792"/>
              <a:ext cx="11307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6108"/>
              </p:ext>
            </p:extLst>
          </p:nvPr>
        </p:nvGraphicFramePr>
        <p:xfrm>
          <a:off x="7597316" y="8168179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7581315" y="9855739"/>
            <a:ext cx="1583750" cy="83607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6033" y="7930483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580</Words>
  <Application>Microsoft Office PowerPoint</Application>
  <PresentationFormat>ユーザー設定</PresentationFormat>
  <Paragraphs>260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176</cp:revision>
  <cp:lastPrinted>2016-08-15T04:36:09Z</cp:lastPrinted>
  <dcterms:created xsi:type="dcterms:W3CDTF">2016-08-15T01:34:35Z</dcterms:created>
  <dcterms:modified xsi:type="dcterms:W3CDTF">2016-08-17T05:09:12Z</dcterms:modified>
</cp:coreProperties>
</file>