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7"/>
  </p:notesMasterIdLst>
  <p:sldIdLst>
    <p:sldId id="260" r:id="rId2"/>
    <p:sldId id="261" r:id="rId3"/>
    <p:sldId id="262" r:id="rId4"/>
    <p:sldId id="263" r:id="rId5"/>
    <p:sldId id="264" r:id="rId6"/>
  </p:sldIdLst>
  <p:sldSz cx="15119350" cy="10691813"/>
  <p:notesSz cx="6735763" cy="9866313"/>
  <p:defaultTextStyle>
    <a:defPPr>
      <a:defRPr lang="ja-JP"/>
    </a:defPPr>
    <a:lvl1pPr marL="0" algn="l" defTabSz="1238445" rtl="0" eaLnBrk="1" latinLnBrk="0" hangingPunct="1">
      <a:defRPr kumimoji="1" sz="2439" kern="1200">
        <a:solidFill>
          <a:schemeClr val="tx1"/>
        </a:solidFill>
        <a:latin typeface="+mn-lt"/>
        <a:ea typeface="+mn-ea"/>
        <a:cs typeface="+mn-cs"/>
      </a:defRPr>
    </a:lvl1pPr>
    <a:lvl2pPr marL="619221" algn="l" defTabSz="1238445" rtl="0" eaLnBrk="1" latinLnBrk="0" hangingPunct="1">
      <a:defRPr kumimoji="1" sz="2439" kern="1200">
        <a:solidFill>
          <a:schemeClr val="tx1"/>
        </a:solidFill>
        <a:latin typeface="+mn-lt"/>
        <a:ea typeface="+mn-ea"/>
        <a:cs typeface="+mn-cs"/>
      </a:defRPr>
    </a:lvl2pPr>
    <a:lvl3pPr marL="1238445" algn="l" defTabSz="1238445" rtl="0" eaLnBrk="1" latinLnBrk="0" hangingPunct="1">
      <a:defRPr kumimoji="1" sz="2439" kern="1200">
        <a:solidFill>
          <a:schemeClr val="tx1"/>
        </a:solidFill>
        <a:latin typeface="+mn-lt"/>
        <a:ea typeface="+mn-ea"/>
        <a:cs typeface="+mn-cs"/>
      </a:defRPr>
    </a:lvl3pPr>
    <a:lvl4pPr marL="1857669" algn="l" defTabSz="1238445" rtl="0" eaLnBrk="1" latinLnBrk="0" hangingPunct="1">
      <a:defRPr kumimoji="1" sz="2439" kern="1200">
        <a:solidFill>
          <a:schemeClr val="tx1"/>
        </a:solidFill>
        <a:latin typeface="+mn-lt"/>
        <a:ea typeface="+mn-ea"/>
        <a:cs typeface="+mn-cs"/>
      </a:defRPr>
    </a:lvl4pPr>
    <a:lvl5pPr marL="2476893" algn="l" defTabSz="1238445" rtl="0" eaLnBrk="1" latinLnBrk="0" hangingPunct="1">
      <a:defRPr kumimoji="1" sz="2439" kern="1200">
        <a:solidFill>
          <a:schemeClr val="tx1"/>
        </a:solidFill>
        <a:latin typeface="+mn-lt"/>
        <a:ea typeface="+mn-ea"/>
        <a:cs typeface="+mn-cs"/>
      </a:defRPr>
    </a:lvl5pPr>
    <a:lvl6pPr marL="3096114" algn="l" defTabSz="1238445" rtl="0" eaLnBrk="1" latinLnBrk="0" hangingPunct="1">
      <a:defRPr kumimoji="1" sz="2439" kern="1200">
        <a:solidFill>
          <a:schemeClr val="tx1"/>
        </a:solidFill>
        <a:latin typeface="+mn-lt"/>
        <a:ea typeface="+mn-ea"/>
        <a:cs typeface="+mn-cs"/>
      </a:defRPr>
    </a:lvl6pPr>
    <a:lvl7pPr marL="3715337" algn="l" defTabSz="1238445" rtl="0" eaLnBrk="1" latinLnBrk="0" hangingPunct="1">
      <a:defRPr kumimoji="1" sz="2439" kern="1200">
        <a:solidFill>
          <a:schemeClr val="tx1"/>
        </a:solidFill>
        <a:latin typeface="+mn-lt"/>
        <a:ea typeface="+mn-ea"/>
        <a:cs typeface="+mn-cs"/>
      </a:defRPr>
    </a:lvl7pPr>
    <a:lvl8pPr marL="4334561" algn="l" defTabSz="1238445" rtl="0" eaLnBrk="1" latinLnBrk="0" hangingPunct="1">
      <a:defRPr kumimoji="1" sz="2439" kern="1200">
        <a:solidFill>
          <a:schemeClr val="tx1"/>
        </a:solidFill>
        <a:latin typeface="+mn-lt"/>
        <a:ea typeface="+mn-ea"/>
        <a:cs typeface="+mn-cs"/>
      </a:defRPr>
    </a:lvl8pPr>
    <a:lvl9pPr marL="4953783" algn="l" defTabSz="1238445"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4726"/>
    <a:srgbClr val="FFFFCC"/>
    <a:srgbClr val="CF1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6" d="100"/>
          <a:sy n="76" d="100"/>
        </p:scale>
        <p:origin x="11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projects\Yokohama\design\2016\models\DifferenceBothSideWhe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Sheet1!$C$19</c:f>
              <c:strCache>
                <c:ptCount val="1"/>
                <c:pt idx="0">
                  <c:v>右タイヤ</c:v>
                </c:pt>
              </c:strCache>
            </c:strRef>
          </c:tx>
          <c:spPr>
            <a:ln w="19050" cap="rnd">
              <a:solidFill>
                <a:srgbClr val="0070C0"/>
              </a:solidFill>
              <a:round/>
            </a:ln>
            <a:effectLst/>
          </c:spPr>
          <c:marker>
            <c:symbol val="circle"/>
            <c:size val="5"/>
            <c:spPr>
              <a:solidFill>
                <a:srgbClr val="0070C0"/>
              </a:solidFill>
              <a:ln w="9525">
                <a:solidFill>
                  <a:srgbClr val="0070C0"/>
                </a:solidFill>
              </a:ln>
              <a:effectLst/>
            </c:spPr>
          </c:marker>
          <c:xVal>
            <c:numRef>
              <c:f>Sheet1!$A$20:$A$29</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Sheet1!$C$20:$C$29</c:f>
              <c:numCache>
                <c:formatCode>General</c:formatCode>
                <c:ptCount val="10"/>
                <c:pt idx="0">
                  <c:v>883.0666666666674</c:v>
                </c:pt>
                <c:pt idx="1">
                  <c:v>1670.6666666666686</c:v>
                </c:pt>
                <c:pt idx="2">
                  <c:v>2529.86666666667</c:v>
                </c:pt>
                <c:pt idx="3">
                  <c:v>3341.2333333333372</c:v>
                </c:pt>
                <c:pt idx="4">
                  <c:v>4247.3333333333394</c:v>
                </c:pt>
                <c:pt idx="5">
                  <c:v>4843.200000000008</c:v>
                </c:pt>
                <c:pt idx="6">
                  <c:v>4890.833333333343</c:v>
                </c:pt>
                <c:pt idx="7">
                  <c:v>4843.2000000000089</c:v>
                </c:pt>
                <c:pt idx="8">
                  <c:v>4890.8666666666759</c:v>
                </c:pt>
                <c:pt idx="9">
                  <c:v>4795.5000000000082</c:v>
                </c:pt>
              </c:numCache>
            </c:numRef>
          </c:yVal>
          <c:smooth val="0"/>
        </c:ser>
        <c:ser>
          <c:idx val="0"/>
          <c:order val="1"/>
          <c:tx>
            <c:strRef>
              <c:f>Sheet1!$B$19</c:f>
              <c:strCache>
                <c:ptCount val="1"/>
                <c:pt idx="0">
                  <c:v>左タイヤ</c:v>
                </c:pt>
              </c:strCache>
            </c:strRef>
          </c:tx>
          <c:spPr>
            <a:ln w="19050" cap="rnd">
              <a:solidFill>
                <a:schemeClr val="accent4">
                  <a:lumMod val="75000"/>
                </a:schemeClr>
              </a:solidFill>
              <a:round/>
            </a:ln>
            <a:effectLst/>
          </c:spPr>
          <c:marker>
            <c:symbol val="triangle"/>
            <c:size val="5"/>
            <c:spPr>
              <a:solidFill>
                <a:schemeClr val="accent2"/>
              </a:solidFill>
              <a:ln w="9525">
                <a:solidFill>
                  <a:schemeClr val="accent2">
                    <a:alpha val="91000"/>
                  </a:schemeClr>
                </a:solidFill>
              </a:ln>
              <a:effectLst/>
            </c:spPr>
          </c:marker>
          <c:xVal>
            <c:numRef>
              <c:f>Sheet1!$A$20:$A$29</c:f>
              <c:numCache>
                <c:formatCode>General</c:formatCode>
                <c:ptCount val="10"/>
                <c:pt idx="0">
                  <c:v>10</c:v>
                </c:pt>
                <c:pt idx="1">
                  <c:v>20</c:v>
                </c:pt>
                <c:pt idx="2">
                  <c:v>30</c:v>
                </c:pt>
                <c:pt idx="3">
                  <c:v>40</c:v>
                </c:pt>
                <c:pt idx="4">
                  <c:v>50</c:v>
                </c:pt>
                <c:pt idx="5">
                  <c:v>60</c:v>
                </c:pt>
                <c:pt idx="6">
                  <c:v>70</c:v>
                </c:pt>
                <c:pt idx="7">
                  <c:v>80</c:v>
                </c:pt>
                <c:pt idx="8">
                  <c:v>90</c:v>
                </c:pt>
                <c:pt idx="9">
                  <c:v>100</c:v>
                </c:pt>
              </c:numCache>
            </c:numRef>
          </c:xVal>
          <c:yVal>
            <c:numRef>
              <c:f>Sheet1!$B$20:$B$29</c:f>
              <c:numCache>
                <c:formatCode>General</c:formatCode>
                <c:ptCount val="10"/>
                <c:pt idx="0">
                  <c:v>930.80000000000086</c:v>
                </c:pt>
                <c:pt idx="1">
                  <c:v>1718.4000000000019</c:v>
                </c:pt>
                <c:pt idx="2">
                  <c:v>2577.5333333333365</c:v>
                </c:pt>
                <c:pt idx="3">
                  <c:v>3365.0333333333379</c:v>
                </c:pt>
                <c:pt idx="4">
                  <c:v>4295.0000000000073</c:v>
                </c:pt>
                <c:pt idx="5">
                  <c:v>4604.8666666666741</c:v>
                </c:pt>
                <c:pt idx="6">
                  <c:v>4676.3333333333421</c:v>
                </c:pt>
                <c:pt idx="7">
                  <c:v>4604.8333333333412</c:v>
                </c:pt>
                <c:pt idx="8">
                  <c:v>4724.033333333341</c:v>
                </c:pt>
                <c:pt idx="9">
                  <c:v>4700.1666666666752</c:v>
                </c:pt>
              </c:numCache>
            </c:numRef>
          </c:yVal>
          <c:smooth val="0"/>
        </c:ser>
        <c:dLbls>
          <c:showLegendKey val="0"/>
          <c:showVal val="0"/>
          <c:showCatName val="0"/>
          <c:showSerName val="0"/>
          <c:showPercent val="0"/>
          <c:showBubbleSize val="0"/>
        </c:dLbls>
        <c:axId val="311862808"/>
        <c:axId val="311863200"/>
      </c:scatterChart>
      <c:valAx>
        <c:axId val="311862808"/>
        <c:scaling>
          <c:orientation val="minMax"/>
          <c:max val="100"/>
          <c:min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ja-JP"/>
                  <a:t>入力</a:t>
                </a:r>
                <a:r>
                  <a:rPr lang="en-US"/>
                  <a:t>[power]</a:t>
                </a:r>
                <a:endParaRPr lang="ja-JP"/>
              </a:p>
            </c:rich>
          </c:tx>
          <c:layout/>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311863200"/>
        <c:crosses val="autoZero"/>
        <c:crossBetween val="midCat"/>
        <c:majorUnit val="10"/>
      </c:valAx>
      <c:valAx>
        <c:axId val="311863200"/>
        <c:scaling>
          <c:orientation val="minMax"/>
          <c:max val="5000"/>
          <c:min val="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0.1</a:t>
                </a:r>
                <a:r>
                  <a:rPr lang="ja-JP" sz="600"/>
                  <a:t>秒間に進む距離</a:t>
                </a:r>
                <a:r>
                  <a:rPr lang="en-US" sz="600"/>
                  <a:t>[mm]</a:t>
                </a:r>
                <a:endParaRPr lang="ja-JP" sz="600"/>
              </a:p>
            </c:rich>
          </c:tx>
          <c:layout/>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311862808"/>
        <c:crosses val="autoZero"/>
        <c:crossBetween val="midCat"/>
      </c:valAx>
      <c:spPr>
        <a:noFill/>
        <a:ln>
          <a:noFill/>
        </a:ln>
        <a:effectLst/>
      </c:spPr>
    </c:plotArea>
    <c:legend>
      <c:legendPos val="r"/>
      <c:layout/>
      <c:overlay val="1"/>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sz="6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729140AA-5DCF-4644-846F-5EE03622738A}" type="datetimeFigureOut">
              <a:rPr kumimoji="1" lang="ja-JP" altLang="en-US" smtClean="0"/>
              <a:t>2016/8/18</a:t>
            </a:fld>
            <a:endParaRPr kumimoji="1" lang="ja-JP" altLang="en-US"/>
          </a:p>
        </p:txBody>
      </p:sp>
      <p:sp>
        <p:nvSpPr>
          <p:cNvPr id="4" name="スライド イメージ プレースホルダー 3"/>
          <p:cNvSpPr>
            <a:spLocks noGrp="1" noRot="1" noChangeAspect="1"/>
          </p:cNvSpPr>
          <p:nvPr>
            <p:ph type="sldImg" idx="2"/>
          </p:nvPr>
        </p:nvSpPr>
        <p:spPr>
          <a:xfrm>
            <a:off x="1014413" y="1233488"/>
            <a:ext cx="4706937"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2D988D0C-A51B-464A-9924-D3AC9720DC93}" type="slidenum">
              <a:rPr kumimoji="1" lang="ja-JP" altLang="en-US" smtClean="0"/>
              <a:t>‹#›</a:t>
            </a:fld>
            <a:endParaRPr kumimoji="1" lang="ja-JP" altLang="en-US"/>
          </a:p>
        </p:txBody>
      </p:sp>
    </p:spTree>
    <p:extLst>
      <p:ext uri="{BB962C8B-B14F-4D97-AF65-F5344CB8AC3E}">
        <p14:creationId xmlns:p14="http://schemas.microsoft.com/office/powerpoint/2010/main" val="1424088191"/>
      </p:ext>
    </p:extLst>
  </p:cSld>
  <p:clrMap bg1="lt1" tx1="dk1" bg2="lt2" tx2="dk2" accent1="accent1" accent2="accent2" accent3="accent3" accent4="accent4" accent5="accent5" accent6="accent6" hlink="hlink" folHlink="folHlink"/>
  <p:notesStyle>
    <a:lvl1pPr marL="0" algn="l" defTabSz="1238445" rtl="0" eaLnBrk="1" latinLnBrk="0" hangingPunct="1">
      <a:defRPr kumimoji="1" sz="1626" kern="1200">
        <a:solidFill>
          <a:schemeClr val="tx1"/>
        </a:solidFill>
        <a:latin typeface="+mn-lt"/>
        <a:ea typeface="+mn-ea"/>
        <a:cs typeface="+mn-cs"/>
      </a:defRPr>
    </a:lvl1pPr>
    <a:lvl2pPr marL="619221" algn="l" defTabSz="1238445" rtl="0" eaLnBrk="1" latinLnBrk="0" hangingPunct="1">
      <a:defRPr kumimoji="1" sz="1626" kern="1200">
        <a:solidFill>
          <a:schemeClr val="tx1"/>
        </a:solidFill>
        <a:latin typeface="+mn-lt"/>
        <a:ea typeface="+mn-ea"/>
        <a:cs typeface="+mn-cs"/>
      </a:defRPr>
    </a:lvl2pPr>
    <a:lvl3pPr marL="1238445" algn="l" defTabSz="1238445" rtl="0" eaLnBrk="1" latinLnBrk="0" hangingPunct="1">
      <a:defRPr kumimoji="1" sz="1626" kern="1200">
        <a:solidFill>
          <a:schemeClr val="tx1"/>
        </a:solidFill>
        <a:latin typeface="+mn-lt"/>
        <a:ea typeface="+mn-ea"/>
        <a:cs typeface="+mn-cs"/>
      </a:defRPr>
    </a:lvl3pPr>
    <a:lvl4pPr marL="1857669" algn="l" defTabSz="1238445" rtl="0" eaLnBrk="1" latinLnBrk="0" hangingPunct="1">
      <a:defRPr kumimoji="1" sz="1626" kern="1200">
        <a:solidFill>
          <a:schemeClr val="tx1"/>
        </a:solidFill>
        <a:latin typeface="+mn-lt"/>
        <a:ea typeface="+mn-ea"/>
        <a:cs typeface="+mn-cs"/>
      </a:defRPr>
    </a:lvl4pPr>
    <a:lvl5pPr marL="2476893" algn="l" defTabSz="1238445" rtl="0" eaLnBrk="1" latinLnBrk="0" hangingPunct="1">
      <a:defRPr kumimoji="1" sz="1626" kern="1200">
        <a:solidFill>
          <a:schemeClr val="tx1"/>
        </a:solidFill>
        <a:latin typeface="+mn-lt"/>
        <a:ea typeface="+mn-ea"/>
        <a:cs typeface="+mn-cs"/>
      </a:defRPr>
    </a:lvl5pPr>
    <a:lvl6pPr marL="3096114" algn="l" defTabSz="1238445" rtl="0" eaLnBrk="1" latinLnBrk="0" hangingPunct="1">
      <a:defRPr kumimoji="1" sz="1626" kern="1200">
        <a:solidFill>
          <a:schemeClr val="tx1"/>
        </a:solidFill>
        <a:latin typeface="+mn-lt"/>
        <a:ea typeface="+mn-ea"/>
        <a:cs typeface="+mn-cs"/>
      </a:defRPr>
    </a:lvl6pPr>
    <a:lvl7pPr marL="3715337" algn="l" defTabSz="1238445" rtl="0" eaLnBrk="1" latinLnBrk="0" hangingPunct="1">
      <a:defRPr kumimoji="1" sz="1626" kern="1200">
        <a:solidFill>
          <a:schemeClr val="tx1"/>
        </a:solidFill>
        <a:latin typeface="+mn-lt"/>
        <a:ea typeface="+mn-ea"/>
        <a:cs typeface="+mn-cs"/>
      </a:defRPr>
    </a:lvl7pPr>
    <a:lvl8pPr marL="4334561" algn="l" defTabSz="1238445" rtl="0" eaLnBrk="1" latinLnBrk="0" hangingPunct="1">
      <a:defRPr kumimoji="1" sz="1626" kern="1200">
        <a:solidFill>
          <a:schemeClr val="tx1"/>
        </a:solidFill>
        <a:latin typeface="+mn-lt"/>
        <a:ea typeface="+mn-ea"/>
        <a:cs typeface="+mn-cs"/>
      </a:defRPr>
    </a:lvl8pPr>
    <a:lvl9pPr marL="4953783" algn="l" defTabSz="1238445" rtl="0" eaLnBrk="1" latinLnBrk="0" hangingPunct="1">
      <a:defRPr kumimoji="1" sz="1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206290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85376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65298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8976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36437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39521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43363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smtClean="0"/>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2567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17650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48950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152497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smtClean="0"/>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72B48E1-50D5-40B7-9AA4-D680720A3CD4}" type="datetimeFigureOut">
              <a:rPr kumimoji="1" lang="ja-JP" altLang="en-US" smtClean="0"/>
              <a:t>2016/8/18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63866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D72B48E1-50D5-40B7-9AA4-D680720A3CD4}" type="datetimeFigureOut">
              <a:rPr kumimoji="1" lang="ja-JP" altLang="en-US" smtClean="0"/>
              <a:t>2016/8/18</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DA1D93A2-4B68-47A5-8F2B-A13150EC32AF}" type="slidenum">
              <a:rPr kumimoji="1" lang="ja-JP" altLang="en-US" smtClean="0"/>
              <a:t>‹#›</a:t>
            </a:fld>
            <a:endParaRPr kumimoji="1" lang="ja-JP" altLang="en-US"/>
          </a:p>
        </p:txBody>
      </p:sp>
    </p:spTree>
    <p:extLst>
      <p:ext uri="{BB962C8B-B14F-4D97-AF65-F5344CB8AC3E}">
        <p14:creationId xmlns:p14="http://schemas.microsoft.com/office/powerpoint/2010/main" val="39528531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3.png"/><Relationship Id="rId7"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NULL"/><Relationship Id="rId11" Type="http://schemas.openxmlformats.org/officeDocument/2006/relationships/image" Target="../media/image6.png"/><Relationship Id="rId5" Type="http://schemas.openxmlformats.org/officeDocument/2006/relationships/image" Target="NULL"/><Relationship Id="rId10"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NUL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png"/><Relationship Id="rId18" Type="http://schemas.openxmlformats.org/officeDocument/2006/relationships/image" Target="../media/image50.png"/><Relationship Id="rId3" Type="http://schemas.openxmlformats.org/officeDocument/2006/relationships/image" Target="../media/image8.png"/><Relationship Id="rId21" Type="http://schemas.openxmlformats.org/officeDocument/2006/relationships/image" Target="../media/image80.png"/><Relationship Id="rId7" Type="http://schemas.openxmlformats.org/officeDocument/2006/relationships/image" Target="../media/image61.png"/><Relationship Id="rId12" Type="http://schemas.openxmlformats.org/officeDocument/2006/relationships/image" Target="../media/image14.png"/><Relationship Id="rId17" Type="http://schemas.openxmlformats.org/officeDocument/2006/relationships/image" Target="../media/image40.png"/><Relationship Id="rId2" Type="http://schemas.openxmlformats.org/officeDocument/2006/relationships/image" Target="../media/image7.png"/><Relationship Id="rId16" Type="http://schemas.openxmlformats.org/officeDocument/2006/relationships/image" Target="../media/image30.png"/><Relationship Id="rId20"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51.png"/><Relationship Id="rId11" Type="http://schemas.openxmlformats.org/officeDocument/2006/relationships/image" Target="../media/image120.png"/><Relationship Id="rId5" Type="http://schemas.openxmlformats.org/officeDocument/2006/relationships/image" Target="../media/image41.png"/><Relationship Id="rId15" Type="http://schemas.openxmlformats.org/officeDocument/2006/relationships/image" Target="../media/image20.png"/><Relationship Id="rId23" Type="http://schemas.openxmlformats.org/officeDocument/2006/relationships/image" Target="../media/image10.png"/><Relationship Id="rId10" Type="http://schemas.openxmlformats.org/officeDocument/2006/relationships/image" Target="../media/image110.png"/><Relationship Id="rId19" Type="http://schemas.openxmlformats.org/officeDocument/2006/relationships/image" Target="../media/image60.png"/><Relationship Id="rId4" Type="http://schemas.openxmlformats.org/officeDocument/2006/relationships/image" Target="../media/image31.png"/><Relationship Id="rId9" Type="http://schemas.openxmlformats.org/officeDocument/2006/relationships/image" Target="../media/image100.png"/><Relationship Id="rId14" Type="http://schemas.openxmlformats.org/officeDocument/2006/relationships/image" Target="../media/image81.png"/><Relationship Id="rId22"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48" y="1794771"/>
            <a:ext cx="14544675" cy="4567270"/>
          </a:xfrm>
          <a:prstGeom prst="rect">
            <a:avLst/>
          </a:prstGeom>
        </p:spPr>
      </p:pic>
      <p:sp>
        <p:nvSpPr>
          <p:cNvPr id="6" name="角丸四角形 5"/>
          <p:cNvSpPr/>
          <p:nvPr/>
        </p:nvSpPr>
        <p:spPr>
          <a:xfrm>
            <a:off x="3007982"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7" name="角丸四角形 6"/>
          <p:cNvSpPr/>
          <p:nvPr/>
        </p:nvSpPr>
        <p:spPr>
          <a:xfrm>
            <a:off x="5185897"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8" name="角丸四角形 7"/>
          <p:cNvSpPr/>
          <p:nvPr/>
        </p:nvSpPr>
        <p:spPr>
          <a:xfrm>
            <a:off x="7363812"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361022"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要求</a:t>
            </a:r>
            <a:endPar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en-US" altLang="ja-JP" sz="2716"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コースで</a:t>
            </a:r>
            <a:r>
              <a:rPr lang="en-US" altLang="ja-JP" sz="2716" dirty="0" smtClean="0">
                <a:latin typeface="メイリオ" panose="020B0604030504040204" pitchFamily="50" charset="-128"/>
                <a:ea typeface="メイリオ" panose="020B0604030504040204" pitchFamily="50" charset="-128"/>
                <a:cs typeface="メイリオ" panose="020B0604030504040204" pitchFamily="50" charset="-128"/>
              </a:rPr>
              <a:t>60</a:t>
            </a: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点以上取ることを目標とし、要求事項を整理した</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テキスト ボックス 15"/>
          <p:cNvSpPr txBox="1"/>
          <p:nvPr/>
        </p:nvSpPr>
        <p:spPr>
          <a:xfrm>
            <a:off x="361022" y="1763095"/>
            <a:ext cx="3735253"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1-1. </a:t>
            </a:r>
            <a:r>
              <a:rPr kumimoji="1"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要件分析</a:t>
            </a:r>
            <a:r>
              <a:rPr kumimoji="1"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SysML</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の要求図</a:t>
            </a:r>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361021" y="6435534"/>
            <a:ext cx="8308713" cy="4111290"/>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361022" y="1763095"/>
            <a:ext cx="14542094" cy="4669789"/>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8779153" y="6885092"/>
            <a:ext cx="6340197" cy="2708434"/>
          </a:xfrm>
          <a:prstGeom prst="rect">
            <a:avLst/>
          </a:prstGeom>
          <a:noFill/>
        </p:spPr>
        <p:txBody>
          <a:bodyPr wrap="none" spcCol="36000" rtlCol="0">
            <a:spAutoFit/>
          </a:bodyPr>
          <a:lstStyle/>
          <a:p>
            <a:pPr>
              <a:spcAft>
                <a:spcPts val="18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地区予選突破に、</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コースで必要となる点数を</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60</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以上と想定し、チームの目標とし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Aft>
                <a:spcPts val="18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目標達成に必要な要求を</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SysML</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の要求図を用いて</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段階的に詳細化した。</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(1-1.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要件分析</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pPr>
              <a:spcAft>
                <a:spcPts val="18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また、要件分析で抽出した派生要求を実現するため、</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各要求に対して、必要となる要素技術を洗い出した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(1-2.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要求に対応する要素技術</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361022" y="6435534"/>
            <a:ext cx="2837636"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1-2.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要求に対応する要素</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テキスト ボックス 26"/>
          <p:cNvSpPr txBox="1"/>
          <p:nvPr/>
        </p:nvSpPr>
        <p:spPr>
          <a:xfrm>
            <a:off x="6157114" y="7182465"/>
            <a:ext cx="2339102" cy="646331"/>
          </a:xfrm>
          <a:prstGeom prst="rect">
            <a:avLst/>
          </a:prstGeom>
          <a:noFill/>
        </p:spPr>
        <p:txBody>
          <a:bodyPr wrap="none" rtlCol="0">
            <a:spAutoFit/>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要求に対応する要素の詳細は</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後述する</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記述先は</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各番号を参照</a:t>
            </a: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4" name="表 33"/>
          <p:cNvGraphicFramePr>
            <a:graphicFrameLocks noGrp="1"/>
          </p:cNvGraphicFramePr>
          <p:nvPr>
            <p:extLst>
              <p:ext uri="{D42A27DB-BD31-4B8C-83A1-F6EECF244321}">
                <p14:modId xmlns:p14="http://schemas.microsoft.com/office/powerpoint/2010/main" val="1653948519"/>
              </p:ext>
            </p:extLst>
          </p:nvPr>
        </p:nvGraphicFramePr>
        <p:xfrm>
          <a:off x="462781" y="6833045"/>
          <a:ext cx="5702247" cy="3600308"/>
        </p:xfrm>
        <a:graphic>
          <a:graphicData uri="http://schemas.openxmlformats.org/drawingml/2006/table">
            <a:tbl>
              <a:tblPr/>
              <a:tblGrid>
                <a:gridCol w="2441330"/>
                <a:gridCol w="296447"/>
                <a:gridCol w="296447"/>
                <a:gridCol w="296447"/>
                <a:gridCol w="296447"/>
                <a:gridCol w="296447"/>
                <a:gridCol w="296447"/>
                <a:gridCol w="296447"/>
                <a:gridCol w="296447"/>
                <a:gridCol w="296447"/>
                <a:gridCol w="296447"/>
                <a:gridCol w="296447"/>
              </a:tblGrid>
              <a:tr h="163482">
                <a:tc rowSpan="3">
                  <a:txBody>
                    <a:bodyPr/>
                    <a:lstStyle/>
                    <a:p>
                      <a:pPr algn="ctr" fontAlgn="ctr"/>
                      <a:r>
                        <a:rPr lang="ja-JP" altLang="en-US" sz="1200" b="1" i="0" u="none" strike="noStrike" dirty="0">
                          <a:solidFill>
                            <a:srgbClr val="000000"/>
                          </a:solidFill>
                          <a:effectLst/>
                          <a:latin typeface="メイリオ" panose="020B0604030504040204" pitchFamily="50" charset="-128"/>
                          <a:ea typeface="メイリオ" panose="020B0604030504040204" pitchFamily="50" charset="-128"/>
                        </a:rPr>
                        <a:t>要求</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11">
                  <a:txBody>
                    <a:bodyPr/>
                    <a:lstStyle/>
                    <a:p>
                      <a:pPr algn="ctr" fontAlgn="ctr"/>
                      <a:r>
                        <a:rPr lang="ja-JP" altLang="en-US" sz="700" b="1" i="0" u="none" strike="noStrike" dirty="0" smtClean="0">
                          <a:solidFill>
                            <a:srgbClr val="000000"/>
                          </a:solidFill>
                          <a:effectLst/>
                          <a:latin typeface="メイリオ" panose="020B0604030504040204" pitchFamily="50" charset="-128"/>
                          <a:ea typeface="メイリオ" panose="020B0604030504040204" pitchFamily="50" charset="-128"/>
                        </a:rPr>
                        <a:t>要求に対応する要素と</a:t>
                      </a:r>
                      <a:r>
                        <a:rPr lang="ja-JP" altLang="en-US" sz="700" b="1" i="0" u="none" strike="noStrike" dirty="0">
                          <a:solidFill>
                            <a:srgbClr val="000000"/>
                          </a:solidFill>
                          <a:effectLst/>
                          <a:latin typeface="メイリオ" panose="020B0604030504040204" pitchFamily="50" charset="-128"/>
                          <a:ea typeface="メイリオ" panose="020B0604030504040204" pitchFamily="50" charset="-128"/>
                        </a:rPr>
                        <a:t>参照先</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932284">
                <a:tc vMerge="1">
                  <a:txBody>
                    <a:bodyPr/>
                    <a:lstStyle/>
                    <a:p>
                      <a:endParaRPr kumimoji="1" lang="ja-JP" altLang="en-US"/>
                    </a:p>
                  </a:txBody>
                  <a:tcPr/>
                </a:tc>
                <a:tc>
                  <a:txBody>
                    <a:bodyPr/>
                    <a:lstStyle/>
                    <a:p>
                      <a:pPr algn="l" fontAlgn="t"/>
                      <a:r>
                        <a:rPr lang="zh-TW" altLang="en-US" sz="700" b="0" i="0" u="none" strike="noStrike" dirty="0">
                          <a:solidFill>
                            <a:srgbClr val="000000"/>
                          </a:solidFill>
                          <a:effectLst/>
                          <a:latin typeface="メイリオ" panose="020B0604030504040204" pitchFamily="50" charset="-128"/>
                          <a:ea typeface="メイリオ" panose="020B0604030504040204" pitchFamily="50" charset="-128"/>
                        </a:rPr>
                        <a:t>移動</a:t>
                      </a:r>
                      <a:r>
                        <a:rPr lang="zh-TW" altLang="en-US" sz="700" b="0" i="0" u="none" strike="noStrike" dirty="0" smtClean="0">
                          <a:solidFill>
                            <a:srgbClr val="000000"/>
                          </a:solidFill>
                          <a:effectLst/>
                          <a:latin typeface="メイリオ" panose="020B0604030504040204" pitchFamily="50" charset="-128"/>
                          <a:ea typeface="メイリオ" panose="020B0604030504040204" pitchFamily="50" charset="-128"/>
                        </a:rPr>
                        <a:t>対象</a:t>
                      </a:r>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ブロック</a:t>
                      </a:r>
                      <a:r>
                        <a:rPr lang="zh-TW" altLang="en-US" sz="700" b="0" i="0" u="none" strike="noStrike" dirty="0" smtClean="0">
                          <a:solidFill>
                            <a:srgbClr val="000000"/>
                          </a:solidFill>
                          <a:effectLst/>
                          <a:latin typeface="メイリオ" panose="020B0604030504040204" pitchFamily="50" charset="-128"/>
                          <a:ea typeface="メイリオ" panose="020B0604030504040204" pitchFamily="50" charset="-128"/>
                        </a:rPr>
                        <a:t>決定</a:t>
                      </a:r>
                      <a:r>
                        <a:rPr lang="en-US" altLang="zh-TW" sz="700" b="0" i="0" u="none" strike="noStrike" dirty="0" smtClean="0">
                          <a:solidFill>
                            <a:srgbClr val="000000"/>
                          </a:solidFill>
                          <a:effectLst/>
                          <a:latin typeface="メイリオ" panose="020B0604030504040204" pitchFamily="50" charset="-128"/>
                          <a:ea typeface="メイリオ" panose="020B0604030504040204" pitchFamily="50" charset="-128"/>
                        </a:rPr>
                        <a:t>(</a:t>
                      </a:r>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ゲームの攻略手順</a:t>
                      </a:r>
                      <a:r>
                        <a:rPr lang="en-US" altLang="zh-TW" sz="700" b="0" i="0" u="none" strike="noStrike" dirty="0" smtClean="0">
                          <a:solidFill>
                            <a:srgbClr val="000000"/>
                          </a:solidFill>
                          <a:effectLst/>
                          <a:latin typeface="メイリオ" panose="020B0604030504040204" pitchFamily="50" charset="-128"/>
                          <a:ea typeface="メイリオ" panose="020B0604030504040204" pitchFamily="50" charset="-128"/>
                        </a:rPr>
                        <a:t>)</a:t>
                      </a:r>
                      <a:endParaRPr lang="zh-TW"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ブロックの色の管理</a:t>
                      </a: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TW" altLang="en-US" sz="700" b="0" i="0" u="none" strike="noStrike" dirty="0">
                          <a:solidFill>
                            <a:srgbClr val="000000"/>
                          </a:solidFill>
                          <a:effectLst/>
                          <a:latin typeface="メイリオ" panose="020B0604030504040204" pitchFamily="50" charset="-128"/>
                          <a:ea typeface="メイリオ" panose="020B0604030504040204" pitchFamily="50" charset="-128"/>
                        </a:rPr>
                        <a:t>自己位置推定機能</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経路の選択基準</a:t>
                      </a: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TW" altLang="en-US" sz="700" b="0" i="0" u="none" strike="noStrike" dirty="0">
                          <a:solidFill>
                            <a:srgbClr val="000000"/>
                          </a:solidFill>
                          <a:effectLst/>
                          <a:latin typeface="メイリオ" panose="020B0604030504040204" pitchFamily="50" charset="-128"/>
                          <a:ea typeface="メイリオ" panose="020B0604030504040204" pitchFamily="50" charset="-128"/>
                        </a:rPr>
                        <a:t>座標指定移動</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TW" altLang="en-US" sz="700" b="0" i="0" u="none" strike="noStrike" dirty="0" smtClean="0">
                          <a:solidFill>
                            <a:srgbClr val="000000"/>
                          </a:solidFill>
                          <a:effectLst/>
                          <a:latin typeface="メイリオ" panose="020B0604030504040204" pitchFamily="50" charset="-128"/>
                          <a:ea typeface="メイリオ" panose="020B0604030504040204" pitchFamily="50" charset="-128"/>
                        </a:rPr>
                        <a:t>最適速度</a:t>
                      </a:r>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設定</a:t>
                      </a:r>
                      <a:endParaRPr lang="zh-TW"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色認識</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アーム制御</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向き補正走行</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zh-TW" altLang="en-US" sz="700" b="0" i="0" u="none" strike="noStrike" dirty="0">
                          <a:solidFill>
                            <a:srgbClr val="000000"/>
                          </a:solidFill>
                          <a:effectLst/>
                          <a:latin typeface="メイリオ" panose="020B0604030504040204" pitchFamily="50" charset="-128"/>
                          <a:ea typeface="メイリオ" panose="020B0604030504040204" pitchFamily="50" charset="-128"/>
                        </a:rPr>
                        <a:t>自己位置補正</a:t>
                      </a:r>
                    </a:p>
                  </a:txBody>
                  <a:tcPr marL="6539" marR="6539" marT="6539" marB="0" vert="eaVert"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ja-JP" altLang="en-US" sz="700" b="0" i="0" u="none" strike="noStrike" dirty="0" smtClean="0">
                          <a:solidFill>
                            <a:srgbClr val="000000"/>
                          </a:solidFill>
                          <a:effectLst/>
                          <a:latin typeface="メイリオ" panose="020B0604030504040204" pitchFamily="50" charset="-128"/>
                          <a:ea typeface="メイリオ" panose="020B0604030504040204" pitchFamily="50" charset="-128"/>
                        </a:rPr>
                        <a:t>ゲームエリアと走行体の抽象化</a:t>
                      </a: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vert="eaVert"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vMerge="1">
                  <a:txBody>
                    <a:bodyPr/>
                    <a:lstStyle/>
                    <a:p>
                      <a:endParaRPr kumimoji="1" lang="ja-JP" altLang="en-US"/>
                    </a:p>
                  </a:txBody>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2-6</a:t>
                      </a:r>
                      <a:endParaRPr lang="en-US" altLang="ja-JP"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2-5</a:t>
                      </a:r>
                      <a:endParaRPr lang="en-US" altLang="ja-JP"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3-1</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2-4</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3-3</a:t>
                      </a:r>
                      <a:endParaRPr lang="ja-JP" altLang="en-US" sz="700" b="0" i="0" u="none" strike="noStrike" dirty="0">
                        <a:solidFill>
                          <a:srgbClr val="000000"/>
                        </a:solidFill>
                        <a:effectLst/>
                        <a:latin typeface="メイリオ" panose="020B0604030504040204" pitchFamily="50" charset="-128"/>
                        <a:ea typeface="メイリオ" panose="020B0604030504040204" pitchFamily="50" charset="-128"/>
                      </a:endParaRP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3-6</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3-5</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3-5</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3-4</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3-2</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t"/>
                      <a:r>
                        <a:rPr lang="en-US" altLang="ja-JP" sz="700" b="0" i="0" u="none" strike="noStrike" dirty="0" smtClean="0">
                          <a:solidFill>
                            <a:srgbClr val="000000"/>
                          </a:solidFill>
                          <a:effectLst/>
                          <a:latin typeface="メイリオ" panose="020B0604030504040204" pitchFamily="50" charset="-128"/>
                          <a:ea typeface="メイリオ" panose="020B0604030504040204" pitchFamily="50" charset="-128"/>
                        </a:rPr>
                        <a:t>2-1</a:t>
                      </a: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累積移動が最短となるブロック移動順を決定する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目的地まで最短で移動する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色を正しく認識する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移動中にブロックを離さない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ブロックをエリア内に収める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移動したものは動かさない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最速で移動する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最短で移動する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FF64"/>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走行体の向きを補正する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自己位置推定の精度を維持する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区間ごとに最適な走行仕様を決定する</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482">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コースアウトしない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相手チームの走行体に接触しない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021">
                <a:tc>
                  <a:txBody>
                    <a:bodyPr/>
                    <a:lstStyle/>
                    <a:p>
                      <a:pPr algn="l"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急旋回・急加減速しない</a:t>
                      </a:r>
                    </a:p>
                  </a:txBody>
                  <a:tcPr marL="6539" marR="6539" marT="653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700" b="0" i="0" u="none" strike="noStrike">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700" b="0" i="0" u="none" strike="noStrike" dirty="0">
                          <a:solidFill>
                            <a:srgbClr val="000000"/>
                          </a:solidFill>
                          <a:effectLst/>
                          <a:latin typeface="メイリオ" panose="020B0604030504040204" pitchFamily="50" charset="-128"/>
                          <a:ea typeface="メイリオ" panose="020B0604030504040204" pitchFamily="50" charset="-128"/>
                        </a:rPr>
                        <a:t>　</a:t>
                      </a:r>
                    </a:p>
                  </a:txBody>
                  <a:tcPr marL="6539" marR="6539" marT="653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0986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60615" y="9432565"/>
            <a:ext cx="3768739" cy="105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角丸四角形 5"/>
          <p:cNvSpPr/>
          <p:nvPr/>
        </p:nvSpPr>
        <p:spPr>
          <a:xfrm>
            <a:off x="36369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5187235"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8" name="角丸四角形 7"/>
          <p:cNvSpPr/>
          <p:nvPr/>
        </p:nvSpPr>
        <p:spPr>
          <a:xfrm>
            <a:off x="736448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2540944"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抽象化したゲームエリア上での走行体の振る舞いと実際の操作を分離</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361020" y="1728941"/>
            <a:ext cx="5896599" cy="371198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260542" y="6338076"/>
            <a:ext cx="1890681" cy="307777"/>
          </a:xfrm>
          <a:prstGeom prst="rect">
            <a:avLst/>
          </a:prstGeom>
          <a:solidFill>
            <a:srgbClr val="D24726"/>
          </a:solidFill>
        </p:spPr>
        <p:txBody>
          <a:bodyPr wrap="squar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2-4.</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経路の選択基準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54612" y="6338077"/>
            <a:ext cx="8428950" cy="3054426"/>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67256" y="1728940"/>
            <a:ext cx="3147015"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2-1.</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ゲームエリアと走行体の抽象化</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92103" y="1845518"/>
            <a:ext cx="5938710" cy="830997"/>
          </a:xfrm>
          <a:prstGeom prst="rect">
            <a:avLst/>
          </a:prstGeom>
          <a:noFill/>
        </p:spPr>
        <p:txBody>
          <a:bodyPr wrap="square" rtlCol="0">
            <a:spAutoFit/>
          </a:bodyPr>
          <a:lstStyle/>
          <a:p>
            <a:pPr indent="3048000"/>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４ｘ４マスの格子であるゲームエリアを、格子点間の中点で分割し、下図のような座標系で表現した</a:t>
            </a:r>
            <a:r>
              <a:rPr kumimoji="1"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抽象マップ</a:t>
            </a:r>
            <a:r>
              <a:rPr kumimoji="1"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を設ける。抽象マップ上では</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走行体は位置、向き、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把持</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ブロックの有無を持つ</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抽象走行体</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として表現す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。走行体の振る舞い</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抽象マップ上で検討</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、実際の動作へ変換する。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6257619" y="1728943"/>
            <a:ext cx="8425943" cy="148860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268469" y="9392502"/>
            <a:ext cx="2249334"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2-5.</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ブロックの色の管理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p:nvPr/>
        </p:nvSpPr>
        <p:spPr>
          <a:xfrm>
            <a:off x="6254614" y="9392503"/>
            <a:ext cx="8428948" cy="1107884"/>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65802" y="1728942"/>
            <a:ext cx="2428870"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2-2.</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走行体の</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移動規則</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6391775" y="1787457"/>
            <a:ext cx="6723272" cy="1323439"/>
          </a:xfrm>
          <a:prstGeom prst="rect">
            <a:avLst/>
          </a:prstGeom>
        </p:spPr>
        <p:txBody>
          <a:bodyPr wrap="square">
            <a:spAutoFit/>
          </a:bodyPr>
          <a:lstStyle/>
          <a:p>
            <a:pPr indent="233362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抽象走行体の移動は以下の規則に従う。</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停止中は、常にサークルとサークルの中間</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中間点</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に存在する。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停止中の向き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は、必ず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軸に</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平行である。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把持しておらず、かつ停止中のみ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または</a:t>
            </a:r>
            <a:r>
              <a:rPr lang="en-US" altLang="ja-JP" sz="1200" b="1" dirty="0">
                <a:latin typeface="メイリオ" panose="020B0604030504040204" pitchFamily="50" charset="-128"/>
                <a:ea typeface="メイリオ" panose="020B0604030504040204" pitchFamily="50" charset="-128"/>
                <a:cs typeface="メイリオ" panose="020B0604030504040204" pitchFamily="50" charset="-128"/>
              </a:rPr>
              <a:t>18</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向きを変えることができる。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移動中かつ格子点上でのみ</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その向きを左右</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変えることができる</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左図に例示</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5</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ブロックを把持する際を除き、ブロックが設置されている点を通過しない。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1" name="正方形/長方形 690"/>
          <p:cNvSpPr/>
          <p:nvPr/>
        </p:nvSpPr>
        <p:spPr>
          <a:xfrm>
            <a:off x="6273040" y="3520580"/>
            <a:ext cx="6285918" cy="2862322"/>
          </a:xfrm>
          <a:prstGeom prst="rect">
            <a:avLst/>
          </a:prstGeom>
          <a:ln>
            <a:noFill/>
          </a:ln>
        </p:spPr>
        <p:txBody>
          <a:bodyPr wrap="square">
            <a:spAutoFit/>
          </a:bodyPr>
          <a:lstStyle/>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探索範囲および経由点の設定</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始点から終点への経路の探索範囲は、</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終点での走行体の向きと反対の隣接点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C</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を中心とする</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最大</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2x2</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の矩形</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 </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右図の</a:t>
            </a:r>
            <a:r>
              <a:rPr lang="ja-JP" altLang="en-US" sz="12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赤破線</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を含む矩形</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青破線</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とする。走行体は探索範囲中の格子点を経由するが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以降</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：右図の</a:t>
            </a:r>
            <a:r>
              <a:rPr lang="ja-JP" altLang="en-US" sz="1200" dirty="0" smtClean="0">
                <a:solidFill>
                  <a:srgbClr val="FF00FF"/>
                </a:solidFill>
                <a:latin typeface="メイリオ" panose="020B0604030504040204" pitchFamily="50" charset="-128"/>
                <a:ea typeface="メイリオ" panose="020B0604030504040204" pitchFamily="50" charset="-128"/>
                <a:cs typeface="メイリオ" panose="020B0604030504040204" pitchFamily="50" charset="-128"/>
              </a:rPr>
              <a:t>ピンク色の点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始点と終点を除く矩形の頂点は除外す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経路の探索</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始点を出発し</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の規則に従って移動しながら、通過した経由点を記録する</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探索子</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を設ける。探索子は右下図のように、次の移動先が複数になるたびに複製・分岐</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、それぞれの方向に移動する。探索子の停止条件は以下の通り。</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探索成功</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・終点に到達し</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、終点での走行体</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の向きと</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±45</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度以内で</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12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探索失敗</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・終点に到達し、終点での走行体の向きとの違いが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度以上である。</a:t>
            </a:r>
            <a:endParaRPr lang="en-US" altLang="ja-JP" sz="120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を除く</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終点近傍</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の点を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・同じ経由点を</a:t>
            </a:r>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回通過する。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・移動可能な経由点が存在しない。</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25" y="2719653"/>
            <a:ext cx="5608909" cy="274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5" name="正方形/長方形 754"/>
          <p:cNvSpPr/>
          <p:nvPr/>
        </p:nvSpPr>
        <p:spPr>
          <a:xfrm>
            <a:off x="6254613" y="3220012"/>
            <a:ext cx="8428948" cy="311783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6" name="テキスト ボックス 755"/>
          <p:cNvSpPr txBox="1"/>
          <p:nvPr/>
        </p:nvSpPr>
        <p:spPr>
          <a:xfrm>
            <a:off x="6256454" y="3229715"/>
            <a:ext cx="2787943"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2-3.</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抽象マップ上での経路探索</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025" name="グループ化 1024"/>
          <p:cNvGrpSpPr/>
          <p:nvPr/>
        </p:nvGrpSpPr>
        <p:grpSpPr>
          <a:xfrm>
            <a:off x="12552114" y="3475909"/>
            <a:ext cx="2024515" cy="1237475"/>
            <a:chOff x="12628314" y="3576409"/>
            <a:chExt cx="2024515" cy="1237475"/>
          </a:xfrm>
        </p:grpSpPr>
        <p:grpSp>
          <p:nvGrpSpPr>
            <p:cNvPr id="757" name="グループ化 756"/>
            <p:cNvGrpSpPr/>
            <p:nvPr/>
          </p:nvGrpSpPr>
          <p:grpSpPr>
            <a:xfrm>
              <a:off x="12628314" y="3576409"/>
              <a:ext cx="2024515" cy="1237475"/>
              <a:chOff x="213638" y="1543453"/>
              <a:chExt cx="2024515" cy="1237475"/>
            </a:xfrm>
          </p:grpSpPr>
          <p:cxnSp>
            <p:nvCxnSpPr>
              <p:cNvPr id="758" name="直線コネクタ 757"/>
              <p:cNvCxnSpPr/>
              <p:nvPr/>
            </p:nvCxnSpPr>
            <p:spPr>
              <a:xfrm>
                <a:off x="282949" y="1727592"/>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59" name="直線コネクタ 758"/>
              <p:cNvCxnSpPr/>
              <p:nvPr/>
            </p:nvCxnSpPr>
            <p:spPr>
              <a:xfrm>
                <a:off x="2123728"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0" name="直線コネクタ 759"/>
              <p:cNvCxnSpPr/>
              <p:nvPr/>
            </p:nvCxnSpPr>
            <p:spPr>
              <a:xfrm>
                <a:off x="282949"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1" name="直線コネクタ 760"/>
              <p:cNvCxnSpPr/>
              <p:nvPr/>
            </p:nvCxnSpPr>
            <p:spPr>
              <a:xfrm>
                <a:off x="271042" y="2032683"/>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a:off x="893130"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a:off x="1503311" y="1543453"/>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4" name="直線コネクタ 763"/>
              <p:cNvCxnSpPr/>
              <p:nvPr/>
            </p:nvCxnSpPr>
            <p:spPr>
              <a:xfrm>
                <a:off x="271042" y="2642864"/>
                <a:ext cx="1830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5" name="円/楕円 764"/>
              <p:cNvSpPr>
                <a:spLocks noChangeAspect="1"/>
              </p:cNvSpPr>
              <p:nvPr/>
            </p:nvSpPr>
            <p:spPr>
              <a:xfrm>
                <a:off x="822211"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6" name="円/楕円 765"/>
              <p:cNvSpPr>
                <a:spLocks noChangeAspect="1"/>
              </p:cNvSpPr>
              <p:nvPr/>
            </p:nvSpPr>
            <p:spPr>
              <a:xfrm>
                <a:off x="213638" y="1960607"/>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7" name="円/楕円 766"/>
              <p:cNvSpPr>
                <a:spLocks noChangeAspect="1"/>
              </p:cNvSpPr>
              <p:nvPr/>
            </p:nvSpPr>
            <p:spPr>
              <a:xfrm>
                <a:off x="2048006"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8" name="円/楕円 767"/>
              <p:cNvSpPr>
                <a:spLocks noChangeAspect="1"/>
              </p:cNvSpPr>
              <p:nvPr/>
            </p:nvSpPr>
            <p:spPr>
              <a:xfrm>
                <a:off x="1439433" y="1960607"/>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9" name="円/楕円 768"/>
              <p:cNvSpPr>
                <a:spLocks noChangeAspect="1"/>
              </p:cNvSpPr>
              <p:nvPr/>
            </p:nvSpPr>
            <p:spPr>
              <a:xfrm>
                <a:off x="213638"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0" name="円/楕円 769"/>
              <p:cNvSpPr>
                <a:spLocks noChangeAspect="1"/>
              </p:cNvSpPr>
              <p:nvPr/>
            </p:nvSpPr>
            <p:spPr>
              <a:xfrm>
                <a:off x="822211" y="2570674"/>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1" name="円/楕円 770"/>
              <p:cNvSpPr>
                <a:spLocks noChangeAspect="1"/>
              </p:cNvSpPr>
              <p:nvPr/>
            </p:nvSpPr>
            <p:spPr>
              <a:xfrm>
                <a:off x="1439433"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2" name="円/楕円 771"/>
              <p:cNvSpPr>
                <a:spLocks noChangeAspect="1"/>
              </p:cNvSpPr>
              <p:nvPr/>
            </p:nvSpPr>
            <p:spPr>
              <a:xfrm>
                <a:off x="2048006" y="2570674"/>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3" name="直線コネクタ 772"/>
              <p:cNvCxnSpPr/>
              <p:nvPr/>
            </p:nvCxnSpPr>
            <p:spPr>
              <a:xfrm>
                <a:off x="282949" y="2337774"/>
                <a:ext cx="1830543"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4" name="直線コネクタ 773"/>
              <p:cNvCxnSpPr/>
              <p:nvPr/>
            </p:nvCxnSpPr>
            <p:spPr>
              <a:xfrm flipV="1">
                <a:off x="588040"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5" name="直線コネクタ 774"/>
              <p:cNvCxnSpPr/>
              <p:nvPr/>
            </p:nvCxnSpPr>
            <p:spPr>
              <a:xfrm flipV="1">
                <a:off x="1198221"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flipV="1">
                <a:off x="1808402" y="1543454"/>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7" name="円/楕円 776"/>
              <p:cNvSpPr>
                <a:spLocks noChangeAspect="1"/>
              </p:cNvSpPr>
              <p:nvPr/>
            </p:nvSpPr>
            <p:spPr>
              <a:xfrm>
                <a:off x="1458850" y="1978006"/>
                <a:ext cx="105289" cy="108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a:solidFill>
                    <a:schemeClr val="tx1"/>
                  </a:solidFill>
                </a:endParaRPr>
              </a:p>
            </p:txBody>
          </p:sp>
          <p:grpSp>
            <p:nvGrpSpPr>
              <p:cNvPr id="778" name="グループ化 777"/>
              <p:cNvGrpSpPr/>
              <p:nvPr/>
            </p:nvGrpSpPr>
            <p:grpSpPr>
              <a:xfrm>
                <a:off x="845214" y="2252536"/>
                <a:ext cx="98148" cy="190877"/>
                <a:chOff x="5708510" y="2105252"/>
                <a:chExt cx="132356" cy="190877"/>
              </a:xfrm>
            </p:grpSpPr>
            <p:sp>
              <p:nvSpPr>
                <p:cNvPr id="793" name="二等辺三角形 792"/>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4" name="二等辺三角形 793"/>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79" name="正方形/長方形 778"/>
              <p:cNvSpPr/>
              <p:nvPr/>
            </p:nvSpPr>
            <p:spPr>
              <a:xfrm>
                <a:off x="467158" y="1636571"/>
                <a:ext cx="1770995" cy="872180"/>
              </a:xfrm>
              <a:prstGeom prst="rect">
                <a:avLst/>
              </a:prstGeom>
              <a:noFill/>
              <a:ln w="12700">
                <a:solidFill>
                  <a:srgbClr val="0000FF"/>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0" name="テキスト ボックス 779"/>
              <p:cNvSpPr txBox="1"/>
              <p:nvPr/>
            </p:nvSpPr>
            <p:spPr>
              <a:xfrm>
                <a:off x="591071" y="2159632"/>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終点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p:nvGrpSpPr>
              <p:cNvPr id="781" name="グループ化 780"/>
              <p:cNvGrpSpPr/>
              <p:nvPr/>
            </p:nvGrpSpPr>
            <p:grpSpPr>
              <a:xfrm rot="10800000">
                <a:off x="2082232" y="2219967"/>
                <a:ext cx="98148" cy="190877"/>
                <a:chOff x="5708510" y="2105252"/>
                <a:chExt cx="132356" cy="190877"/>
              </a:xfrm>
            </p:grpSpPr>
            <p:sp>
              <p:nvSpPr>
                <p:cNvPr id="791" name="二等辺三角形 790"/>
                <p:cNvSpPr/>
                <p:nvPr/>
              </p:nvSpPr>
              <p:spPr>
                <a:xfrm rot="10800000">
                  <a:off x="5708510" y="2105252"/>
                  <a:ext cx="132356" cy="187346"/>
                </a:xfrm>
                <a:prstGeom prst="triangle">
                  <a:avLst/>
                </a:prstGeom>
                <a:solidFill>
                  <a:srgbClr val="FF25FF"/>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2" name="二等辺三角形 791"/>
                <p:cNvSpPr/>
                <p:nvPr/>
              </p:nvSpPr>
              <p:spPr>
                <a:xfrm rot="10800000">
                  <a:off x="5741854" y="2198925"/>
                  <a:ext cx="64800" cy="97204"/>
                </a:xfrm>
                <a:prstGeom prst="triangle">
                  <a:avLst/>
                </a:prstGeom>
                <a:solidFill>
                  <a:srgbClr val="00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782" name="テキスト ボックス 781"/>
              <p:cNvSpPr txBox="1"/>
              <p:nvPr/>
            </p:nvSpPr>
            <p:spPr>
              <a:xfrm>
                <a:off x="1828517" y="2328604"/>
                <a:ext cx="277888" cy="195814"/>
              </a:xfrm>
              <a:prstGeom prst="rect">
                <a:avLst/>
              </a:prstGeom>
              <a:noFill/>
            </p:spPr>
            <p:txBody>
              <a:bodyPr wrap="none" lIns="36000" tIns="36000" rIns="36000" bIns="3600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784" name="円/楕円 783"/>
              <p:cNvSpPr/>
              <p:nvPr/>
            </p:nvSpPr>
            <p:spPr>
              <a:xfrm>
                <a:off x="2088100" y="1994786"/>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5" name="円/楕円 784"/>
              <p:cNvSpPr/>
              <p:nvPr/>
            </p:nvSpPr>
            <p:spPr>
              <a:xfrm>
                <a:off x="1782254" y="19947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6" name="円/楕円 785"/>
              <p:cNvSpPr/>
              <p:nvPr/>
            </p:nvSpPr>
            <p:spPr>
              <a:xfrm>
                <a:off x="1469726" y="1692882"/>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7" name="円/楕円 786"/>
              <p:cNvSpPr/>
              <p:nvPr/>
            </p:nvSpPr>
            <p:spPr>
              <a:xfrm>
                <a:off x="857274" y="16908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8" name="円/楕円 787"/>
              <p:cNvSpPr/>
              <p:nvPr/>
            </p:nvSpPr>
            <p:spPr>
              <a:xfrm>
                <a:off x="852088" y="1997682"/>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89" name="円/楕円 788"/>
              <p:cNvSpPr/>
              <p:nvPr/>
            </p:nvSpPr>
            <p:spPr>
              <a:xfrm>
                <a:off x="1169818" y="199569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0" name="円/楕円 789"/>
              <p:cNvSpPr/>
              <p:nvPr/>
            </p:nvSpPr>
            <p:spPr>
              <a:xfrm>
                <a:off x="557366" y="200071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36" name="テキスト ボックス 835"/>
            <p:cNvSpPr txBox="1"/>
            <p:nvPr/>
          </p:nvSpPr>
          <p:spPr>
            <a:xfrm>
              <a:off x="13141901" y="3877110"/>
              <a:ext cx="146441" cy="195814"/>
            </a:xfrm>
            <a:prstGeom prst="rect">
              <a:avLst/>
            </a:prstGeom>
            <a:noFill/>
          </p:spPr>
          <p:txBody>
            <a:bodyPr wrap="none" lIns="36000" tIns="36000" rIns="36000" bIns="36000" rtlCol="0">
              <a:spAutoFit/>
            </a:bodyPr>
            <a:lstStyle/>
            <a:p>
              <a:r>
                <a:rPr kumimoji="1" lang="en-US" altLang="ja-JP" sz="800" b="1" dirty="0" smtClean="0">
                  <a:solidFill>
                    <a:srgbClr val="0000FF"/>
                  </a:solidFill>
                  <a:latin typeface="Verdana" panose="020B0604030504040204" pitchFamily="34" charset="0"/>
                  <a:cs typeface="Verdana" panose="020B0604030504040204" pitchFamily="34" charset="0"/>
                </a:rPr>
                <a:t>C</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37" name="正方形/長方形 836"/>
            <p:cNvSpPr/>
            <p:nvPr/>
          </p:nvSpPr>
          <p:spPr>
            <a:xfrm>
              <a:off x="12945293" y="3702788"/>
              <a:ext cx="725513" cy="781575"/>
            </a:xfrm>
            <a:prstGeom prst="rect">
              <a:avLst/>
            </a:prstGeom>
            <a:noFill/>
            <a:ln w="12700">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838" name="テキスト ボックス 837"/>
          <p:cNvSpPr txBox="1"/>
          <p:nvPr/>
        </p:nvSpPr>
        <p:spPr>
          <a:xfrm>
            <a:off x="13903046" y="3427521"/>
            <a:ext cx="410369" cy="123111"/>
          </a:xfrm>
          <a:prstGeom prst="rect">
            <a:avLst/>
          </a:prstGeom>
          <a:solidFill>
            <a:srgbClr val="FFFFFF">
              <a:alpha val="69000"/>
            </a:srgbClr>
          </a:solidFill>
        </p:spPr>
        <p:txBody>
          <a:bodyPr wrap="none" lIns="0" tIns="0" rIns="0" bIns="0" rtlCol="0">
            <a:spAutoFit/>
          </a:bodyPr>
          <a:lstStyle/>
          <a:p>
            <a:r>
              <a:rPr kumimoji="1" lang="ja-JP" altLang="en-US" sz="800" b="1" dirty="0" smtClean="0">
                <a:solidFill>
                  <a:srgbClr val="0000FF"/>
                </a:solidFill>
                <a:latin typeface="Verdana" panose="020B0604030504040204" pitchFamily="34" charset="0"/>
                <a:cs typeface="Verdana" panose="020B0604030504040204" pitchFamily="34" charset="0"/>
              </a:rPr>
              <a:t>探索範囲</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881" name="円/楕円 880"/>
          <p:cNvSpPr/>
          <p:nvPr/>
        </p:nvSpPr>
        <p:spPr>
          <a:xfrm>
            <a:off x="13807898" y="423984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0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2681" y="1756990"/>
            <a:ext cx="1220249" cy="141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5" name="円/楕円 914"/>
          <p:cNvSpPr/>
          <p:nvPr/>
        </p:nvSpPr>
        <p:spPr>
          <a:xfrm>
            <a:off x="14116050" y="3642054"/>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6" name="円/楕円 915"/>
          <p:cNvSpPr/>
          <p:nvPr/>
        </p:nvSpPr>
        <p:spPr>
          <a:xfrm>
            <a:off x="14116980" y="4232034"/>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7" name="円/楕円 916"/>
          <p:cNvSpPr/>
          <p:nvPr/>
        </p:nvSpPr>
        <p:spPr>
          <a:xfrm>
            <a:off x="13506420" y="4232964"/>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0" name="円/楕円 919"/>
          <p:cNvSpPr/>
          <p:nvPr/>
        </p:nvSpPr>
        <p:spPr>
          <a:xfrm>
            <a:off x="13506192" y="3631878"/>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21" name="テキスト ボックス 920"/>
          <p:cNvSpPr txBox="1"/>
          <p:nvPr/>
        </p:nvSpPr>
        <p:spPr>
          <a:xfrm>
            <a:off x="12987368" y="3653388"/>
            <a:ext cx="483072" cy="195814"/>
          </a:xfrm>
          <a:prstGeom prst="rect">
            <a:avLst/>
          </a:prstGeom>
          <a:noFill/>
        </p:spPr>
        <p:txBody>
          <a:bodyPr wrap="none" lIns="36000" tIns="36000" rIns="36000" bIns="36000" rtlCol="0">
            <a:spAutoFit/>
          </a:bodyPr>
          <a:lstStyle/>
          <a:p>
            <a:r>
              <a:rPr kumimoji="1" lang="ja-JP" altLang="en-US" sz="800" b="1" dirty="0" smtClean="0">
                <a:solidFill>
                  <a:srgbClr val="FF0000"/>
                </a:solidFill>
                <a:latin typeface="Verdana" panose="020B0604030504040204" pitchFamily="34" charset="0"/>
                <a:cs typeface="Verdana" panose="020B0604030504040204" pitchFamily="34" charset="0"/>
              </a:rPr>
              <a:t>終点近傍</a:t>
            </a:r>
            <a:endParaRPr kumimoji="1" lang="ja-JP" altLang="en-US" sz="800" b="1" dirty="0">
              <a:solidFill>
                <a:srgbClr val="FF0000"/>
              </a:solidFill>
              <a:latin typeface="Verdana" panose="020B0604030504040204" pitchFamily="34" charset="0"/>
              <a:cs typeface="Verdana" panose="020B0604030504040204" pitchFamily="34" charset="0"/>
            </a:endParaRPr>
          </a:p>
        </p:txBody>
      </p:sp>
      <p:grpSp>
        <p:nvGrpSpPr>
          <p:cNvPr id="922" name="グループ化 921"/>
          <p:cNvGrpSpPr/>
          <p:nvPr/>
        </p:nvGrpSpPr>
        <p:grpSpPr>
          <a:xfrm>
            <a:off x="11491173" y="4946867"/>
            <a:ext cx="3091876" cy="1139555"/>
            <a:chOff x="2222560" y="4161006"/>
            <a:chExt cx="3091876" cy="1139555"/>
          </a:xfrm>
        </p:grpSpPr>
        <p:sp>
          <p:nvSpPr>
            <p:cNvPr id="923" name="テキスト ボックス 922"/>
            <p:cNvSpPr txBox="1"/>
            <p:nvPr/>
          </p:nvSpPr>
          <p:spPr>
            <a:xfrm>
              <a:off x="2222560" y="4260855"/>
              <a:ext cx="211596" cy="123111"/>
            </a:xfrm>
            <a:prstGeom prst="rect">
              <a:avLst/>
            </a:prstGeom>
            <a:noFill/>
          </p:spPr>
          <p:txBody>
            <a:bodyPr wrap="none" lIns="0" tIns="0" rIns="0" bIns="0" rtlCol="0">
              <a:spAutoFit/>
            </a:bodyPr>
            <a:lstStyle/>
            <a:p>
              <a:r>
                <a:rPr kumimoji="1" lang="en-US" altLang="ja-JP" sz="800" dirty="0" smtClean="0">
                  <a:solidFill>
                    <a:srgbClr val="0000FF"/>
                  </a:solidFill>
                </a:rPr>
                <a:t>(6,3) </a:t>
              </a:r>
              <a:endParaRPr kumimoji="1" lang="ja-JP" altLang="en-US" sz="800" dirty="0">
                <a:solidFill>
                  <a:srgbClr val="0000FF"/>
                </a:solidFill>
              </a:endParaRPr>
            </a:p>
          </p:txBody>
        </p:sp>
        <p:sp>
          <p:nvSpPr>
            <p:cNvPr id="924" name="テキスト ボックス 923"/>
            <p:cNvSpPr txBox="1"/>
            <p:nvPr/>
          </p:nvSpPr>
          <p:spPr>
            <a:xfrm>
              <a:off x="2573475" y="4224504"/>
              <a:ext cx="261857" cy="195814"/>
            </a:xfrm>
            <a:prstGeom prst="rect">
              <a:avLst/>
            </a:prstGeom>
            <a:noFill/>
          </p:spPr>
          <p:txBody>
            <a:bodyPr wrap="none" lIns="36000" tIns="36000" rIns="36000" bIns="36000" rtlCol="0">
              <a:spAutoFit/>
            </a:bodyPr>
            <a:lstStyle/>
            <a:p>
              <a:r>
                <a:rPr kumimoji="1" lang="en-US" altLang="ja-JP" sz="800" dirty="0" smtClean="0"/>
                <a:t>(6,2)</a:t>
              </a:r>
              <a:endParaRPr kumimoji="1" lang="ja-JP" altLang="en-US" sz="800" dirty="0"/>
            </a:p>
          </p:txBody>
        </p:sp>
        <p:sp>
          <p:nvSpPr>
            <p:cNvPr id="925" name="テキスト ボックス 924"/>
            <p:cNvSpPr txBox="1"/>
            <p:nvPr/>
          </p:nvSpPr>
          <p:spPr>
            <a:xfrm>
              <a:off x="3329799" y="4224503"/>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26" name="直線矢印コネクタ 925"/>
            <p:cNvCxnSpPr>
              <a:stCxn id="925" idx="3"/>
              <a:endCxn id="932" idx="1"/>
            </p:cNvCxnSpPr>
            <p:nvPr/>
          </p:nvCxnSpPr>
          <p:spPr>
            <a:xfrm>
              <a:off x="3591656" y="4322410"/>
              <a:ext cx="165872" cy="6775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27" name="直線矢印コネクタ 926"/>
            <p:cNvCxnSpPr>
              <a:stCxn id="923" idx="3"/>
              <a:endCxn id="924" idx="1"/>
            </p:cNvCxnSpPr>
            <p:nvPr/>
          </p:nvCxnSpPr>
          <p:spPr>
            <a:xfrm>
              <a:off x="2434156" y="4322411"/>
              <a:ext cx="139319"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28" name="テキスト ボックス 927"/>
            <p:cNvSpPr txBox="1"/>
            <p:nvPr/>
          </p:nvSpPr>
          <p:spPr>
            <a:xfrm>
              <a:off x="2954779" y="4224504"/>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sp>
          <p:nvSpPr>
            <p:cNvPr id="929" name="テキスト ボックス 928"/>
            <p:cNvSpPr txBox="1"/>
            <p:nvPr/>
          </p:nvSpPr>
          <p:spPr>
            <a:xfrm>
              <a:off x="4198617" y="4902016"/>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30" name="直線矢印コネクタ 929"/>
            <p:cNvCxnSpPr>
              <a:stCxn id="924" idx="3"/>
              <a:endCxn id="928" idx="1"/>
            </p:cNvCxnSpPr>
            <p:nvPr/>
          </p:nvCxnSpPr>
          <p:spPr>
            <a:xfrm>
              <a:off x="2835332" y="4322411"/>
              <a:ext cx="119447"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31" name="直線矢印コネクタ 930"/>
            <p:cNvCxnSpPr>
              <a:stCxn id="928" idx="3"/>
              <a:endCxn id="925" idx="1"/>
            </p:cNvCxnSpPr>
            <p:nvPr/>
          </p:nvCxnSpPr>
          <p:spPr>
            <a:xfrm flipV="1">
              <a:off x="3216636" y="4322410"/>
              <a:ext cx="113163" cy="1"/>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2" name="テキスト ボックス 931"/>
            <p:cNvSpPr txBox="1"/>
            <p:nvPr/>
          </p:nvSpPr>
          <p:spPr>
            <a:xfrm>
              <a:off x="3757528" y="4902016"/>
              <a:ext cx="261857" cy="195814"/>
            </a:xfrm>
            <a:prstGeom prst="rect">
              <a:avLst/>
            </a:prstGeom>
            <a:noFill/>
          </p:spPr>
          <p:txBody>
            <a:bodyPr wrap="none" lIns="36000" tIns="36000" rIns="36000" bIns="36000" rtlCol="0">
              <a:spAutoFit/>
            </a:bodyPr>
            <a:lstStyle/>
            <a:p>
              <a:r>
                <a:rPr kumimoji="1" lang="en-US" altLang="ja-JP" sz="800" dirty="0" smtClean="0"/>
                <a:t>(3,1)</a:t>
              </a:r>
              <a:endParaRPr kumimoji="1" lang="ja-JP" altLang="en-US" sz="800" dirty="0"/>
            </a:p>
          </p:txBody>
        </p:sp>
        <p:cxnSp>
          <p:nvCxnSpPr>
            <p:cNvPr id="933" name="直線矢印コネクタ 932"/>
            <p:cNvCxnSpPr>
              <a:stCxn id="932" idx="3"/>
              <a:endCxn id="929" idx="1"/>
            </p:cNvCxnSpPr>
            <p:nvPr/>
          </p:nvCxnSpPr>
          <p:spPr>
            <a:xfrm>
              <a:off x="4019385" y="4999923"/>
              <a:ext cx="179232" cy="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4" name="テキスト ボックス 933"/>
            <p:cNvSpPr txBox="1"/>
            <p:nvPr/>
          </p:nvSpPr>
          <p:spPr>
            <a:xfrm>
              <a:off x="4619768" y="4900211"/>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lang="ja-JP" altLang="en-US" sz="800" b="1" dirty="0">
                  <a:solidFill>
                    <a:srgbClr val="FF0000"/>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35" name="直線矢印コネクタ 934"/>
            <p:cNvCxnSpPr>
              <a:stCxn id="929" idx="3"/>
              <a:endCxn id="934" idx="1"/>
            </p:cNvCxnSpPr>
            <p:nvPr/>
          </p:nvCxnSpPr>
          <p:spPr>
            <a:xfrm flipV="1">
              <a:off x="4460474" y="4998118"/>
              <a:ext cx="159294" cy="18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6" name="テキスト ボックス 935"/>
            <p:cNvSpPr txBox="1"/>
            <p:nvPr/>
          </p:nvSpPr>
          <p:spPr>
            <a:xfrm>
              <a:off x="2573474" y="4907614"/>
              <a:ext cx="261857" cy="195814"/>
            </a:xfrm>
            <a:prstGeom prst="rect">
              <a:avLst/>
            </a:prstGeom>
            <a:noFill/>
          </p:spPr>
          <p:txBody>
            <a:bodyPr wrap="none" lIns="36000" tIns="36000" rIns="36000" bIns="36000" rtlCol="0">
              <a:spAutoFit/>
            </a:bodyPr>
            <a:lstStyle/>
            <a:p>
              <a:r>
                <a:rPr kumimoji="1" lang="en-US" altLang="ja-JP" sz="800" dirty="0" smtClean="0"/>
                <a:t>(5,2)</a:t>
              </a:r>
              <a:endParaRPr kumimoji="1" lang="ja-JP" altLang="en-US" sz="800" dirty="0"/>
            </a:p>
          </p:txBody>
        </p:sp>
        <p:cxnSp>
          <p:nvCxnSpPr>
            <p:cNvPr id="937" name="直線矢印コネクタ 936"/>
            <p:cNvCxnSpPr>
              <a:stCxn id="923" idx="3"/>
              <a:endCxn id="936" idx="1"/>
            </p:cNvCxnSpPr>
            <p:nvPr/>
          </p:nvCxnSpPr>
          <p:spPr>
            <a:xfrm>
              <a:off x="2434156" y="4322411"/>
              <a:ext cx="139318" cy="68311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38" name="テキスト ボックス 937"/>
            <p:cNvSpPr txBox="1"/>
            <p:nvPr/>
          </p:nvSpPr>
          <p:spPr>
            <a:xfrm>
              <a:off x="3312606" y="4903280"/>
              <a:ext cx="261857" cy="195814"/>
            </a:xfrm>
            <a:prstGeom prst="rect">
              <a:avLst/>
            </a:prstGeom>
            <a:noFill/>
          </p:spPr>
          <p:txBody>
            <a:bodyPr wrap="none" lIns="36000" tIns="36000" rIns="36000" bIns="36000" rtlCol="0">
              <a:spAutoFit/>
            </a:bodyPr>
            <a:lstStyle/>
            <a:p>
              <a:r>
                <a:rPr kumimoji="1" lang="en-US" altLang="ja-JP" sz="800" dirty="0" smtClean="0"/>
                <a:t>(4,1)</a:t>
              </a:r>
              <a:endParaRPr kumimoji="1" lang="ja-JP" altLang="en-US" sz="800" dirty="0"/>
            </a:p>
          </p:txBody>
        </p:sp>
        <p:cxnSp>
          <p:nvCxnSpPr>
            <p:cNvPr id="939" name="直線矢印コネクタ 938"/>
            <p:cNvCxnSpPr>
              <a:stCxn id="936" idx="3"/>
              <a:endCxn id="938" idx="1"/>
            </p:cNvCxnSpPr>
            <p:nvPr/>
          </p:nvCxnSpPr>
          <p:spPr>
            <a:xfrm flipV="1">
              <a:off x="2835331" y="5001187"/>
              <a:ext cx="477275" cy="433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40" name="直線矢印コネクタ 939"/>
            <p:cNvCxnSpPr>
              <a:stCxn id="938" idx="3"/>
              <a:endCxn id="932" idx="1"/>
            </p:cNvCxnSpPr>
            <p:nvPr/>
          </p:nvCxnSpPr>
          <p:spPr>
            <a:xfrm flipV="1">
              <a:off x="3574463" y="4999923"/>
              <a:ext cx="183065" cy="126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1" name="テキスト ボックス 940"/>
            <p:cNvSpPr txBox="1"/>
            <p:nvPr/>
          </p:nvSpPr>
          <p:spPr>
            <a:xfrm>
              <a:off x="3760409" y="4220826"/>
              <a:ext cx="261857" cy="195814"/>
            </a:xfrm>
            <a:prstGeom prst="rect">
              <a:avLst/>
            </a:prstGeom>
            <a:noFill/>
          </p:spPr>
          <p:txBody>
            <a:bodyPr wrap="none" lIns="36000" tIns="36000" rIns="36000" bIns="36000" rtlCol="0">
              <a:spAutoFit/>
            </a:bodyPr>
            <a:lstStyle/>
            <a:p>
              <a:r>
                <a:rPr kumimoji="1" lang="en-US" altLang="ja-JP" sz="800" dirty="0" smtClean="0"/>
                <a:t>(3,2)</a:t>
              </a:r>
              <a:endParaRPr kumimoji="1" lang="ja-JP" altLang="en-US" sz="800" dirty="0"/>
            </a:p>
          </p:txBody>
        </p:sp>
        <p:cxnSp>
          <p:nvCxnSpPr>
            <p:cNvPr id="942" name="直線矢印コネクタ 941"/>
            <p:cNvCxnSpPr>
              <a:stCxn id="925" idx="3"/>
              <a:endCxn id="941" idx="1"/>
            </p:cNvCxnSpPr>
            <p:nvPr/>
          </p:nvCxnSpPr>
          <p:spPr>
            <a:xfrm flipV="1">
              <a:off x="3591656" y="4318733"/>
              <a:ext cx="168753" cy="3677"/>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3" name="テキスト ボックス 942"/>
            <p:cNvSpPr txBox="1"/>
            <p:nvPr/>
          </p:nvSpPr>
          <p:spPr>
            <a:xfrm>
              <a:off x="4191455" y="4221410"/>
              <a:ext cx="694668" cy="195814"/>
            </a:xfrm>
            <a:prstGeom prst="rect">
              <a:avLst/>
            </a:prstGeom>
            <a:noFill/>
          </p:spPr>
          <p:txBody>
            <a:bodyPr wrap="none" lIns="36000" tIns="36000" rIns="36000" bIns="36000" rtlCol="0">
              <a:spAutoFit/>
            </a:bodyPr>
            <a:lstStyle/>
            <a:p>
              <a:r>
                <a:rPr kumimoji="1" lang="en-US" altLang="ja-JP" sz="800" dirty="0" smtClean="0">
                  <a:solidFill>
                    <a:srgbClr val="0000FF"/>
                  </a:solidFill>
                </a:rPr>
                <a:t>(2,3)</a:t>
              </a:r>
              <a:r>
                <a:rPr kumimoji="1" lang="ja-JP" altLang="en-US" sz="800" dirty="0" smtClean="0">
                  <a:solidFill>
                    <a:srgbClr val="0000FF"/>
                  </a:solidFill>
                </a:rPr>
                <a:t> </a:t>
              </a:r>
              <a:r>
                <a:rPr kumimoji="1" lang="ja-JP" altLang="en-US" sz="800" b="1" dirty="0" smtClean="0">
                  <a:solidFill>
                    <a:srgbClr val="FF0000"/>
                  </a:solidFill>
                </a:rPr>
                <a:t>探索成功</a:t>
              </a:r>
              <a:endParaRPr kumimoji="1" lang="ja-JP" altLang="en-US" sz="800" b="1" dirty="0">
                <a:solidFill>
                  <a:srgbClr val="FF0000"/>
                </a:solidFill>
              </a:endParaRPr>
            </a:p>
          </p:txBody>
        </p:sp>
        <p:cxnSp>
          <p:nvCxnSpPr>
            <p:cNvPr id="944" name="直線矢印コネクタ 943"/>
            <p:cNvCxnSpPr>
              <a:stCxn id="941" idx="3"/>
              <a:endCxn id="943" idx="1"/>
            </p:cNvCxnSpPr>
            <p:nvPr/>
          </p:nvCxnSpPr>
          <p:spPr>
            <a:xfrm>
              <a:off x="4022266" y="4318733"/>
              <a:ext cx="169189" cy="584"/>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5" name="テキスト ボックス 944"/>
            <p:cNvSpPr txBox="1"/>
            <p:nvPr/>
          </p:nvSpPr>
          <p:spPr>
            <a:xfrm>
              <a:off x="4191455" y="4411626"/>
              <a:ext cx="261857" cy="195814"/>
            </a:xfrm>
            <a:prstGeom prst="rect">
              <a:avLst/>
            </a:prstGeom>
            <a:noFill/>
          </p:spPr>
          <p:txBody>
            <a:bodyPr wrap="none" lIns="36000" tIns="36000" rIns="36000" bIns="36000" rtlCol="0">
              <a:spAutoFit/>
            </a:bodyPr>
            <a:lstStyle/>
            <a:p>
              <a:r>
                <a:rPr kumimoji="1" lang="en-US" altLang="ja-JP" sz="800" dirty="0" smtClean="0"/>
                <a:t>(3,3)</a:t>
              </a:r>
              <a:endParaRPr kumimoji="1" lang="ja-JP" altLang="en-US" sz="800" dirty="0"/>
            </a:p>
          </p:txBody>
        </p:sp>
        <p:cxnSp>
          <p:nvCxnSpPr>
            <p:cNvPr id="946" name="直線矢印コネクタ 945"/>
            <p:cNvCxnSpPr>
              <a:stCxn id="941" idx="3"/>
              <a:endCxn id="945" idx="1"/>
            </p:cNvCxnSpPr>
            <p:nvPr/>
          </p:nvCxnSpPr>
          <p:spPr>
            <a:xfrm>
              <a:off x="4022266" y="4318733"/>
              <a:ext cx="169189" cy="190800"/>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7" name="テキスト ボックス 946"/>
            <p:cNvSpPr txBox="1"/>
            <p:nvPr/>
          </p:nvSpPr>
          <p:spPr>
            <a:xfrm>
              <a:off x="3307668" y="5104747"/>
              <a:ext cx="261857" cy="195814"/>
            </a:xfrm>
            <a:prstGeom prst="rect">
              <a:avLst/>
            </a:prstGeom>
            <a:noFill/>
          </p:spPr>
          <p:txBody>
            <a:bodyPr wrap="none" lIns="36000" tIns="36000" rIns="36000" bIns="36000" rtlCol="0">
              <a:spAutoFit/>
            </a:bodyPr>
            <a:lstStyle/>
            <a:p>
              <a:r>
                <a:rPr kumimoji="1" lang="en-US" altLang="ja-JP" sz="800" dirty="0" smtClean="0"/>
                <a:t>(5,1)</a:t>
              </a:r>
              <a:endParaRPr kumimoji="1" lang="ja-JP" altLang="en-US" sz="800" dirty="0"/>
            </a:p>
          </p:txBody>
        </p:sp>
        <p:cxnSp>
          <p:nvCxnSpPr>
            <p:cNvPr id="948" name="直線矢印コネクタ 947"/>
            <p:cNvCxnSpPr>
              <a:stCxn id="936" idx="3"/>
              <a:endCxn id="947" idx="1"/>
            </p:cNvCxnSpPr>
            <p:nvPr/>
          </p:nvCxnSpPr>
          <p:spPr>
            <a:xfrm>
              <a:off x="2835331" y="5005521"/>
              <a:ext cx="472337" cy="19713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49" name="テキスト ボックス 948"/>
            <p:cNvSpPr txBox="1"/>
            <p:nvPr/>
          </p:nvSpPr>
          <p:spPr>
            <a:xfrm>
              <a:off x="4198617" y="4745920"/>
              <a:ext cx="261857" cy="195814"/>
            </a:xfrm>
            <a:prstGeom prst="rect">
              <a:avLst/>
            </a:prstGeom>
            <a:noFill/>
          </p:spPr>
          <p:txBody>
            <a:bodyPr wrap="none" lIns="36000" tIns="36000" rIns="36000" bIns="36000" rtlCol="0">
              <a:spAutoFit/>
            </a:bodyPr>
            <a:lstStyle/>
            <a:p>
              <a:r>
                <a:rPr kumimoji="1" lang="en-US" altLang="ja-JP" sz="800" dirty="0" smtClean="0"/>
                <a:t>(2,1)</a:t>
              </a:r>
              <a:endParaRPr kumimoji="1" lang="ja-JP" altLang="en-US" sz="800" dirty="0"/>
            </a:p>
          </p:txBody>
        </p:sp>
        <p:cxnSp>
          <p:nvCxnSpPr>
            <p:cNvPr id="950" name="直線矢印コネクタ 949"/>
            <p:cNvCxnSpPr>
              <a:stCxn id="932" idx="3"/>
              <a:endCxn id="949" idx="1"/>
            </p:cNvCxnSpPr>
            <p:nvPr/>
          </p:nvCxnSpPr>
          <p:spPr>
            <a:xfrm flipV="1">
              <a:off x="4019385" y="4843827"/>
              <a:ext cx="179232" cy="156096"/>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51" name="直線矢印コネクタ 950"/>
            <p:cNvCxnSpPr>
              <a:stCxn id="929" idx="3"/>
              <a:endCxn id="952" idx="1"/>
            </p:cNvCxnSpPr>
            <p:nvPr/>
          </p:nvCxnSpPr>
          <p:spPr>
            <a:xfrm>
              <a:off x="4460474" y="4999923"/>
              <a:ext cx="156238" cy="150005"/>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2" name="テキスト ボックス 951"/>
            <p:cNvSpPr txBox="1"/>
            <p:nvPr/>
          </p:nvSpPr>
          <p:spPr>
            <a:xfrm>
              <a:off x="4616712" y="5052021"/>
              <a:ext cx="261857" cy="195814"/>
            </a:xfrm>
            <a:prstGeom prst="rect">
              <a:avLst/>
            </a:prstGeom>
            <a:noFill/>
          </p:spPr>
          <p:txBody>
            <a:bodyPr wrap="none" lIns="36000" tIns="36000" rIns="36000" bIns="36000" rtlCol="0">
              <a:spAutoFit/>
            </a:bodyPr>
            <a:lstStyle/>
            <a:p>
              <a:r>
                <a:rPr kumimoji="1" lang="en-US" altLang="ja-JP" sz="800" dirty="0" smtClean="0"/>
                <a:t>(1,2)</a:t>
              </a:r>
              <a:endParaRPr kumimoji="1" lang="ja-JP" altLang="en-US" sz="800" dirty="0"/>
            </a:p>
          </p:txBody>
        </p:sp>
        <p:sp>
          <p:nvSpPr>
            <p:cNvPr id="953" name="テキスト ボックス 952"/>
            <p:cNvSpPr txBox="1"/>
            <p:nvPr/>
          </p:nvSpPr>
          <p:spPr>
            <a:xfrm>
              <a:off x="4191455" y="4590039"/>
              <a:ext cx="261857" cy="195814"/>
            </a:xfrm>
            <a:prstGeom prst="rect">
              <a:avLst/>
            </a:prstGeom>
            <a:noFill/>
          </p:spPr>
          <p:txBody>
            <a:bodyPr wrap="none" lIns="36000" tIns="36000" rIns="36000" bIns="36000" rtlCol="0">
              <a:spAutoFit/>
            </a:bodyPr>
            <a:lstStyle/>
            <a:p>
              <a:r>
                <a:rPr kumimoji="1" lang="en-US" altLang="ja-JP" sz="800" dirty="0" smtClean="0"/>
                <a:t>(2,2)</a:t>
              </a:r>
              <a:endParaRPr kumimoji="1" lang="ja-JP" altLang="en-US" sz="800" dirty="0"/>
            </a:p>
          </p:txBody>
        </p:sp>
        <p:cxnSp>
          <p:nvCxnSpPr>
            <p:cNvPr id="954" name="直線矢印コネクタ 953"/>
            <p:cNvCxnSpPr>
              <a:stCxn id="941" idx="3"/>
              <a:endCxn id="953" idx="1"/>
            </p:cNvCxnSpPr>
            <p:nvPr/>
          </p:nvCxnSpPr>
          <p:spPr>
            <a:xfrm>
              <a:off x="4022266" y="4318733"/>
              <a:ext cx="169189" cy="369213"/>
            </a:xfrm>
            <a:prstGeom prst="straightConnector1">
              <a:avLst/>
            </a:prstGeom>
            <a:ln w="127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955" name="テキスト ボックス 954"/>
            <p:cNvSpPr txBox="1"/>
            <p:nvPr/>
          </p:nvSpPr>
          <p:spPr>
            <a:xfrm>
              <a:off x="2225766" y="4368783"/>
              <a:ext cx="205184" cy="123111"/>
            </a:xfrm>
            <a:prstGeom prst="rect">
              <a:avLst/>
            </a:prstGeom>
            <a:noFill/>
          </p:spPr>
          <p:txBody>
            <a:bodyPr wrap="none" lIns="0" tIns="0" rIns="0" bIns="0" rtlCol="0">
              <a:spAutoFit/>
            </a:bodyPr>
            <a:lstStyle/>
            <a:p>
              <a:r>
                <a:rPr lang="ja-JP" altLang="en-US" sz="800" dirty="0">
                  <a:solidFill>
                    <a:srgbClr val="0000FF"/>
                  </a:solidFill>
                </a:rPr>
                <a:t>始点</a:t>
              </a:r>
              <a:endParaRPr kumimoji="1" lang="en-US" altLang="ja-JP" sz="800" dirty="0" smtClean="0">
                <a:solidFill>
                  <a:srgbClr val="0000FF"/>
                </a:solidFill>
              </a:endParaRPr>
            </a:p>
          </p:txBody>
        </p:sp>
        <p:sp>
          <p:nvSpPr>
            <p:cNvPr id="956" name="テキスト ボックス 955"/>
            <p:cNvSpPr txBox="1"/>
            <p:nvPr/>
          </p:nvSpPr>
          <p:spPr>
            <a:xfrm>
              <a:off x="4226615" y="4161006"/>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sp>
          <p:nvSpPr>
            <p:cNvPr id="957" name="テキスト ボックス 956"/>
            <p:cNvSpPr txBox="1"/>
            <p:nvPr/>
          </p:nvSpPr>
          <p:spPr>
            <a:xfrm>
              <a:off x="4634376" y="4824448"/>
              <a:ext cx="205184" cy="123111"/>
            </a:xfrm>
            <a:prstGeom prst="rect">
              <a:avLst/>
            </a:prstGeom>
            <a:noFill/>
          </p:spPr>
          <p:txBody>
            <a:bodyPr wrap="none" lIns="0" tIns="0" rIns="0" bIns="0" rtlCol="0">
              <a:spAutoFit/>
            </a:bodyPr>
            <a:lstStyle/>
            <a:p>
              <a:r>
                <a:rPr kumimoji="1" lang="ja-JP" altLang="en-US" sz="800" dirty="0" smtClean="0">
                  <a:solidFill>
                    <a:srgbClr val="0000FF"/>
                  </a:solidFill>
                </a:rPr>
                <a:t>終点</a:t>
              </a:r>
              <a:endParaRPr kumimoji="1" lang="en-US" altLang="ja-JP" sz="800" dirty="0" smtClean="0">
                <a:solidFill>
                  <a:srgbClr val="0000FF"/>
                </a:solidFill>
              </a:endParaRPr>
            </a:p>
          </p:txBody>
        </p:sp>
      </p:grpSp>
      <p:sp>
        <p:nvSpPr>
          <p:cNvPr id="1035" name="テキスト ボックス 1034"/>
          <p:cNvSpPr txBox="1"/>
          <p:nvPr/>
        </p:nvSpPr>
        <p:spPr>
          <a:xfrm>
            <a:off x="11101410" y="6079511"/>
            <a:ext cx="3262432" cy="246221"/>
          </a:xfrm>
          <a:prstGeom prst="rect">
            <a:avLst/>
          </a:prstGeom>
          <a:noFill/>
        </p:spPr>
        <p:txBody>
          <a:bodyPr wrap="none" rtlCol="0">
            <a:spAutoFit/>
          </a:bodyPr>
          <a:lstStyle/>
          <a:p>
            <a:r>
              <a:rPr kumimoji="1" lang="ja-JP" altLang="en-US" sz="1000" b="1" dirty="0" smtClean="0">
                <a:latin typeface="メイリオ" panose="020B0604030504040204" pitchFamily="50" charset="-128"/>
                <a:ea typeface="メイリオ" panose="020B0604030504040204" pitchFamily="50" charset="-128"/>
              </a:rPr>
              <a:t>ブロックを把持した場合の探索子の分岐パターンの例</a:t>
            </a:r>
            <a:endParaRPr kumimoji="1" lang="ja-JP" altLang="en-US" sz="1000" b="1" dirty="0">
              <a:latin typeface="メイリオ" panose="020B0604030504040204" pitchFamily="50" charset="-128"/>
              <a:ea typeface="メイリオ" panose="020B0604030504040204" pitchFamily="50" charset="-128"/>
            </a:endParaRPr>
          </a:p>
        </p:txBody>
      </p:sp>
      <p:sp>
        <p:nvSpPr>
          <p:cNvPr id="995" name="正方形/長方形 994"/>
          <p:cNvSpPr/>
          <p:nvPr/>
        </p:nvSpPr>
        <p:spPr>
          <a:xfrm>
            <a:off x="6325101" y="6480074"/>
            <a:ext cx="8261054" cy="954107"/>
          </a:xfrm>
          <a:prstGeom prst="rect">
            <a:avLst/>
          </a:prstGeom>
        </p:spPr>
        <p:txBody>
          <a:bodyPr wrap="square">
            <a:spAutoFit/>
          </a:bodyPr>
          <a:lstStyle/>
          <a:p>
            <a:pPr indent="1881188"/>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2-3</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で探索した経路</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、抽象マップ上での移動距離と抽象走行体の向きの変更から</a:t>
            </a:r>
            <a:r>
              <a:rPr lang="ja-JP" altLang="en-US" sz="1200" b="1"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移動コスト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を算出し、移動コストが最も低い経路を選択する。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28600" indent="-228600">
              <a:buAutoNum type="arabicPeriod"/>
            </a:pP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移動</a:t>
            </a:r>
            <a:r>
              <a:rPr lang="ja-JP" altLang="en-US" sz="1200" b="1" u="sng" dirty="0">
                <a:latin typeface="メイリオ" panose="020B0604030504040204" pitchFamily="50" charset="-128"/>
                <a:ea typeface="メイリオ" panose="020B0604030504040204" pitchFamily="50" charset="-128"/>
                <a:cs typeface="メイリオ" panose="020B0604030504040204" pitchFamily="50" charset="-128"/>
              </a:rPr>
              <a:t>距離由来のコスト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経路上の隣接す</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経由点</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を結ぶ直線の長さの</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総和。</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200" b="1"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200" b="1" u="sng"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36" name="グループ化 635"/>
          <p:cNvGrpSpPr/>
          <p:nvPr/>
        </p:nvGrpSpPr>
        <p:grpSpPr>
          <a:xfrm>
            <a:off x="12035774" y="6978897"/>
            <a:ext cx="1855505" cy="1289614"/>
            <a:chOff x="11849022" y="7671957"/>
            <a:chExt cx="1855505" cy="1289614"/>
          </a:xfrm>
        </p:grpSpPr>
        <p:grpSp>
          <p:nvGrpSpPr>
            <p:cNvPr id="1051" name="グループ化 1050"/>
            <p:cNvGrpSpPr/>
            <p:nvPr/>
          </p:nvGrpSpPr>
          <p:grpSpPr>
            <a:xfrm>
              <a:off x="11849022" y="7671957"/>
              <a:ext cx="1855505" cy="1289614"/>
              <a:chOff x="4327625" y="4545405"/>
              <a:chExt cx="1855505" cy="1289614"/>
            </a:xfrm>
          </p:grpSpPr>
          <p:cxnSp>
            <p:nvCxnSpPr>
              <p:cNvPr id="1052" name="直線コネクタ 1051"/>
              <p:cNvCxnSpPr/>
              <p:nvPr/>
            </p:nvCxnSpPr>
            <p:spPr>
              <a:xfrm>
                <a:off x="4396936" y="4748874"/>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3" name="直線コネクタ 1052"/>
              <p:cNvCxnSpPr/>
              <p:nvPr/>
            </p:nvCxnSpPr>
            <p:spPr>
              <a:xfrm>
                <a:off x="4396936"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直線コネクタ 1053"/>
              <p:cNvCxnSpPr/>
              <p:nvPr/>
            </p:nvCxnSpPr>
            <p:spPr>
              <a:xfrm>
                <a:off x="4385029" y="5053965"/>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直線コネクタ 1054"/>
              <p:cNvCxnSpPr/>
              <p:nvPr/>
            </p:nvCxnSpPr>
            <p:spPr>
              <a:xfrm>
                <a:off x="5007117"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直線コネクタ 1055"/>
              <p:cNvCxnSpPr/>
              <p:nvPr/>
            </p:nvCxnSpPr>
            <p:spPr>
              <a:xfrm>
                <a:off x="5617298" y="4564735"/>
                <a:ext cx="0" cy="12374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直線コネクタ 1056"/>
              <p:cNvCxnSpPr/>
              <p:nvPr/>
            </p:nvCxnSpPr>
            <p:spPr>
              <a:xfrm flipV="1">
                <a:off x="4391120" y="5661248"/>
                <a:ext cx="16662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8" name="円/楕円 1057"/>
              <p:cNvSpPr>
                <a:spLocks noChangeAspect="1"/>
              </p:cNvSpPr>
              <p:nvPr/>
            </p:nvSpPr>
            <p:spPr>
              <a:xfrm>
                <a:off x="4936198"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9" name="円/楕円 1058"/>
              <p:cNvSpPr>
                <a:spLocks noChangeAspect="1"/>
              </p:cNvSpPr>
              <p:nvPr/>
            </p:nvSpPr>
            <p:spPr>
              <a:xfrm>
                <a:off x="4327625" y="4981889"/>
                <a:ext cx="137306" cy="137321"/>
              </a:xfrm>
              <a:prstGeom prst="ellipse">
                <a:avLst/>
              </a:prstGeom>
              <a:solidFill>
                <a:schemeClr val="bg1"/>
              </a:solidFill>
              <a:ln w="28575">
                <a:solidFill>
                  <a:srgbClr val="FAF1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0" name="円/楕円 1059"/>
              <p:cNvSpPr>
                <a:spLocks noChangeAspect="1"/>
              </p:cNvSpPr>
              <p:nvPr/>
            </p:nvSpPr>
            <p:spPr>
              <a:xfrm>
                <a:off x="5553420" y="4981889"/>
                <a:ext cx="137306" cy="137321"/>
              </a:xfrm>
              <a:prstGeom prst="ellipse">
                <a:avLst/>
              </a:prstGeom>
              <a:solidFill>
                <a:schemeClr val="bg1"/>
              </a:solidFill>
              <a:ln w="28575">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1" name="円/楕円 1060"/>
              <p:cNvSpPr>
                <a:spLocks noChangeAspect="1"/>
              </p:cNvSpPr>
              <p:nvPr/>
            </p:nvSpPr>
            <p:spPr>
              <a:xfrm>
                <a:off x="4327625"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2" name="円/楕円 1061"/>
              <p:cNvSpPr>
                <a:spLocks noChangeAspect="1"/>
              </p:cNvSpPr>
              <p:nvPr/>
            </p:nvSpPr>
            <p:spPr>
              <a:xfrm>
                <a:off x="4936198" y="5591956"/>
                <a:ext cx="137306" cy="137321"/>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3" name="円/楕円 1062"/>
              <p:cNvSpPr>
                <a:spLocks noChangeAspect="1"/>
              </p:cNvSpPr>
              <p:nvPr/>
            </p:nvSpPr>
            <p:spPr>
              <a:xfrm>
                <a:off x="5553420" y="5591956"/>
                <a:ext cx="137306" cy="137321"/>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4" name="直線コネクタ 1063"/>
              <p:cNvCxnSpPr/>
              <p:nvPr/>
            </p:nvCxnSpPr>
            <p:spPr>
              <a:xfrm>
                <a:off x="4396936" y="5359056"/>
                <a:ext cx="1654349"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5" name="直線コネクタ 1064"/>
              <p:cNvCxnSpPr/>
              <p:nvPr/>
            </p:nvCxnSpPr>
            <p:spPr>
              <a:xfrm flipV="1">
                <a:off x="4702027"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V="1">
                <a:off x="5312208"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flipV="1">
                <a:off x="5922389" y="4564736"/>
                <a:ext cx="0" cy="123747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8" name="テキスト ボックス 1067"/>
              <p:cNvSpPr txBox="1"/>
              <p:nvPr/>
            </p:nvSpPr>
            <p:spPr>
              <a:xfrm>
                <a:off x="5905242" y="5639205"/>
                <a:ext cx="277888"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始点</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69" name="円/楕円 1068"/>
              <p:cNvSpPr/>
              <p:nvPr/>
            </p:nvSpPr>
            <p:spPr>
              <a:xfrm>
                <a:off x="4966075" y="501896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0" name="円/楕円 1069"/>
              <p:cNvSpPr/>
              <p:nvPr/>
            </p:nvSpPr>
            <p:spPr>
              <a:xfrm>
                <a:off x="5276208" y="5331491"/>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1" name="直線コネクタ 1070"/>
              <p:cNvCxnSpPr>
                <a:endCxn id="1072" idx="6"/>
              </p:cNvCxnSpPr>
              <p:nvPr/>
            </p:nvCxnSpPr>
            <p:spPr>
              <a:xfrm flipH="1" flipV="1">
                <a:off x="5652112" y="5659360"/>
                <a:ext cx="247188" cy="1888"/>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2" name="円/楕円 1071"/>
              <p:cNvSpPr/>
              <p:nvPr/>
            </p:nvSpPr>
            <p:spPr>
              <a:xfrm>
                <a:off x="5580112" y="5623360"/>
                <a:ext cx="72000" cy="72000"/>
              </a:xfrm>
              <a:prstGeom prst="ellipse">
                <a:avLst/>
              </a:prstGeom>
              <a:solidFill>
                <a:srgbClr val="FF25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3" name="直線コネクタ 1072"/>
              <p:cNvCxnSpPr>
                <a:endCxn id="1070" idx="5"/>
              </p:cNvCxnSpPr>
              <p:nvPr/>
            </p:nvCxnSpPr>
            <p:spPr>
              <a:xfrm flipH="1" flipV="1">
                <a:off x="5337664" y="5392947"/>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flipH="1" flipV="1">
                <a:off x="5032103" y="5077823"/>
                <a:ext cx="264590" cy="266414"/>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flipH="1" flipV="1">
                <a:off x="4739607" y="5057545"/>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76" name="円弧 1075"/>
              <p:cNvSpPr/>
              <p:nvPr/>
            </p:nvSpPr>
            <p:spPr>
              <a:xfrm>
                <a:off x="5436096" y="5506346"/>
                <a:ext cx="239558" cy="265719"/>
              </a:xfrm>
              <a:prstGeom prst="arc">
                <a:avLst>
                  <a:gd name="adj1" fmla="val 10255628"/>
                  <a:gd name="adj2" fmla="val 14114357"/>
                </a:avLst>
              </a:prstGeom>
              <a:ln w="127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77" name="直線コネクタ 1076"/>
              <p:cNvCxnSpPr/>
              <p:nvPr/>
            </p:nvCxnSpPr>
            <p:spPr>
              <a:xfrm flipH="1" flipV="1">
                <a:off x="4739607" y="4797152"/>
                <a:ext cx="242703" cy="244376"/>
              </a:xfrm>
              <a:prstGeom prst="line">
                <a:avLst/>
              </a:prstGeom>
              <a:ln w="19050">
                <a:solidFill>
                  <a:srgbClr val="FF25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円弧 1077"/>
              <p:cNvSpPr/>
              <p:nvPr/>
            </p:nvSpPr>
            <p:spPr>
              <a:xfrm>
                <a:off x="4821426" y="4901521"/>
                <a:ext cx="239558" cy="265719"/>
              </a:xfrm>
              <a:prstGeom prst="arc">
                <a:avLst>
                  <a:gd name="adj1" fmla="val 10255628"/>
                  <a:gd name="adj2" fmla="val 14114357"/>
                </a:avLst>
              </a:prstGeom>
              <a:ln w="12700">
                <a:solidFill>
                  <a:srgbClr val="0000FF"/>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9" name="円/楕円 1078"/>
              <p:cNvSpPr/>
              <p:nvPr/>
            </p:nvSpPr>
            <p:spPr>
              <a:xfrm>
                <a:off x="5886389" y="5629343"/>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0" name="円/楕円 1079"/>
              <p:cNvSpPr/>
              <p:nvPr/>
            </p:nvSpPr>
            <p:spPr>
              <a:xfrm>
                <a:off x="4665776" y="5013176"/>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1" name="テキスト ボックス 1080"/>
              <p:cNvSpPr txBox="1"/>
              <p:nvPr/>
            </p:nvSpPr>
            <p:spPr>
              <a:xfrm>
                <a:off x="4443056" y="5060064"/>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①</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2" name="円/楕円 1081"/>
              <p:cNvSpPr/>
              <p:nvPr/>
            </p:nvSpPr>
            <p:spPr>
              <a:xfrm>
                <a:off x="4971117" y="4712874"/>
                <a:ext cx="72000" cy="72000"/>
              </a:xfrm>
              <a:prstGeom prst="ellipse">
                <a:avLst/>
              </a:prstGeom>
              <a:solidFill>
                <a:srgbClr val="FF00F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3" name="直線コネクタ 1082"/>
              <p:cNvCxnSpPr/>
              <p:nvPr/>
            </p:nvCxnSpPr>
            <p:spPr>
              <a:xfrm rot="5400000" flipH="1" flipV="1">
                <a:off x="4881959" y="4889838"/>
                <a:ext cx="259053" cy="1"/>
              </a:xfrm>
              <a:prstGeom prst="line">
                <a:avLst/>
              </a:prstGeom>
              <a:ln w="19050">
                <a:solidFill>
                  <a:srgbClr val="FF25FF"/>
                </a:solidFill>
                <a:prstDash val="solid"/>
                <a:tailEnd type="arrow" w="sm" len="sm"/>
              </a:ln>
            </p:spPr>
            <p:style>
              <a:lnRef idx="1">
                <a:schemeClr val="accent1"/>
              </a:lnRef>
              <a:fillRef idx="0">
                <a:schemeClr val="accent1"/>
              </a:fillRef>
              <a:effectRef idx="0">
                <a:schemeClr val="accent1"/>
              </a:effectRef>
              <a:fontRef idx="minor">
                <a:schemeClr val="tx1"/>
              </a:fontRef>
            </p:style>
          </p:cxnSp>
          <p:sp>
            <p:nvSpPr>
              <p:cNvPr id="1084" name="円弧 1083"/>
              <p:cNvSpPr/>
              <p:nvPr/>
            </p:nvSpPr>
            <p:spPr>
              <a:xfrm rot="1635575">
                <a:off x="4840599" y="4869075"/>
                <a:ext cx="239558" cy="265719"/>
              </a:xfrm>
              <a:prstGeom prst="arc">
                <a:avLst>
                  <a:gd name="adj1" fmla="val 11644373"/>
                  <a:gd name="adj2" fmla="val 15650043"/>
                </a:avLst>
              </a:prstGeom>
              <a:ln w="12700">
                <a:solidFill>
                  <a:srgbClr val="008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5" name="テキスト ボックス 1084"/>
              <p:cNvSpPr txBox="1"/>
              <p:nvPr/>
            </p:nvSpPr>
            <p:spPr>
              <a:xfrm>
                <a:off x="4757438" y="4545405"/>
                <a:ext cx="415746" cy="195814"/>
              </a:xfrm>
              <a:prstGeom prst="rect">
                <a:avLst/>
              </a:prstGeom>
              <a:no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終点 ②</a:t>
                </a:r>
                <a:endParaRPr kumimoji="1" lang="ja-JP" altLang="en-US" sz="800" b="1" dirty="0">
                  <a:solidFill>
                    <a:srgbClr val="0000FF"/>
                  </a:solidFill>
                  <a:latin typeface="Verdana" panose="020B0604030504040204" pitchFamily="34" charset="0"/>
                  <a:cs typeface="Verdana" panose="020B0604030504040204" pitchFamily="34" charset="0"/>
                </a:endParaRPr>
              </a:p>
            </p:txBody>
          </p:sp>
          <p:sp>
            <p:nvSpPr>
              <p:cNvPr id="1086" name="左中かっこ 1085"/>
              <p:cNvSpPr/>
              <p:nvPr/>
            </p:nvSpPr>
            <p:spPr>
              <a:xfrm rot="8094887">
                <a:off x="5353533" y="4886203"/>
                <a:ext cx="144016" cy="720930"/>
              </a:xfrm>
              <a:prstGeom prst="leftBrace">
                <a:avLst>
                  <a:gd name="adj1" fmla="val 27977"/>
                  <a:gd name="adj2" fmla="val 50000"/>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87" name="テキスト ボックス 1086"/>
              <p:cNvSpPr txBox="1"/>
              <p:nvPr/>
            </p:nvSpPr>
            <p:spPr>
              <a:xfrm rot="2564961">
                <a:off x="5123357" y="5061810"/>
                <a:ext cx="877411" cy="195814"/>
              </a:xfrm>
              <a:prstGeom prst="rect">
                <a:avLst/>
              </a:prstGeom>
              <a:solidFill>
                <a:srgbClr val="FFFFFF">
                  <a:alpha val="41961"/>
                </a:srgbClr>
              </a:solidFill>
            </p:spPr>
            <p:txBody>
              <a:bodyPr wrap="none" lIns="36000" tIns="36000" rIns="36000" bIns="36000" rtlCol="0">
                <a:spAutoFit/>
              </a:bodyPr>
              <a:lstStyle/>
              <a:p>
                <a:r>
                  <a:rPr lang="ja-JP" altLang="en-US" sz="800" b="1" dirty="0" smtClean="0">
                    <a:solidFill>
                      <a:srgbClr val="0000FF"/>
                    </a:solidFill>
                    <a:latin typeface="Verdana" panose="020B0604030504040204" pitchFamily="34" charset="0"/>
                    <a:cs typeface="Verdana" panose="020B0604030504040204" pitchFamily="34" charset="0"/>
                  </a:rPr>
                  <a:t>向きが一定の区間</a:t>
                </a:r>
                <a:endParaRPr kumimoji="1" lang="ja-JP" altLang="en-US" sz="800" b="1" dirty="0">
                  <a:solidFill>
                    <a:srgbClr val="0000FF"/>
                  </a:solidFill>
                  <a:latin typeface="Verdana" panose="020B0604030504040204" pitchFamily="34" charset="0"/>
                  <a:cs typeface="Verdana" panose="020B0604030504040204" pitchFamily="34" charset="0"/>
                </a:endParaRPr>
              </a:p>
            </p:txBody>
          </p:sp>
        </p:grpSp>
        <mc:AlternateContent xmlns:mc="http://schemas.openxmlformats.org/markup-compatibility/2006" xmlns:a14="http://schemas.microsoft.com/office/drawing/2010/main">
          <mc:Choice Requires="a14">
            <p:sp>
              <p:nvSpPr>
                <p:cNvPr id="1090" name="テキスト ボックス 1089"/>
                <p:cNvSpPr txBox="1"/>
                <p:nvPr/>
              </p:nvSpPr>
              <p:spPr>
                <a:xfrm>
                  <a:off x="12928295" y="8743068"/>
                  <a:ext cx="205688"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i="1">
                                <a:latin typeface="Cambria Math"/>
                                <a:ea typeface="メイリオ" panose="020B0604030504040204" pitchFamily="50" charset="-128"/>
                              </a:rPr>
                              <m:t>𝑛</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0" name="テキスト ボックス 1089"/>
                <p:cNvSpPr txBox="1">
                  <a:spLocks noRot="1" noChangeAspect="1" noMove="1" noResize="1" noEditPoints="1" noAdjustHandles="1" noChangeArrowheads="1" noChangeShapeType="1" noTextEdit="1"/>
                </p:cNvSpPr>
                <p:nvPr/>
              </p:nvSpPr>
              <p:spPr>
                <a:xfrm>
                  <a:off x="12928295" y="8743068"/>
                  <a:ext cx="205688" cy="195814"/>
                </a:xfrm>
                <a:prstGeom prst="rect">
                  <a:avLst/>
                </a:prstGeom>
                <a:blipFill rotWithShape="1">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1" name="テキスト ボックス 1090"/>
                <p:cNvSpPr txBox="1"/>
                <p:nvPr/>
              </p:nvSpPr>
              <p:spPr>
                <a:xfrm>
                  <a:off x="12331395" y="8146168"/>
                  <a:ext cx="228130" cy="195814"/>
                </a:xfrm>
                <a:prstGeom prst="rect">
                  <a:avLst/>
                </a:prstGeom>
                <a:noFill/>
              </p:spPr>
              <p:txBody>
                <a:bodyPr wrap="none" lIns="36000" tIns="36000" rIns="36000" bIns="3600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800" i="1" smtClean="0">
                                <a:latin typeface="Cambria Math" panose="02040503050406030204" pitchFamily="18" charset="0"/>
                                <a:ea typeface="メイリオ" panose="020B0604030504040204" pitchFamily="50" charset="-128"/>
                              </a:rPr>
                            </m:ctrlPr>
                          </m:sSubPr>
                          <m:e>
                            <m:r>
                              <a:rPr lang="en-US" altLang="ja-JP" sz="800" i="1">
                                <a:latin typeface="Cambria Math"/>
                                <a:ea typeface="メイリオ" panose="020B0604030504040204" pitchFamily="50" charset="-128"/>
                              </a:rPr>
                              <m:t>𝑃</m:t>
                            </m:r>
                          </m:e>
                          <m:sub>
                            <m:r>
                              <a:rPr lang="en-US" altLang="ja-JP" sz="800" b="0" i="1" smtClean="0">
                                <a:latin typeface="Cambria Math"/>
                                <a:ea typeface="メイリオ" panose="020B0604030504040204" pitchFamily="50" charset="-128"/>
                              </a:rPr>
                              <m:t>𝑚</m:t>
                            </m:r>
                          </m:sub>
                        </m:sSub>
                      </m:oMath>
                    </m:oMathPara>
                  </a14:m>
                  <a:endParaRPr kumimoji="1" lang="ja-JP" altLang="en-US" sz="800" b="1" dirty="0">
                    <a:solidFill>
                      <a:srgbClr val="0000FF"/>
                    </a:solidFill>
                    <a:latin typeface="Verdana" panose="020B0604030504040204" pitchFamily="34" charset="0"/>
                    <a:cs typeface="Verdana" panose="020B0604030504040204" pitchFamily="34" charset="0"/>
                  </a:endParaRPr>
                </a:p>
              </p:txBody>
            </p:sp>
          </mc:Choice>
          <mc:Fallback xmlns="">
            <p:sp>
              <p:nvSpPr>
                <p:cNvPr id="1091" name="テキスト ボックス 1090"/>
                <p:cNvSpPr txBox="1">
                  <a:spLocks noRot="1" noChangeAspect="1" noMove="1" noResize="1" noEditPoints="1" noAdjustHandles="1" noChangeArrowheads="1" noChangeShapeType="1" noTextEdit="1"/>
                </p:cNvSpPr>
                <p:nvPr/>
              </p:nvSpPr>
              <p:spPr>
                <a:xfrm>
                  <a:off x="12331395" y="8146168"/>
                  <a:ext cx="228130" cy="195814"/>
                </a:xfrm>
                <a:prstGeom prst="rect">
                  <a:avLst/>
                </a:prstGeom>
                <a:blipFill rotWithShape="1">
                  <a:blip r:embed="rId6"/>
                  <a:stretch>
                    <a:fillRect/>
                  </a:stretch>
                </a:blipFill>
              </p:spPr>
              <p:txBody>
                <a:bodyPr/>
                <a:lstStyle/>
                <a:p>
                  <a:r>
                    <a:rPr lang="ja-JP" altLang="en-US">
                      <a:noFill/>
                    </a:rPr>
                    <a:t> </a:t>
                  </a:r>
                </a:p>
              </p:txBody>
            </p:sp>
          </mc:Fallback>
        </mc:AlternateContent>
      </p:grpSp>
      <p:graphicFrame>
        <p:nvGraphicFramePr>
          <p:cNvPr id="584" name="表 583"/>
          <p:cNvGraphicFramePr>
            <a:graphicFrameLocks noGrp="1"/>
          </p:cNvGraphicFramePr>
          <p:nvPr>
            <p:extLst/>
          </p:nvPr>
        </p:nvGraphicFramePr>
        <p:xfrm>
          <a:off x="6491664" y="7418472"/>
          <a:ext cx="5063030" cy="731520"/>
        </p:xfrm>
        <a:graphic>
          <a:graphicData uri="http://schemas.openxmlformats.org/drawingml/2006/table">
            <a:tbl>
              <a:tblPr firstRow="1" bandRow="1">
                <a:tableStyleId>{5C22544A-7EE6-4342-B048-85BDC9FD1C3A}</a:tableStyleId>
              </a:tblPr>
              <a:tblGrid>
                <a:gridCol w="1865926"/>
                <a:gridCol w="3197104"/>
              </a:tblGrid>
              <a:tr h="232701">
                <a:tc>
                  <a:txBody>
                    <a:bodyPr/>
                    <a:lstStyle/>
                    <a:p>
                      <a:r>
                        <a:rPr kumimoji="1" lang="ja-JP" altLang="en-US" sz="1000" b="1" dirty="0" smtClean="0"/>
                        <a:t>抽象走行体の移動</a:t>
                      </a:r>
                      <a:endParaRPr kumimoji="1" lang="ja-JP" altLang="en-US" sz="1000" b="1" dirty="0"/>
                    </a:p>
                  </a:txBody>
                  <a:tcPr/>
                </a:tc>
                <a:tc>
                  <a:txBody>
                    <a:bodyPr/>
                    <a:lstStyle/>
                    <a:p>
                      <a:r>
                        <a:rPr kumimoji="1" lang="ja-JP" altLang="en-US" sz="1000" b="1" dirty="0" smtClean="0"/>
                        <a:t>現実の走行体への影響</a:t>
                      </a:r>
                      <a:endParaRPr kumimoji="1" lang="ja-JP" altLang="en-US" sz="1000" b="1" dirty="0"/>
                    </a:p>
                  </a:txBody>
                  <a:tcPr/>
                </a:tc>
              </a:tr>
              <a:tr h="232701">
                <a:tc>
                  <a:txBody>
                    <a:bodyPr/>
                    <a:lstStyle/>
                    <a:p>
                      <a:r>
                        <a:rPr kumimoji="1" lang="ja-JP" altLang="en-US" sz="1000" b="1" dirty="0" smtClean="0"/>
                        <a:t>向きの急激な変化</a:t>
                      </a:r>
                      <a:endParaRPr kumimoji="1" lang="ja-JP" altLang="en-US" sz="1000" b="1" dirty="0"/>
                    </a:p>
                  </a:txBody>
                  <a:tcPr/>
                </a:tc>
                <a:tc>
                  <a:txBody>
                    <a:bodyPr/>
                    <a:lstStyle/>
                    <a:p>
                      <a:r>
                        <a:rPr kumimoji="1" lang="ja-JP" altLang="en-US" sz="1000" b="1" dirty="0" smtClean="0"/>
                        <a:t>移動速度低下</a:t>
                      </a:r>
                      <a:r>
                        <a:rPr kumimoji="1" lang="en-US" altLang="ja-JP" sz="1000" b="1" dirty="0" smtClean="0"/>
                        <a:t>,</a:t>
                      </a:r>
                      <a:r>
                        <a:rPr kumimoji="1" lang="ja-JP" altLang="en-US" sz="1000" b="1" dirty="0" smtClean="0"/>
                        <a:t> 自己位置推定の精度低下</a:t>
                      </a:r>
                      <a:endParaRPr kumimoji="1" lang="ja-JP" altLang="en-US" sz="1000" b="1" dirty="0"/>
                    </a:p>
                  </a:txBody>
                  <a:tcPr/>
                </a:tc>
              </a:tr>
              <a:tr h="232701">
                <a:tc>
                  <a:txBody>
                    <a:bodyPr/>
                    <a:lstStyle/>
                    <a:p>
                      <a:r>
                        <a:rPr kumimoji="1" lang="ja-JP" altLang="en-US" sz="1000" b="1" dirty="0" smtClean="0"/>
                        <a:t>向きの変化に要した移動距離</a:t>
                      </a:r>
                      <a:endParaRPr kumimoji="1" lang="ja-JP" altLang="en-US" sz="1000" b="1" dirty="0"/>
                    </a:p>
                  </a:txBody>
                  <a:tcPr/>
                </a:tc>
                <a:tc>
                  <a:txBody>
                    <a:bodyPr/>
                    <a:lstStyle/>
                    <a:p>
                      <a:pPr marL="0" marR="0" indent="0" algn="l" defTabSz="1425550" rtl="0" eaLnBrk="1" fontAlgn="auto" latinLnBrk="0" hangingPunct="1">
                        <a:lnSpc>
                          <a:spcPct val="100000"/>
                        </a:lnSpc>
                        <a:spcBef>
                          <a:spcPts val="0"/>
                        </a:spcBef>
                        <a:spcAft>
                          <a:spcPts val="0"/>
                        </a:spcAft>
                        <a:buClrTx/>
                        <a:buSzTx/>
                        <a:buFontTx/>
                        <a:buNone/>
                        <a:tabLst/>
                        <a:defRPr/>
                      </a:pPr>
                      <a:r>
                        <a:rPr kumimoji="1" lang="ja-JP" altLang="en-US" sz="1000" b="1" dirty="0" smtClean="0"/>
                        <a:t>向きの急激な変化による現実の走行体への影響を低減</a:t>
                      </a:r>
                      <a:endParaRPr kumimoji="1" lang="ja-JP" altLang="en-US" sz="1000" b="1" dirty="0"/>
                    </a:p>
                  </a:txBody>
                  <a:tcPr/>
                </a:tc>
              </a:tr>
            </a:tbl>
          </a:graphicData>
        </a:graphic>
      </p:graphicFrame>
      <mc:AlternateContent xmlns:mc="http://schemas.openxmlformats.org/markup-compatibility/2006" xmlns:a14="http://schemas.microsoft.com/office/drawing/2010/main">
        <mc:Choice Requires="a14">
          <p:sp>
            <p:nvSpPr>
              <p:cNvPr id="1092" name="正方形/長方形 1091"/>
              <p:cNvSpPr/>
              <p:nvPr/>
            </p:nvSpPr>
            <p:spPr>
              <a:xfrm>
                <a:off x="6683126" y="8205557"/>
                <a:ext cx="6723141" cy="415498"/>
              </a:xfrm>
              <a:prstGeom prst="rect">
                <a:avLst/>
              </a:prstGeom>
            </p:spPr>
            <p:txBody>
              <a:bodyPr wrap="square">
                <a:spAutoFit/>
              </a:bodyPr>
              <a:lstStyle/>
              <a:p>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経路上で向きの変化する点：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r>
                      <a:rPr lang="ja-JP" altLang="en-US" sz="1050" b="0" i="1" smtClean="0">
                        <a:latin typeface="Cambria Math"/>
                        <a:ea typeface="メイリオ" panose="020B0604030504040204" pitchFamily="50" charset="-128"/>
                      </a:rPr>
                      <m:t> </m:t>
                    </m:r>
                    <m:sSub>
                      <m:sSubPr>
                        <m:ctrlPr>
                          <a:rPr lang="en-US" altLang="ja-JP" sz="1050" i="1">
                            <a:latin typeface="Cambria Math" panose="02040503050406030204" pitchFamily="18" charset="0"/>
                            <a:ea typeface="メイリオ" panose="020B0604030504040204" pitchFamily="50" charset="-128"/>
                          </a:rPr>
                        </m:ctrlPr>
                      </m:sSubPr>
                      <m:e>
                        <m:r>
                          <a:rPr lang="ja-JP" altLang="en-US" sz="1050" b="0" i="1" smtClean="0">
                            <a:latin typeface="Cambria Math"/>
                            <a:ea typeface="メイリオ" panose="020B0604030504040204" pitchFamily="50" charset="-128"/>
                          </a:rPr>
                          <m:t>            </m:t>
                        </m:r>
                        <m:r>
                          <a:rPr lang="ja-JP" altLang="en-US" sz="1050" b="0" i="1" smtClean="0">
                            <a:latin typeface="Cambria Math"/>
                            <a:ea typeface="メイリオ" panose="020B0604030504040204" pitchFamily="50" charset="-128"/>
                          </a:rPr>
                          <m:t>点</m:t>
                        </m:r>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の次に向きが変化する点：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𝑃</m:t>
                        </m:r>
                      </m:e>
                      <m:sub>
                        <m:r>
                          <a:rPr lang="en-US" altLang="ja-JP" sz="1050" i="1">
                            <a:latin typeface="Cambria Math"/>
                            <a:ea typeface="メイリオ" panose="020B0604030504040204" pitchFamily="50" charset="-128"/>
                          </a:rPr>
                          <m:t>𝑛</m:t>
                        </m:r>
                      </m:sub>
                    </m:sSub>
                  </m:oMath>
                </a14:m>
                <a:r>
                  <a:rPr lang="ja-JP" altLang="en-US" sz="1050"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𝐴</m:t>
                        </m:r>
                      </m:e>
                      <m:sub>
                        <m:r>
                          <a:rPr lang="en-US" altLang="ja-JP" sz="1050" i="1">
                            <a:latin typeface="Cambria Math"/>
                            <a:ea typeface="メイリオ" panose="020B0604030504040204" pitchFamily="50" charset="-128"/>
                          </a:rPr>
                          <m:t>𝑛</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050" dirty="0" smtClean="0">
                    <a:ea typeface="メイリオ" panose="020B0604030504040204" pitchFamily="50" charset="-128"/>
                  </a:rPr>
                  <a:t>点</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b="0" i="1" smtClean="0">
                            <a:latin typeface="Cambria Math"/>
                            <a:ea typeface="メイリオ" panose="020B0604030504040204" pitchFamily="50" charset="-128"/>
                          </a:rPr>
                          <m:t>𝑃</m:t>
                        </m:r>
                      </m:e>
                      <m:sub>
                        <m:r>
                          <a:rPr lang="en-US" altLang="ja-JP" sz="1050" b="0" i="1" smtClean="0">
                            <a:latin typeface="Cambria Math"/>
                            <a:ea typeface="メイリオ" panose="020B0604030504040204" pitchFamily="50" charset="-128"/>
                          </a:rPr>
                          <m:t>𝑚</m:t>
                        </m:r>
                      </m:sub>
                    </m:sSub>
                  </m:oMath>
                </a14:m>
                <a:r>
                  <a:rPr lang="ja-JP" altLang="en-US" sz="105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14:m>
                  <m:oMath xmlns:m="http://schemas.openxmlformats.org/officeDocument/2006/math">
                    <m:sSub>
                      <m:sSubPr>
                        <m:ctrlPr>
                          <a:rPr lang="en-US" altLang="ja-JP" sz="1050" i="1">
                            <a:latin typeface="Cambria Math" panose="02040503050406030204" pitchFamily="18" charset="0"/>
                            <a:ea typeface="メイリオ" panose="020B0604030504040204" pitchFamily="50" charset="-128"/>
                          </a:rPr>
                        </m:ctrlPr>
                      </m:sSubPr>
                      <m:e>
                        <m:r>
                          <a:rPr lang="en-US" altLang="ja-JP" sz="1050" i="1">
                            <a:latin typeface="Cambria Math"/>
                            <a:ea typeface="メイリオ" panose="020B0604030504040204" pitchFamily="50" charset="-128"/>
                          </a:rPr>
                          <m:t>𝐴</m:t>
                        </m:r>
                      </m:e>
                      <m:sub>
                        <m:r>
                          <a:rPr lang="en-US" altLang="ja-JP" sz="1050" b="0" i="1" smtClean="0">
                            <a:latin typeface="Cambria Math"/>
                            <a:ea typeface="メイリオ" panose="020B0604030504040204" pitchFamily="50" charset="-128"/>
                          </a:rPr>
                          <m:t>𝑚</m:t>
                        </m:r>
                      </m:sub>
                    </m:sSub>
                  </m:oMath>
                </a14:m>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度</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050" dirty="0">
                    <a:latin typeface="メイリオ" panose="020B0604030504040204" pitchFamily="50" charset="-128"/>
                    <a:ea typeface="メイリオ" panose="020B0604030504040204" pitchFamily="50" charset="-128"/>
                    <a:cs typeface="メイリオ" panose="020B0604030504040204" pitchFamily="50" charset="-128"/>
                  </a:rPr>
                  <a:t>向きの変化</a:t>
                </a:r>
                <a:r>
                  <a:rPr lang="ja-JP" altLang="en-US" sz="1050" dirty="0" smtClean="0">
                    <a:latin typeface="メイリオ" panose="020B0604030504040204" pitchFamily="50" charset="-128"/>
                    <a:ea typeface="メイリオ" panose="020B0604030504040204" pitchFamily="50" charset="-128"/>
                    <a:cs typeface="メイリオ" panose="020B0604030504040204" pitchFamily="50" charset="-128"/>
                  </a:rPr>
                  <a:t>は右周りを正とする</a:t>
                </a:r>
                <a:r>
                  <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mc:Choice>
        <mc:Fallback xmlns="">
          <p:sp>
            <p:nvSpPr>
              <p:cNvPr id="1092" name="正方形/長方形 1091"/>
              <p:cNvSpPr>
                <a:spLocks noRot="1" noChangeAspect="1" noMove="1" noResize="1" noEditPoints="1" noAdjustHandles="1" noChangeArrowheads="1" noChangeShapeType="1" noTextEdit="1"/>
              </p:cNvSpPr>
              <p:nvPr/>
            </p:nvSpPr>
            <p:spPr>
              <a:xfrm>
                <a:off x="6683126" y="8205557"/>
                <a:ext cx="6723141" cy="415498"/>
              </a:xfrm>
              <a:prstGeom prst="rect">
                <a:avLst/>
              </a:prstGeom>
              <a:blipFill rotWithShape="0">
                <a:blip r:embed="rId7"/>
                <a:stretch>
                  <a:fillRect b="-8824"/>
                </a:stretch>
              </a:blipFill>
            </p:spPr>
            <p:txBody>
              <a:bodyPr/>
              <a:lstStyle/>
              <a:p>
                <a:r>
                  <a:rPr lang="ja-JP" altLang="en-US">
                    <a:noFill/>
                  </a:rPr>
                  <a:t> </a:t>
                </a:r>
              </a:p>
            </p:txBody>
          </p:sp>
        </mc:Fallback>
      </mc:AlternateContent>
      <p:sp>
        <p:nvSpPr>
          <p:cNvPr id="688" name="テキスト ボックス 687"/>
          <p:cNvSpPr txBox="1"/>
          <p:nvPr/>
        </p:nvSpPr>
        <p:spPr>
          <a:xfrm>
            <a:off x="6914936" y="8716451"/>
            <a:ext cx="2031325" cy="276999"/>
          </a:xfrm>
          <a:prstGeom prst="rect">
            <a:avLst/>
          </a:prstGeom>
          <a:noFill/>
        </p:spPr>
        <p:txBody>
          <a:bodyPr wrap="none" rtlCol="0">
            <a:spAutoFit/>
          </a:bodyPr>
          <a:lstStyle/>
          <a:p>
            <a:r>
              <a:rPr kumimoji="1" lang="ja-JP" altLang="en-US" sz="1200" b="1" dirty="0" smtClean="0">
                <a:latin typeface="メイリオ" panose="020B0604030504040204" pitchFamily="50" charset="-128"/>
                <a:ea typeface="メイリオ" panose="020B0604030504040204" pitchFamily="50" charset="-128"/>
              </a:rPr>
              <a:t>向き変更に由来するコスト</a:t>
            </a:r>
            <a:endParaRPr kumimoji="1" lang="ja-JP" altLang="en-US" sz="1200" b="1"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93" name="テキスト ボックス 1092"/>
              <p:cNvSpPr txBox="1"/>
              <p:nvPr/>
            </p:nvSpPr>
            <p:spPr>
              <a:xfrm>
                <a:off x="8726602" y="8598126"/>
                <a:ext cx="2058897" cy="542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i="1" smtClean="0">
                          <a:latin typeface="Cambria Math"/>
                          <a:ea typeface="Cambria Math"/>
                        </a:rPr>
                        <m:t>=</m:t>
                      </m:r>
                      <m:nary>
                        <m:naryPr>
                          <m:chr m:val="∑"/>
                          <m:subHide m:val="on"/>
                          <m:supHide m:val="on"/>
                          <m:ctrlPr>
                            <a:rPr kumimoji="1" lang="ja-JP" altLang="en-US" sz="1200" i="1" smtClean="0">
                              <a:latin typeface="Cambria Math" panose="02040503050406030204" pitchFamily="18" charset="0"/>
                            </a:rPr>
                          </m:ctrlPr>
                        </m:naryPr>
                        <m:sub/>
                        <m:sup/>
                        <m:e>
                          <m:f>
                            <m:fPr>
                              <m:ctrlPr>
                                <a:rPr kumimoji="1" lang="en-US" altLang="ja-JP" sz="1200" i="1" smtClean="0">
                                  <a:latin typeface="Cambria Math" panose="02040503050406030204" pitchFamily="18" charset="0"/>
                                </a:rPr>
                              </m:ctrlPr>
                            </m:fPr>
                            <m:num>
                              <m:r>
                                <a:rPr kumimoji="1" lang="en-US" altLang="ja-JP" sz="1200" b="0" i="1" smtClean="0">
                                  <a:latin typeface="Cambria Math"/>
                                </a:rPr>
                                <m:t>2</m:t>
                              </m:r>
                              <m:d>
                                <m:dPr>
                                  <m:ctrlPr>
                                    <a:rPr kumimoji="1" lang="en-US" altLang="ja-JP" sz="1200" i="1" smtClean="0">
                                      <a:latin typeface="Cambria Math" panose="02040503050406030204" pitchFamily="18" charset="0"/>
                                    </a:rPr>
                                  </m:ctrlPr>
                                </m:dPr>
                                <m:e>
                                  <m:f>
                                    <m:fPr>
                                      <m:type m:val="lin"/>
                                      <m:ctrlPr>
                                        <a:rPr lang="en-US" altLang="ja-JP" sz="1200" i="1">
                                          <a:latin typeface="Cambria Math" panose="02040503050406030204" pitchFamily="18" charset="0"/>
                                        </a:rPr>
                                      </m:ctrlPr>
                                    </m:fPr>
                                    <m:num>
                                      <m:r>
                                        <a:rPr lang="en-US" altLang="ja-JP" sz="1200" b="0" i="1" smtClean="0">
                                          <a:latin typeface="Cambria Math"/>
                                        </a:rPr>
                                        <m:t>1+</m:t>
                                      </m:r>
                                      <m:d>
                                        <m:dPr>
                                          <m:begChr m:val="|"/>
                                          <m:endChr m:val="|"/>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𝑛</m:t>
                                              </m:r>
                                            </m:sub>
                                          </m:sSub>
                                          <m:r>
                                            <a:rPr lang="en-US" altLang="ja-JP" sz="1200" i="1">
                                              <a:latin typeface="Cambria Math"/>
                                            </a:rPr>
                                            <m:t>−</m:t>
                                          </m:r>
                                          <m:sSub>
                                            <m:sSubPr>
                                              <m:ctrlPr>
                                                <a:rPr lang="en-US" altLang="ja-JP" sz="1200" i="1">
                                                  <a:latin typeface="Cambria Math" panose="02040503050406030204" pitchFamily="18" charset="0"/>
                                                </a:rPr>
                                              </m:ctrlPr>
                                            </m:sSubPr>
                                            <m:e>
                                              <m:r>
                                                <a:rPr lang="en-US" altLang="ja-JP" sz="1200" i="1">
                                                  <a:latin typeface="Cambria Math"/>
                                                </a:rPr>
                                                <m:t>𝐴</m:t>
                                              </m:r>
                                            </m:e>
                                            <m:sub>
                                              <m:r>
                                                <a:rPr lang="en-US" altLang="ja-JP" sz="1200" i="1">
                                                  <a:latin typeface="Cambria Math"/>
                                                </a:rPr>
                                                <m:t>𝑚</m:t>
                                              </m:r>
                                            </m:sub>
                                          </m:sSub>
                                        </m:e>
                                      </m:d>
                                    </m:num>
                                    <m:den>
                                      <m:r>
                                        <a:rPr lang="en-US" altLang="ja-JP" sz="1200" i="1">
                                          <a:latin typeface="Cambria Math"/>
                                        </a:rPr>
                                        <m:t>90</m:t>
                                      </m:r>
                                    </m:den>
                                  </m:f>
                                </m:e>
                              </m:d>
                            </m:num>
                            <m:den>
                              <m:d>
                                <m:dPr>
                                  <m:begChr m:val="|"/>
                                  <m:endChr m:val="|"/>
                                  <m:ctrlPr>
                                    <a:rPr kumimoji="1" lang="en-US" altLang="ja-JP" sz="1200" i="1" smtClean="0">
                                      <a:latin typeface="Cambria Math" panose="02040503050406030204" pitchFamily="18" charset="0"/>
                                    </a:rPr>
                                  </m:ctrlPr>
                                </m:dPr>
                                <m:e>
                                  <m:sSub>
                                    <m:sSubPr>
                                      <m:ctrlPr>
                                        <a:rPr kumimoji="1" lang="en-US" altLang="ja-JP" sz="1200" i="1" smtClean="0">
                                          <a:latin typeface="Cambria Math" panose="02040503050406030204" pitchFamily="18" charset="0"/>
                                        </a:rPr>
                                      </m:ctrlPr>
                                    </m:sSubPr>
                                    <m:e>
                                      <m:r>
                                        <a:rPr kumimoji="1" lang="en-US" altLang="ja-JP" sz="1200" b="0" i="1" smtClean="0">
                                          <a:latin typeface="Cambria Math"/>
                                        </a:rPr>
                                        <m:t>𝑃</m:t>
                                      </m:r>
                                    </m:e>
                                    <m:sub>
                                      <m:r>
                                        <a:rPr kumimoji="1" lang="en-US" altLang="ja-JP" sz="1200" b="0" i="1" smtClean="0">
                                          <a:latin typeface="Cambria Math"/>
                                        </a:rPr>
                                        <m:t>𝑛</m:t>
                                      </m:r>
                                    </m:sub>
                                  </m:sSub>
                                  <m:sSub>
                                    <m:sSubPr>
                                      <m:ctrlPr>
                                        <a:rPr lang="en-US" altLang="ja-JP" sz="1200" i="1">
                                          <a:latin typeface="Cambria Math" panose="02040503050406030204" pitchFamily="18" charset="0"/>
                                        </a:rPr>
                                      </m:ctrlPr>
                                    </m:sSubPr>
                                    <m:e>
                                      <m:r>
                                        <a:rPr lang="en-US" altLang="ja-JP" sz="1200" i="1">
                                          <a:latin typeface="Cambria Math"/>
                                        </a:rPr>
                                        <m:t>𝑃</m:t>
                                      </m:r>
                                    </m:e>
                                    <m:sub>
                                      <m:r>
                                        <a:rPr lang="en-US" altLang="ja-JP" sz="1200" b="0" i="1" smtClean="0">
                                          <a:latin typeface="Cambria Math"/>
                                        </a:rPr>
                                        <m:t>𝑚</m:t>
                                      </m:r>
                                    </m:sub>
                                  </m:sSub>
                                </m:e>
                              </m:d>
                            </m:den>
                          </m:f>
                        </m:e>
                      </m:nary>
                    </m:oMath>
                  </m:oMathPara>
                </a14:m>
                <a:endParaRPr kumimoji="1" lang="ja-JP" altLang="en-US" sz="1200" dirty="0"/>
              </a:p>
            </p:txBody>
          </p:sp>
        </mc:Choice>
        <mc:Fallback xmlns="">
          <p:sp>
            <p:nvSpPr>
              <p:cNvPr id="1093" name="テキスト ボックス 1092"/>
              <p:cNvSpPr txBox="1">
                <a:spLocks noRot="1" noChangeAspect="1" noMove="1" noResize="1" noEditPoints="1" noAdjustHandles="1" noChangeArrowheads="1" noChangeShapeType="1" noTextEdit="1"/>
              </p:cNvSpPr>
              <p:nvPr/>
            </p:nvSpPr>
            <p:spPr>
              <a:xfrm>
                <a:off x="8726602" y="8598126"/>
                <a:ext cx="2058897" cy="542713"/>
              </a:xfrm>
              <a:prstGeom prst="rect">
                <a:avLst/>
              </a:prstGeom>
              <a:blipFill rotWithShape="0">
                <a:blip r:embed="rId8"/>
                <a:stretch>
                  <a:fillRect l="-14540" t="-115730" r="-6528" b="-162921"/>
                </a:stretch>
              </a:blipFill>
            </p:spPr>
            <p:txBody>
              <a:bodyPr/>
              <a:lstStyle/>
              <a:p>
                <a:r>
                  <a:rPr lang="ja-JP" altLang="en-US">
                    <a:noFill/>
                  </a:rPr>
                  <a:t> </a:t>
                </a:r>
              </a:p>
            </p:txBody>
          </p:sp>
        </mc:Fallback>
      </mc:AlternateContent>
      <p:sp>
        <p:nvSpPr>
          <p:cNvPr id="1094" name="正方形/長方形 1093"/>
          <p:cNvSpPr/>
          <p:nvPr/>
        </p:nvSpPr>
        <p:spPr>
          <a:xfrm>
            <a:off x="6639970" y="9105721"/>
            <a:ext cx="4920396" cy="276999"/>
          </a:xfrm>
          <a:prstGeom prst="rect">
            <a:avLst/>
          </a:prstGeom>
        </p:spPr>
        <p:txBody>
          <a:bodyPr wrap="square">
            <a:spAutoFit/>
          </a:bodyPr>
          <a:lstStyle/>
          <a:p>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移動コスト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移動距離由来のコスト </a:t>
            </a:r>
            <a:r>
              <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smtClean="0">
                <a:latin typeface="メイリオ" panose="020B0604030504040204" pitchFamily="50" charset="-128"/>
                <a:ea typeface="メイリオ" panose="020B0604030504040204" pitchFamily="50" charset="-128"/>
                <a:cs typeface="メイリオ" panose="020B0604030504040204" pitchFamily="50" charset="-128"/>
              </a:rPr>
              <a:t> 向きの変更に由来するコスト </a:t>
            </a:r>
            <a:endParaRPr lang="en-US" altLang="ja-JP" sz="12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95" name="正方形/長方形 1094"/>
              <p:cNvSpPr/>
              <p:nvPr/>
            </p:nvSpPr>
            <p:spPr>
              <a:xfrm>
                <a:off x="11560366" y="8594398"/>
                <a:ext cx="3025788" cy="819070"/>
              </a:xfrm>
              <a:prstGeom prst="rect">
                <a:avLst/>
              </a:prstGeom>
            </p:spPr>
            <p:txBody>
              <a:bodyPr wrap="square">
                <a:spAutoFit/>
              </a:bodyPr>
              <a:lstStyle/>
              <a:p>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（例）上図</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①の移動</a:t>
                </a:r>
                <a:r>
                  <a:rPr lang="ja-JP" altLang="en-US" sz="900" b="1" dirty="0">
                    <a:latin typeface="メイリオ" panose="020B0604030504040204" pitchFamily="50" charset="-128"/>
                    <a:ea typeface="メイリオ" panose="020B0604030504040204" pitchFamily="50" charset="-128"/>
                    <a:cs typeface="メイリオ" panose="020B0604030504040204" pitchFamily="50" charset="-128"/>
                  </a:rPr>
                  <a:t>コスト</a:t>
                </a:r>
                <a:endParaRPr lang="en-US" altLang="ja-JP" sz="9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移動距離由来のコスト </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ad>
                      <m:radPr>
                        <m:degHide m:val="on"/>
                        <m:ctrlPr>
                          <a:rPr lang="en-US" altLang="ja-JP" sz="800" b="1" i="1" smtClean="0">
                            <a:latin typeface="Cambria Math" panose="02040503050406030204" pitchFamily="18" charset="0"/>
                            <a:ea typeface="Cambria Math"/>
                            <a:cs typeface="メイリオ" panose="020B0604030504040204" pitchFamily="50" charset="-128"/>
                          </a:rPr>
                        </m:ctrlPr>
                      </m:radPr>
                      <m:deg/>
                      <m:e>
                        <m:r>
                          <a:rPr lang="en-US" altLang="ja-JP" sz="800" b="1" i="1" smtClean="0">
                            <a:latin typeface="Cambria Math"/>
                            <a:ea typeface="Cambria Math"/>
                            <a:cs typeface="メイリオ" panose="020B0604030504040204" pitchFamily="50" charset="-128"/>
                          </a:rPr>
                          <m:t>𝟐</m:t>
                        </m:r>
                      </m:e>
                    </m:rad>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𝟖𝟐</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900" b="1" dirty="0" smtClean="0">
                    <a:latin typeface="メイリオ" panose="020B0604030504040204" pitchFamily="50" charset="-128"/>
                    <a:ea typeface="メイリオ" panose="020B0604030504040204" pitchFamily="50" charset="-128"/>
                    <a:cs typeface="メイリオ" panose="020B0604030504040204" pitchFamily="50" charset="-128"/>
                  </a:rPr>
                  <a:t>向きの変更に由来するコスト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f>
                      <m:fPr>
                        <m:ctrlPr>
                          <a:rPr lang="en-US" altLang="ja-JP" sz="800" b="1" i="1" smtClean="0">
                            <a:latin typeface="Cambria Math" panose="02040503050406030204" pitchFamily="18" charset="0"/>
                            <a:ea typeface="Cambria Math"/>
                            <a:cs typeface="メイリオ" panose="020B0604030504040204" pitchFamily="50" charset="-128"/>
                          </a:rPr>
                        </m:ctrlPr>
                      </m:fPr>
                      <m:num>
                        <m:d>
                          <m:dPr>
                            <m:begChr m:val="|"/>
                            <m:endChr m:val="|"/>
                            <m:ctrlPr>
                              <a:rPr lang="en-US" altLang="ja-JP" sz="800" b="1" i="1" smtClean="0">
                                <a:latin typeface="Cambria Math" panose="02040503050406030204" pitchFamily="18" charset="0"/>
                                <a:ea typeface="Cambria Math"/>
                              </a:rPr>
                            </m:ctrlPr>
                          </m:dPr>
                          <m:e>
                            <m:r>
                              <a:rPr lang="en-US" altLang="ja-JP" sz="800" b="1" i="1">
                                <a:latin typeface="Cambria Math"/>
                                <a:ea typeface="Cambria Math"/>
                                <a:cs typeface="メイリオ" panose="020B0604030504040204" pitchFamily="50" charset="-128"/>
                              </a:rPr>
                              <m:t>𝟒𝟓</m:t>
                            </m:r>
                            <m:r>
                              <a:rPr lang="en-US" altLang="ja-JP" sz="800" b="1" i="1">
                                <a:latin typeface="Cambria Math" panose="02040503050406030204" pitchFamily="18" charset="0"/>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𝟒𝟓</m:t>
                            </m:r>
                          </m:e>
                        </m:d>
                      </m:num>
                      <m:den>
                        <m:r>
                          <a:rPr lang="en-US" altLang="ja-JP" sz="800" b="1" i="1" smtClean="0">
                            <a:latin typeface="Cambria Math"/>
                            <a:ea typeface="Cambria Math"/>
                          </a:rPr>
                          <m:t>𝟗𝟎</m:t>
                        </m:r>
                      </m:den>
                    </m:f>
                    <m:r>
                      <a:rPr lang="en-US" altLang="ja-JP" sz="800" b="1" i="1" smtClean="0">
                        <a:latin typeface="Cambria Math"/>
                        <a:ea typeface="Cambria Math"/>
                      </a:rPr>
                      <m:t>)/(</m:t>
                    </m:r>
                    <m:r>
                      <a:rPr lang="en-US" altLang="ja-JP" sz="800" b="1" i="1" smtClean="0">
                        <a:latin typeface="Cambria Math"/>
                        <a:ea typeface="Cambria Math"/>
                      </a:rPr>
                      <m:t>𝟐</m:t>
                    </m:r>
                    <m:rad>
                      <m:radPr>
                        <m:degHide m:val="on"/>
                        <m:ctrlPr>
                          <a:rPr lang="en-US" altLang="ja-JP" sz="800" b="1" i="1">
                            <a:latin typeface="Cambria Math" panose="02040503050406030204" pitchFamily="18" charset="0"/>
                            <a:ea typeface="Cambria Math"/>
                            <a:cs typeface="メイリオ" panose="020B0604030504040204" pitchFamily="50" charset="-128"/>
                          </a:rPr>
                        </m:ctrlPr>
                      </m:radPr>
                      <m:deg/>
                      <m:e>
                        <m:r>
                          <a:rPr lang="en-US" altLang="ja-JP" sz="800" b="1" i="1">
                            <a:latin typeface="Cambria Math"/>
                            <a:ea typeface="Cambria Math"/>
                            <a:cs typeface="メイリオ" panose="020B0604030504040204" pitchFamily="50" charset="-128"/>
                          </a:rPr>
                          <m:t>𝟐</m:t>
                        </m:r>
                      </m:e>
                    </m:rad>
                    <m:r>
                      <a:rPr lang="en-US" altLang="ja-JP" sz="800" b="1" i="1" smtClean="0">
                        <a:latin typeface="Cambria Math"/>
                        <a:ea typeface="Cambria Math"/>
                      </a:rPr>
                      <m:t>)</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800" b="1" i="1">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b="1" dirty="0" smtClean="0">
                    <a:latin typeface="メイリオ" panose="020B0604030504040204" pitchFamily="50" charset="-128"/>
                    <a:ea typeface="メイリオ" panose="020B0604030504040204" pitchFamily="50" charset="-128"/>
                    <a:cs typeface="メイリオ" panose="020B0604030504040204" pitchFamily="50" charset="-128"/>
                  </a:rPr>
                  <a:t>移動コスト</a:t>
                </a:r>
                <a14:m>
                  <m:oMath xmlns:m="http://schemas.openxmlformats.org/officeDocument/2006/math">
                    <m:r>
                      <a:rPr lang="en-US" altLang="ja-JP" sz="800" b="1" i="1" smtClean="0">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𝟒</m:t>
                    </m:r>
                    <m:r>
                      <a:rPr lang="en-US" altLang="ja-JP" sz="800" b="1" i="1">
                        <a:latin typeface="Cambria Math"/>
                        <a:ea typeface="Cambria Math"/>
                        <a:cs typeface="メイリオ" panose="020B0604030504040204" pitchFamily="50" charset="-128"/>
                      </a:rPr>
                      <m:t>.</m:t>
                    </m:r>
                    <m:r>
                      <a:rPr lang="en-US" altLang="ja-JP" sz="800" b="1" i="1">
                        <a:latin typeface="Cambria Math"/>
                        <a:ea typeface="Cambria Math"/>
                        <a:cs typeface="メイリオ" panose="020B0604030504040204" pitchFamily="50" charset="-128"/>
                      </a:rPr>
                      <m:t>𝟖𝟐</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𝟒𝟏</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𝟔</m:t>
                    </m:r>
                    <m:r>
                      <a:rPr lang="en-US" altLang="ja-JP" sz="800" b="1" i="1" smtClean="0">
                        <a:latin typeface="Cambria Math"/>
                        <a:ea typeface="Cambria Math"/>
                        <a:cs typeface="メイリオ" panose="020B0604030504040204" pitchFamily="50" charset="-128"/>
                      </a:rPr>
                      <m:t>.</m:t>
                    </m:r>
                    <m:r>
                      <a:rPr lang="en-US" altLang="ja-JP" sz="800" b="1" i="1" smtClean="0">
                        <a:latin typeface="Cambria Math"/>
                        <a:ea typeface="Cambria Math"/>
                        <a:cs typeface="メイリオ" panose="020B0604030504040204" pitchFamily="50" charset="-128"/>
                      </a:rPr>
                      <m:t>𝟐𝟑</m:t>
                    </m:r>
                  </m:oMath>
                </a14:m>
                <a:endParaRPr lang="en-US" altLang="ja-JP" sz="8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95" name="正方形/長方形 1094"/>
              <p:cNvSpPr>
                <a:spLocks noRot="1" noChangeAspect="1" noMove="1" noResize="1" noEditPoints="1" noAdjustHandles="1" noChangeArrowheads="1" noChangeShapeType="1" noTextEdit="1"/>
              </p:cNvSpPr>
              <p:nvPr/>
            </p:nvSpPr>
            <p:spPr>
              <a:xfrm>
                <a:off x="11560366" y="8594398"/>
                <a:ext cx="3025788" cy="819070"/>
              </a:xfrm>
              <a:prstGeom prst="rect">
                <a:avLst/>
              </a:prstGeom>
              <a:blipFill rotWithShape="0">
                <a:blip r:embed="rId9"/>
                <a:stretch>
                  <a:fillRect/>
                </a:stretch>
              </a:blipFill>
            </p:spPr>
            <p:txBody>
              <a:bodyPr/>
              <a:lstStyle/>
              <a:p>
                <a:r>
                  <a:rPr lang="ja-JP" altLang="en-US">
                    <a:noFill/>
                  </a:rPr>
                  <a:t> </a:t>
                </a:r>
              </a:p>
            </p:txBody>
          </p:sp>
        </mc:Fallback>
      </mc:AlternateContent>
      <p:sp>
        <p:nvSpPr>
          <p:cNvPr id="1099" name="テキスト ボックス 1098"/>
          <p:cNvSpPr txBox="1"/>
          <p:nvPr/>
        </p:nvSpPr>
        <p:spPr>
          <a:xfrm>
            <a:off x="376781" y="5445651"/>
            <a:ext cx="2069797" cy="307777"/>
          </a:xfrm>
          <a:prstGeom prst="rect">
            <a:avLst/>
          </a:prstGeom>
          <a:solidFill>
            <a:srgbClr val="D24726"/>
          </a:solidFill>
        </p:spPr>
        <p:txBody>
          <a:bodyPr wrap="none" rtlCol="0">
            <a:spAutoFit/>
          </a:bodyPr>
          <a:lstStyle/>
          <a:p>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2-6.</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ゲームの攻略手順</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01" name="正方形/長方形 1100"/>
          <p:cNvSpPr/>
          <p:nvPr/>
        </p:nvSpPr>
        <p:spPr>
          <a:xfrm>
            <a:off x="6273041" y="9507298"/>
            <a:ext cx="4587574" cy="1015663"/>
          </a:xfrm>
          <a:prstGeom prst="rect">
            <a:avLst/>
          </a:prstGeom>
        </p:spPr>
        <p:txBody>
          <a:bodyPr wrap="square">
            <a:spAutoFit/>
          </a:bodyPr>
          <a:lstStyle/>
          <a:p>
            <a:pPr indent="2238375"/>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抽象マップ上では、各サークルは自身の色情報と設置されているブロックの色の候補を</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個持つ</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色候補が</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個のサークルはブロックが設置されていない</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ブロックの色が確定、またはブロックが移動される度に抽象マップの情報は更新される。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58"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54494" y="5455236"/>
            <a:ext cx="3559990" cy="505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96" name="正方形/長方形 1095"/>
          <p:cNvSpPr/>
          <p:nvPr/>
        </p:nvSpPr>
        <p:spPr>
          <a:xfrm>
            <a:off x="361020" y="5440927"/>
            <a:ext cx="5896599" cy="5059459"/>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96" name="Picture 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9563" y="7865290"/>
            <a:ext cx="1699602" cy="2033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03" name="正方形/長方形 1102"/>
          <p:cNvSpPr/>
          <p:nvPr/>
        </p:nvSpPr>
        <p:spPr>
          <a:xfrm>
            <a:off x="392103" y="6017722"/>
            <a:ext cx="2174522" cy="1384995"/>
          </a:xfrm>
          <a:prstGeom prst="rect">
            <a:avLst/>
          </a:prstGeom>
        </p:spPr>
        <p:txBody>
          <a:bodyPr wrap="squar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2-5</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で定義したモデルを用いてゲームを攻略するための手順を示す。抽象マップから実際の座標系への変換および走行体の各種動作については、</a:t>
            </a:r>
            <a:r>
              <a:rPr lang="en-US" altLang="ja-JP"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2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 制御</a:t>
            </a: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 で述べる。</a:t>
            </a:r>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72177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8222" y="2696203"/>
            <a:ext cx="3236481" cy="4178003"/>
          </a:xfrm>
          <a:prstGeom prst="rect">
            <a:avLst/>
          </a:prstGeom>
        </p:spPr>
      </p:pic>
      <p:sp>
        <p:nvSpPr>
          <p:cNvPr id="18" name="正方形/長方形 17"/>
          <p:cNvSpPr/>
          <p:nvPr/>
        </p:nvSpPr>
        <p:spPr>
          <a:xfrm>
            <a:off x="6002541" y="1751299"/>
            <a:ext cx="5300486" cy="2106743"/>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4" name="図 203"/>
          <p:cNvPicPr>
            <a:picLocks noChangeAspect="1"/>
          </p:cNvPicPr>
          <p:nvPr/>
        </p:nvPicPr>
        <p:blipFill>
          <a:blip r:embed="rId3"/>
          <a:stretch>
            <a:fillRect/>
          </a:stretch>
        </p:blipFill>
        <p:spPr>
          <a:xfrm>
            <a:off x="6090290" y="2472538"/>
            <a:ext cx="1365789" cy="1405163"/>
          </a:xfrm>
          <a:prstGeom prst="rect">
            <a:avLst/>
          </a:prstGeom>
        </p:spPr>
      </p:pic>
      <p:sp>
        <p:nvSpPr>
          <p:cNvPr id="6" name="角丸四角形 5"/>
          <p:cNvSpPr/>
          <p:nvPr/>
        </p:nvSpPr>
        <p:spPr>
          <a:xfrm>
            <a:off x="36369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2540944"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8" name="角丸四角形 7"/>
          <p:cNvSpPr/>
          <p:nvPr/>
        </p:nvSpPr>
        <p:spPr>
          <a:xfrm>
            <a:off x="736448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4718190"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32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制御</a:t>
            </a: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en-US" altLang="ja-JP" sz="2716"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コースをクリアするための要素技術を検討し、制御戦略を立てた</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テキスト ボックス 11"/>
          <p:cNvSpPr txBox="1"/>
          <p:nvPr/>
        </p:nvSpPr>
        <p:spPr>
          <a:xfrm>
            <a:off x="361022" y="1746766"/>
            <a:ext cx="2606804" cy="369332"/>
          </a:xfrm>
          <a:prstGeom prst="rect">
            <a:avLst/>
          </a:prstGeom>
          <a:solidFill>
            <a:srgbClr val="D24726"/>
          </a:solidFill>
        </p:spPr>
        <p:txBody>
          <a:bodyPr wrap="none" rtlCol="0">
            <a:spAutoFit/>
          </a:bodyPr>
          <a:lstStyle/>
          <a:p>
            <a:r>
              <a:rPr lang="en-US" altLang="ja-JP"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自己位置推定機能</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361021" y="1746768"/>
            <a:ext cx="5645639" cy="2674782"/>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6002541" y="1751299"/>
            <a:ext cx="2145139"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3-2.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自己位置補正</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テキスト ボックス 18"/>
          <p:cNvSpPr txBox="1"/>
          <p:nvPr/>
        </p:nvSpPr>
        <p:spPr>
          <a:xfrm>
            <a:off x="5992252" y="3852727"/>
            <a:ext cx="2145139"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3-4.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向き補正走行</a:t>
            </a:r>
            <a:endParaRPr kumimoji="1"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6006857" y="3852728"/>
            <a:ext cx="5303479" cy="2967621"/>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61023" y="4426101"/>
            <a:ext cx="2145139"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3-3.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座標指定移動</a:t>
            </a:r>
            <a:endPar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正方形/長方形 23"/>
          <p:cNvSpPr/>
          <p:nvPr/>
        </p:nvSpPr>
        <p:spPr>
          <a:xfrm>
            <a:off x="361022" y="4426100"/>
            <a:ext cx="5643020" cy="239778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7145444" y="6822776"/>
            <a:ext cx="7619200" cy="367649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64928" y="6822346"/>
            <a:ext cx="2760692"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3-5.</a:t>
            </a:r>
            <a:r>
              <a:rPr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色認識・アーム制御</a:t>
            </a:r>
            <a:endParaRPr lang="en-US" altLang="ja-JP"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p:nvPr/>
        </p:nvSpPr>
        <p:spPr>
          <a:xfrm>
            <a:off x="364928" y="6822346"/>
            <a:ext cx="6780516" cy="367692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1303029" y="1763251"/>
            <a:ext cx="1221809"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3-6. </a:t>
            </a:r>
            <a:r>
              <a:rPr lang="ja-JP" altLang="en-US"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a:t>
            </a:r>
            <a:endPar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正方形/長方形 33"/>
          <p:cNvSpPr/>
          <p:nvPr/>
        </p:nvSpPr>
        <p:spPr>
          <a:xfrm>
            <a:off x="11303028" y="1755568"/>
            <a:ext cx="3450114" cy="5064781"/>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6074248" y="8788888"/>
            <a:ext cx="1096328" cy="630942"/>
          </a:xfrm>
          <a:prstGeom prst="rect">
            <a:avLst/>
          </a:prstGeom>
          <a:noFill/>
        </p:spPr>
        <p:txBody>
          <a:bodyPr wrap="square" spcCol="36000" rtlCol="0">
            <a:spAutoFit/>
          </a:bodyPr>
          <a:lstStyle/>
          <a:p>
            <a:pPr>
              <a:spcAft>
                <a:spcPts val="1800"/>
              </a:spcAft>
            </a:pP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アーム角度</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58</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度周辺で</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色が確実に区別できる</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ことがわかった。</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このとき</a:t>
            </a:r>
            <a:r>
              <a:rPr lang="ja-JP" altLang="en-US" sz="7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NONE</a:t>
            </a:r>
            <a:r>
              <a:rPr lang="ja-JP" altLang="en-US" sz="700" dirty="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BLACK</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とみな</a:t>
            </a:r>
            <a:r>
              <a:rPr lang="ja-JP" altLang="en-US" sz="700" dirty="0">
                <a:latin typeface="メイリオ" panose="020B0604030504040204" pitchFamily="50" charset="-128"/>
                <a:ea typeface="メイリオ" panose="020B0604030504040204" pitchFamily="50" charset="-128"/>
                <a:cs typeface="メイリオ" panose="020B0604030504040204" pitchFamily="50" charset="-128"/>
              </a:rPr>
              <a:t>す</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7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67" name="テキスト ボックス 166"/>
              <p:cNvSpPr txBox="1"/>
              <p:nvPr/>
            </p:nvSpPr>
            <p:spPr>
              <a:xfrm>
                <a:off x="2184132" y="2134958"/>
                <a:ext cx="4589053" cy="1323427"/>
              </a:xfrm>
              <a:prstGeom prst="rect">
                <a:avLst/>
              </a:prstGeom>
              <a:noFill/>
            </p:spPr>
            <p:txBody>
              <a:bodyPr wrap="square" lIns="91428" tIns="45714" rIns="91428" bIns="45714" rtlCol="0">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トレッド長</a:t>
                </a:r>
                <a14:m>
                  <m:oMath xmlns:m="http://schemas.openxmlformats.org/officeDocument/2006/math">
                    <m:r>
                      <a:rPr lang="en-US" altLang="ja-JP" sz="800" b="0" i="0" smtClean="0">
                        <a:latin typeface="Cambria Math" panose="02040503050406030204" pitchFamily="18" charset="0"/>
                        <a:ea typeface="HG丸ｺﾞｼｯｸM-PRO" panose="020F0600000000000000" pitchFamily="50" charset="-128"/>
                      </a:rPr>
                      <m:t>(</m:t>
                    </m:r>
                    <m:r>
                      <a:rPr lang="en-US" altLang="ja-JP" sz="800" b="0" i="1" smtClean="0">
                        <a:latin typeface="Cambria Math"/>
                        <a:ea typeface="HG丸ｺﾞｼｯｸM-PRO" panose="020F0600000000000000" pitchFamily="50" charset="-128"/>
                      </a:rPr>
                      <m:t>𝑚𝑚</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800" b="0" i="0" smtClean="0">
                        <a:latin typeface="Cambria Math"/>
                        <a:ea typeface="HG丸ｺﾞｼｯｸM-PRO" panose="020F0600000000000000" pitchFamily="50" charset="-128"/>
                      </a:rPr>
                      <m:t>2</m:t>
                    </m:r>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𝐿</m:t>
                        </m:r>
                      </m:e>
                      <m:sub>
                        <m:r>
                          <a:rPr lang="en-US" altLang="ja-JP" sz="800" b="0" i="1" smtClean="0">
                            <a:latin typeface="Cambria Math"/>
                            <a:ea typeface="HG丸ｺﾞｼｯｸM-PRO" panose="020F0600000000000000" pitchFamily="50" charset="-128"/>
                          </a:rPr>
                          <m:t>𝑇</m:t>
                        </m:r>
                      </m:sub>
                    </m:sSub>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車輪半径</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𝑚𝑚</m:t>
                    </m:r>
                    <m:r>
                      <a:rPr lang="en-US" altLang="ja-JP" sz="800" b="0" i="0" smtClean="0">
                        <a:latin typeface="Cambria Math" panose="02040503050406030204" pitchFamily="18" charset="0"/>
                        <a:ea typeface="HG丸ｺﾞｼｯｸM-PRO" panose="020F0600000000000000" pitchFamily="50" charset="-128"/>
                      </a:rPr>
                      <m:t>)</m:t>
                    </m:r>
                  </m:oMath>
                </a14:m>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𝑅</m:t>
                        </m:r>
                      </m:e>
                      <m:sub>
                        <m:r>
                          <a:rPr lang="en-US" altLang="ja-JP" sz="800" b="0" i="1" smtClean="0">
                            <a:latin typeface="Cambria Math"/>
                            <a:ea typeface="HG丸ｺﾞｼｯｸM-PRO" panose="020F0600000000000000" pitchFamily="50" charset="-128"/>
                          </a:rPr>
                          <m:t>𝑊</m:t>
                        </m:r>
                      </m:sub>
                    </m:sSub>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微小時間での右サーボモーターの回転角の変化量</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𝑑𝑒𝑔</m:t>
                    </m:r>
                    <m:r>
                      <a:rPr lang="en-US" altLang="ja-JP" sz="800" b="0" i="1" smtClean="0">
                        <a:latin typeface="Cambria Math"/>
                        <a:ea typeface="HG丸ｺﾞｼｯｸM-PRO" panose="020F0600000000000000" pitchFamily="50" charset="-128"/>
                      </a:rPr>
                      <m:t>.</m:t>
                    </m:r>
                  </m:oMath>
                </a14:m>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m:t>
                    </m:r>
                    <m:sSub>
                      <m:sSubPr>
                        <m:ctrlPr>
                          <a:rPr lang="en-US" altLang="ja-JP" sz="800" i="1" smtClean="0">
                            <a:latin typeface="Cambria Math" panose="02040503050406030204" pitchFamily="18" charset="0"/>
                            <a:ea typeface="HG丸ｺﾞｼｯｸM-PRO" panose="020F0600000000000000" pitchFamily="50" charset="-128"/>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HG丸ｺﾞｼｯｸM-PRO" panose="020F0600000000000000" pitchFamily="50" charset="-128"/>
                          </a:rPr>
                          <m:t>𝑅</m:t>
                        </m:r>
                      </m:sub>
                    </m:sSub>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微小時間での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左</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サーボモーターの回転角の変化量</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𝑑𝑒𝑔</m:t>
                    </m:r>
                    <m:r>
                      <a:rPr lang="en-US" altLang="ja-JP" sz="800" b="0" i="1" smtClean="0">
                        <a:latin typeface="Cambria Math"/>
                        <a:ea typeface="HG丸ｺﾞｼｯｸM-PRO" panose="020F0600000000000000" pitchFamily="50" charset="-128"/>
                      </a:rPr>
                      <m:t>. </m:t>
                    </m:r>
                    <m:r>
                      <a:rPr lang="en-US" altLang="ja-JP" sz="800" b="0" i="0" smtClean="0">
                        <a:latin typeface="Cambria Math" panose="02040503050406030204" pitchFamily="18" charset="0"/>
                        <a:ea typeface="HG丸ｺﾞｼｯｸM-PRO" panose="020F0600000000000000" pitchFamily="50" charset="-128"/>
                      </a:rPr>
                      <m:t>)</m:t>
                    </m:r>
                    <m:r>
                      <a:rPr lang="ja-JP" altLang="en-US" sz="800" i="1">
                        <a:latin typeface="Cambria Math" panose="02040503050406030204" pitchFamily="18" charset="0"/>
                        <a:ea typeface="HG丸ｺﾞｼｯｸM-PRO" panose="020F0600000000000000" pitchFamily="50" charset="-128"/>
                      </a:rPr>
                      <m:t>：</m:t>
                    </m:r>
                    <m:r>
                      <a:rPr lang="ja-JP" altLang="en-US" sz="800" i="1" smtClean="0">
                        <a:latin typeface="Cambria Math"/>
                        <a:ea typeface="HG丸ｺﾞｼｯｸM-PRO" panose="020F0600000000000000" pitchFamily="50" charset="-128"/>
                      </a:rPr>
                      <m:t>∆</m:t>
                    </m:r>
                    <m:sSub>
                      <m:sSubPr>
                        <m:ctrlPr>
                          <a:rPr lang="en-US" altLang="ja-JP" sz="800" i="1" smtClean="0">
                            <a:latin typeface="Cambria Math" panose="02040503050406030204" pitchFamily="18" charset="0"/>
                            <a:ea typeface="HG丸ｺﾞｼｯｸM-PRO" panose="020F0600000000000000" pitchFamily="50" charset="-128"/>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HG丸ｺﾞｼｯｸM-PRO" panose="020F0600000000000000" pitchFamily="50" charset="-128"/>
                          </a:rPr>
                          <m:t>𝐿</m:t>
                        </m:r>
                      </m:sub>
                    </m:sSub>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走行体の座標</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𝑚𝑚</m:t>
                    </m:r>
                    <m:r>
                      <a:rPr lang="en-US" altLang="ja-JP" sz="800" b="0" i="1"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𝑥</m:t>
                    </m:r>
                    <m:r>
                      <a:rPr lang="en-US" altLang="ja-JP" sz="800" b="0" i="1" smtClean="0">
                        <a:latin typeface="Cambria Math"/>
                        <a:ea typeface="HG丸ｺﾞｼｯｸM-PRO" panose="020F0600000000000000" pitchFamily="50" charset="-128"/>
                      </a:rPr>
                      <m:t>,</m:t>
                    </m:r>
                    <m:r>
                      <a:rPr lang="en-US" altLang="ja-JP" sz="800" b="0" i="1" smtClean="0">
                        <a:latin typeface="Cambria Math"/>
                        <a:ea typeface="HG丸ｺﾞｼｯｸM-PRO" panose="020F0600000000000000" pitchFamily="50" charset="-128"/>
                      </a:rPr>
                      <m:t>𝑦</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走行体の方向</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𝑟𝑎𝑑</m:t>
                    </m:r>
                    <m:r>
                      <a:rPr lang="en-US" altLang="ja-JP" sz="800" b="0" i="1" smtClean="0">
                        <a:latin typeface="Cambria Math"/>
                        <a:ea typeface="HG丸ｺﾞｼｯｸM-PRO" panose="020F0600000000000000" pitchFamily="50" charset="-128"/>
                      </a:rPr>
                      <m:t>.</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𝜃</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微小時間での機体の進行方向の変化量</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𝑟𝑎𝑑</m:t>
                    </m:r>
                    <m:r>
                      <a:rPr lang="en-US" altLang="ja-JP" sz="800" b="0" i="1" smtClean="0">
                        <a:latin typeface="Cambria Math"/>
                        <a:ea typeface="HG丸ｺﾞｼｯｸM-PRO" panose="020F0600000000000000" pitchFamily="50" charset="-128"/>
                      </a:rPr>
                      <m:t>.</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m:t>
                    </m:r>
                    <m:r>
                      <a:rPr lang="ja-JP" altLang="en-US" sz="800" i="1" smtClean="0">
                        <a:latin typeface="Cambria Math"/>
                        <a:ea typeface="HG丸ｺﾞｼｯｸM-PRO" panose="020F0600000000000000" pitchFamily="50" charset="-128"/>
                      </a:rPr>
                      <m:t>𝜃</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旋回半径：</a:t>
                </a:r>
                <a14:m>
                  <m:oMath xmlns:m="http://schemas.openxmlformats.org/officeDocument/2006/math">
                    <m:r>
                      <a:rPr lang="en-US" altLang="ja-JP" sz="800" b="0" i="1" smtClean="0">
                        <a:latin typeface="Cambria Math"/>
                        <a:ea typeface="HG丸ｺﾞｼｯｸM-PRO" panose="020F0600000000000000" pitchFamily="50" charset="-128"/>
                      </a:rPr>
                      <m:t>𝑟</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横軸</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方向</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位置</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変化</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𝑚𝑚</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m:t>
                    </m:r>
                    <m:r>
                      <a:rPr lang="en-US" altLang="ja-JP" sz="800" b="0" i="1" smtClean="0">
                        <a:latin typeface="Cambria Math"/>
                        <a:ea typeface="HG丸ｺﾞｼｯｸM-PRO" panose="020F0600000000000000" pitchFamily="50" charset="-128"/>
                      </a:rPr>
                      <m:t>𝑥</m:t>
                    </m:r>
                  </m:oMath>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縦軸</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方向</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の位置変化</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b="0" i="1" smtClean="0">
                        <a:latin typeface="Cambria Math"/>
                        <a:ea typeface="HG丸ｺﾞｼｯｸM-PRO" panose="020F0600000000000000" pitchFamily="50" charset="-128"/>
                      </a:rPr>
                      <m:t>𝑚𝑚</m:t>
                    </m:r>
                    <m:r>
                      <a:rPr lang="en-US" altLang="ja-JP" sz="800" b="0" i="0" smtClean="0">
                        <a:latin typeface="Cambria Math" panose="02040503050406030204" pitchFamily="18" charset="0"/>
                        <a:ea typeface="HG丸ｺﾞｼｯｸM-PRO" panose="020F0600000000000000" pitchFamily="50" charset="-128"/>
                      </a:rPr>
                      <m:t>)</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ja-JP" altLang="en-US" sz="800" i="1" smtClean="0">
                        <a:latin typeface="Cambria Math"/>
                        <a:ea typeface="HG丸ｺﾞｼｯｸM-PRO" panose="020F0600000000000000" pitchFamily="50" charset="-128"/>
                      </a:rPr>
                      <m:t>∆</m:t>
                    </m:r>
                    <m:r>
                      <a:rPr lang="en-US" altLang="ja-JP" sz="800" b="0" i="1" smtClean="0">
                        <a:latin typeface="Cambria Math"/>
                        <a:ea typeface="HG丸ｺﾞｼｯｸM-PRO" panose="020F0600000000000000" pitchFamily="50" charset="-128"/>
                      </a:rPr>
                      <m:t>𝑦</m:t>
                    </m:r>
                  </m:oMath>
                </a14:m>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67" name="テキスト ボックス 166"/>
              <p:cNvSpPr txBox="1">
                <a:spLocks noRot="1" noChangeAspect="1" noMove="1" noResize="1" noEditPoints="1" noAdjustHandles="1" noChangeArrowheads="1" noChangeShapeType="1" noTextEdit="1"/>
              </p:cNvSpPr>
              <p:nvPr/>
            </p:nvSpPr>
            <p:spPr>
              <a:xfrm>
                <a:off x="2184132" y="2134958"/>
                <a:ext cx="4589053" cy="1323427"/>
              </a:xfrm>
              <a:prstGeom prst="rect">
                <a:avLst/>
              </a:prstGeom>
              <a:blipFill rotWithShape="0">
                <a:blip r:embed="rId4"/>
                <a:stretch>
                  <a:fillRect b="-9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0" name="テキスト ボックス 179"/>
              <p:cNvSpPr txBox="1"/>
              <p:nvPr/>
            </p:nvSpPr>
            <p:spPr>
              <a:xfrm>
                <a:off x="2525989" y="3559374"/>
                <a:ext cx="1085169" cy="3520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ea typeface="Cambria Math"/>
                        </a:rPr>
                        <m:t>𝑟</m:t>
                      </m:r>
                      <m:r>
                        <a:rPr lang="en-US" altLang="ja-JP" sz="800" b="0" i="1" smtClean="0">
                          <a:latin typeface="Cambria Math"/>
                          <a:ea typeface="Cambria Math"/>
                        </a:rPr>
                        <m:t>=</m:t>
                      </m:r>
                      <m:f>
                        <m:fPr>
                          <m:ctrlPr>
                            <a:rPr lang="en-US" altLang="ja-JP" sz="800" b="0" i="1" smtClean="0">
                              <a:latin typeface="Cambria Math" panose="02040503050406030204" pitchFamily="18" charset="0"/>
                              <a:ea typeface="Cambria Math"/>
                            </a:rPr>
                          </m:ctrlPr>
                        </m:fPr>
                        <m:num>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𝐿</m:t>
                              </m:r>
                            </m:e>
                            <m:sub>
                              <m:r>
                                <a:rPr lang="en-US" altLang="ja-JP" sz="800" b="0" i="1" smtClean="0">
                                  <a:latin typeface="Cambria Math"/>
                                  <a:ea typeface="HG丸ｺﾞｼｯｸM-PRO" panose="020F0600000000000000" pitchFamily="50" charset="-128"/>
                                </a:rPr>
                                <m:t>𝑇</m:t>
                              </m:r>
                            </m:sub>
                          </m:sSub>
                          <m:d>
                            <m:dPr>
                              <m:ctrlPr>
                                <a:rPr lang="en-US" altLang="ja-JP" sz="800" b="0" i="1" smtClean="0">
                                  <a:latin typeface="Cambria Math" panose="02040503050406030204" pitchFamily="18" charset="0"/>
                                  <a:ea typeface="Cambria Math"/>
                                </a:rPr>
                              </m:ctrlPr>
                            </m:dPr>
                            <m:e>
                              <m:r>
                                <a:rPr lang="en-US" altLang="ja-JP" sz="800" b="0" i="1" smtClean="0">
                                  <a:latin typeface="Cambria Math"/>
                                  <a:ea typeface="Cambria Math"/>
                                </a:rPr>
                                <m:t>∆</m:t>
                              </m:r>
                              <m:sSub>
                                <m:sSubPr>
                                  <m:ctrlPr>
                                    <a:rPr lang="en-US" altLang="ja-JP" sz="800" b="0" i="1" smtClean="0">
                                      <a:latin typeface="Cambria Math" panose="02040503050406030204" pitchFamily="18" charset="0"/>
                                      <a:ea typeface="Cambria Math"/>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Cambria Math"/>
                                    </a:rPr>
                                    <m:t>𝑅</m:t>
                                  </m:r>
                                </m:sub>
                              </m:sSub>
                              <m:r>
                                <a:rPr lang="en-US" altLang="ja-JP" sz="800" b="0" i="1" smtClean="0">
                                  <a:latin typeface="Cambria Math"/>
                                  <a:ea typeface="Cambria Math"/>
                                </a:rPr>
                                <m:t>+∆</m:t>
                              </m:r>
                              <m:sSub>
                                <m:sSubPr>
                                  <m:ctrlPr>
                                    <a:rPr lang="en-US" altLang="ja-JP" sz="800" b="0" i="1" smtClean="0">
                                      <a:latin typeface="Cambria Math" panose="02040503050406030204" pitchFamily="18" charset="0"/>
                                      <a:ea typeface="Cambria Math"/>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Cambria Math"/>
                                    </a:rPr>
                                    <m:t>𝐿</m:t>
                                  </m:r>
                                </m:sub>
                              </m:sSub>
                            </m:e>
                          </m:d>
                        </m:num>
                        <m:den>
                          <m:r>
                            <a:rPr lang="ja-JP" altLang="en-US" sz="800" i="1" smtClean="0">
                              <a:latin typeface="Cambria Math"/>
                              <a:ea typeface="HG丸ｺﾞｼｯｸM-PRO" panose="020F0600000000000000" pitchFamily="50" charset="-128"/>
                            </a:rPr>
                            <m:t>∆</m:t>
                          </m:r>
                          <m:sSub>
                            <m:sSubPr>
                              <m:ctrlPr>
                                <a:rPr lang="en-US" altLang="ja-JP" sz="800" i="1" smtClean="0">
                                  <a:latin typeface="Cambria Math" panose="02040503050406030204" pitchFamily="18" charset="0"/>
                                  <a:ea typeface="HG丸ｺﾞｼｯｸM-PRO" panose="020F0600000000000000" pitchFamily="50" charset="-128"/>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HG丸ｺﾞｼｯｸM-PRO" panose="020F0600000000000000" pitchFamily="50" charset="-128"/>
                                </a:rPr>
                                <m:t>𝑅</m:t>
                              </m:r>
                            </m:sub>
                          </m:sSub>
                          <m:r>
                            <a:rPr lang="en-US" altLang="ja-JP" sz="800" b="0" i="1" smtClean="0">
                              <a:latin typeface="Cambria Math"/>
                              <a:ea typeface="HG丸ｺﾞｼｯｸM-PRO" panose="020F0600000000000000" pitchFamily="50" charset="-128"/>
                            </a:rPr>
                            <m:t>−</m:t>
                          </m:r>
                          <m:r>
                            <a:rPr lang="ja-JP" altLang="en-US" sz="800" i="1" smtClean="0">
                              <a:latin typeface="Cambria Math"/>
                              <a:ea typeface="HG丸ｺﾞｼｯｸM-PRO" panose="020F0600000000000000" pitchFamily="50" charset="-128"/>
                            </a:rPr>
                            <m:t>∆</m:t>
                          </m:r>
                          <m:sSub>
                            <m:sSubPr>
                              <m:ctrlPr>
                                <a:rPr lang="en-US" altLang="ja-JP" sz="800" i="1" smtClean="0">
                                  <a:latin typeface="Cambria Math" panose="02040503050406030204" pitchFamily="18" charset="0"/>
                                  <a:ea typeface="HG丸ｺﾞｼｯｸM-PRO" panose="020F0600000000000000" pitchFamily="50" charset="-128"/>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HG丸ｺﾞｼｯｸM-PRO" panose="020F0600000000000000" pitchFamily="50" charset="-128"/>
                                </a:rPr>
                                <m:t>𝐿</m:t>
                              </m:r>
                            </m:sub>
                          </m:sSub>
                        </m:den>
                      </m:f>
                    </m:oMath>
                  </m:oMathPara>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80" name="テキスト ボックス 179"/>
              <p:cNvSpPr txBox="1">
                <a:spLocks noRot="1" noChangeAspect="1" noMove="1" noResize="1" noEditPoints="1" noAdjustHandles="1" noChangeArrowheads="1" noChangeShapeType="1" noTextEdit="1"/>
              </p:cNvSpPr>
              <p:nvPr/>
            </p:nvSpPr>
            <p:spPr>
              <a:xfrm>
                <a:off x="2525989" y="3559374"/>
                <a:ext cx="1085169" cy="352019"/>
              </a:xfrm>
              <a:prstGeom prst="rect">
                <a:avLst/>
              </a:prstGeom>
              <a:blipFill rotWithShape="0">
                <a:blip r:embed="rId5"/>
                <a:stretch>
                  <a:fillRect/>
                </a:stretch>
              </a:blipFill>
            </p:spPr>
            <p:txBody>
              <a:bodyPr/>
              <a:lstStyle/>
              <a:p>
                <a:r>
                  <a:rPr lang="ja-JP" altLang="en-US">
                    <a:noFill/>
                  </a:rPr>
                  <a:t> </a:t>
                </a:r>
              </a:p>
            </p:txBody>
          </p:sp>
        </mc:Fallback>
      </mc:AlternateContent>
      <p:sp>
        <p:nvSpPr>
          <p:cNvPr id="182" name="テキスト ボックス 181"/>
          <p:cNvSpPr txBox="1"/>
          <p:nvPr/>
        </p:nvSpPr>
        <p:spPr>
          <a:xfrm>
            <a:off x="2474585" y="3867906"/>
            <a:ext cx="1300356" cy="215444"/>
          </a:xfrm>
          <a:prstGeom prst="rect">
            <a:avLst/>
          </a:prstGeom>
          <a:noFill/>
        </p:spPr>
        <p:txBody>
          <a:bodyPr wrap="none" rtlCol="0">
            <a:spAutoFit/>
          </a:bodyPr>
          <a:lstStyle/>
          <a:p>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直進時は無限大となる</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3" name="テキスト ボックス 182"/>
              <p:cNvSpPr txBox="1"/>
              <p:nvPr/>
            </p:nvSpPr>
            <p:spPr>
              <a:xfrm>
                <a:off x="3930185" y="3539535"/>
                <a:ext cx="1239442" cy="3513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ea typeface="Cambria Math"/>
                        </a:rPr>
                        <m:t>∆</m:t>
                      </m:r>
                      <m:r>
                        <a:rPr lang="ja-JP" altLang="en-US" sz="800" b="0" i="1" smtClean="0">
                          <a:latin typeface="Cambria Math"/>
                          <a:ea typeface="Cambria Math"/>
                        </a:rPr>
                        <m:t>𝜃</m:t>
                      </m:r>
                      <m:r>
                        <a:rPr lang="en-US" altLang="ja-JP" sz="800" b="0" i="1" smtClean="0">
                          <a:latin typeface="Cambria Math"/>
                          <a:ea typeface="Cambria Math"/>
                        </a:rPr>
                        <m:t>=</m:t>
                      </m:r>
                      <m:f>
                        <m:fPr>
                          <m:ctrlPr>
                            <a:rPr lang="en-US" altLang="ja-JP" sz="800" b="0" i="1" smtClean="0">
                              <a:latin typeface="Cambria Math" panose="02040503050406030204" pitchFamily="18" charset="0"/>
                              <a:ea typeface="Cambria Math"/>
                            </a:rPr>
                          </m:ctrlPr>
                        </m:fPr>
                        <m:num>
                          <m:r>
                            <a:rPr lang="ja-JP" altLang="en-US" sz="800" b="0" i="1" smtClean="0">
                              <a:latin typeface="Cambria Math"/>
                              <a:ea typeface="Cambria Math"/>
                            </a:rPr>
                            <m:t>𝜋</m:t>
                          </m:r>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𝑅</m:t>
                              </m:r>
                            </m:e>
                            <m:sub>
                              <m:r>
                                <a:rPr lang="en-US" altLang="ja-JP" sz="800" b="0" i="1" smtClean="0">
                                  <a:latin typeface="Cambria Math"/>
                                  <a:ea typeface="HG丸ｺﾞｼｯｸM-PRO" panose="020F0600000000000000" pitchFamily="50" charset="-128"/>
                                </a:rPr>
                                <m:t>𝑤</m:t>
                              </m:r>
                            </m:sub>
                          </m:sSub>
                          <m:d>
                            <m:dPr>
                              <m:ctrlPr>
                                <a:rPr lang="en-US" altLang="ja-JP" sz="800" b="0" i="1" smtClean="0">
                                  <a:latin typeface="Cambria Math" panose="02040503050406030204" pitchFamily="18" charset="0"/>
                                  <a:ea typeface="Cambria Math"/>
                                </a:rPr>
                              </m:ctrlPr>
                            </m:dPr>
                            <m:e>
                              <m:r>
                                <a:rPr lang="en-US" altLang="ja-JP" sz="800" b="0" i="1" smtClean="0">
                                  <a:latin typeface="Cambria Math"/>
                                  <a:ea typeface="Cambria Math"/>
                                </a:rPr>
                                <m:t>∆</m:t>
                              </m:r>
                              <m:sSub>
                                <m:sSubPr>
                                  <m:ctrlPr>
                                    <a:rPr lang="en-US" altLang="ja-JP" sz="800" b="0" i="1" smtClean="0">
                                      <a:latin typeface="Cambria Math" panose="02040503050406030204" pitchFamily="18" charset="0"/>
                                      <a:ea typeface="Cambria Math"/>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Cambria Math"/>
                                    </a:rPr>
                                    <m:t>𝑅</m:t>
                                  </m:r>
                                </m:sub>
                              </m:sSub>
                              <m:r>
                                <a:rPr lang="en-US" altLang="ja-JP" sz="800" b="0" i="1" smtClean="0">
                                  <a:latin typeface="Cambria Math"/>
                                  <a:ea typeface="Cambria Math"/>
                                </a:rPr>
                                <m:t>−∆</m:t>
                              </m:r>
                              <m:sSub>
                                <m:sSubPr>
                                  <m:ctrlPr>
                                    <a:rPr lang="en-US" altLang="ja-JP" sz="800" b="0" i="1" smtClean="0">
                                      <a:latin typeface="Cambria Math" panose="02040503050406030204" pitchFamily="18" charset="0"/>
                                      <a:ea typeface="Cambria Math"/>
                                    </a:rPr>
                                  </m:ctrlPr>
                                </m:sSubPr>
                                <m:e>
                                  <m:r>
                                    <a:rPr lang="ja-JP" altLang="en-US" sz="800" i="1" smtClean="0">
                                      <a:latin typeface="Cambria Math"/>
                                      <a:ea typeface="HG丸ｺﾞｼｯｸM-PRO" panose="020F0600000000000000" pitchFamily="50" charset="-128"/>
                                    </a:rPr>
                                    <m:t>𝜑</m:t>
                                  </m:r>
                                </m:e>
                                <m:sub>
                                  <m:r>
                                    <a:rPr lang="en-US" altLang="ja-JP" sz="800" b="0" i="1" smtClean="0">
                                      <a:latin typeface="Cambria Math"/>
                                      <a:ea typeface="Cambria Math"/>
                                    </a:rPr>
                                    <m:t>𝐿</m:t>
                                  </m:r>
                                </m:sub>
                              </m:sSub>
                            </m:e>
                          </m:d>
                        </m:num>
                        <m:den>
                          <m:r>
                            <a:rPr lang="en-US" altLang="ja-JP" sz="800" b="0" i="1" smtClean="0">
                              <a:latin typeface="Cambria Math"/>
                              <a:ea typeface="Cambria Math"/>
                            </a:rPr>
                            <m:t>360</m:t>
                          </m:r>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𝐿</m:t>
                              </m:r>
                            </m:e>
                            <m:sub>
                              <m:r>
                                <a:rPr lang="en-US" altLang="ja-JP" sz="800" b="0" i="1" smtClean="0">
                                  <a:latin typeface="Cambria Math"/>
                                  <a:ea typeface="HG丸ｺﾞｼｯｸM-PRO" panose="020F0600000000000000" pitchFamily="50" charset="-128"/>
                                </a:rPr>
                                <m:t>𝑇</m:t>
                              </m:r>
                            </m:sub>
                          </m:sSub>
                        </m:den>
                      </m:f>
                    </m:oMath>
                  </m:oMathPara>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83" name="テキスト ボックス 182"/>
              <p:cNvSpPr txBox="1">
                <a:spLocks noRot="1" noChangeAspect="1" noMove="1" noResize="1" noEditPoints="1" noAdjustHandles="1" noChangeArrowheads="1" noChangeShapeType="1" noTextEdit="1"/>
              </p:cNvSpPr>
              <p:nvPr/>
            </p:nvSpPr>
            <p:spPr>
              <a:xfrm>
                <a:off x="3930185" y="3539535"/>
                <a:ext cx="1239442" cy="351378"/>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8" name="テキスト ボックス 187"/>
              <p:cNvSpPr txBox="1"/>
              <p:nvPr/>
            </p:nvSpPr>
            <p:spPr>
              <a:xfrm>
                <a:off x="427669" y="3828547"/>
                <a:ext cx="142667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ea typeface="Cambria Math"/>
                        </a:rPr>
                        <m:t>∆</m:t>
                      </m:r>
                      <m:r>
                        <a:rPr lang="en-US" altLang="ja-JP" sz="800" b="0" i="1" smtClean="0">
                          <a:latin typeface="Cambria Math"/>
                          <a:ea typeface="Cambria Math"/>
                        </a:rPr>
                        <m:t>𝑥</m:t>
                      </m:r>
                      <m:r>
                        <a:rPr lang="en-US" altLang="ja-JP" sz="800" b="0" i="1" smtClean="0">
                          <a:latin typeface="Cambria Math"/>
                          <a:ea typeface="Cambria Math"/>
                        </a:rPr>
                        <m:t>=</m:t>
                      </m:r>
                      <m:r>
                        <a:rPr lang="en-US" altLang="ja-JP" sz="800" b="0" i="1" smtClean="0">
                          <a:latin typeface="Cambria Math"/>
                          <a:ea typeface="Cambria Math"/>
                        </a:rPr>
                        <m:t>𝑟</m:t>
                      </m:r>
                      <m:d>
                        <m:dPr>
                          <m:begChr m:val="{"/>
                          <m:endChr m:val="}"/>
                          <m:ctrlPr>
                            <a:rPr lang="en-US" altLang="ja-JP" sz="800" b="0" i="1" smtClean="0">
                              <a:latin typeface="Cambria Math" panose="02040503050406030204" pitchFamily="18" charset="0"/>
                              <a:ea typeface="Cambria Math"/>
                            </a:rPr>
                          </m:ctrlPr>
                        </m:dPr>
                        <m:e>
                          <m:func>
                            <m:funcPr>
                              <m:ctrlPr>
                                <a:rPr lang="en-US" altLang="ja-JP" sz="800" b="0" i="1" smtClean="0">
                                  <a:latin typeface="Cambria Math" panose="02040503050406030204" pitchFamily="18" charset="0"/>
                                  <a:ea typeface="Cambria Math"/>
                                </a:rPr>
                              </m:ctrlPr>
                            </m:funcPr>
                            <m:fName>
                              <m:r>
                                <m:rPr>
                                  <m:sty m:val="p"/>
                                </m:rPr>
                                <a:rPr lang="en-US" altLang="ja-JP" sz="800" b="0" i="0" smtClean="0">
                                  <a:latin typeface="Cambria Math"/>
                                  <a:ea typeface="Cambria Math"/>
                                </a:rPr>
                                <m:t>cos</m:t>
                              </m:r>
                            </m:fName>
                            <m:e>
                              <m:d>
                                <m:dPr>
                                  <m:ctrlPr>
                                    <a:rPr lang="en-US" altLang="ja-JP" sz="800" b="0" i="1" smtClean="0">
                                      <a:latin typeface="Cambria Math" panose="02040503050406030204" pitchFamily="18" charset="0"/>
                                      <a:ea typeface="Cambria Math"/>
                                    </a:rPr>
                                  </m:ctrlPr>
                                </m:dPr>
                                <m:e>
                                  <m:r>
                                    <a:rPr lang="ja-JP" altLang="en-US" sz="800" i="1" smtClean="0">
                                      <a:latin typeface="Cambria Math"/>
                                      <a:ea typeface="HG丸ｺﾞｼｯｸM-PRO" panose="020F0600000000000000" pitchFamily="50" charset="-128"/>
                                    </a:rPr>
                                    <m:t>𝜃</m:t>
                                  </m:r>
                                  <m:r>
                                    <m:rPr>
                                      <m:nor/>
                                    </m:rPr>
                                    <a:rPr lang="en-US" altLang="ja-JP" sz="800" b="0" i="0" smtClean="0">
                                      <a:latin typeface="メイリオ" panose="020B0604030504040204" pitchFamily="50" charset="-128"/>
                                      <a:ea typeface="メイリオ" panose="020B0604030504040204" pitchFamily="50" charset="-128"/>
                                      <a:cs typeface="メイリオ" panose="020B0604030504040204" pitchFamily="50" charset="-128"/>
                                    </a:rPr>
                                    <m:t>+</m:t>
                                  </m:r>
                                  <m:r>
                                    <a:rPr lang="en-US" altLang="ja-JP" sz="800" b="0" i="1" smtClean="0">
                                      <a:latin typeface="Cambria Math"/>
                                      <a:ea typeface="Cambria Math"/>
                                    </a:rPr>
                                    <m:t>∆</m:t>
                                  </m:r>
                                  <m:r>
                                    <a:rPr lang="ja-JP" altLang="en-US" sz="800" b="0" i="1" smtClean="0">
                                      <a:latin typeface="Cambria Math"/>
                                      <a:ea typeface="Cambria Math"/>
                                    </a:rPr>
                                    <m:t>𝜃</m:t>
                                  </m:r>
                                </m:e>
                              </m:d>
                            </m:e>
                          </m:func>
                          <m:r>
                            <a:rPr lang="en-US" altLang="ja-JP" sz="800" b="0" i="1" smtClean="0">
                              <a:latin typeface="Cambria Math"/>
                              <a:ea typeface="Cambria Math"/>
                            </a:rPr>
                            <m:t>−</m:t>
                          </m:r>
                          <m:func>
                            <m:funcPr>
                              <m:ctrlPr>
                                <a:rPr lang="en-US" altLang="ja-JP" sz="800" b="0" i="1" smtClean="0">
                                  <a:latin typeface="Cambria Math" panose="02040503050406030204" pitchFamily="18" charset="0"/>
                                  <a:ea typeface="Cambria Math"/>
                                </a:rPr>
                              </m:ctrlPr>
                            </m:funcPr>
                            <m:fName>
                              <m:r>
                                <m:rPr>
                                  <m:sty m:val="p"/>
                                </m:rPr>
                                <a:rPr lang="en-US" altLang="ja-JP" sz="800" b="0" i="0" smtClean="0">
                                  <a:latin typeface="Cambria Math"/>
                                  <a:ea typeface="Cambria Math"/>
                                </a:rPr>
                                <m:t>cos</m:t>
                              </m:r>
                            </m:fName>
                            <m:e>
                              <m:r>
                                <a:rPr lang="ja-JP" altLang="en-US" sz="800" b="0" i="1" smtClean="0">
                                  <a:latin typeface="Cambria Math"/>
                                  <a:ea typeface="Cambria Math"/>
                                </a:rPr>
                                <m:t>𝜃</m:t>
                              </m:r>
                            </m:e>
                          </m:func>
                        </m:e>
                      </m:d>
                    </m:oMath>
                    <m:oMath xmlns:m="http://schemas.openxmlformats.org/officeDocument/2006/math">
                      <m:r>
                        <a:rPr lang="en-US" altLang="ja-JP" sz="800" b="0" i="1" smtClean="0">
                          <a:latin typeface="Cambria Math"/>
                          <a:ea typeface="Cambria Math"/>
                        </a:rPr>
                        <m:t>∆</m:t>
                      </m:r>
                      <m:r>
                        <a:rPr lang="en-US" altLang="ja-JP" sz="800" b="0" i="1" smtClean="0">
                          <a:latin typeface="Cambria Math"/>
                          <a:ea typeface="Cambria Math"/>
                        </a:rPr>
                        <m:t>𝑦</m:t>
                      </m:r>
                      <m:r>
                        <a:rPr lang="en-US" altLang="ja-JP" sz="800" b="0" i="1" smtClean="0">
                          <a:latin typeface="Cambria Math"/>
                          <a:ea typeface="Cambria Math"/>
                        </a:rPr>
                        <m:t>=</m:t>
                      </m:r>
                      <m:r>
                        <a:rPr lang="en-US" altLang="ja-JP" sz="800" b="0" i="1" smtClean="0">
                          <a:latin typeface="Cambria Math"/>
                          <a:ea typeface="Cambria Math"/>
                        </a:rPr>
                        <m:t>𝑟</m:t>
                      </m:r>
                      <m:d>
                        <m:dPr>
                          <m:begChr m:val="{"/>
                          <m:endChr m:val="}"/>
                          <m:ctrlPr>
                            <a:rPr lang="en-US" altLang="ja-JP" sz="800" b="0" i="1" smtClean="0">
                              <a:latin typeface="Cambria Math" panose="02040503050406030204" pitchFamily="18" charset="0"/>
                              <a:ea typeface="Cambria Math"/>
                            </a:rPr>
                          </m:ctrlPr>
                        </m:dPr>
                        <m:e>
                          <m:func>
                            <m:funcPr>
                              <m:ctrlPr>
                                <a:rPr lang="en-US" altLang="ja-JP" sz="800" b="0" i="1" smtClean="0">
                                  <a:latin typeface="Cambria Math" panose="02040503050406030204" pitchFamily="18" charset="0"/>
                                  <a:ea typeface="Cambria Math"/>
                                </a:rPr>
                              </m:ctrlPr>
                            </m:funcPr>
                            <m:fName>
                              <m:r>
                                <a:rPr lang="en-US" altLang="ja-JP" sz="800" b="0" i="1" smtClean="0">
                                  <a:latin typeface="Cambria Math"/>
                                  <a:ea typeface="Cambria Math"/>
                                </a:rPr>
                                <m:t>𝑠𝑖𝑛</m:t>
                              </m:r>
                            </m:fName>
                            <m:e>
                              <m:d>
                                <m:dPr>
                                  <m:ctrlPr>
                                    <a:rPr lang="en-US" altLang="ja-JP" sz="800" b="0" i="1" smtClean="0">
                                      <a:latin typeface="Cambria Math" panose="02040503050406030204" pitchFamily="18" charset="0"/>
                                      <a:ea typeface="Cambria Math"/>
                                    </a:rPr>
                                  </m:ctrlPr>
                                </m:dPr>
                                <m:e>
                                  <m:r>
                                    <a:rPr lang="ja-JP" altLang="en-US" sz="800" i="1" smtClean="0">
                                      <a:latin typeface="Cambria Math"/>
                                      <a:ea typeface="HG丸ｺﾞｼｯｸM-PRO" panose="020F0600000000000000" pitchFamily="50" charset="-128"/>
                                    </a:rPr>
                                    <m:t>𝜃</m:t>
                                  </m:r>
                                  <m:r>
                                    <m:rPr>
                                      <m:nor/>
                                    </m:rPr>
                                    <a:rPr lang="en-US" altLang="ja-JP" sz="800" b="0" i="0" smtClean="0">
                                      <a:latin typeface="メイリオ" panose="020B0604030504040204" pitchFamily="50" charset="-128"/>
                                      <a:ea typeface="メイリオ" panose="020B0604030504040204" pitchFamily="50" charset="-128"/>
                                      <a:cs typeface="メイリオ" panose="020B0604030504040204" pitchFamily="50" charset="-128"/>
                                    </a:rPr>
                                    <m:t>+</m:t>
                                  </m:r>
                                  <m:r>
                                    <a:rPr lang="en-US" altLang="ja-JP" sz="800" b="0" i="1" smtClean="0">
                                      <a:latin typeface="Cambria Math"/>
                                      <a:ea typeface="Cambria Math"/>
                                    </a:rPr>
                                    <m:t>∆</m:t>
                                  </m:r>
                                  <m:r>
                                    <a:rPr lang="ja-JP" altLang="en-US" sz="800" b="0" i="1" smtClean="0">
                                      <a:latin typeface="Cambria Math"/>
                                      <a:ea typeface="Cambria Math"/>
                                    </a:rPr>
                                    <m:t>𝜃</m:t>
                                  </m:r>
                                </m:e>
                              </m:d>
                            </m:e>
                          </m:func>
                          <m:r>
                            <a:rPr lang="en-US" altLang="ja-JP" sz="800" b="0" i="1" smtClean="0">
                              <a:latin typeface="Cambria Math"/>
                              <a:ea typeface="Cambria Math"/>
                            </a:rPr>
                            <m:t>−</m:t>
                          </m:r>
                          <m:func>
                            <m:funcPr>
                              <m:ctrlPr>
                                <a:rPr lang="en-US" altLang="ja-JP" sz="800" b="0" i="1" smtClean="0">
                                  <a:latin typeface="Cambria Math" panose="02040503050406030204" pitchFamily="18" charset="0"/>
                                  <a:ea typeface="Cambria Math"/>
                                </a:rPr>
                              </m:ctrlPr>
                            </m:funcPr>
                            <m:fName>
                              <m:r>
                                <a:rPr lang="en-US" altLang="ja-JP" sz="800" b="0" i="1" smtClean="0">
                                  <a:latin typeface="Cambria Math"/>
                                  <a:ea typeface="Cambria Math"/>
                                </a:rPr>
                                <m:t>𝑠𝑖𝑛</m:t>
                              </m:r>
                            </m:fName>
                            <m:e>
                              <m:r>
                                <a:rPr lang="ja-JP" altLang="en-US" sz="800" b="0" i="1" smtClean="0">
                                  <a:latin typeface="Cambria Math"/>
                                  <a:ea typeface="Cambria Math"/>
                                </a:rPr>
                                <m:t>𝜃</m:t>
                              </m:r>
                            </m:e>
                          </m:func>
                        </m:e>
                      </m:d>
                    </m:oMath>
                  </m:oMathPara>
                </a14:m>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88" name="テキスト ボックス 187"/>
              <p:cNvSpPr txBox="1">
                <a:spLocks noRot="1" noChangeAspect="1" noMove="1" noResize="1" noEditPoints="1" noAdjustHandles="1" noChangeArrowheads="1" noChangeShapeType="1" noTextEdit="1"/>
              </p:cNvSpPr>
              <p:nvPr/>
            </p:nvSpPr>
            <p:spPr>
              <a:xfrm>
                <a:off x="427669" y="3828547"/>
                <a:ext cx="1426673" cy="338554"/>
              </a:xfrm>
              <a:prstGeom prst="rect">
                <a:avLst/>
              </a:prstGeom>
              <a:blipFill rotWithShape="0">
                <a:blip r:embed="rId7"/>
                <a:stretch>
                  <a:fillRect/>
                </a:stretch>
              </a:blipFill>
            </p:spPr>
            <p:txBody>
              <a:bodyPr/>
              <a:lstStyle/>
              <a:p>
                <a:r>
                  <a:rPr lang="ja-JP" altLang="en-US">
                    <a:noFill/>
                  </a:rPr>
                  <a:t> </a:t>
                </a:r>
              </a:p>
            </p:txBody>
          </p:sp>
        </mc:Fallback>
      </mc:AlternateContent>
      <p:sp>
        <p:nvSpPr>
          <p:cNvPr id="189" name="正方形/長方形 188"/>
          <p:cNvSpPr/>
          <p:nvPr/>
        </p:nvSpPr>
        <p:spPr>
          <a:xfrm>
            <a:off x="2182943" y="3443929"/>
            <a:ext cx="1518364"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走行体の旋回半径と方向変化</a:t>
            </a: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0" name="正方形/長方形 189"/>
          <p:cNvSpPr/>
          <p:nvPr/>
        </p:nvSpPr>
        <p:spPr>
          <a:xfrm>
            <a:off x="441787" y="3664898"/>
            <a:ext cx="1107996" cy="215444"/>
          </a:xfrm>
          <a:prstGeom prst="rect">
            <a:avLst/>
          </a:prstGeom>
        </p:spPr>
        <p:txBody>
          <a:bodyPr wrap="none">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走行体の位置の変化</a:t>
            </a: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3" name="図 202"/>
          <p:cNvPicPr>
            <a:picLocks noChangeAspect="1"/>
          </p:cNvPicPr>
          <p:nvPr/>
        </p:nvPicPr>
        <p:blipFill>
          <a:blip r:embed="rId8"/>
          <a:stretch>
            <a:fillRect/>
          </a:stretch>
        </p:blipFill>
        <p:spPr>
          <a:xfrm>
            <a:off x="8919949" y="2212728"/>
            <a:ext cx="1337639" cy="1484349"/>
          </a:xfrm>
          <a:prstGeom prst="rect">
            <a:avLst/>
          </a:prstGeom>
        </p:spPr>
      </p:pic>
      <p:sp>
        <p:nvSpPr>
          <p:cNvPr id="205" name="角丸四角形 204"/>
          <p:cNvSpPr/>
          <p:nvPr/>
        </p:nvSpPr>
        <p:spPr>
          <a:xfrm>
            <a:off x="7196474" y="2804660"/>
            <a:ext cx="353586" cy="311127"/>
          </a:xfrm>
          <a:prstGeom prst="roundRect">
            <a:avLst/>
          </a:prstGeom>
          <a:noFill/>
          <a:ln w="444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6" name="角丸四角形 205"/>
          <p:cNvSpPr/>
          <p:nvPr/>
        </p:nvSpPr>
        <p:spPr>
          <a:xfrm>
            <a:off x="8919949" y="2212728"/>
            <a:ext cx="1549559" cy="1484349"/>
          </a:xfrm>
          <a:prstGeom prst="roundRect">
            <a:avLst/>
          </a:prstGeom>
          <a:noFill/>
          <a:ln w="444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07" name="グループ化 206"/>
          <p:cNvGrpSpPr/>
          <p:nvPr/>
        </p:nvGrpSpPr>
        <p:grpSpPr>
          <a:xfrm rot="19976373">
            <a:off x="8985411" y="2366524"/>
            <a:ext cx="430850" cy="391469"/>
            <a:chOff x="5476401" y="2958805"/>
            <a:chExt cx="578693" cy="525800"/>
          </a:xfrm>
        </p:grpSpPr>
        <p:sp>
          <p:nvSpPr>
            <p:cNvPr id="208" name="角丸四角形 207"/>
            <p:cNvSpPr/>
            <p:nvPr/>
          </p:nvSpPr>
          <p:spPr>
            <a:xfrm>
              <a:off x="547640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9" name="正方形/長方形 208"/>
            <p:cNvSpPr/>
            <p:nvPr/>
          </p:nvSpPr>
          <p:spPr>
            <a:xfrm>
              <a:off x="5548184" y="2958805"/>
              <a:ext cx="432486" cy="525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0" name="角丸四角形 209"/>
            <p:cNvSpPr/>
            <p:nvPr/>
          </p:nvSpPr>
          <p:spPr>
            <a:xfrm>
              <a:off x="598331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211" name="直線矢印コネクタ 210"/>
          <p:cNvCxnSpPr/>
          <p:nvPr/>
        </p:nvCxnSpPr>
        <p:spPr>
          <a:xfrm>
            <a:off x="9296371" y="2740095"/>
            <a:ext cx="232194" cy="456581"/>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12" name="グループ化 211"/>
          <p:cNvGrpSpPr/>
          <p:nvPr/>
        </p:nvGrpSpPr>
        <p:grpSpPr>
          <a:xfrm rot="14990070">
            <a:off x="9001309" y="3199032"/>
            <a:ext cx="430850" cy="391469"/>
            <a:chOff x="5476401" y="2958805"/>
            <a:chExt cx="578693" cy="525800"/>
          </a:xfrm>
        </p:grpSpPr>
        <p:sp>
          <p:nvSpPr>
            <p:cNvPr id="213" name="角丸四角形 212"/>
            <p:cNvSpPr/>
            <p:nvPr/>
          </p:nvSpPr>
          <p:spPr>
            <a:xfrm>
              <a:off x="547640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4" name="正方形/長方形 213"/>
            <p:cNvSpPr/>
            <p:nvPr/>
          </p:nvSpPr>
          <p:spPr>
            <a:xfrm>
              <a:off x="5548184" y="2958805"/>
              <a:ext cx="432486" cy="525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 name="角丸四角形 214"/>
            <p:cNvSpPr/>
            <p:nvPr/>
          </p:nvSpPr>
          <p:spPr>
            <a:xfrm>
              <a:off x="598331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16" name="円/楕円 215"/>
          <p:cNvSpPr/>
          <p:nvPr/>
        </p:nvSpPr>
        <p:spPr>
          <a:xfrm>
            <a:off x="9303952" y="2810256"/>
            <a:ext cx="72510" cy="77405"/>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7" name="四角形吹き出し 216"/>
          <p:cNvSpPr/>
          <p:nvPr/>
        </p:nvSpPr>
        <p:spPr>
          <a:xfrm>
            <a:off x="10025332" y="2123059"/>
            <a:ext cx="1068130" cy="482130"/>
          </a:xfrm>
          <a:prstGeom prst="wedgeRectCallout">
            <a:avLst>
              <a:gd name="adj1" fmla="val -103542"/>
              <a:gd name="adj2" fmla="val 875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横線を通過するときに自己位置推定の</a:t>
            </a:r>
            <a:r>
              <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座標をコースの</a:t>
            </a:r>
            <a:r>
              <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座標に合わせる</a:t>
            </a:r>
            <a:endParaRPr kumimoji="1" lang="ja-JP" altLang="en-US"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8" name="直線矢印コネクタ 217"/>
          <p:cNvCxnSpPr/>
          <p:nvPr/>
        </p:nvCxnSpPr>
        <p:spPr>
          <a:xfrm flipV="1">
            <a:off x="8885443" y="2055217"/>
            <a:ext cx="0" cy="1664864"/>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219" name="直線矢印コネクタ 218"/>
          <p:cNvCxnSpPr/>
          <p:nvPr/>
        </p:nvCxnSpPr>
        <p:spPr>
          <a:xfrm>
            <a:off x="8869819" y="3730377"/>
            <a:ext cx="1660467" cy="7"/>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20" name="テキスト ボックス 219"/>
          <p:cNvSpPr txBox="1"/>
          <p:nvPr/>
        </p:nvSpPr>
        <p:spPr>
          <a:xfrm>
            <a:off x="8630373" y="2019830"/>
            <a:ext cx="271228" cy="276999"/>
          </a:xfrm>
          <a:prstGeom prst="rect">
            <a:avLst/>
          </a:prstGeom>
          <a:noFill/>
        </p:spPr>
        <p:txBody>
          <a:bodyPr wrap="none" rtlCol="0">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y</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1" name="テキスト ボックス 220"/>
          <p:cNvSpPr txBox="1"/>
          <p:nvPr/>
        </p:nvSpPr>
        <p:spPr>
          <a:xfrm>
            <a:off x="10516695" y="3608624"/>
            <a:ext cx="269626" cy="276999"/>
          </a:xfrm>
          <a:prstGeom prst="rect">
            <a:avLst/>
          </a:prstGeom>
          <a:noFill/>
        </p:spPr>
        <p:txBody>
          <a:bodyPr wrap="none" rtlCol="0">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x</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2" name="直線矢印コネクタ 221"/>
          <p:cNvCxnSpPr>
            <a:stCxn id="214" idx="2"/>
          </p:cNvCxnSpPr>
          <p:nvPr/>
        </p:nvCxnSpPr>
        <p:spPr>
          <a:xfrm flipV="1">
            <a:off x="9400809" y="3094302"/>
            <a:ext cx="586708" cy="233911"/>
          </a:xfrm>
          <a:prstGeom prst="straightConnector1">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sp>
        <p:nvSpPr>
          <p:cNvPr id="223" name="円/楕円 222"/>
          <p:cNvSpPr/>
          <p:nvPr/>
        </p:nvSpPr>
        <p:spPr>
          <a:xfrm>
            <a:off x="9734799" y="3139180"/>
            <a:ext cx="72510" cy="77405"/>
          </a:xfrm>
          <a:prstGeom prst="ellipse">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7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4" name="四角形吹き出し 223"/>
          <p:cNvSpPr/>
          <p:nvPr/>
        </p:nvSpPr>
        <p:spPr>
          <a:xfrm>
            <a:off x="10172760" y="2916509"/>
            <a:ext cx="1046394" cy="504832"/>
          </a:xfrm>
          <a:prstGeom prst="wedgeRectCallout">
            <a:avLst>
              <a:gd name="adj1" fmla="val -79282"/>
              <a:gd name="adj2" fmla="val 114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縦線を通過するときに自己位置推定の</a:t>
            </a:r>
            <a:r>
              <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座標をコースの</a:t>
            </a:r>
            <a:r>
              <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座標に合わせる</a:t>
            </a:r>
            <a:endParaRPr kumimoji="1" lang="ja-JP" altLang="en-US"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5" name="直線コネクタ 224"/>
          <p:cNvCxnSpPr>
            <a:stCxn id="205" idx="0"/>
          </p:cNvCxnSpPr>
          <p:nvPr/>
        </p:nvCxnSpPr>
        <p:spPr>
          <a:xfrm flipV="1">
            <a:off x="7373267" y="2232025"/>
            <a:ext cx="1669969" cy="572635"/>
          </a:xfrm>
          <a:prstGeom prst="line">
            <a:avLst/>
          </a:prstGeom>
          <a:ln w="444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a:stCxn id="205" idx="2"/>
          </p:cNvCxnSpPr>
          <p:nvPr/>
        </p:nvCxnSpPr>
        <p:spPr>
          <a:xfrm>
            <a:off x="7373267" y="3115787"/>
            <a:ext cx="1731414" cy="581290"/>
          </a:xfrm>
          <a:prstGeom prst="line">
            <a:avLst/>
          </a:prstGeom>
          <a:ln w="44450">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797" name="テキスト ボックス 796"/>
          <p:cNvSpPr txBox="1"/>
          <p:nvPr/>
        </p:nvSpPr>
        <p:spPr>
          <a:xfrm>
            <a:off x="1036004" y="7209010"/>
            <a:ext cx="2061815" cy="276987"/>
          </a:xfrm>
          <a:prstGeom prst="rect">
            <a:avLst/>
          </a:prstGeom>
          <a:noFill/>
        </p:spPr>
        <p:txBody>
          <a:bodyPr wrap="square" lIns="91428" tIns="45714" rIns="91428" bIns="45714" rtlCol="0">
            <a:spAutoFit/>
          </a:bodyPr>
          <a:lstStyle/>
          <a:p>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色</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認識</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アーム制御</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車輪制御を用いて、次の手順によってブロックをアームに収めることを実現する。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8" name="テキスト ボックス 797"/>
          <p:cNvSpPr txBox="1"/>
          <p:nvPr/>
        </p:nvSpPr>
        <p:spPr>
          <a:xfrm>
            <a:off x="509428" y="8989529"/>
            <a:ext cx="1200304" cy="369320"/>
          </a:xfrm>
          <a:prstGeom prst="rect">
            <a:avLst/>
          </a:prstGeom>
          <a:noFill/>
        </p:spPr>
        <p:txBody>
          <a:bodyPr wrap="square" lIns="91428" tIns="45714" rIns="91428" bIns="45714" rtlCol="0">
            <a:spAutoFit/>
          </a:bodyPr>
          <a:lstStyle/>
          <a:p>
            <a:pPr marL="228600" indent="-228600">
              <a:buFont typeface="+mj-lt"/>
              <a:buAutoNum type="arabicPeriod"/>
            </a:pP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走行中、カラーセンサーがサークルの色を認識する。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9" name="テキスト ボックス 798"/>
          <p:cNvSpPr txBox="1"/>
          <p:nvPr/>
        </p:nvSpPr>
        <p:spPr>
          <a:xfrm>
            <a:off x="2339235" y="8973695"/>
            <a:ext cx="1608975" cy="276987"/>
          </a:xfrm>
          <a:prstGeom prst="rect">
            <a:avLst/>
          </a:prstGeom>
          <a:noFill/>
        </p:spPr>
        <p:txBody>
          <a:bodyPr wrap="square" lIns="91428" tIns="45714" rIns="91428" bIns="45714" rtlCol="0">
            <a:spAutoFit/>
          </a:bodyPr>
          <a:lstStyle/>
          <a:p>
            <a:pPr marL="228600" indent="-228600">
              <a:buFont typeface="+mj-lt"/>
              <a:buAutoNum type="arabicPeriod" startAt="2"/>
            </a:pP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アームを上げたときにブロックと接触しない位置ま</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後退する。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0" name="テキスト ボックス 799"/>
          <p:cNvSpPr txBox="1"/>
          <p:nvPr/>
        </p:nvSpPr>
        <p:spPr>
          <a:xfrm>
            <a:off x="480838" y="10038362"/>
            <a:ext cx="1304867" cy="369320"/>
          </a:xfrm>
          <a:prstGeom prst="rect">
            <a:avLst/>
          </a:prstGeom>
          <a:noFill/>
        </p:spPr>
        <p:txBody>
          <a:bodyPr wrap="square" lIns="91428" tIns="45714" rIns="91428" bIns="45714" rtlCol="0">
            <a:spAutoFit/>
          </a:bodyPr>
          <a:lstStyle/>
          <a:p>
            <a:pPr marL="228600" indent="-228600">
              <a:buFont typeface="+mj-lt"/>
              <a:buAutoNum type="arabicPeriod" startAt="3"/>
            </a:pP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アームを上げる</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このときのアームの角度は右表から</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58</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度が最適である</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1" name="テキスト ボックス 800"/>
          <p:cNvSpPr txBox="1"/>
          <p:nvPr/>
        </p:nvSpPr>
        <p:spPr>
          <a:xfrm>
            <a:off x="2059120" y="9902144"/>
            <a:ext cx="2086515" cy="369320"/>
          </a:xfrm>
          <a:prstGeom prst="rect">
            <a:avLst/>
          </a:prstGeom>
          <a:noFill/>
        </p:spPr>
        <p:txBody>
          <a:bodyPr wrap="square" lIns="91428" tIns="45714" rIns="91428" bIns="45714" rtlCol="0">
            <a:spAutoFit/>
          </a:bodyPr>
          <a:lstStyle/>
          <a:p>
            <a:pPr marL="228600" indent="-228600">
              <a:buFont typeface="+mj-lt"/>
              <a:buAutoNum type="arabicPeriod" startAt="4"/>
            </a:pP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ブロックの色を認識する。</a:t>
            </a:r>
            <a:r>
              <a:rPr lang="en-US" altLang="ja-JP" sz="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色</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緑、黄、赤、青、黒</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以外の色と判定された</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場合</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は、接近して再度色認識を試みる。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2" name="テキスト ボックス 801"/>
          <p:cNvSpPr txBox="1"/>
          <p:nvPr/>
        </p:nvSpPr>
        <p:spPr>
          <a:xfrm>
            <a:off x="404049" y="7372337"/>
            <a:ext cx="628086" cy="184654"/>
          </a:xfrm>
          <a:prstGeom prst="rect">
            <a:avLst/>
          </a:prstGeom>
          <a:noFill/>
          <a:ln>
            <a:solidFill>
              <a:schemeClr val="tx1"/>
            </a:solidFill>
          </a:ln>
        </p:spPr>
        <p:txBody>
          <a:bodyPr wrap="square" lIns="91428" tIns="45714" rIns="91428" bIns="45714" rtlCol="0">
            <a:spAutoFit/>
          </a:bodyPr>
          <a:lstStyle/>
          <a:p>
            <a:pPr algn="ct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初期状態</a:t>
            </a:r>
            <a:endPar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803" name="直線矢印コネクタ 802"/>
          <p:cNvCxnSpPr/>
          <p:nvPr/>
        </p:nvCxnSpPr>
        <p:spPr>
          <a:xfrm>
            <a:off x="550004" y="7567656"/>
            <a:ext cx="742491" cy="0"/>
          </a:xfrm>
          <a:prstGeom prst="straightConnector1">
            <a:avLst/>
          </a:prstGeom>
          <a:ln>
            <a:solidFill>
              <a:srgbClr val="FF0000"/>
            </a:solidFill>
            <a:tailEnd type="triangle" w="lg" len="lg"/>
          </a:ln>
          <a:effectLst/>
        </p:spPr>
        <p:style>
          <a:lnRef idx="3">
            <a:schemeClr val="accent2"/>
          </a:lnRef>
          <a:fillRef idx="0">
            <a:schemeClr val="accent2"/>
          </a:fillRef>
          <a:effectRef idx="2">
            <a:schemeClr val="accent2"/>
          </a:effectRef>
          <a:fontRef idx="minor">
            <a:schemeClr val="tx1"/>
          </a:fontRef>
        </p:style>
      </p:cxnSp>
      <p:grpSp>
        <p:nvGrpSpPr>
          <p:cNvPr id="805" name="グループ化 804"/>
          <p:cNvGrpSpPr/>
          <p:nvPr/>
        </p:nvGrpSpPr>
        <p:grpSpPr>
          <a:xfrm>
            <a:off x="482384" y="9783864"/>
            <a:ext cx="1159729" cy="187204"/>
            <a:chOff x="1459487" y="2185176"/>
            <a:chExt cx="2520280" cy="406824"/>
          </a:xfrm>
        </p:grpSpPr>
        <p:sp>
          <p:nvSpPr>
            <p:cNvPr id="1071" name="正方形/長方形 1070"/>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72" name="グループ化 1071"/>
            <p:cNvGrpSpPr/>
            <p:nvPr/>
          </p:nvGrpSpPr>
          <p:grpSpPr>
            <a:xfrm>
              <a:off x="1459487" y="2549774"/>
              <a:ext cx="2520280" cy="42226"/>
              <a:chOff x="1459487" y="2549774"/>
              <a:chExt cx="2520280" cy="42226"/>
            </a:xfrm>
          </p:grpSpPr>
          <p:cxnSp>
            <p:nvCxnSpPr>
              <p:cNvPr id="1073" name="直線コネクタ 1072"/>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1074" name="直線コネクタ 1073"/>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5" name="直線コネクタ 1074"/>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6" name="直線コネクタ 1075"/>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06" name="グループ化 805"/>
          <p:cNvGrpSpPr/>
          <p:nvPr/>
        </p:nvGrpSpPr>
        <p:grpSpPr>
          <a:xfrm>
            <a:off x="614924" y="9428438"/>
            <a:ext cx="757335" cy="521674"/>
            <a:chOff x="1403648" y="4781477"/>
            <a:chExt cx="1645813" cy="1133683"/>
          </a:xfrm>
        </p:grpSpPr>
        <p:sp>
          <p:nvSpPr>
            <p:cNvPr id="1026" name="角丸四角形 1025"/>
            <p:cNvSpPr/>
            <p:nvPr/>
          </p:nvSpPr>
          <p:spPr>
            <a:xfrm rot="2525276">
              <a:off x="1944046" y="5139665"/>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27" name="グループ化 1026"/>
            <p:cNvGrpSpPr/>
            <p:nvPr/>
          </p:nvGrpSpPr>
          <p:grpSpPr>
            <a:xfrm>
              <a:off x="1953385" y="5191887"/>
              <a:ext cx="460108" cy="522238"/>
              <a:chOff x="2262331" y="2185029"/>
              <a:chExt cx="460108" cy="522238"/>
            </a:xfrm>
          </p:grpSpPr>
          <p:sp>
            <p:nvSpPr>
              <p:cNvPr id="1068" name="角丸四角形 1067"/>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69" name="1 つの角を丸めた四角形 1068"/>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70" name="円/楕円 1069"/>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1028" name="円/楕円 1027"/>
            <p:cNvSpPr/>
            <p:nvPr/>
          </p:nvSpPr>
          <p:spPr>
            <a:xfrm>
              <a:off x="2424863" y="5384159"/>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1029" name="グループ化 1028"/>
            <p:cNvGrpSpPr/>
            <p:nvPr/>
          </p:nvGrpSpPr>
          <p:grpSpPr>
            <a:xfrm rot="17873995">
              <a:off x="2631547" y="5206430"/>
              <a:ext cx="288032" cy="547797"/>
              <a:chOff x="2441975" y="5449304"/>
              <a:chExt cx="288032" cy="547797"/>
            </a:xfrm>
          </p:grpSpPr>
          <p:sp>
            <p:nvSpPr>
              <p:cNvPr id="1062" name="円/楕円 1061"/>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63" name="グループ化 1062"/>
              <p:cNvGrpSpPr/>
              <p:nvPr/>
            </p:nvGrpSpPr>
            <p:grpSpPr>
              <a:xfrm rot="2733324">
                <a:off x="2312092" y="5579187"/>
                <a:ext cx="547797" cy="288032"/>
                <a:chOff x="4931624" y="3164168"/>
                <a:chExt cx="547797" cy="288032"/>
              </a:xfrm>
            </p:grpSpPr>
            <p:sp>
              <p:nvSpPr>
                <p:cNvPr id="1064" name="角丸四角形 1063"/>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1065" name="直線コネクタ 1064"/>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6" name="直線コネクタ 1065"/>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7" name="直線コネクタ 1066"/>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30" name="グループ化 1029"/>
            <p:cNvGrpSpPr/>
            <p:nvPr/>
          </p:nvGrpSpPr>
          <p:grpSpPr>
            <a:xfrm>
              <a:off x="1937259" y="4781477"/>
              <a:ext cx="1096453" cy="523740"/>
              <a:chOff x="2937155" y="2013605"/>
              <a:chExt cx="1096453" cy="523740"/>
            </a:xfrm>
          </p:grpSpPr>
          <p:grpSp>
            <p:nvGrpSpPr>
              <p:cNvPr id="1045" name="グループ化 1044"/>
              <p:cNvGrpSpPr/>
              <p:nvPr/>
            </p:nvGrpSpPr>
            <p:grpSpPr>
              <a:xfrm>
                <a:off x="2937155" y="2013605"/>
                <a:ext cx="1096453" cy="520314"/>
                <a:chOff x="2937155" y="2013605"/>
                <a:chExt cx="1096453" cy="520314"/>
              </a:xfrm>
            </p:grpSpPr>
            <p:grpSp>
              <p:nvGrpSpPr>
                <p:cNvPr id="1047" name="グループ化 1046"/>
                <p:cNvGrpSpPr/>
                <p:nvPr/>
              </p:nvGrpSpPr>
              <p:grpSpPr>
                <a:xfrm>
                  <a:off x="2937155" y="2013605"/>
                  <a:ext cx="1096453" cy="520314"/>
                  <a:chOff x="2937155" y="2013605"/>
                  <a:chExt cx="1096453" cy="520314"/>
                </a:xfrm>
              </p:grpSpPr>
              <p:sp>
                <p:nvSpPr>
                  <p:cNvPr id="1054" name="角丸四角形 1053"/>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55" name="グループ化 1054"/>
                  <p:cNvGrpSpPr/>
                  <p:nvPr/>
                </p:nvGrpSpPr>
                <p:grpSpPr>
                  <a:xfrm>
                    <a:off x="3519263" y="2332604"/>
                    <a:ext cx="514345" cy="201315"/>
                    <a:chOff x="3503142" y="2345952"/>
                    <a:chExt cx="514345" cy="201315"/>
                  </a:xfrm>
                </p:grpSpPr>
                <p:grpSp>
                  <p:nvGrpSpPr>
                    <p:cNvPr id="1056" name="グループ化 1055"/>
                    <p:cNvGrpSpPr/>
                    <p:nvPr/>
                  </p:nvGrpSpPr>
                  <p:grpSpPr>
                    <a:xfrm>
                      <a:off x="3503142" y="2403251"/>
                      <a:ext cx="409691" cy="144016"/>
                      <a:chOff x="3503142" y="2403251"/>
                      <a:chExt cx="409691" cy="144016"/>
                    </a:xfrm>
                  </p:grpSpPr>
                  <p:cxnSp>
                    <p:nvCxnSpPr>
                      <p:cNvPr id="1060" name="直線コネクタ 1059"/>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1" name="直線コネクタ 1060"/>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7" name="グループ化 1056"/>
                    <p:cNvGrpSpPr/>
                    <p:nvPr/>
                  </p:nvGrpSpPr>
                  <p:grpSpPr>
                    <a:xfrm rot="21135904">
                      <a:off x="3729455" y="2345952"/>
                      <a:ext cx="288032" cy="144016"/>
                      <a:chOff x="1979712" y="1700808"/>
                      <a:chExt cx="288032" cy="144016"/>
                    </a:xfrm>
                    <a:solidFill>
                      <a:schemeClr val="bg1">
                        <a:lumMod val="85000"/>
                      </a:schemeClr>
                    </a:solidFill>
                  </p:grpSpPr>
                  <p:sp>
                    <p:nvSpPr>
                      <p:cNvPr id="1058" name="角丸四角形 1057"/>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59" name="角丸四角形 1058"/>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1048" name="グループ化 1047"/>
                <p:cNvGrpSpPr/>
                <p:nvPr/>
              </p:nvGrpSpPr>
              <p:grpSpPr>
                <a:xfrm>
                  <a:off x="3140328" y="2103387"/>
                  <a:ext cx="166042" cy="215973"/>
                  <a:chOff x="2398595" y="2308519"/>
                  <a:chExt cx="166042" cy="215973"/>
                </a:xfrm>
              </p:grpSpPr>
              <p:sp>
                <p:nvSpPr>
                  <p:cNvPr id="1049" name="角丸四角形 1048"/>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50" name="角丸四角形 1049"/>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51" name="グループ化 1050"/>
                  <p:cNvGrpSpPr/>
                  <p:nvPr/>
                </p:nvGrpSpPr>
                <p:grpSpPr>
                  <a:xfrm rot="316346">
                    <a:off x="2448739" y="2308519"/>
                    <a:ext cx="101338" cy="147240"/>
                    <a:chOff x="2448739" y="2308519"/>
                    <a:chExt cx="101338" cy="147240"/>
                  </a:xfrm>
                </p:grpSpPr>
                <p:sp>
                  <p:nvSpPr>
                    <p:cNvPr id="1052" name="円弧 1051"/>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053" name="円弧 1052"/>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1046" name="角丸四角形 1045"/>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1031" name="直線コネクタ 1030"/>
            <p:cNvCxnSpPr/>
            <p:nvPr/>
          </p:nvCxnSpPr>
          <p:spPr>
            <a:xfrm>
              <a:off x="1547664" y="5644069"/>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32" name="円/楕円 1031"/>
            <p:cNvSpPr/>
            <p:nvPr/>
          </p:nvSpPr>
          <p:spPr>
            <a:xfrm>
              <a:off x="2113018" y="5464801"/>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33" name="グループ化 1032"/>
            <p:cNvGrpSpPr/>
            <p:nvPr/>
          </p:nvGrpSpPr>
          <p:grpSpPr>
            <a:xfrm>
              <a:off x="1403648" y="5476590"/>
              <a:ext cx="525372" cy="408315"/>
              <a:chOff x="2186625" y="2713448"/>
              <a:chExt cx="525372" cy="408315"/>
            </a:xfrm>
          </p:grpSpPr>
          <p:cxnSp>
            <p:nvCxnSpPr>
              <p:cNvPr id="1040" name="直線コネクタ 1039"/>
              <p:cNvCxnSpPr>
                <a:endCxn id="1044"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41" name="グループ化 1040"/>
              <p:cNvGrpSpPr/>
              <p:nvPr/>
            </p:nvGrpSpPr>
            <p:grpSpPr>
              <a:xfrm>
                <a:off x="2330641" y="2713448"/>
                <a:ext cx="381356" cy="142461"/>
                <a:chOff x="2330641" y="2713448"/>
                <a:chExt cx="381356" cy="142461"/>
              </a:xfrm>
            </p:grpSpPr>
            <p:sp>
              <p:nvSpPr>
                <p:cNvPr id="1043" name="角丸四角形 1042"/>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44" name="角丸四角形 1043"/>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1042" name="角丸四角形 1041"/>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1034" name="グループ化 1033"/>
            <p:cNvGrpSpPr/>
            <p:nvPr/>
          </p:nvGrpSpPr>
          <p:grpSpPr>
            <a:xfrm>
              <a:off x="1667566" y="5782337"/>
              <a:ext cx="132826" cy="132823"/>
              <a:chOff x="4087243" y="3536771"/>
              <a:chExt cx="105454" cy="105452"/>
            </a:xfrm>
          </p:grpSpPr>
          <p:sp>
            <p:nvSpPr>
              <p:cNvPr id="1038" name="円/楕円 1037"/>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39" name="弦 1038"/>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035" name="星 32 1034"/>
            <p:cNvSpPr/>
            <p:nvPr/>
          </p:nvSpPr>
          <p:spPr>
            <a:xfrm>
              <a:off x="1645996" y="5640814"/>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036" name="直線コネクタ 1035"/>
            <p:cNvCxnSpPr/>
            <p:nvPr/>
          </p:nvCxnSpPr>
          <p:spPr>
            <a:xfrm flipV="1">
              <a:off x="1891736" y="5645980"/>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7" name="直線コネクタ 1036"/>
            <p:cNvCxnSpPr/>
            <p:nvPr/>
          </p:nvCxnSpPr>
          <p:spPr>
            <a:xfrm flipV="1">
              <a:off x="1826458" y="5789246"/>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07" name="グループ化 806"/>
          <p:cNvGrpSpPr/>
          <p:nvPr/>
        </p:nvGrpSpPr>
        <p:grpSpPr>
          <a:xfrm>
            <a:off x="505908" y="7657238"/>
            <a:ext cx="1159729" cy="556967"/>
            <a:chOff x="9978164" y="2270191"/>
            <a:chExt cx="2520280" cy="1210380"/>
          </a:xfrm>
        </p:grpSpPr>
        <p:grpSp>
          <p:nvGrpSpPr>
            <p:cNvPr id="973" name="グループ化 972"/>
            <p:cNvGrpSpPr/>
            <p:nvPr/>
          </p:nvGrpSpPr>
          <p:grpSpPr>
            <a:xfrm>
              <a:off x="9978164" y="3042591"/>
              <a:ext cx="2520280" cy="406824"/>
              <a:chOff x="1459487" y="2185176"/>
              <a:chExt cx="2520280" cy="406824"/>
            </a:xfrm>
          </p:grpSpPr>
          <p:sp>
            <p:nvSpPr>
              <p:cNvPr id="1020" name="正方形/長方形 1019"/>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21" name="グループ化 1020"/>
              <p:cNvGrpSpPr/>
              <p:nvPr/>
            </p:nvGrpSpPr>
            <p:grpSpPr>
              <a:xfrm>
                <a:off x="1459487" y="2549774"/>
                <a:ext cx="2520280" cy="42226"/>
                <a:chOff x="1459487" y="2549774"/>
                <a:chExt cx="2520280" cy="42226"/>
              </a:xfrm>
            </p:grpSpPr>
            <p:cxnSp>
              <p:nvCxnSpPr>
                <p:cNvPr id="1022" name="直線コネクタ 1021"/>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1023" name="直線コネクタ 1022"/>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直線コネクタ 1023"/>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5" name="直線コネクタ 1024"/>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74" name="グループ化 973"/>
            <p:cNvGrpSpPr/>
            <p:nvPr/>
          </p:nvGrpSpPr>
          <p:grpSpPr>
            <a:xfrm>
              <a:off x="10050172" y="2270191"/>
              <a:ext cx="1630064" cy="1210380"/>
              <a:chOff x="10050172" y="2270191"/>
              <a:chExt cx="1630064" cy="1210380"/>
            </a:xfrm>
          </p:grpSpPr>
          <p:sp>
            <p:nvSpPr>
              <p:cNvPr id="975" name="角丸四角形 974"/>
              <p:cNvSpPr/>
              <p:nvPr/>
            </p:nvSpPr>
            <p:spPr>
              <a:xfrm rot="2525276">
                <a:off x="10590570" y="2628379"/>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76" name="グループ化 975"/>
              <p:cNvGrpSpPr/>
              <p:nvPr/>
            </p:nvGrpSpPr>
            <p:grpSpPr>
              <a:xfrm>
                <a:off x="10599909" y="2680601"/>
                <a:ext cx="460108" cy="522238"/>
                <a:chOff x="2262331" y="2185029"/>
                <a:chExt cx="460108" cy="522238"/>
              </a:xfrm>
            </p:grpSpPr>
            <p:sp>
              <p:nvSpPr>
                <p:cNvPr id="1017" name="角丸四角形 1016"/>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18" name="1 つの角を丸めた四角形 1017"/>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19" name="円/楕円 1018"/>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977" name="円/楕円 976"/>
              <p:cNvSpPr/>
              <p:nvPr/>
            </p:nvSpPr>
            <p:spPr>
              <a:xfrm>
                <a:off x="11071387" y="2872873"/>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978" name="グループ化 977"/>
              <p:cNvGrpSpPr/>
              <p:nvPr/>
            </p:nvGrpSpPr>
            <p:grpSpPr>
              <a:xfrm rot="21540000">
                <a:off x="11086598" y="2932774"/>
                <a:ext cx="288032" cy="547797"/>
                <a:chOff x="2441975" y="5449304"/>
                <a:chExt cx="288032" cy="547797"/>
              </a:xfrm>
            </p:grpSpPr>
            <p:sp>
              <p:nvSpPr>
                <p:cNvPr id="1011" name="円/楕円 1010"/>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012" name="グループ化 1011"/>
                <p:cNvGrpSpPr/>
                <p:nvPr/>
              </p:nvGrpSpPr>
              <p:grpSpPr>
                <a:xfrm rot="2733324">
                  <a:off x="2312092" y="5579187"/>
                  <a:ext cx="547797" cy="288032"/>
                  <a:chOff x="4931624" y="3164168"/>
                  <a:chExt cx="547797" cy="288032"/>
                </a:xfrm>
              </p:grpSpPr>
              <p:sp>
                <p:nvSpPr>
                  <p:cNvPr id="1013" name="角丸四角形 1012"/>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1014" name="直線コネクタ 1013"/>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5" name="直線コネクタ 1014"/>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6" name="直線コネクタ 1015"/>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79" name="グループ化 978"/>
              <p:cNvGrpSpPr/>
              <p:nvPr/>
            </p:nvGrpSpPr>
            <p:grpSpPr>
              <a:xfrm>
                <a:off x="10583783" y="2270191"/>
                <a:ext cx="1096453" cy="523740"/>
                <a:chOff x="2937155" y="2013605"/>
                <a:chExt cx="1096453" cy="523740"/>
              </a:xfrm>
            </p:grpSpPr>
            <p:grpSp>
              <p:nvGrpSpPr>
                <p:cNvPr id="994" name="グループ化 993"/>
                <p:cNvGrpSpPr/>
                <p:nvPr/>
              </p:nvGrpSpPr>
              <p:grpSpPr>
                <a:xfrm>
                  <a:off x="2937155" y="2013605"/>
                  <a:ext cx="1096453" cy="520314"/>
                  <a:chOff x="2937155" y="2013605"/>
                  <a:chExt cx="1096453" cy="520314"/>
                </a:xfrm>
              </p:grpSpPr>
              <p:grpSp>
                <p:nvGrpSpPr>
                  <p:cNvPr id="996" name="グループ化 995"/>
                  <p:cNvGrpSpPr/>
                  <p:nvPr/>
                </p:nvGrpSpPr>
                <p:grpSpPr>
                  <a:xfrm>
                    <a:off x="2937155" y="2013605"/>
                    <a:ext cx="1096453" cy="520314"/>
                    <a:chOff x="2937155" y="2013605"/>
                    <a:chExt cx="1096453" cy="520314"/>
                  </a:xfrm>
                </p:grpSpPr>
                <p:sp>
                  <p:nvSpPr>
                    <p:cNvPr id="1003" name="角丸四角形 1002"/>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04" name="グループ化 1003"/>
                    <p:cNvGrpSpPr/>
                    <p:nvPr/>
                  </p:nvGrpSpPr>
                  <p:grpSpPr>
                    <a:xfrm>
                      <a:off x="3519263" y="2332604"/>
                      <a:ext cx="514345" cy="201315"/>
                      <a:chOff x="3503142" y="2345952"/>
                      <a:chExt cx="514345" cy="201315"/>
                    </a:xfrm>
                  </p:grpSpPr>
                  <p:grpSp>
                    <p:nvGrpSpPr>
                      <p:cNvPr id="1005" name="グループ化 1004"/>
                      <p:cNvGrpSpPr/>
                      <p:nvPr/>
                    </p:nvGrpSpPr>
                    <p:grpSpPr>
                      <a:xfrm>
                        <a:off x="3503142" y="2403251"/>
                        <a:ext cx="409691" cy="144016"/>
                        <a:chOff x="3503142" y="2403251"/>
                        <a:chExt cx="409691" cy="144016"/>
                      </a:xfrm>
                    </p:grpSpPr>
                    <p:cxnSp>
                      <p:nvCxnSpPr>
                        <p:cNvPr id="1009" name="直線コネクタ 1008"/>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0" name="直線コネクタ 1009"/>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6" name="グループ化 1005"/>
                      <p:cNvGrpSpPr/>
                      <p:nvPr/>
                    </p:nvGrpSpPr>
                    <p:grpSpPr>
                      <a:xfrm rot="21135904">
                        <a:off x="3729455" y="2345952"/>
                        <a:ext cx="288032" cy="144016"/>
                        <a:chOff x="1979712" y="1700808"/>
                        <a:chExt cx="288032" cy="144016"/>
                      </a:xfrm>
                      <a:solidFill>
                        <a:schemeClr val="bg1">
                          <a:lumMod val="85000"/>
                        </a:schemeClr>
                      </a:solidFill>
                    </p:grpSpPr>
                    <p:sp>
                      <p:nvSpPr>
                        <p:cNvPr id="1007" name="角丸四角形 1006"/>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1008" name="角丸四角形 1007"/>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997" name="グループ化 996"/>
                  <p:cNvGrpSpPr/>
                  <p:nvPr/>
                </p:nvGrpSpPr>
                <p:grpSpPr>
                  <a:xfrm>
                    <a:off x="3140328" y="2103387"/>
                    <a:ext cx="166042" cy="215973"/>
                    <a:chOff x="2398595" y="2308519"/>
                    <a:chExt cx="166042" cy="215973"/>
                  </a:xfrm>
                </p:grpSpPr>
                <p:sp>
                  <p:nvSpPr>
                    <p:cNvPr id="998" name="角丸四角形 997"/>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99" name="角丸四角形 998"/>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1000" name="グループ化 999"/>
                    <p:cNvGrpSpPr/>
                    <p:nvPr/>
                  </p:nvGrpSpPr>
                  <p:grpSpPr>
                    <a:xfrm rot="316346">
                      <a:off x="2448739" y="2308519"/>
                      <a:ext cx="101338" cy="147240"/>
                      <a:chOff x="2448739" y="2308519"/>
                      <a:chExt cx="101338" cy="147240"/>
                    </a:xfrm>
                  </p:grpSpPr>
                  <p:sp>
                    <p:nvSpPr>
                      <p:cNvPr id="1001" name="円弧 1000"/>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1002" name="円弧 1001"/>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995" name="角丸四角形 994"/>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980" name="直線コネクタ 979"/>
              <p:cNvCxnSpPr/>
              <p:nvPr/>
            </p:nvCxnSpPr>
            <p:spPr>
              <a:xfrm>
                <a:off x="10194188" y="3132783"/>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81" name="円/楕円 980"/>
              <p:cNvSpPr/>
              <p:nvPr/>
            </p:nvSpPr>
            <p:spPr>
              <a:xfrm>
                <a:off x="10759542" y="2953515"/>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82" name="グループ化 981"/>
              <p:cNvGrpSpPr/>
              <p:nvPr/>
            </p:nvGrpSpPr>
            <p:grpSpPr>
              <a:xfrm>
                <a:off x="10050172" y="2965304"/>
                <a:ext cx="525372" cy="408315"/>
                <a:chOff x="2186625" y="2713448"/>
                <a:chExt cx="525372" cy="408315"/>
              </a:xfrm>
            </p:grpSpPr>
            <p:cxnSp>
              <p:nvCxnSpPr>
                <p:cNvPr id="989" name="直線コネクタ 988"/>
                <p:cNvCxnSpPr>
                  <a:endCxn id="993"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90" name="グループ化 989"/>
                <p:cNvGrpSpPr/>
                <p:nvPr/>
              </p:nvGrpSpPr>
              <p:grpSpPr>
                <a:xfrm>
                  <a:off x="2330641" y="2713448"/>
                  <a:ext cx="381356" cy="142461"/>
                  <a:chOff x="2330641" y="2713448"/>
                  <a:chExt cx="381356" cy="142461"/>
                </a:xfrm>
              </p:grpSpPr>
              <p:sp>
                <p:nvSpPr>
                  <p:cNvPr id="992" name="角丸四角形 991"/>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93" name="角丸四角形 992"/>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991" name="角丸四角形 990"/>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983" name="グループ化 982"/>
              <p:cNvGrpSpPr/>
              <p:nvPr/>
            </p:nvGrpSpPr>
            <p:grpSpPr>
              <a:xfrm>
                <a:off x="10314090" y="3271051"/>
                <a:ext cx="132826" cy="132823"/>
                <a:chOff x="4087243" y="3536771"/>
                <a:chExt cx="105454" cy="105452"/>
              </a:xfrm>
            </p:grpSpPr>
            <p:sp>
              <p:nvSpPr>
                <p:cNvPr id="987" name="円/楕円 986"/>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88" name="弦 987"/>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984" name="星 32 983"/>
              <p:cNvSpPr/>
              <p:nvPr/>
            </p:nvSpPr>
            <p:spPr>
              <a:xfrm>
                <a:off x="10292520" y="3129528"/>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85" name="直線コネクタ 984"/>
              <p:cNvCxnSpPr/>
              <p:nvPr/>
            </p:nvCxnSpPr>
            <p:spPr>
              <a:xfrm flipV="1">
                <a:off x="10538260" y="3134694"/>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6" name="直線コネクタ 985"/>
              <p:cNvCxnSpPr/>
              <p:nvPr/>
            </p:nvCxnSpPr>
            <p:spPr>
              <a:xfrm flipV="1">
                <a:off x="10472982" y="3277960"/>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08" name="グループ化 807"/>
          <p:cNvGrpSpPr/>
          <p:nvPr/>
        </p:nvGrpSpPr>
        <p:grpSpPr>
          <a:xfrm>
            <a:off x="509428" y="8748883"/>
            <a:ext cx="1159729" cy="187204"/>
            <a:chOff x="1459487" y="2185176"/>
            <a:chExt cx="2520280" cy="406824"/>
          </a:xfrm>
        </p:grpSpPr>
        <p:sp>
          <p:nvSpPr>
            <p:cNvPr id="967" name="正方形/長方形 966"/>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968" name="グループ化 967"/>
            <p:cNvGrpSpPr/>
            <p:nvPr/>
          </p:nvGrpSpPr>
          <p:grpSpPr>
            <a:xfrm>
              <a:off x="1459487" y="2549774"/>
              <a:ext cx="2520280" cy="42226"/>
              <a:chOff x="1459487" y="2549774"/>
              <a:chExt cx="2520280" cy="42226"/>
            </a:xfrm>
          </p:grpSpPr>
          <p:cxnSp>
            <p:nvCxnSpPr>
              <p:cNvPr id="969" name="直線コネクタ 968"/>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970" name="直線コネクタ 969"/>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1" name="直線コネクタ 970"/>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2" name="直線コネクタ 971"/>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09" name="グループ化 808"/>
          <p:cNvGrpSpPr/>
          <p:nvPr/>
        </p:nvGrpSpPr>
        <p:grpSpPr>
          <a:xfrm>
            <a:off x="765512" y="8393457"/>
            <a:ext cx="750088" cy="556967"/>
            <a:chOff x="10050172" y="2270191"/>
            <a:chExt cx="1630064" cy="1210380"/>
          </a:xfrm>
        </p:grpSpPr>
        <p:sp>
          <p:nvSpPr>
            <p:cNvPr id="922" name="角丸四角形 921"/>
            <p:cNvSpPr/>
            <p:nvPr/>
          </p:nvSpPr>
          <p:spPr>
            <a:xfrm rot="2525276">
              <a:off x="10590570" y="2628379"/>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23" name="グループ化 922"/>
            <p:cNvGrpSpPr/>
            <p:nvPr/>
          </p:nvGrpSpPr>
          <p:grpSpPr>
            <a:xfrm>
              <a:off x="10599909" y="2680601"/>
              <a:ext cx="460108" cy="522238"/>
              <a:chOff x="2262331" y="2185029"/>
              <a:chExt cx="460108" cy="522238"/>
            </a:xfrm>
          </p:grpSpPr>
          <p:sp>
            <p:nvSpPr>
              <p:cNvPr id="964" name="角丸四角形 963"/>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65" name="1 つの角を丸めた四角形 964"/>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66" name="円/楕円 965"/>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924" name="円/楕円 923"/>
            <p:cNvSpPr/>
            <p:nvPr/>
          </p:nvSpPr>
          <p:spPr>
            <a:xfrm>
              <a:off x="11071387" y="2872873"/>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925" name="グループ化 924"/>
            <p:cNvGrpSpPr/>
            <p:nvPr/>
          </p:nvGrpSpPr>
          <p:grpSpPr>
            <a:xfrm rot="21540000">
              <a:off x="11086598" y="2932774"/>
              <a:ext cx="288032" cy="547797"/>
              <a:chOff x="2441975" y="5449304"/>
              <a:chExt cx="288032" cy="547797"/>
            </a:xfrm>
          </p:grpSpPr>
          <p:sp>
            <p:nvSpPr>
              <p:cNvPr id="958" name="円/楕円 957"/>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959" name="グループ化 958"/>
              <p:cNvGrpSpPr/>
              <p:nvPr/>
            </p:nvGrpSpPr>
            <p:grpSpPr>
              <a:xfrm rot="2733324">
                <a:off x="2312092" y="5579187"/>
                <a:ext cx="547797" cy="288032"/>
                <a:chOff x="4931624" y="3164168"/>
                <a:chExt cx="547797" cy="288032"/>
              </a:xfrm>
            </p:grpSpPr>
            <p:sp>
              <p:nvSpPr>
                <p:cNvPr id="960" name="角丸四角形 959"/>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961" name="直線コネクタ 960"/>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2" name="直線コネクタ 961"/>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3" name="直線コネクタ 962"/>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26" name="グループ化 925"/>
            <p:cNvGrpSpPr/>
            <p:nvPr/>
          </p:nvGrpSpPr>
          <p:grpSpPr>
            <a:xfrm>
              <a:off x="10583783" y="2270191"/>
              <a:ext cx="1096453" cy="523740"/>
              <a:chOff x="2937155" y="2013605"/>
              <a:chExt cx="1096453" cy="523740"/>
            </a:xfrm>
          </p:grpSpPr>
          <p:grpSp>
            <p:nvGrpSpPr>
              <p:cNvPr id="941" name="グループ化 940"/>
              <p:cNvGrpSpPr/>
              <p:nvPr/>
            </p:nvGrpSpPr>
            <p:grpSpPr>
              <a:xfrm>
                <a:off x="2937155" y="2013605"/>
                <a:ext cx="1096453" cy="520314"/>
                <a:chOff x="2937155" y="2013605"/>
                <a:chExt cx="1096453" cy="520314"/>
              </a:xfrm>
            </p:grpSpPr>
            <p:grpSp>
              <p:nvGrpSpPr>
                <p:cNvPr id="943" name="グループ化 942"/>
                <p:cNvGrpSpPr/>
                <p:nvPr/>
              </p:nvGrpSpPr>
              <p:grpSpPr>
                <a:xfrm>
                  <a:off x="2937155" y="2013605"/>
                  <a:ext cx="1096453" cy="520314"/>
                  <a:chOff x="2937155" y="2013605"/>
                  <a:chExt cx="1096453" cy="520314"/>
                </a:xfrm>
              </p:grpSpPr>
              <p:sp>
                <p:nvSpPr>
                  <p:cNvPr id="950" name="角丸四角形 949"/>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51" name="グループ化 950"/>
                  <p:cNvGrpSpPr/>
                  <p:nvPr/>
                </p:nvGrpSpPr>
                <p:grpSpPr>
                  <a:xfrm>
                    <a:off x="3519263" y="2332604"/>
                    <a:ext cx="514345" cy="201315"/>
                    <a:chOff x="3503142" y="2345952"/>
                    <a:chExt cx="514345" cy="201315"/>
                  </a:xfrm>
                </p:grpSpPr>
                <p:grpSp>
                  <p:nvGrpSpPr>
                    <p:cNvPr id="952" name="グループ化 951"/>
                    <p:cNvGrpSpPr/>
                    <p:nvPr/>
                  </p:nvGrpSpPr>
                  <p:grpSpPr>
                    <a:xfrm>
                      <a:off x="3503142" y="2403251"/>
                      <a:ext cx="409691" cy="144016"/>
                      <a:chOff x="3503142" y="2403251"/>
                      <a:chExt cx="409691" cy="144016"/>
                    </a:xfrm>
                  </p:grpSpPr>
                  <p:cxnSp>
                    <p:nvCxnSpPr>
                      <p:cNvPr id="956" name="直線コネクタ 955"/>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7" name="直線コネクタ 956"/>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3" name="グループ化 952"/>
                    <p:cNvGrpSpPr/>
                    <p:nvPr/>
                  </p:nvGrpSpPr>
                  <p:grpSpPr>
                    <a:xfrm rot="21135904">
                      <a:off x="3729455" y="2345952"/>
                      <a:ext cx="288032" cy="144016"/>
                      <a:chOff x="1979712" y="1700808"/>
                      <a:chExt cx="288032" cy="144016"/>
                    </a:xfrm>
                    <a:solidFill>
                      <a:schemeClr val="bg1">
                        <a:lumMod val="85000"/>
                      </a:schemeClr>
                    </a:solidFill>
                  </p:grpSpPr>
                  <p:sp>
                    <p:nvSpPr>
                      <p:cNvPr id="954" name="角丸四角形 953"/>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55" name="角丸四角形 954"/>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944" name="グループ化 943"/>
                <p:cNvGrpSpPr/>
                <p:nvPr/>
              </p:nvGrpSpPr>
              <p:grpSpPr>
                <a:xfrm>
                  <a:off x="3140328" y="2103387"/>
                  <a:ext cx="166042" cy="215973"/>
                  <a:chOff x="2398595" y="2308519"/>
                  <a:chExt cx="166042" cy="215973"/>
                </a:xfrm>
              </p:grpSpPr>
              <p:sp>
                <p:nvSpPr>
                  <p:cNvPr id="945" name="角丸四角形 944"/>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46" name="角丸四角形 945"/>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47" name="グループ化 946"/>
                  <p:cNvGrpSpPr/>
                  <p:nvPr/>
                </p:nvGrpSpPr>
                <p:grpSpPr>
                  <a:xfrm rot="316346">
                    <a:off x="2448739" y="2308519"/>
                    <a:ext cx="101338" cy="147240"/>
                    <a:chOff x="2448739" y="2308519"/>
                    <a:chExt cx="101338" cy="147240"/>
                  </a:xfrm>
                </p:grpSpPr>
                <p:sp>
                  <p:nvSpPr>
                    <p:cNvPr id="948" name="円弧 947"/>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949" name="円弧 948"/>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942" name="角丸四角形 941"/>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927" name="直線コネクタ 926"/>
            <p:cNvCxnSpPr/>
            <p:nvPr/>
          </p:nvCxnSpPr>
          <p:spPr>
            <a:xfrm>
              <a:off x="10194188" y="3132783"/>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28" name="円/楕円 927"/>
            <p:cNvSpPr/>
            <p:nvPr/>
          </p:nvSpPr>
          <p:spPr>
            <a:xfrm>
              <a:off x="10759542" y="2953515"/>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29" name="グループ化 928"/>
            <p:cNvGrpSpPr/>
            <p:nvPr/>
          </p:nvGrpSpPr>
          <p:grpSpPr>
            <a:xfrm>
              <a:off x="10050172" y="2965304"/>
              <a:ext cx="525372" cy="408315"/>
              <a:chOff x="2186625" y="2713448"/>
              <a:chExt cx="525372" cy="408315"/>
            </a:xfrm>
          </p:grpSpPr>
          <p:cxnSp>
            <p:nvCxnSpPr>
              <p:cNvPr id="936" name="直線コネクタ 935"/>
              <p:cNvCxnSpPr>
                <a:endCxn id="940"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7" name="グループ化 936"/>
              <p:cNvGrpSpPr/>
              <p:nvPr/>
            </p:nvGrpSpPr>
            <p:grpSpPr>
              <a:xfrm>
                <a:off x="2330641" y="2713448"/>
                <a:ext cx="381356" cy="142461"/>
                <a:chOff x="2330641" y="2713448"/>
                <a:chExt cx="381356" cy="142461"/>
              </a:xfrm>
            </p:grpSpPr>
            <p:sp>
              <p:nvSpPr>
                <p:cNvPr id="939" name="角丸四角形 938"/>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40" name="角丸四角形 939"/>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938" name="角丸四角形 937"/>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930" name="グループ化 929"/>
            <p:cNvGrpSpPr/>
            <p:nvPr/>
          </p:nvGrpSpPr>
          <p:grpSpPr>
            <a:xfrm>
              <a:off x="10314090" y="3271051"/>
              <a:ext cx="132826" cy="132823"/>
              <a:chOff x="4087243" y="3536771"/>
              <a:chExt cx="105454" cy="105452"/>
            </a:xfrm>
          </p:grpSpPr>
          <p:sp>
            <p:nvSpPr>
              <p:cNvPr id="934" name="円/楕円 933"/>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35" name="弦 934"/>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931" name="星 32 930"/>
            <p:cNvSpPr/>
            <p:nvPr/>
          </p:nvSpPr>
          <p:spPr>
            <a:xfrm>
              <a:off x="10292520" y="3129528"/>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932" name="直線コネクタ 931"/>
            <p:cNvCxnSpPr/>
            <p:nvPr/>
          </p:nvCxnSpPr>
          <p:spPr>
            <a:xfrm flipV="1">
              <a:off x="10538260" y="3134694"/>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3" name="直線コネクタ 932"/>
            <p:cNvCxnSpPr/>
            <p:nvPr/>
          </p:nvCxnSpPr>
          <p:spPr>
            <a:xfrm flipV="1">
              <a:off x="10472982" y="3277960"/>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10" name="円/楕円 809"/>
          <p:cNvSpPr/>
          <p:nvPr/>
        </p:nvSpPr>
        <p:spPr>
          <a:xfrm>
            <a:off x="1239104" y="8834837"/>
            <a:ext cx="136623" cy="136623"/>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811" name="グループ化 810"/>
          <p:cNvGrpSpPr/>
          <p:nvPr/>
        </p:nvGrpSpPr>
        <p:grpSpPr>
          <a:xfrm>
            <a:off x="2339299" y="8748883"/>
            <a:ext cx="1159729" cy="187204"/>
            <a:chOff x="1459487" y="2185176"/>
            <a:chExt cx="2520280" cy="406824"/>
          </a:xfrm>
        </p:grpSpPr>
        <p:sp>
          <p:nvSpPr>
            <p:cNvPr id="916" name="正方形/長方形 915"/>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917" name="グループ化 916"/>
            <p:cNvGrpSpPr/>
            <p:nvPr/>
          </p:nvGrpSpPr>
          <p:grpSpPr>
            <a:xfrm>
              <a:off x="1459487" y="2549774"/>
              <a:ext cx="2520280" cy="42226"/>
              <a:chOff x="1459487" y="2549774"/>
              <a:chExt cx="2520280" cy="42226"/>
            </a:xfrm>
          </p:grpSpPr>
          <p:cxnSp>
            <p:nvCxnSpPr>
              <p:cNvPr id="918" name="直線コネクタ 917"/>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919" name="直線コネクタ 918"/>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0" name="直線コネクタ 919"/>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1" name="直線コネクタ 920"/>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12" name="グループ化 811"/>
          <p:cNvGrpSpPr/>
          <p:nvPr/>
        </p:nvGrpSpPr>
        <p:grpSpPr>
          <a:xfrm>
            <a:off x="2504975" y="8393457"/>
            <a:ext cx="750088" cy="556967"/>
            <a:chOff x="10050172" y="2270191"/>
            <a:chExt cx="1630064" cy="1210380"/>
          </a:xfrm>
        </p:grpSpPr>
        <p:sp>
          <p:nvSpPr>
            <p:cNvPr id="871" name="角丸四角形 870"/>
            <p:cNvSpPr/>
            <p:nvPr/>
          </p:nvSpPr>
          <p:spPr>
            <a:xfrm rot="2525276">
              <a:off x="10590570" y="2628379"/>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72" name="グループ化 871"/>
            <p:cNvGrpSpPr/>
            <p:nvPr/>
          </p:nvGrpSpPr>
          <p:grpSpPr>
            <a:xfrm>
              <a:off x="10599909" y="2680601"/>
              <a:ext cx="460108" cy="522238"/>
              <a:chOff x="2262331" y="2185029"/>
              <a:chExt cx="460108" cy="522238"/>
            </a:xfrm>
          </p:grpSpPr>
          <p:sp>
            <p:nvSpPr>
              <p:cNvPr id="913" name="角丸四角形 912"/>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14" name="1 つの角を丸めた四角形 913"/>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15" name="円/楕円 914"/>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873" name="円/楕円 872"/>
            <p:cNvSpPr/>
            <p:nvPr/>
          </p:nvSpPr>
          <p:spPr>
            <a:xfrm>
              <a:off x="11071387" y="2872873"/>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874" name="グループ化 873"/>
            <p:cNvGrpSpPr/>
            <p:nvPr/>
          </p:nvGrpSpPr>
          <p:grpSpPr>
            <a:xfrm rot="21540000">
              <a:off x="11086598" y="2932774"/>
              <a:ext cx="288032" cy="547797"/>
              <a:chOff x="2441975" y="5449304"/>
              <a:chExt cx="288032" cy="547797"/>
            </a:xfrm>
          </p:grpSpPr>
          <p:sp>
            <p:nvSpPr>
              <p:cNvPr id="907" name="円/楕円 906"/>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908" name="グループ化 907"/>
              <p:cNvGrpSpPr/>
              <p:nvPr/>
            </p:nvGrpSpPr>
            <p:grpSpPr>
              <a:xfrm rot="2733324">
                <a:off x="2312092" y="5579187"/>
                <a:ext cx="547797" cy="288032"/>
                <a:chOff x="4931624" y="3164168"/>
                <a:chExt cx="547797" cy="288032"/>
              </a:xfrm>
            </p:grpSpPr>
            <p:sp>
              <p:nvSpPr>
                <p:cNvPr id="909" name="角丸四角形 908"/>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910" name="直線コネクタ 909"/>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1" name="直線コネクタ 910"/>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2" name="直線コネクタ 911"/>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75" name="グループ化 874"/>
            <p:cNvGrpSpPr/>
            <p:nvPr/>
          </p:nvGrpSpPr>
          <p:grpSpPr>
            <a:xfrm>
              <a:off x="10583783" y="2270191"/>
              <a:ext cx="1096453" cy="523740"/>
              <a:chOff x="2937155" y="2013605"/>
              <a:chExt cx="1096453" cy="523740"/>
            </a:xfrm>
          </p:grpSpPr>
          <p:grpSp>
            <p:nvGrpSpPr>
              <p:cNvPr id="890" name="グループ化 889"/>
              <p:cNvGrpSpPr/>
              <p:nvPr/>
            </p:nvGrpSpPr>
            <p:grpSpPr>
              <a:xfrm>
                <a:off x="2937155" y="2013605"/>
                <a:ext cx="1096453" cy="520314"/>
                <a:chOff x="2937155" y="2013605"/>
                <a:chExt cx="1096453" cy="520314"/>
              </a:xfrm>
            </p:grpSpPr>
            <p:grpSp>
              <p:nvGrpSpPr>
                <p:cNvPr id="892" name="グループ化 891"/>
                <p:cNvGrpSpPr/>
                <p:nvPr/>
              </p:nvGrpSpPr>
              <p:grpSpPr>
                <a:xfrm>
                  <a:off x="2937155" y="2013605"/>
                  <a:ext cx="1096453" cy="520314"/>
                  <a:chOff x="2937155" y="2013605"/>
                  <a:chExt cx="1096453" cy="520314"/>
                </a:xfrm>
              </p:grpSpPr>
              <p:sp>
                <p:nvSpPr>
                  <p:cNvPr id="899" name="角丸四角形 898"/>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900" name="グループ化 899"/>
                  <p:cNvGrpSpPr/>
                  <p:nvPr/>
                </p:nvGrpSpPr>
                <p:grpSpPr>
                  <a:xfrm>
                    <a:off x="3519263" y="2332604"/>
                    <a:ext cx="514345" cy="201315"/>
                    <a:chOff x="3503142" y="2345952"/>
                    <a:chExt cx="514345" cy="201315"/>
                  </a:xfrm>
                </p:grpSpPr>
                <p:grpSp>
                  <p:nvGrpSpPr>
                    <p:cNvPr id="901" name="グループ化 900"/>
                    <p:cNvGrpSpPr/>
                    <p:nvPr/>
                  </p:nvGrpSpPr>
                  <p:grpSpPr>
                    <a:xfrm>
                      <a:off x="3503142" y="2403251"/>
                      <a:ext cx="409691" cy="144016"/>
                      <a:chOff x="3503142" y="2403251"/>
                      <a:chExt cx="409691" cy="144016"/>
                    </a:xfrm>
                  </p:grpSpPr>
                  <p:cxnSp>
                    <p:nvCxnSpPr>
                      <p:cNvPr id="905" name="直線コネクタ 904"/>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6" name="直線コネクタ 905"/>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2" name="グループ化 901"/>
                    <p:cNvGrpSpPr/>
                    <p:nvPr/>
                  </p:nvGrpSpPr>
                  <p:grpSpPr>
                    <a:xfrm rot="21135904">
                      <a:off x="3729455" y="2345952"/>
                      <a:ext cx="288032" cy="144016"/>
                      <a:chOff x="1979712" y="1700808"/>
                      <a:chExt cx="288032" cy="144016"/>
                    </a:xfrm>
                    <a:solidFill>
                      <a:schemeClr val="bg1">
                        <a:lumMod val="85000"/>
                      </a:schemeClr>
                    </a:solidFill>
                  </p:grpSpPr>
                  <p:sp>
                    <p:nvSpPr>
                      <p:cNvPr id="903" name="角丸四角形 902"/>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904" name="角丸四角形 903"/>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893" name="グループ化 892"/>
                <p:cNvGrpSpPr/>
                <p:nvPr/>
              </p:nvGrpSpPr>
              <p:grpSpPr>
                <a:xfrm>
                  <a:off x="3140328" y="2103387"/>
                  <a:ext cx="166042" cy="215973"/>
                  <a:chOff x="2398595" y="2308519"/>
                  <a:chExt cx="166042" cy="215973"/>
                </a:xfrm>
              </p:grpSpPr>
              <p:sp>
                <p:nvSpPr>
                  <p:cNvPr id="894" name="角丸四角形 893"/>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95" name="角丸四角形 894"/>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96" name="グループ化 895"/>
                  <p:cNvGrpSpPr/>
                  <p:nvPr/>
                </p:nvGrpSpPr>
                <p:grpSpPr>
                  <a:xfrm rot="316346">
                    <a:off x="2448739" y="2308519"/>
                    <a:ext cx="101338" cy="147240"/>
                    <a:chOff x="2448739" y="2308519"/>
                    <a:chExt cx="101338" cy="147240"/>
                  </a:xfrm>
                </p:grpSpPr>
                <p:sp>
                  <p:nvSpPr>
                    <p:cNvPr id="897" name="円弧 896"/>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898" name="円弧 897"/>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891" name="角丸四角形 890"/>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876" name="直線コネクタ 875"/>
            <p:cNvCxnSpPr/>
            <p:nvPr/>
          </p:nvCxnSpPr>
          <p:spPr>
            <a:xfrm>
              <a:off x="10194188" y="3132783"/>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77" name="円/楕円 876"/>
            <p:cNvSpPr/>
            <p:nvPr/>
          </p:nvSpPr>
          <p:spPr>
            <a:xfrm>
              <a:off x="10759542" y="2953515"/>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78" name="グループ化 877"/>
            <p:cNvGrpSpPr/>
            <p:nvPr/>
          </p:nvGrpSpPr>
          <p:grpSpPr>
            <a:xfrm>
              <a:off x="10050172" y="2965304"/>
              <a:ext cx="525372" cy="408315"/>
              <a:chOff x="2186625" y="2713448"/>
              <a:chExt cx="525372" cy="408315"/>
            </a:xfrm>
          </p:grpSpPr>
          <p:cxnSp>
            <p:nvCxnSpPr>
              <p:cNvPr id="885" name="直線コネクタ 884"/>
              <p:cNvCxnSpPr>
                <a:endCxn id="889"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6" name="グループ化 885"/>
              <p:cNvGrpSpPr/>
              <p:nvPr/>
            </p:nvGrpSpPr>
            <p:grpSpPr>
              <a:xfrm>
                <a:off x="2330641" y="2713448"/>
                <a:ext cx="381356" cy="142461"/>
                <a:chOff x="2330641" y="2713448"/>
                <a:chExt cx="381356" cy="142461"/>
              </a:xfrm>
            </p:grpSpPr>
            <p:sp>
              <p:nvSpPr>
                <p:cNvPr id="888" name="角丸四角形 887"/>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89" name="角丸四角形 888"/>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887" name="角丸四角形 886"/>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879" name="グループ化 878"/>
            <p:cNvGrpSpPr/>
            <p:nvPr/>
          </p:nvGrpSpPr>
          <p:grpSpPr>
            <a:xfrm>
              <a:off x="10314090" y="3271051"/>
              <a:ext cx="132826" cy="132823"/>
              <a:chOff x="4087243" y="3536771"/>
              <a:chExt cx="105454" cy="105452"/>
            </a:xfrm>
          </p:grpSpPr>
          <p:sp>
            <p:nvSpPr>
              <p:cNvPr id="883" name="円/楕円 882"/>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84" name="弦 883"/>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880" name="星 32 879"/>
            <p:cNvSpPr/>
            <p:nvPr/>
          </p:nvSpPr>
          <p:spPr>
            <a:xfrm>
              <a:off x="10292520" y="3129528"/>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881" name="直線コネクタ 880"/>
            <p:cNvCxnSpPr/>
            <p:nvPr/>
          </p:nvCxnSpPr>
          <p:spPr>
            <a:xfrm flipV="1">
              <a:off x="10538260" y="3134694"/>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2" name="直線コネクタ 881"/>
            <p:cNvCxnSpPr/>
            <p:nvPr/>
          </p:nvCxnSpPr>
          <p:spPr>
            <a:xfrm flipV="1">
              <a:off x="10472982" y="3277960"/>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13" name="円弧 812"/>
          <p:cNvSpPr/>
          <p:nvPr/>
        </p:nvSpPr>
        <p:spPr>
          <a:xfrm rot="4402454">
            <a:off x="932497" y="9564004"/>
            <a:ext cx="369327" cy="369327"/>
          </a:xfrm>
          <a:prstGeom prst="arc">
            <a:avLst/>
          </a:prstGeom>
          <a:ln w="38100">
            <a:solidFill>
              <a:srgbClr val="FF0000"/>
            </a:solidFill>
            <a:headEnd type="triangle"/>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nvGrpSpPr>
          <p:cNvPr id="814" name="グループ化 813"/>
          <p:cNvGrpSpPr/>
          <p:nvPr/>
        </p:nvGrpSpPr>
        <p:grpSpPr>
          <a:xfrm>
            <a:off x="2339299" y="9672369"/>
            <a:ext cx="1159729" cy="187204"/>
            <a:chOff x="1459487" y="2185176"/>
            <a:chExt cx="2520280" cy="406824"/>
          </a:xfrm>
        </p:grpSpPr>
        <p:sp>
          <p:nvSpPr>
            <p:cNvPr id="865" name="正方形/長方形 864"/>
            <p:cNvSpPr/>
            <p:nvPr/>
          </p:nvSpPr>
          <p:spPr>
            <a:xfrm>
              <a:off x="3308694" y="2185176"/>
              <a:ext cx="243619" cy="345081"/>
            </a:xfrm>
            <a:prstGeom prst="rect">
              <a:avLst/>
            </a:prstGeom>
            <a:solidFill>
              <a:srgbClr val="FFFF00"/>
            </a:solidFill>
            <a:ln>
              <a:solidFill>
                <a:srgbClr val="E0E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866" name="グループ化 865"/>
            <p:cNvGrpSpPr/>
            <p:nvPr/>
          </p:nvGrpSpPr>
          <p:grpSpPr>
            <a:xfrm>
              <a:off x="1459487" y="2549774"/>
              <a:ext cx="2520280" cy="42226"/>
              <a:chOff x="1459487" y="2549774"/>
              <a:chExt cx="2520280" cy="42226"/>
            </a:xfrm>
          </p:grpSpPr>
          <p:cxnSp>
            <p:nvCxnSpPr>
              <p:cNvPr id="867" name="直線コネクタ 866"/>
              <p:cNvCxnSpPr/>
              <p:nvPr/>
            </p:nvCxnSpPr>
            <p:spPr>
              <a:xfrm>
                <a:off x="3184573" y="2592000"/>
                <a:ext cx="496815" cy="0"/>
              </a:xfrm>
              <a:prstGeom prst="line">
                <a:avLst/>
              </a:prstGeom>
              <a:ln w="76200">
                <a:solidFill>
                  <a:srgbClr val="F6F600"/>
                </a:solidFill>
              </a:ln>
            </p:spPr>
            <p:style>
              <a:lnRef idx="1">
                <a:schemeClr val="accent1"/>
              </a:lnRef>
              <a:fillRef idx="0">
                <a:schemeClr val="accent1"/>
              </a:fillRef>
              <a:effectRef idx="0">
                <a:schemeClr val="accent1"/>
              </a:effectRef>
              <a:fontRef idx="minor">
                <a:schemeClr val="tx1"/>
              </a:fontRef>
            </p:style>
          </p:cxnSp>
          <p:cxnSp>
            <p:nvCxnSpPr>
              <p:cNvPr id="868" name="直線コネクタ 867"/>
              <p:cNvCxnSpPr/>
              <p:nvPr/>
            </p:nvCxnSpPr>
            <p:spPr>
              <a:xfrm>
                <a:off x="1459487" y="2549774"/>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9" name="直線コネクタ 868"/>
              <p:cNvCxnSpPr/>
              <p:nvPr/>
            </p:nvCxnSpPr>
            <p:spPr>
              <a:xfrm>
                <a:off x="1459487" y="2592000"/>
                <a:ext cx="1725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0" name="直線コネクタ 869"/>
              <p:cNvCxnSpPr/>
              <p:nvPr/>
            </p:nvCxnSpPr>
            <p:spPr>
              <a:xfrm>
                <a:off x="3681388" y="2592000"/>
                <a:ext cx="298379"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15" name="グループ化 814"/>
          <p:cNvGrpSpPr/>
          <p:nvPr/>
        </p:nvGrpSpPr>
        <p:grpSpPr>
          <a:xfrm>
            <a:off x="2471839" y="9316943"/>
            <a:ext cx="757335" cy="521674"/>
            <a:chOff x="1403648" y="4781477"/>
            <a:chExt cx="1645813" cy="1133683"/>
          </a:xfrm>
        </p:grpSpPr>
        <p:sp>
          <p:nvSpPr>
            <p:cNvPr id="820" name="角丸四角形 819"/>
            <p:cNvSpPr/>
            <p:nvPr/>
          </p:nvSpPr>
          <p:spPr>
            <a:xfrm rot="2525276">
              <a:off x="1944046" y="5139665"/>
              <a:ext cx="587212" cy="147071"/>
            </a:xfrm>
            <a:prstGeom prst="roundRect">
              <a:avLst/>
            </a:prstGeom>
            <a:solidFill>
              <a:schemeClr val="bg1">
                <a:lumMod val="8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21" name="グループ化 820"/>
            <p:cNvGrpSpPr/>
            <p:nvPr/>
          </p:nvGrpSpPr>
          <p:grpSpPr>
            <a:xfrm>
              <a:off x="1953385" y="5191887"/>
              <a:ext cx="460108" cy="522238"/>
              <a:chOff x="2262331" y="2185029"/>
              <a:chExt cx="460108" cy="522238"/>
            </a:xfrm>
          </p:grpSpPr>
          <p:sp>
            <p:nvSpPr>
              <p:cNvPr id="862" name="角丸四角形 861"/>
              <p:cNvSpPr/>
              <p:nvPr/>
            </p:nvSpPr>
            <p:spPr>
              <a:xfrm rot="2520000">
                <a:off x="2368314" y="2427875"/>
                <a:ext cx="354125" cy="135668"/>
              </a:xfrm>
              <a:prstGeom prst="roundRect">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63" name="1 つの角を丸めた四角形 862"/>
              <p:cNvSpPr/>
              <p:nvPr/>
            </p:nvSpPr>
            <p:spPr>
              <a:xfrm rot="2510168">
                <a:off x="2262331" y="2185029"/>
                <a:ext cx="249015" cy="222873"/>
              </a:xfrm>
              <a:prstGeom prst="snipRoundRect">
                <a:avLst>
                  <a:gd name="adj1" fmla="val 16667"/>
                  <a:gd name="adj2" fmla="val 31365"/>
                </a:avLst>
              </a:prstGeom>
              <a:solidFill>
                <a:schemeClr val="bg1">
                  <a:lumMod val="9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64" name="円/楕円 863"/>
              <p:cNvSpPr/>
              <p:nvPr/>
            </p:nvSpPr>
            <p:spPr>
              <a:xfrm>
                <a:off x="2573150" y="2606557"/>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sp>
          <p:nvSpPr>
            <p:cNvPr id="822" name="円/楕円 821"/>
            <p:cNvSpPr/>
            <p:nvPr/>
          </p:nvSpPr>
          <p:spPr>
            <a:xfrm>
              <a:off x="2424863" y="5384159"/>
              <a:ext cx="100710" cy="100710"/>
            </a:xfrm>
            <a:prstGeom prst="ellipse">
              <a:avLst/>
            </a:prstGeom>
            <a:solidFill>
              <a:srgbClr val="FF0000"/>
            </a:solidFill>
            <a:ln w="3175">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grpSp>
          <p:nvGrpSpPr>
            <p:cNvPr id="823" name="グループ化 822"/>
            <p:cNvGrpSpPr/>
            <p:nvPr/>
          </p:nvGrpSpPr>
          <p:grpSpPr>
            <a:xfrm rot="17873995">
              <a:off x="2631547" y="5206430"/>
              <a:ext cx="288032" cy="547797"/>
              <a:chOff x="2441975" y="5449304"/>
              <a:chExt cx="288032" cy="547797"/>
            </a:xfrm>
          </p:grpSpPr>
          <p:sp>
            <p:nvSpPr>
              <p:cNvPr id="856" name="円/楕円 855"/>
              <p:cNvSpPr/>
              <p:nvPr/>
            </p:nvSpPr>
            <p:spPr>
              <a:xfrm>
                <a:off x="2512908" y="5805461"/>
                <a:ext cx="144016" cy="144016"/>
              </a:xfrm>
              <a:prstGeom prst="ellipse">
                <a:avLst/>
              </a:prstGeom>
              <a:gradFill flip="none" rotWithShape="1">
                <a:gsLst>
                  <a:gs pos="0">
                    <a:srgbClr val="0000FF">
                      <a:tint val="66000"/>
                      <a:satMod val="160000"/>
                    </a:srgbClr>
                  </a:gs>
                  <a:gs pos="41000">
                    <a:srgbClr val="0000FF">
                      <a:tint val="44500"/>
                      <a:satMod val="160000"/>
                    </a:srgb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857" name="グループ化 856"/>
              <p:cNvGrpSpPr/>
              <p:nvPr/>
            </p:nvGrpSpPr>
            <p:grpSpPr>
              <a:xfrm rot="2733324">
                <a:off x="2312092" y="5579187"/>
                <a:ext cx="547797" cy="288032"/>
                <a:chOff x="4931624" y="3164168"/>
                <a:chExt cx="547797" cy="288032"/>
              </a:xfrm>
            </p:grpSpPr>
            <p:sp>
              <p:nvSpPr>
                <p:cNvPr id="858" name="角丸四角形 857"/>
                <p:cNvSpPr/>
                <p:nvPr/>
              </p:nvSpPr>
              <p:spPr>
                <a:xfrm rot="2734791">
                  <a:off x="5067898" y="3236176"/>
                  <a:ext cx="288032" cy="144016"/>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cxnSp>
              <p:nvCxnSpPr>
                <p:cNvPr id="859" name="直線コネクタ 858"/>
                <p:cNvCxnSpPr/>
                <p:nvPr/>
              </p:nvCxnSpPr>
              <p:spPr>
                <a:xfrm>
                  <a:off x="4931624" y="3182218"/>
                  <a:ext cx="189884" cy="189884"/>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0" name="直線コネクタ 859"/>
                <p:cNvCxnSpPr/>
                <p:nvPr/>
              </p:nvCxnSpPr>
              <p:spPr>
                <a:xfrm flipV="1">
                  <a:off x="5130961" y="3335887"/>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1" name="直線コネクタ 860"/>
                <p:cNvCxnSpPr/>
                <p:nvPr/>
              </p:nvCxnSpPr>
              <p:spPr>
                <a:xfrm rot="21430798" flipV="1">
                  <a:off x="5392579" y="3171068"/>
                  <a:ext cx="86842" cy="162782"/>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24" name="グループ化 823"/>
            <p:cNvGrpSpPr/>
            <p:nvPr/>
          </p:nvGrpSpPr>
          <p:grpSpPr>
            <a:xfrm>
              <a:off x="1937259" y="4781477"/>
              <a:ext cx="1096453" cy="523740"/>
              <a:chOff x="2937155" y="2013605"/>
              <a:chExt cx="1096453" cy="523740"/>
            </a:xfrm>
          </p:grpSpPr>
          <p:grpSp>
            <p:nvGrpSpPr>
              <p:cNvPr id="839" name="グループ化 838"/>
              <p:cNvGrpSpPr/>
              <p:nvPr/>
            </p:nvGrpSpPr>
            <p:grpSpPr>
              <a:xfrm>
                <a:off x="2937155" y="2013605"/>
                <a:ext cx="1096453" cy="520314"/>
                <a:chOff x="2937155" y="2013605"/>
                <a:chExt cx="1096453" cy="520314"/>
              </a:xfrm>
            </p:grpSpPr>
            <p:grpSp>
              <p:nvGrpSpPr>
                <p:cNvPr id="841" name="グループ化 840"/>
                <p:cNvGrpSpPr/>
                <p:nvPr/>
              </p:nvGrpSpPr>
              <p:grpSpPr>
                <a:xfrm>
                  <a:off x="2937155" y="2013605"/>
                  <a:ext cx="1096453" cy="520314"/>
                  <a:chOff x="2937155" y="2013605"/>
                  <a:chExt cx="1096453" cy="520314"/>
                </a:xfrm>
              </p:grpSpPr>
              <p:sp>
                <p:nvSpPr>
                  <p:cNvPr id="848" name="角丸四角形 847"/>
                  <p:cNvSpPr/>
                  <p:nvPr/>
                </p:nvSpPr>
                <p:spPr>
                  <a:xfrm rot="2525276">
                    <a:off x="2937155" y="2013605"/>
                    <a:ext cx="653178" cy="296368"/>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49" name="グループ化 848"/>
                  <p:cNvGrpSpPr/>
                  <p:nvPr/>
                </p:nvGrpSpPr>
                <p:grpSpPr>
                  <a:xfrm>
                    <a:off x="3519263" y="2332604"/>
                    <a:ext cx="514345" cy="201315"/>
                    <a:chOff x="3503142" y="2345952"/>
                    <a:chExt cx="514345" cy="201315"/>
                  </a:xfrm>
                </p:grpSpPr>
                <p:grpSp>
                  <p:nvGrpSpPr>
                    <p:cNvPr id="850" name="グループ化 849"/>
                    <p:cNvGrpSpPr/>
                    <p:nvPr/>
                  </p:nvGrpSpPr>
                  <p:grpSpPr>
                    <a:xfrm>
                      <a:off x="3503142" y="2403251"/>
                      <a:ext cx="409691" cy="144016"/>
                      <a:chOff x="3503142" y="2403251"/>
                      <a:chExt cx="409691" cy="144016"/>
                    </a:xfrm>
                  </p:grpSpPr>
                  <p:cxnSp>
                    <p:nvCxnSpPr>
                      <p:cNvPr id="854" name="直線コネクタ 853"/>
                      <p:cNvCxnSpPr/>
                      <p:nvPr/>
                    </p:nvCxnSpPr>
                    <p:spPr>
                      <a:xfrm>
                        <a:off x="3503142" y="2403251"/>
                        <a:ext cx="144016" cy="144016"/>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5" name="直線コネクタ 854"/>
                      <p:cNvCxnSpPr/>
                      <p:nvPr/>
                    </p:nvCxnSpPr>
                    <p:spPr>
                      <a:xfrm flipV="1">
                        <a:off x="3647158" y="2511846"/>
                        <a:ext cx="265675" cy="35421"/>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1" name="グループ化 850"/>
                    <p:cNvGrpSpPr/>
                    <p:nvPr/>
                  </p:nvGrpSpPr>
                  <p:grpSpPr>
                    <a:xfrm rot="21135904">
                      <a:off x="3729455" y="2345952"/>
                      <a:ext cx="288032" cy="144016"/>
                      <a:chOff x="1979712" y="1700808"/>
                      <a:chExt cx="288032" cy="144016"/>
                    </a:xfrm>
                    <a:solidFill>
                      <a:schemeClr val="bg1">
                        <a:lumMod val="85000"/>
                      </a:schemeClr>
                    </a:solidFill>
                  </p:grpSpPr>
                  <p:sp>
                    <p:nvSpPr>
                      <p:cNvPr id="852" name="角丸四角形 851"/>
                      <p:cNvSpPr/>
                      <p:nvPr/>
                    </p:nvSpPr>
                    <p:spPr>
                      <a:xfrm>
                        <a:off x="1979712" y="1700808"/>
                        <a:ext cx="288032" cy="144016"/>
                      </a:xfrm>
                      <a:prstGeom prst="roundRect">
                        <a:avLst/>
                      </a:prstGeom>
                      <a:grp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53" name="角丸四角形 852"/>
                      <p:cNvSpPr/>
                      <p:nvPr/>
                    </p:nvSpPr>
                    <p:spPr>
                      <a:xfrm>
                        <a:off x="2195736" y="1700808"/>
                        <a:ext cx="72008" cy="144016"/>
                      </a:xfrm>
                      <a:prstGeom prst="roundRect">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grpSp>
            <p:grpSp>
              <p:nvGrpSpPr>
                <p:cNvPr id="842" name="グループ化 841"/>
                <p:cNvGrpSpPr/>
                <p:nvPr/>
              </p:nvGrpSpPr>
              <p:grpSpPr>
                <a:xfrm>
                  <a:off x="3140328" y="2103387"/>
                  <a:ext cx="166042" cy="215973"/>
                  <a:chOff x="2398595" y="2308519"/>
                  <a:chExt cx="166042" cy="215973"/>
                </a:xfrm>
              </p:grpSpPr>
              <p:sp>
                <p:nvSpPr>
                  <p:cNvPr id="843" name="角丸四角形 842"/>
                  <p:cNvSpPr/>
                  <p:nvPr/>
                </p:nvSpPr>
                <p:spPr>
                  <a:xfrm rot="2525276">
                    <a:off x="2398595" y="2326397"/>
                    <a:ext cx="129919" cy="198095"/>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44" name="角丸四角形 843"/>
                  <p:cNvSpPr/>
                  <p:nvPr/>
                </p:nvSpPr>
                <p:spPr>
                  <a:xfrm rot="2525276">
                    <a:off x="2434718" y="2320550"/>
                    <a:ext cx="129919" cy="128563"/>
                  </a:xfrm>
                  <a:prstGeom prst="roundRect">
                    <a:avLst/>
                  </a:prstGeom>
                  <a:solidFill>
                    <a:schemeClr val="bg1">
                      <a:lumMod val="95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45" name="グループ化 844"/>
                  <p:cNvGrpSpPr/>
                  <p:nvPr/>
                </p:nvGrpSpPr>
                <p:grpSpPr>
                  <a:xfrm rot="316346">
                    <a:off x="2448739" y="2308519"/>
                    <a:ext cx="101338" cy="147240"/>
                    <a:chOff x="2448739" y="2308519"/>
                    <a:chExt cx="101338" cy="147240"/>
                  </a:xfrm>
                </p:grpSpPr>
                <p:sp>
                  <p:nvSpPr>
                    <p:cNvPr id="846" name="円弧 845"/>
                    <p:cNvSpPr/>
                    <p:nvPr/>
                  </p:nvSpPr>
                  <p:spPr>
                    <a:xfrm rot="16200000">
                      <a:off x="2443884" y="2349566"/>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sp>
                  <p:nvSpPr>
                    <p:cNvPr id="847" name="円弧 846"/>
                    <p:cNvSpPr/>
                    <p:nvPr/>
                  </p:nvSpPr>
                  <p:spPr>
                    <a:xfrm rot="5400000">
                      <a:off x="2438007" y="2319251"/>
                      <a:ext cx="116925" cy="95461"/>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a:p>
                  </p:txBody>
                </p:sp>
              </p:grpSp>
            </p:grpSp>
          </p:grpSp>
          <p:sp>
            <p:nvSpPr>
              <p:cNvPr id="840" name="角丸四角形 839"/>
              <p:cNvSpPr/>
              <p:nvPr/>
            </p:nvSpPr>
            <p:spPr>
              <a:xfrm rot="2525276">
                <a:off x="3339468" y="2187475"/>
                <a:ext cx="211251" cy="349870"/>
              </a:xfrm>
              <a:prstGeom prst="roundRect">
                <a:avLst/>
              </a:prstGeom>
              <a:noFill/>
              <a:ln w="381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cxnSp>
          <p:nvCxnSpPr>
            <p:cNvPr id="825" name="直線コネクタ 824"/>
            <p:cNvCxnSpPr/>
            <p:nvPr/>
          </p:nvCxnSpPr>
          <p:spPr>
            <a:xfrm>
              <a:off x="1547664" y="5644069"/>
              <a:ext cx="576000" cy="0"/>
            </a:xfrm>
            <a:prstGeom prst="line">
              <a:avLst/>
            </a:prstGeom>
            <a:ln w="381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26" name="円/楕円 825"/>
            <p:cNvSpPr/>
            <p:nvPr/>
          </p:nvSpPr>
          <p:spPr>
            <a:xfrm>
              <a:off x="2113018" y="5464801"/>
              <a:ext cx="420105" cy="420105"/>
            </a:xfrm>
            <a:prstGeom prst="ellipse">
              <a:avLst/>
            </a:prstGeom>
            <a:solidFill>
              <a:schemeClr val="bg1">
                <a:lumMod val="95000"/>
                <a:alpha val="77000"/>
              </a:schemeClr>
            </a:solidFill>
            <a:ln w="762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nvGrpSpPr>
            <p:cNvPr id="827" name="グループ化 826"/>
            <p:cNvGrpSpPr/>
            <p:nvPr/>
          </p:nvGrpSpPr>
          <p:grpSpPr>
            <a:xfrm>
              <a:off x="1403648" y="5476590"/>
              <a:ext cx="525372" cy="408315"/>
              <a:chOff x="2186625" y="2713448"/>
              <a:chExt cx="525372" cy="408315"/>
            </a:xfrm>
          </p:grpSpPr>
          <p:cxnSp>
            <p:nvCxnSpPr>
              <p:cNvPr id="834" name="直線コネクタ 833"/>
              <p:cNvCxnSpPr>
                <a:endCxn id="838" idx="1"/>
              </p:cNvCxnSpPr>
              <p:nvPr/>
            </p:nvCxnSpPr>
            <p:spPr>
              <a:xfrm>
                <a:off x="2186625" y="2784679"/>
                <a:ext cx="144016"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5" name="グループ化 834"/>
              <p:cNvGrpSpPr/>
              <p:nvPr/>
            </p:nvGrpSpPr>
            <p:grpSpPr>
              <a:xfrm>
                <a:off x="2330641" y="2713448"/>
                <a:ext cx="381356" cy="142461"/>
                <a:chOff x="2330641" y="2713448"/>
                <a:chExt cx="381356" cy="142461"/>
              </a:xfrm>
            </p:grpSpPr>
            <p:sp>
              <p:nvSpPr>
                <p:cNvPr id="837" name="角丸四角形 836"/>
                <p:cNvSpPr/>
                <p:nvPr/>
              </p:nvSpPr>
              <p:spPr>
                <a:xfrm>
                  <a:off x="2500957" y="2713448"/>
                  <a:ext cx="211040" cy="142461"/>
                </a:xfrm>
                <a:prstGeom prst="roundRect">
                  <a:avLst/>
                </a:prstGeom>
                <a:solidFill>
                  <a:schemeClr val="bg1"/>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38" name="角丸四角形 837"/>
                <p:cNvSpPr/>
                <p:nvPr/>
              </p:nvSpPr>
              <p:spPr>
                <a:xfrm>
                  <a:off x="2330641" y="2713449"/>
                  <a:ext cx="232959" cy="142460"/>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sp>
            <p:nvSpPr>
              <p:cNvPr id="836" name="角丸四角形 835"/>
              <p:cNvSpPr/>
              <p:nvPr/>
            </p:nvSpPr>
            <p:spPr>
              <a:xfrm>
                <a:off x="2210922" y="2778592"/>
                <a:ext cx="87561" cy="343171"/>
              </a:xfrm>
              <a:prstGeom prst="roundRect">
                <a:avLst/>
              </a:prstGeom>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grpSp>
        <p:grpSp>
          <p:nvGrpSpPr>
            <p:cNvPr id="828" name="グループ化 827"/>
            <p:cNvGrpSpPr/>
            <p:nvPr/>
          </p:nvGrpSpPr>
          <p:grpSpPr>
            <a:xfrm>
              <a:off x="1667566" y="5782337"/>
              <a:ext cx="132826" cy="132823"/>
              <a:chOff x="4087243" y="3536771"/>
              <a:chExt cx="105454" cy="105452"/>
            </a:xfrm>
          </p:grpSpPr>
          <p:sp>
            <p:nvSpPr>
              <p:cNvPr id="832" name="円/楕円 831"/>
              <p:cNvSpPr/>
              <p:nvPr/>
            </p:nvSpPr>
            <p:spPr>
              <a:xfrm>
                <a:off x="4090753" y="3540282"/>
                <a:ext cx="98433" cy="98433"/>
              </a:xfrm>
              <a:prstGeom prst="ellipse">
                <a:avLst/>
              </a:prstGeom>
              <a:solidFill>
                <a:schemeClr val="bg1">
                  <a:lumMod val="8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400"/>
              </a:p>
            </p:txBody>
          </p:sp>
          <p:sp>
            <p:nvSpPr>
              <p:cNvPr id="833" name="弦 832"/>
              <p:cNvSpPr/>
              <p:nvPr/>
            </p:nvSpPr>
            <p:spPr>
              <a:xfrm rot="7200000">
                <a:off x="4087244" y="3536770"/>
                <a:ext cx="105452" cy="105454"/>
              </a:xfrm>
              <a:prstGeom prst="chord">
                <a:avLst>
                  <a:gd name="adj1" fmla="val 2700000"/>
                  <a:gd name="adj2" fmla="val 15155277"/>
                </a:avLst>
              </a:prstGeom>
              <a:solidFill>
                <a:schemeClr val="bg1">
                  <a:lumMod val="6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829" name="星 32 828"/>
            <p:cNvSpPr/>
            <p:nvPr/>
          </p:nvSpPr>
          <p:spPr>
            <a:xfrm>
              <a:off x="1645996" y="5640814"/>
              <a:ext cx="180462" cy="180462"/>
            </a:xfrm>
            <a:prstGeom prst="star32">
              <a:avLst>
                <a:gd name="adj" fmla="val 46030"/>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830" name="直線コネクタ 829"/>
            <p:cNvCxnSpPr/>
            <p:nvPr/>
          </p:nvCxnSpPr>
          <p:spPr>
            <a:xfrm flipV="1">
              <a:off x="1891736" y="5645980"/>
              <a:ext cx="0" cy="14326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1" name="直線コネクタ 830"/>
            <p:cNvCxnSpPr/>
            <p:nvPr/>
          </p:nvCxnSpPr>
          <p:spPr>
            <a:xfrm flipV="1">
              <a:off x="1826458" y="5789246"/>
              <a:ext cx="65278" cy="57385"/>
            </a:xfrm>
            <a:prstGeom prst="line">
              <a:avLst/>
            </a:prstGeom>
            <a:ln w="381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16" name="円/楕円 815"/>
          <p:cNvSpPr/>
          <p:nvPr/>
        </p:nvSpPr>
        <p:spPr>
          <a:xfrm>
            <a:off x="3101633" y="9606183"/>
            <a:ext cx="136623" cy="136623"/>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400"/>
          </a:p>
        </p:txBody>
      </p:sp>
      <p:sp>
        <p:nvSpPr>
          <p:cNvPr id="817" name="右矢印 816"/>
          <p:cNvSpPr/>
          <p:nvPr/>
        </p:nvSpPr>
        <p:spPr>
          <a:xfrm>
            <a:off x="1676645" y="8597394"/>
            <a:ext cx="607884" cy="17131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400"/>
          </a:p>
        </p:txBody>
      </p:sp>
      <p:sp>
        <p:nvSpPr>
          <p:cNvPr id="818" name="右矢印 817"/>
          <p:cNvSpPr/>
          <p:nvPr/>
        </p:nvSpPr>
        <p:spPr>
          <a:xfrm>
            <a:off x="1643068" y="9580455"/>
            <a:ext cx="607884" cy="17131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400"/>
          </a:p>
        </p:txBody>
      </p:sp>
      <p:sp>
        <p:nvSpPr>
          <p:cNvPr id="819" name="右矢印 818"/>
          <p:cNvSpPr/>
          <p:nvPr/>
        </p:nvSpPr>
        <p:spPr>
          <a:xfrm rot="9443361">
            <a:off x="1597760" y="9158902"/>
            <a:ext cx="596278" cy="17131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400"/>
          </a:p>
        </p:txBody>
      </p:sp>
      <p:cxnSp>
        <p:nvCxnSpPr>
          <p:cNvPr id="804" name="直線矢印コネクタ 803"/>
          <p:cNvCxnSpPr/>
          <p:nvPr/>
        </p:nvCxnSpPr>
        <p:spPr>
          <a:xfrm flipH="1">
            <a:off x="2555065" y="8363303"/>
            <a:ext cx="520337" cy="0"/>
          </a:xfrm>
          <a:prstGeom prst="straightConnector1">
            <a:avLst/>
          </a:prstGeom>
          <a:ln>
            <a:solidFill>
              <a:srgbClr val="FF0000"/>
            </a:solidFill>
            <a:tailEnd type="triangle" w="lg" len="lg"/>
          </a:ln>
          <a:effectLst/>
        </p:spPr>
        <p:style>
          <a:lnRef idx="3">
            <a:schemeClr val="accent2"/>
          </a:lnRef>
          <a:fillRef idx="0">
            <a:schemeClr val="accent2"/>
          </a:fillRef>
          <a:effectRef idx="2">
            <a:schemeClr val="accent2"/>
          </a:effectRef>
          <a:fontRef idx="minor">
            <a:schemeClr val="tx1"/>
          </a:fontRef>
        </p:style>
      </p:cxnSp>
      <p:graphicFrame>
        <p:nvGraphicFramePr>
          <p:cNvPr id="1080" name="表 1079"/>
          <p:cNvGraphicFramePr>
            <a:graphicFrameLocks noGrp="1"/>
          </p:cNvGraphicFramePr>
          <p:nvPr>
            <p:extLst/>
          </p:nvPr>
        </p:nvGraphicFramePr>
        <p:xfrm>
          <a:off x="4213291" y="7138932"/>
          <a:ext cx="1855403" cy="3299912"/>
        </p:xfrm>
        <a:graphic>
          <a:graphicData uri="http://schemas.openxmlformats.org/drawingml/2006/table">
            <a:tbl>
              <a:tblPr/>
              <a:tblGrid>
                <a:gridCol w="351023"/>
                <a:gridCol w="300876"/>
                <a:gridCol w="300876"/>
                <a:gridCol w="300876"/>
                <a:gridCol w="300876"/>
                <a:gridCol w="300876"/>
              </a:tblGrid>
              <a:tr h="99564">
                <a:tc rowSpan="2">
                  <a:txBody>
                    <a:bodyPr/>
                    <a:lstStyle/>
                    <a:p>
                      <a:pPr algn="ctr" fontAlgn="ctr"/>
                      <a:r>
                        <a:rPr lang="ja-JP" altLang="en-US" sz="400" b="1" i="0" u="none" strike="noStrike" dirty="0">
                          <a:solidFill>
                            <a:srgbClr val="000000"/>
                          </a:solidFill>
                          <a:effectLst/>
                          <a:latin typeface="メイリオ" panose="020B0604030504040204" pitchFamily="50" charset="-128"/>
                          <a:ea typeface="メイリオ" panose="020B0604030504040204" pitchFamily="50" charset="-128"/>
                        </a:rPr>
                        <a:t>アーム角度</a:t>
                      </a:r>
                      <a:br>
                        <a:rPr lang="ja-JP" altLang="en-US" sz="400" b="1" i="0" u="none" strike="noStrike" dirty="0">
                          <a:solidFill>
                            <a:srgbClr val="000000"/>
                          </a:solidFill>
                          <a:effectLst/>
                          <a:latin typeface="メイリオ" panose="020B0604030504040204" pitchFamily="50" charset="-128"/>
                          <a:ea typeface="メイリオ" panose="020B0604030504040204" pitchFamily="50" charset="-128"/>
                        </a:rPr>
                      </a:br>
                      <a:r>
                        <a:rPr lang="en-US" altLang="ja-JP" sz="400" b="1" i="0" u="none" strike="noStrike" dirty="0">
                          <a:solidFill>
                            <a:srgbClr val="000000"/>
                          </a:solidFill>
                          <a:effectLst/>
                          <a:latin typeface="メイリオ" panose="020B0604030504040204" pitchFamily="50" charset="-128"/>
                          <a:ea typeface="メイリオ" panose="020B0604030504040204" pitchFamily="50" charset="-128"/>
                        </a:rPr>
                        <a:t>[</a:t>
                      </a:r>
                      <a:r>
                        <a:rPr lang="ja-JP" altLang="en-US" sz="400" b="1" i="0" u="none" strike="noStrike" dirty="0">
                          <a:solidFill>
                            <a:srgbClr val="000000"/>
                          </a:solidFill>
                          <a:effectLst/>
                          <a:latin typeface="メイリオ" panose="020B0604030504040204" pitchFamily="50" charset="-128"/>
                          <a:ea typeface="メイリオ" panose="020B0604030504040204" pitchFamily="50" charset="-128"/>
                        </a:rPr>
                        <a:t>度</a:t>
                      </a:r>
                      <a:r>
                        <a:rPr lang="en-US" altLang="ja-JP" sz="400" b="1" i="0" u="none" strike="noStrike" dirty="0">
                          <a:solidFill>
                            <a:srgbClr val="000000"/>
                          </a:solidFill>
                          <a:effectLst/>
                          <a:latin typeface="メイリオ" panose="020B0604030504040204" pitchFamily="50" charset="-128"/>
                          <a:ea typeface="メイリオ" panose="020B0604030504040204" pitchFamily="50" charset="-128"/>
                        </a:rPr>
                        <a:t>]</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gridSpan="5">
                  <a:txBody>
                    <a:bodyPr/>
                    <a:lstStyle/>
                    <a:p>
                      <a:pPr algn="ctr" fontAlgn="ctr"/>
                      <a:r>
                        <a:rPr lang="ja-JP" altLang="en-US" sz="400" b="1" i="0" u="none" strike="noStrike">
                          <a:solidFill>
                            <a:srgbClr val="000000"/>
                          </a:solidFill>
                          <a:effectLst/>
                          <a:latin typeface="メイリオ" panose="020B0604030504040204" pitchFamily="50" charset="-128"/>
                          <a:ea typeface="メイリオ" panose="020B0604030504040204" pitchFamily="50" charset="-128"/>
                        </a:rPr>
                        <a:t>対象ブロックの色</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103548">
                <a:tc vMerge="1">
                  <a:txBody>
                    <a:bodyPr/>
                    <a:lstStyle/>
                    <a:p>
                      <a:endParaRPr kumimoji="1" lang="ja-JP" altLang="en-US"/>
                    </a:p>
                  </a:txBody>
                  <a:tcPr/>
                </a:tc>
                <a:tc>
                  <a:txBody>
                    <a:bodyPr/>
                    <a:lstStyle/>
                    <a:p>
                      <a:pPr algn="ctr" fontAlgn="ctr"/>
                      <a:r>
                        <a:rPr lang="ja-JP" altLang="en-US" sz="400" b="1" i="0" u="none" strike="noStrike">
                          <a:solidFill>
                            <a:srgbClr val="FFFFFF"/>
                          </a:solidFill>
                          <a:effectLst/>
                          <a:latin typeface="メイリオ" panose="020B0604030504040204" pitchFamily="50" charset="-128"/>
                          <a:ea typeface="メイリオ" panose="020B0604030504040204" pitchFamily="50" charset="-128"/>
                        </a:rPr>
                        <a:t>緑</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70AD47"/>
                    </a:solidFill>
                  </a:tcPr>
                </a:tc>
                <a:tc>
                  <a:txBody>
                    <a:bodyPr/>
                    <a:lstStyle/>
                    <a:p>
                      <a:pPr algn="ctr" fontAlgn="ctr"/>
                      <a:r>
                        <a:rPr lang="ja-JP" altLang="en-US" sz="400" b="1" i="0" u="none" strike="noStrike">
                          <a:solidFill>
                            <a:srgbClr val="FFFFFF"/>
                          </a:solidFill>
                          <a:effectLst/>
                          <a:latin typeface="メイリオ" panose="020B0604030504040204" pitchFamily="50" charset="-128"/>
                          <a:ea typeface="メイリオ" panose="020B0604030504040204" pitchFamily="50" charset="-128"/>
                        </a:rPr>
                        <a:t>黄</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C000"/>
                    </a:solidFill>
                  </a:tcPr>
                </a:tc>
                <a:tc>
                  <a:txBody>
                    <a:bodyPr/>
                    <a:lstStyle/>
                    <a:p>
                      <a:pPr algn="ctr" fontAlgn="ctr"/>
                      <a:r>
                        <a:rPr lang="ja-JP" altLang="en-US" sz="400" b="1" i="0" u="none" strike="noStrike" dirty="0">
                          <a:solidFill>
                            <a:srgbClr val="FFFFFF"/>
                          </a:solidFill>
                          <a:effectLst/>
                          <a:latin typeface="メイリオ" panose="020B0604030504040204" pitchFamily="50" charset="-128"/>
                          <a:ea typeface="メイリオ" panose="020B0604030504040204" pitchFamily="50" charset="-128"/>
                        </a:rPr>
                        <a:t>青</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400" b="1" i="0" u="none" strike="noStrike">
                          <a:solidFill>
                            <a:srgbClr val="FFFFFF"/>
                          </a:solidFill>
                          <a:effectLst/>
                          <a:latin typeface="メイリオ" panose="020B0604030504040204" pitchFamily="50" charset="-128"/>
                          <a:ea typeface="メイリオ" panose="020B0604030504040204" pitchFamily="50" charset="-128"/>
                        </a:rPr>
                        <a:t>赤</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400" b="1" i="0" u="none" strike="noStrike">
                          <a:solidFill>
                            <a:srgbClr val="FFFFFF"/>
                          </a:solidFill>
                          <a:effectLst/>
                          <a:latin typeface="メイリオ" panose="020B0604030504040204" pitchFamily="50" charset="-128"/>
                          <a:ea typeface="メイリオ" panose="020B0604030504040204" pitchFamily="50" charset="-128"/>
                        </a:rPr>
                        <a:t>黒</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000000"/>
                    </a:solidFill>
                  </a:tcPr>
                </a:tc>
              </a:tr>
              <a:tr h="103548">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40</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41</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42</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43</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44</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45</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46</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47</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48</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49</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50</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51</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52</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53</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1912">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54</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55</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56</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57</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58</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59</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60</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61</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62</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B050"/>
                          </a:solidFill>
                          <a:effectLst/>
                          <a:latin typeface="メイリオ" panose="020B0604030504040204" pitchFamily="50" charset="-128"/>
                          <a:ea typeface="メイリオ" panose="020B0604030504040204" pitchFamily="50" charset="-128"/>
                        </a:rPr>
                        <a:t>GREEN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63</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64</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65</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66</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67</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68</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99564">
                <a:tc>
                  <a:txBody>
                    <a:bodyPr/>
                    <a:lstStyle/>
                    <a:p>
                      <a:pPr algn="ctr" fontAlgn="ctr"/>
                      <a:r>
                        <a:rPr lang="en-US" altLang="ja-JP" sz="400" b="0" i="0" u="none" strike="noStrike">
                          <a:solidFill>
                            <a:srgbClr val="000000"/>
                          </a:solidFill>
                          <a:effectLst/>
                          <a:latin typeface="メイリオ" panose="020B0604030504040204" pitchFamily="50" charset="-128"/>
                          <a:ea typeface="メイリオ" panose="020B0604030504040204" pitchFamily="50" charset="-128"/>
                        </a:rPr>
                        <a:t>69</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C000"/>
                          </a:solidFill>
                          <a:effectLst/>
                          <a:latin typeface="メイリオ" panose="020B0604030504040204" pitchFamily="50" charset="-128"/>
                          <a:ea typeface="メイリオ" panose="020B0604030504040204" pitchFamily="50" charset="-128"/>
                        </a:rPr>
                        <a:t>YELLOW</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FF0000"/>
                          </a:solidFill>
                          <a:effectLst/>
                          <a:latin typeface="メイリオ" panose="020B0604030504040204" pitchFamily="50" charset="-128"/>
                          <a:ea typeface="メイリオ" panose="020B0604030504040204" pitchFamily="50" charset="-128"/>
                        </a:rPr>
                        <a:t>RED</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03548">
                <a:tc>
                  <a:txBody>
                    <a:bodyPr/>
                    <a:lstStyle/>
                    <a:p>
                      <a:pPr algn="ctr" fontAlgn="ctr"/>
                      <a:r>
                        <a:rPr lang="en-US" altLang="ja-JP" sz="400" b="0" i="0" u="none" strike="noStrike" dirty="0">
                          <a:solidFill>
                            <a:srgbClr val="000000"/>
                          </a:solidFill>
                          <a:effectLst/>
                          <a:latin typeface="メイリオ" panose="020B0604030504040204" pitchFamily="50" charset="-128"/>
                          <a:ea typeface="メイリオ" panose="020B0604030504040204" pitchFamily="50" charset="-128"/>
                        </a:rPr>
                        <a:t>70</a:t>
                      </a:r>
                    </a:p>
                  </a:txBody>
                  <a:tcPr marL="4179" marR="4179" marT="41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BF8F00"/>
                          </a:solidFill>
                          <a:effectLst/>
                          <a:latin typeface="メイリオ" panose="020B0604030504040204" pitchFamily="50" charset="-128"/>
                          <a:ea typeface="メイリオ" panose="020B0604030504040204" pitchFamily="50" charset="-128"/>
                        </a:rPr>
                        <a:t>BROWN</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a:solidFill>
                            <a:srgbClr val="0070C0"/>
                          </a:solidFill>
                          <a:effectLst/>
                          <a:latin typeface="メイリオ" panose="020B0604030504040204" pitchFamily="50" charset="-128"/>
                          <a:ea typeface="メイリオ" panose="020B0604030504040204" pitchFamily="50" charset="-128"/>
                        </a:rPr>
                        <a:t>BLUE</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BLACK</a:t>
                      </a:r>
                    </a:p>
                  </a:txBody>
                  <a:tcPr marL="4179" marR="4179" marT="41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400" b="0" i="0" u="none" strike="noStrike" dirty="0">
                          <a:solidFill>
                            <a:srgbClr val="000000"/>
                          </a:solidFill>
                          <a:effectLst/>
                          <a:latin typeface="メイリオ" panose="020B0604030504040204" pitchFamily="50" charset="-128"/>
                          <a:ea typeface="メイリオ" panose="020B0604030504040204" pitchFamily="50" charset="-128"/>
                        </a:rPr>
                        <a:t>NONE</a:t>
                      </a:r>
                    </a:p>
                  </a:txBody>
                  <a:tcPr marL="4179" marR="4179" marT="41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29" name="正方形/長方形 28"/>
          <p:cNvSpPr/>
          <p:nvPr/>
        </p:nvSpPr>
        <p:spPr>
          <a:xfrm>
            <a:off x="4178240" y="8845542"/>
            <a:ext cx="1583750" cy="821240"/>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4093234" y="6951102"/>
            <a:ext cx="2355556" cy="230832"/>
          </a:xfrm>
          <a:prstGeom prst="rect">
            <a:avLst/>
          </a:prstGeom>
          <a:noFill/>
        </p:spPr>
        <p:txBody>
          <a:bodyPr wrap="square" spcCol="36000" rtlCol="0">
            <a:spAutoFit/>
          </a:bodyPr>
          <a:lstStyle/>
          <a:p>
            <a:pPr>
              <a:spcAft>
                <a:spcPts val="1800"/>
              </a:spcAft>
            </a:pP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アーム角度ごとのブロックの色判定結果</a:t>
            </a:r>
            <a:endParaRPr lang="en-US" altLang="ja-JP"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テキスト ボックス 1"/>
          <p:cNvSpPr txBox="1"/>
          <p:nvPr/>
        </p:nvSpPr>
        <p:spPr>
          <a:xfrm>
            <a:off x="11347528" y="2146684"/>
            <a:ext cx="3405613" cy="584775"/>
          </a:xfrm>
          <a:prstGeom prst="rect">
            <a:avLst/>
          </a:prstGeom>
          <a:noFill/>
        </p:spPr>
        <p:txBody>
          <a:bodyPr wrap="square" rtlCol="0">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3-1</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 ～ </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3-4</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によって、安定した座標指定移動が可能となるので、</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コース上での走行は全て座標指定移動で行う。</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さら</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走行速度を</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コースの形状</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に従って設定す</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る</a:t>
            </a:r>
            <a:r>
              <a:rPr kumimoji="1"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下図参照</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ことで、走行の安定性を向上させる</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09" name="グループ化 408"/>
          <p:cNvGrpSpPr/>
          <p:nvPr/>
        </p:nvGrpSpPr>
        <p:grpSpPr>
          <a:xfrm>
            <a:off x="266750" y="2047578"/>
            <a:ext cx="3972652" cy="3973129"/>
            <a:chOff x="-1260648" y="1301975"/>
            <a:chExt cx="3972652" cy="3973129"/>
          </a:xfrm>
        </p:grpSpPr>
        <p:sp>
          <p:nvSpPr>
            <p:cNvPr id="410" name="円弧 409"/>
            <p:cNvSpPr>
              <a:spLocks noChangeAspect="1"/>
            </p:cNvSpPr>
            <p:nvPr/>
          </p:nvSpPr>
          <p:spPr>
            <a:xfrm>
              <a:off x="-1030528" y="1546789"/>
              <a:ext cx="3437732" cy="3438145"/>
            </a:xfrm>
            <a:prstGeom prst="arc">
              <a:avLst>
                <a:gd name="adj1" fmla="val 12522286"/>
                <a:gd name="adj2" fmla="val 14896127"/>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1" name="円弧 410"/>
            <p:cNvSpPr>
              <a:spLocks noChangeAspect="1"/>
            </p:cNvSpPr>
            <p:nvPr/>
          </p:nvSpPr>
          <p:spPr>
            <a:xfrm>
              <a:off x="-878128" y="1699189"/>
              <a:ext cx="3437732" cy="3438145"/>
            </a:xfrm>
            <a:prstGeom prst="arc">
              <a:avLst>
                <a:gd name="adj1" fmla="val 12922278"/>
                <a:gd name="adj2" fmla="val 14485159"/>
              </a:avLst>
            </a:prstGeom>
            <a:ln w="19050">
              <a:solidFill>
                <a:srgbClr val="FF000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2" name="円弧 411"/>
            <p:cNvSpPr>
              <a:spLocks noChangeAspect="1"/>
            </p:cNvSpPr>
            <p:nvPr/>
          </p:nvSpPr>
          <p:spPr>
            <a:xfrm>
              <a:off x="-1260648" y="1301975"/>
              <a:ext cx="3972652" cy="3973129"/>
            </a:xfrm>
            <a:prstGeom prst="arc">
              <a:avLst>
                <a:gd name="adj1" fmla="val 12837570"/>
                <a:gd name="adj2" fmla="val 14621218"/>
              </a:avLst>
            </a:prstGeom>
            <a:ln w="19050">
              <a:solidFill>
                <a:srgbClr val="0066FF"/>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413" name="グループ化 412"/>
            <p:cNvGrpSpPr/>
            <p:nvPr/>
          </p:nvGrpSpPr>
          <p:grpSpPr>
            <a:xfrm>
              <a:off x="-1089656" y="1457792"/>
              <a:ext cx="1945879" cy="1881870"/>
              <a:chOff x="2134702" y="1359657"/>
              <a:chExt cx="1945879" cy="1881870"/>
            </a:xfrm>
          </p:grpSpPr>
          <p:grpSp>
            <p:nvGrpSpPr>
              <p:cNvPr id="414" name="グループ化 413"/>
              <p:cNvGrpSpPr/>
              <p:nvPr/>
            </p:nvGrpSpPr>
            <p:grpSpPr>
              <a:xfrm rot="3857177">
                <a:off x="2906439" y="1473821"/>
                <a:ext cx="518504" cy="290176"/>
                <a:chOff x="7585665" y="2266306"/>
                <a:chExt cx="737632" cy="412808"/>
              </a:xfrm>
            </p:grpSpPr>
            <p:sp>
              <p:nvSpPr>
                <p:cNvPr id="437" name="角丸四角形 436"/>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38" name="角丸四角形 437"/>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39" name="正方形/長方形 438"/>
                <p:cNvSpPr/>
                <p:nvPr/>
              </p:nvSpPr>
              <p:spPr>
                <a:xfrm>
                  <a:off x="7681436" y="2447194"/>
                  <a:ext cx="535374" cy="45719"/>
                </a:xfrm>
                <a:prstGeom prst="rect">
                  <a:avLst/>
                </a:prstGeom>
                <a:solidFill>
                  <a:schemeClr val="accent1">
                    <a:lumMod val="20000"/>
                    <a:lumOff val="8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grpSp>
            <p:nvGrpSpPr>
              <p:cNvPr id="415" name="グループ化 414"/>
              <p:cNvGrpSpPr/>
              <p:nvPr/>
            </p:nvGrpSpPr>
            <p:grpSpPr>
              <a:xfrm rot="2053306">
                <a:off x="2216187" y="2050455"/>
                <a:ext cx="518504" cy="290176"/>
                <a:chOff x="7585665" y="2266306"/>
                <a:chExt cx="737632" cy="412808"/>
              </a:xfrm>
            </p:grpSpPr>
            <p:sp>
              <p:nvSpPr>
                <p:cNvPr id="434" name="角丸四角形 433"/>
                <p:cNvSpPr/>
                <p:nvPr/>
              </p:nvSpPr>
              <p:spPr>
                <a:xfrm>
                  <a:off x="7585665" y="2266306"/>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35" name="角丸四角形 434"/>
                <p:cNvSpPr/>
                <p:nvPr/>
              </p:nvSpPr>
              <p:spPr>
                <a:xfrm>
                  <a:off x="8221177" y="2275124"/>
                  <a:ext cx="102120" cy="403990"/>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36" name="正方形/長方形 435"/>
                <p:cNvSpPr/>
                <p:nvPr/>
              </p:nvSpPr>
              <p:spPr>
                <a:xfrm>
                  <a:off x="7681437" y="2447194"/>
                  <a:ext cx="544847" cy="57104"/>
                </a:xfrm>
                <a:prstGeom prst="rect">
                  <a:avLst/>
                </a:prstGeom>
                <a:solidFill>
                  <a:schemeClr val="accent1">
                    <a:lumMod val="20000"/>
                    <a:lumOff val="8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grpSp>
          <p:cxnSp>
            <p:nvCxnSpPr>
              <p:cNvPr id="416" name="直線コネクタ 415"/>
              <p:cNvCxnSpPr>
                <a:stCxn id="422" idx="1"/>
              </p:cNvCxnSpPr>
              <p:nvPr/>
            </p:nvCxnSpPr>
            <p:spPr>
              <a:xfrm>
                <a:off x="3156560" y="1594070"/>
                <a:ext cx="733256" cy="156951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17" name="直線コネクタ 416"/>
              <p:cNvCxnSpPr>
                <a:stCxn id="421" idx="3"/>
              </p:cNvCxnSpPr>
              <p:nvPr/>
            </p:nvCxnSpPr>
            <p:spPr>
              <a:xfrm>
                <a:off x="2470681" y="2195607"/>
                <a:ext cx="1419135" cy="97211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18" name="円弧 417"/>
              <p:cNvSpPr>
                <a:spLocks noChangeAspect="1"/>
              </p:cNvSpPr>
              <p:nvPr/>
            </p:nvSpPr>
            <p:spPr>
              <a:xfrm rot="4574878">
                <a:off x="3645744" y="2907387"/>
                <a:ext cx="334120" cy="334160"/>
              </a:xfrm>
              <a:prstGeom prst="arc">
                <a:avLst>
                  <a:gd name="adj1" fmla="val 7753775"/>
                  <a:gd name="adj2" fmla="val 10981213"/>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19" name="テキスト ボックス 418"/>
                  <p:cNvSpPr txBox="1"/>
                  <p:nvPr/>
                </p:nvSpPr>
                <p:spPr>
                  <a:xfrm>
                    <a:off x="3414897" y="2706775"/>
                    <a:ext cx="398819" cy="215431"/>
                  </a:xfrm>
                  <a:prstGeom prst="rect">
                    <a:avLst/>
                  </a:prstGeom>
                  <a:noFill/>
                </p:spPr>
                <p:txBody>
                  <a:bodyPr wrap="square" lIns="91428" tIns="45714" rIns="91428" bIns="45714" rtlCol="0">
                    <a:spAutoFit/>
                  </a:bodyPr>
                  <a:lstStyle/>
                  <a:p>
                    <a:pPr/>
                    <a14:m>
                      <m:oMathPara xmlns:m="http://schemas.openxmlformats.org/officeDocument/2006/math">
                        <m:oMathParaPr>
                          <m:jc m:val="centerGroup"/>
                        </m:oMathParaPr>
                        <m:oMath xmlns:m="http://schemas.openxmlformats.org/officeDocument/2006/math">
                          <m:r>
                            <a:rPr lang="ja-JP" altLang="en-US" sz="800" i="1" smtClean="0">
                              <a:latin typeface="Cambria Math"/>
                              <a:ea typeface="HG丸ｺﾞｼｯｸM-PRO" panose="020F0600000000000000" pitchFamily="50" charset="-128"/>
                            </a:rPr>
                            <m:t>∆</m:t>
                          </m:r>
                          <m:r>
                            <a:rPr lang="ja-JP" altLang="en-US" sz="800" i="1" smtClean="0">
                              <a:latin typeface="Cambria Math"/>
                              <a:ea typeface="HG丸ｺﾞｼｯｸM-PRO" panose="020F0600000000000000" pitchFamily="50" charset="-128"/>
                            </a:rPr>
                            <m:t>𝜃</m:t>
                          </m:r>
                        </m:oMath>
                      </m:oMathPara>
                    </a14:m>
                    <a:endParaRPr lang="ja-JP" altLang="en-US" sz="800" dirty="0">
                      <a:latin typeface="HG丸ｺﾞｼｯｸM-PRO" panose="020F0600000000000000" pitchFamily="50" charset="-128"/>
                      <a:ea typeface="HG丸ｺﾞｼｯｸM-PRO" panose="020F0600000000000000" pitchFamily="50" charset="-128"/>
                    </a:endParaRPr>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3414897" y="2706775"/>
                    <a:ext cx="398819" cy="215431"/>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420" name="直線矢印コネクタ 419"/>
              <p:cNvCxnSpPr/>
              <p:nvPr/>
            </p:nvCxnSpPr>
            <p:spPr>
              <a:xfrm flipH="1">
                <a:off x="2505288" y="2204864"/>
                <a:ext cx="648000" cy="0"/>
              </a:xfrm>
              <a:prstGeom prst="straightConnector1">
                <a:avLst/>
              </a:prstGeom>
              <a:ln w="12700">
                <a:solidFill>
                  <a:schemeClr val="tx1"/>
                </a:solidFill>
                <a:prstDash val="sysDot"/>
                <a:tailEnd type="arrow" w="sm" len="med"/>
              </a:ln>
            </p:spPr>
            <p:style>
              <a:lnRef idx="1">
                <a:schemeClr val="accent1"/>
              </a:lnRef>
              <a:fillRef idx="0">
                <a:schemeClr val="accent1"/>
              </a:fillRef>
              <a:effectRef idx="0">
                <a:schemeClr val="accent1"/>
              </a:effectRef>
              <a:fontRef idx="minor">
                <a:schemeClr val="tx1"/>
              </a:fontRef>
            </p:style>
          </p:cxnSp>
          <p:sp>
            <p:nvSpPr>
              <p:cNvPr id="421" name="円/楕円 420"/>
              <p:cNvSpPr>
                <a:spLocks noChangeAspect="1"/>
              </p:cNvSpPr>
              <p:nvPr/>
            </p:nvSpPr>
            <p:spPr>
              <a:xfrm rot="4500000">
                <a:off x="2467066" y="2182104"/>
                <a:ext cx="54000" cy="540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2" name="円/楕円 421"/>
              <p:cNvSpPr>
                <a:spLocks noChangeAspect="1"/>
              </p:cNvSpPr>
              <p:nvPr/>
            </p:nvSpPr>
            <p:spPr>
              <a:xfrm rot="900000">
                <a:off x="3143060" y="1590452"/>
                <a:ext cx="54000" cy="540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3" name="直線矢印コネクタ 422"/>
              <p:cNvCxnSpPr/>
              <p:nvPr/>
            </p:nvCxnSpPr>
            <p:spPr>
              <a:xfrm>
                <a:off x="3170188" y="1669528"/>
                <a:ext cx="0" cy="539579"/>
              </a:xfrm>
              <a:prstGeom prst="straightConnector1">
                <a:avLst/>
              </a:prstGeom>
              <a:ln w="12700">
                <a:solidFill>
                  <a:schemeClr val="tx1"/>
                </a:solidFill>
                <a:prstDash val="sysDot"/>
                <a:tailEnd type="arrow"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4" name="テキスト ボックス 423"/>
                  <p:cNvSpPr txBox="1"/>
                  <p:nvPr/>
                </p:nvSpPr>
                <p:spPr>
                  <a:xfrm>
                    <a:off x="2750278" y="2167616"/>
                    <a:ext cx="343620"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900" i="1" smtClean="0">
                              <a:latin typeface="Cambria Math"/>
                            </a:rPr>
                            <m:t>∆</m:t>
                          </m:r>
                          <m:r>
                            <a:rPr kumimoji="1" lang="en-US" altLang="ja-JP" sz="900" b="0" i="1" smtClean="0">
                              <a:latin typeface="Cambria Math"/>
                            </a:rPr>
                            <m:t>𝑥</m:t>
                          </m:r>
                        </m:oMath>
                      </m:oMathPara>
                    </a14:m>
                    <a:endParaRPr kumimoji="1" lang="ja-JP" altLang="en-US" sz="9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2750278" y="2167616"/>
                    <a:ext cx="343620" cy="230832"/>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5" name="テキスト ボックス 424"/>
                  <p:cNvSpPr txBox="1"/>
                  <p:nvPr/>
                </p:nvSpPr>
                <p:spPr>
                  <a:xfrm>
                    <a:off x="2915816" y="1921049"/>
                    <a:ext cx="345351" cy="2308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900" i="1" smtClean="0">
                              <a:latin typeface="Cambria Math"/>
                            </a:rPr>
                            <m:t>∆</m:t>
                          </m:r>
                          <m:r>
                            <a:rPr kumimoji="1" lang="en-US" altLang="ja-JP" sz="900" b="0" i="1" smtClean="0">
                              <a:latin typeface="Cambria Math"/>
                            </a:rPr>
                            <m:t>𝑦</m:t>
                          </m:r>
                        </m:oMath>
                      </m:oMathPara>
                    </a14:m>
                    <a:endParaRPr kumimoji="1" lang="ja-JP" altLang="en-US" sz="9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915816" y="1921049"/>
                    <a:ext cx="345351" cy="230832"/>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426" name="直線コネクタ 425"/>
              <p:cNvCxnSpPr/>
              <p:nvPr/>
            </p:nvCxnSpPr>
            <p:spPr>
              <a:xfrm flipV="1">
                <a:off x="3146496" y="1448654"/>
                <a:ext cx="385600" cy="18014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7" name="直線コネクタ 426"/>
              <p:cNvCxnSpPr/>
              <p:nvPr/>
            </p:nvCxnSpPr>
            <p:spPr>
              <a:xfrm flipV="1">
                <a:off x="3889816" y="3074467"/>
                <a:ext cx="190765" cy="89122"/>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28" name="直線矢印コネクタ 427"/>
              <p:cNvCxnSpPr/>
              <p:nvPr/>
            </p:nvCxnSpPr>
            <p:spPr>
              <a:xfrm>
                <a:off x="3342954" y="1542385"/>
                <a:ext cx="697414" cy="1538284"/>
              </a:xfrm>
              <a:prstGeom prst="straightConnector1">
                <a:avLst/>
              </a:prstGeom>
              <a:ln w="12700">
                <a:solidFill>
                  <a:schemeClr val="tx1"/>
                </a:solidFill>
                <a:prstDash val="sysDot"/>
                <a:headEnd type="arrow" w="sm" len="med"/>
                <a:tailEnd type="arrow"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9" name="正方形/長方形 428"/>
                  <p:cNvSpPr/>
                  <p:nvPr/>
                </p:nvSpPr>
                <p:spPr>
                  <a:xfrm>
                    <a:off x="3568532" y="2059894"/>
                    <a:ext cx="257443" cy="2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rPr>
                            <m:t>𝑟</m:t>
                          </m:r>
                        </m:oMath>
                      </m:oMathPara>
                    </a14:m>
                    <a:endParaRPr lang="ja-JP" altLang="en-US" sz="800" dirty="0"/>
                  </a:p>
                </p:txBody>
              </p:sp>
            </mc:Choice>
            <mc:Fallback xmlns="">
              <p:sp>
                <p:nvSpPr>
                  <p:cNvPr id="31" name="正方形/長方形 30"/>
                  <p:cNvSpPr>
                    <a:spLocks noRot="1" noChangeAspect="1" noMove="1" noResize="1" noEditPoints="1" noAdjustHandles="1" noChangeArrowheads="1" noChangeShapeType="1" noTextEdit="1"/>
                  </p:cNvSpPr>
                  <p:nvPr/>
                </p:nvSpPr>
                <p:spPr>
                  <a:xfrm>
                    <a:off x="3568532" y="2059894"/>
                    <a:ext cx="257443" cy="215444"/>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0" name="正方形/長方形 429"/>
                  <p:cNvSpPr/>
                  <p:nvPr/>
                </p:nvSpPr>
                <p:spPr>
                  <a:xfrm>
                    <a:off x="2134702" y="2346436"/>
                    <a:ext cx="374333" cy="2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800" b="0" i="1" smtClean="0">
                              <a:latin typeface="Cambria Math"/>
                              <a:ea typeface="HG丸ｺﾞｼｯｸM-PRO" panose="020F0600000000000000" pitchFamily="50" charset="-128"/>
                            </a:rPr>
                            <m:t>2</m:t>
                          </m:r>
                          <m:sSub>
                            <m:sSubPr>
                              <m:ctrlPr>
                                <a:rPr lang="en-US" altLang="ja-JP" sz="800" i="1" smtClean="0">
                                  <a:latin typeface="Cambria Math" panose="02040503050406030204" pitchFamily="18" charset="0"/>
                                  <a:ea typeface="HG丸ｺﾞｼｯｸM-PRO" panose="020F0600000000000000" pitchFamily="50" charset="-128"/>
                                </a:rPr>
                              </m:ctrlPr>
                            </m:sSubPr>
                            <m:e>
                              <m:r>
                                <a:rPr lang="en-US" altLang="ja-JP" sz="800" b="0" i="1" smtClean="0">
                                  <a:latin typeface="Cambria Math"/>
                                  <a:ea typeface="HG丸ｺﾞｼｯｸM-PRO" panose="020F0600000000000000" pitchFamily="50" charset="-128"/>
                                </a:rPr>
                                <m:t>𝐿</m:t>
                              </m:r>
                            </m:e>
                            <m:sub>
                              <m:r>
                                <a:rPr lang="en-US" altLang="ja-JP" sz="800" b="0" i="1" smtClean="0">
                                  <a:latin typeface="Cambria Math"/>
                                  <a:ea typeface="HG丸ｺﾞｼｯｸM-PRO" panose="020F0600000000000000" pitchFamily="50" charset="-128"/>
                                </a:rPr>
                                <m:t>𝑇</m:t>
                              </m:r>
                            </m:sub>
                          </m:sSub>
                        </m:oMath>
                      </m:oMathPara>
                    </a14:m>
                    <a:endParaRPr lang="ja-JP" altLang="en-US" sz="800"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2134702" y="2346436"/>
                    <a:ext cx="374333" cy="215444"/>
                  </a:xfrm>
                  <a:prstGeom prst="rect">
                    <a:avLst/>
                  </a:prstGeom>
                  <a:blipFill rotWithShape="0">
                    <a:blip r:embed="rId13"/>
                    <a:stretch>
                      <a:fillRect/>
                    </a:stretch>
                  </a:blipFill>
                </p:spPr>
                <p:txBody>
                  <a:bodyPr/>
                  <a:lstStyle/>
                  <a:p>
                    <a:r>
                      <a:rPr lang="ja-JP" altLang="en-US">
                        <a:noFill/>
                      </a:rPr>
                      <a:t> </a:t>
                    </a:r>
                  </a:p>
                </p:txBody>
              </p:sp>
            </mc:Fallback>
          </mc:AlternateContent>
          <p:cxnSp>
            <p:nvCxnSpPr>
              <p:cNvPr id="431" name="直線コネクタ 430"/>
              <p:cNvCxnSpPr/>
              <p:nvPr/>
            </p:nvCxnSpPr>
            <p:spPr>
              <a:xfrm flipV="1">
                <a:off x="2135037" y="2182916"/>
                <a:ext cx="83318" cy="12250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2" name="直線コネクタ 431"/>
              <p:cNvCxnSpPr/>
              <p:nvPr/>
            </p:nvCxnSpPr>
            <p:spPr>
              <a:xfrm flipV="1">
                <a:off x="2492117" y="2457816"/>
                <a:ext cx="83318" cy="12250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3" name="直線矢印コネクタ 432"/>
              <p:cNvCxnSpPr/>
              <p:nvPr/>
            </p:nvCxnSpPr>
            <p:spPr>
              <a:xfrm rot="21480000">
                <a:off x="2186541" y="2244166"/>
                <a:ext cx="347235" cy="274900"/>
              </a:xfrm>
              <a:prstGeom prst="straightConnector1">
                <a:avLst/>
              </a:prstGeom>
              <a:ln w="12700">
                <a:solidFill>
                  <a:schemeClr val="tx1"/>
                </a:solidFill>
                <a:prstDash val="sysDot"/>
                <a:headEnd type="arrow" w="sm" len="med"/>
                <a:tailEnd type="arrow"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497" name="テキスト ボックス 496"/>
              <p:cNvSpPr txBox="1"/>
              <p:nvPr/>
            </p:nvSpPr>
            <p:spPr>
              <a:xfrm>
                <a:off x="322220" y="4784759"/>
                <a:ext cx="4903907" cy="1703223"/>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走行体の現在位置</a:t>
                </a:r>
                <a14:m>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acc>
                    <m:r>
                      <a:rPr lang="en-US" altLang="ja-JP" sz="800" i="1">
                        <a:latin typeface="Cambria Math" panose="02040503050406030204" pitchFamily="18" charset="0"/>
                      </a:rPr>
                      <m:t>=</m:t>
                    </m:r>
                    <m:d>
                      <m:dPr>
                        <m:ctrlPr>
                          <a:rPr lang="en-US" altLang="ja-JP" sz="800" i="1">
                            <a:latin typeface="Cambria Math" panose="02040503050406030204" pitchFamily="18" charset="0"/>
                          </a:rPr>
                        </m:ctrlPr>
                      </m:dPr>
                      <m:e>
                        <m:f>
                          <m:fPr>
                            <m:type m:val="noBar"/>
                            <m:ctrlPr>
                              <a:rPr lang="en-US" altLang="ja-JP" sz="800" i="1">
                                <a:latin typeface="Cambria Math" panose="02040503050406030204" pitchFamily="18" charset="0"/>
                              </a:rPr>
                            </m:ctrlPr>
                          </m:fPr>
                          <m:num>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sub>
                                <m:r>
                                  <a:rPr lang="en-US" altLang="ja-JP" sz="800" i="1">
                                    <a:latin typeface="Cambria Math"/>
                                  </a:rPr>
                                  <m:t>𝑥</m:t>
                                </m:r>
                              </m:sub>
                            </m:sSub>
                          </m:num>
                          <m:den>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sub>
                                <m:r>
                                  <a:rPr lang="en-US" altLang="ja-JP" sz="800" i="1">
                                    <a:latin typeface="Cambria Math"/>
                                  </a:rPr>
                                  <m:t>𝑦</m:t>
                                </m:r>
                              </m:sub>
                            </m:sSub>
                          </m:den>
                        </m:f>
                      </m:e>
                    </m:d>
                  </m:oMath>
                </a14:m>
                <a:r>
                  <a:rPr lang="ja-JP" altLang="en-US" sz="80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速度および向き</a:t>
                </a:r>
                <a14:m>
                  <m:oMath xmlns:m="http://schemas.openxmlformats.org/officeDocument/2006/math">
                    <m:r>
                      <a:rPr lang="ja-JP" altLang="en-US" sz="800" i="1">
                        <a:latin typeface="Cambria Math" panose="02040503050406030204" pitchFamily="18" charset="0"/>
                      </a:rPr>
                      <m:t> </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acc>
                    <m:r>
                      <a:rPr lang="en-US" altLang="ja-JP" sz="800" i="1">
                        <a:latin typeface="Cambria Math"/>
                      </a:rPr>
                      <m:t>=</m:t>
                    </m:r>
                    <m:d>
                      <m:dPr>
                        <m:ctrlPr>
                          <a:rPr lang="en-US" altLang="ja-JP" sz="800" i="1">
                            <a:latin typeface="Cambria Math" panose="02040503050406030204" pitchFamily="18" charset="0"/>
                          </a:rPr>
                        </m:ctrlPr>
                      </m:dPr>
                      <m:e>
                        <m:f>
                          <m:fPr>
                            <m:type m:val="noBar"/>
                            <m:ctrlPr>
                              <a:rPr lang="en-US" altLang="ja-JP" sz="800" i="1">
                                <a:latin typeface="Cambria Math" panose="02040503050406030204" pitchFamily="18" charset="0"/>
                              </a:rPr>
                            </m:ctrlPr>
                          </m:fPr>
                          <m:num>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sub>
                                <m:r>
                                  <a:rPr lang="en-US" altLang="ja-JP" sz="800" i="1">
                                    <a:latin typeface="Cambria Math"/>
                                  </a:rPr>
                                  <m:t>𝑥</m:t>
                                </m:r>
                              </m:sub>
                            </m:sSub>
                          </m:num>
                          <m:den>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sub>
                                <m:r>
                                  <a:rPr lang="en-US" altLang="ja-JP" sz="800" i="1">
                                    <a:latin typeface="Cambria Math"/>
                                  </a:rPr>
                                  <m:t>𝑦</m:t>
                                </m:r>
                              </m:sub>
                            </m:sSub>
                          </m:den>
                        </m:f>
                      </m:e>
                    </m:d>
                  </m:oMath>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目標点</a:t>
                </a:r>
                <a14:m>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acc>
                    <m:r>
                      <a:rPr lang="en-US" altLang="ja-JP" sz="800" i="1">
                        <a:latin typeface="Cambria Math" panose="02040503050406030204" pitchFamily="18" charset="0"/>
                      </a:rPr>
                      <m:t>=</m:t>
                    </m:r>
                    <m:d>
                      <m:dPr>
                        <m:ctrlPr>
                          <a:rPr lang="en-US" altLang="ja-JP" sz="800" i="1">
                            <a:latin typeface="Cambria Math" panose="02040503050406030204" pitchFamily="18" charset="0"/>
                          </a:rPr>
                        </m:ctrlPr>
                      </m:dPr>
                      <m:e>
                        <m:f>
                          <m:fPr>
                            <m:type m:val="noBar"/>
                            <m:ctrlPr>
                              <a:rPr lang="en-US" altLang="ja-JP" sz="800" i="1">
                                <a:latin typeface="Cambria Math" panose="02040503050406030204" pitchFamily="18" charset="0"/>
                              </a:rPr>
                            </m:ctrlPr>
                          </m:fPr>
                          <m:num>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sub>
                                <m:r>
                                  <a:rPr lang="en-US" altLang="ja-JP" sz="800" i="1">
                                    <a:latin typeface="Cambria Math"/>
                                  </a:rPr>
                                  <m:t>𝑥</m:t>
                                </m:r>
                              </m:sub>
                            </m:sSub>
                          </m:num>
                          <m:den>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2</m:t>
                                    </m:r>
                                  </m:sub>
                                </m:sSub>
                              </m:e>
                              <m:sub>
                                <m:r>
                                  <a:rPr lang="en-US" altLang="ja-JP" sz="800" i="1">
                                    <a:latin typeface="Cambria Math"/>
                                  </a:rPr>
                                  <m:t>𝑦</m:t>
                                </m:r>
                              </m:sub>
                            </m:sSub>
                          </m:den>
                        </m:f>
                      </m:e>
                    </m:d>
                  </m:oMath>
                </a14:m>
                <a:r>
                  <a:rPr lang="ja-JP" altLang="en-US" sz="800" dirty="0" err="1">
                    <a:latin typeface="メイリオ" panose="020B0604030504040204" pitchFamily="50" charset="-128"/>
                    <a:ea typeface="メイリオ" panose="020B0604030504040204" pitchFamily="50" charset="-128"/>
                    <a:cs typeface="メイリオ" panose="020B0604030504040204" pitchFamily="50" charset="-128"/>
                  </a:rPr>
                  <a:t>での</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速度および向き </a:t>
                </a:r>
                <a14:m>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acc>
                    <m:r>
                      <a:rPr lang="en-US" altLang="ja-JP" sz="800" i="1">
                        <a:latin typeface="Cambria Math"/>
                      </a:rPr>
                      <m:t>=</m:t>
                    </m:r>
                    <m:d>
                      <m:dPr>
                        <m:ctrlPr>
                          <a:rPr lang="en-US" altLang="ja-JP" sz="800" i="1">
                            <a:latin typeface="Cambria Math" panose="02040503050406030204" pitchFamily="18" charset="0"/>
                          </a:rPr>
                        </m:ctrlPr>
                      </m:dPr>
                      <m:e>
                        <m:f>
                          <m:fPr>
                            <m:type m:val="noBar"/>
                            <m:ctrlPr>
                              <a:rPr lang="en-US" altLang="ja-JP" sz="800" i="1">
                                <a:latin typeface="Cambria Math" panose="02040503050406030204" pitchFamily="18" charset="0"/>
                              </a:rPr>
                            </m:ctrlPr>
                          </m:fPr>
                          <m:num>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sub>
                                <m:r>
                                  <a:rPr lang="en-US" altLang="ja-JP" sz="800" i="1">
                                    <a:latin typeface="Cambria Math"/>
                                  </a:rPr>
                                  <m:t>𝑥</m:t>
                                </m:r>
                              </m:sub>
                            </m:sSub>
                          </m:num>
                          <m:den>
                            <m:sSub>
                              <m:sSubPr>
                                <m:ctrlPr>
                                  <a:rPr lang="en-US" altLang="ja-JP" sz="800" i="1">
                                    <a:latin typeface="Cambria Math" panose="02040503050406030204" pitchFamily="18" charset="0"/>
                                  </a:rPr>
                                </m:ctrlPr>
                              </m:sSub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sub>
                                <m:r>
                                  <a:rPr lang="en-US" altLang="ja-JP" sz="800" i="1">
                                    <a:latin typeface="Cambria Math"/>
                                  </a:rPr>
                                  <m:t>𝑦</m:t>
                                </m:r>
                              </m:sub>
                            </m:sSub>
                          </m:den>
                        </m:f>
                      </m:e>
                    </m:d>
                  </m:oMath>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次</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スプライン曲線 </a:t>
                </a:r>
                <a14:m>
                  <m:oMath xmlns:m="http://schemas.openxmlformats.org/officeDocument/2006/math">
                    <m:r>
                      <a:rPr lang="ja-JP" altLang="en-US" sz="800" i="1">
                        <a:latin typeface="Cambria Math" panose="02040503050406030204" pitchFamily="18" charset="0"/>
                      </a:rPr>
                      <m:t> </m:t>
                    </m:r>
                    <m:acc>
                      <m:accPr>
                        <m:chr m:val="⃗"/>
                        <m:ctrlPr>
                          <a:rPr lang="en-US" altLang="ja-JP" sz="800" i="1">
                            <a:latin typeface="Cambria Math" panose="02040503050406030204" pitchFamily="18" charset="0"/>
                          </a:rPr>
                        </m:ctrlPr>
                      </m:accPr>
                      <m:e>
                        <m:r>
                          <a:rPr lang="en-US" altLang="ja-JP" sz="800" i="1">
                            <a:latin typeface="Cambria Math" panose="02040503050406030204" pitchFamily="18" charset="0"/>
                          </a:rPr>
                          <m:t>𝑃</m:t>
                        </m:r>
                        <m:d>
                          <m:dPr>
                            <m:ctrlPr>
                              <a:rPr lang="en-US" altLang="ja-JP" sz="800" i="1">
                                <a:latin typeface="Cambria Math" panose="02040503050406030204" pitchFamily="18" charset="0"/>
                              </a:rPr>
                            </m:ctrlPr>
                          </m:dPr>
                          <m:e>
                            <m:r>
                              <a:rPr lang="en-US" altLang="ja-JP" sz="800" i="1">
                                <a:latin typeface="Cambria Math"/>
                              </a:rPr>
                              <m:t>𝑠</m:t>
                            </m:r>
                          </m:e>
                        </m:d>
                      </m:e>
                    </m:acc>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a:rPr>
                              <m:t>0</m:t>
                            </m:r>
                          </m:sub>
                        </m:sSub>
                      </m:e>
                    </m:acc>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a:rPr>
                              <m:t>1</m:t>
                            </m:r>
                          </m:sub>
                        </m:sSub>
                      </m:e>
                    </m:acc>
                    <m:r>
                      <a:rPr lang="en-US" altLang="ja-JP" sz="800" i="1">
                        <a:latin typeface="Cambria Math"/>
                      </a:rPr>
                      <m:t>𝑠</m:t>
                    </m:r>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a:rPr>
                              <m:t>2</m:t>
                            </m:r>
                          </m:sub>
                        </m:sSub>
                      </m:e>
                    </m:acc>
                    <m:sSup>
                      <m:sSupPr>
                        <m:ctrlPr>
                          <a:rPr lang="en-US" altLang="ja-JP" sz="800" i="1">
                            <a:latin typeface="Cambria Math" panose="02040503050406030204" pitchFamily="18" charset="0"/>
                          </a:rPr>
                        </m:ctrlPr>
                      </m:sSupPr>
                      <m:e>
                        <m:r>
                          <a:rPr lang="en-US" altLang="ja-JP" sz="800" i="1">
                            <a:latin typeface="Cambria Math"/>
                          </a:rPr>
                          <m:t>𝑠</m:t>
                        </m:r>
                      </m:e>
                      <m:sup>
                        <m:r>
                          <a:rPr lang="en-US" altLang="ja-JP" sz="800" i="1">
                            <a:latin typeface="Cambria Math"/>
                          </a:rPr>
                          <m:t>2</m:t>
                        </m:r>
                      </m:sup>
                    </m:sSup>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panose="02040503050406030204" pitchFamily="18" charset="0"/>
                              </a:rPr>
                              <m:t>3</m:t>
                            </m:r>
                          </m:sub>
                        </m:sSub>
                      </m:e>
                    </m:acc>
                    <m:sSup>
                      <m:sSupPr>
                        <m:ctrlPr>
                          <a:rPr lang="en-US" altLang="ja-JP" sz="800" i="1">
                            <a:latin typeface="Cambria Math" panose="02040503050406030204" pitchFamily="18" charset="0"/>
                          </a:rPr>
                        </m:ctrlPr>
                      </m:sSupPr>
                      <m:e>
                        <m:r>
                          <a:rPr lang="en-US" altLang="ja-JP" sz="800" i="1">
                            <a:latin typeface="Cambria Math" panose="02040503050406030204" pitchFamily="18" charset="0"/>
                          </a:rPr>
                          <m:t>𝑠</m:t>
                        </m:r>
                      </m:e>
                      <m:sup>
                        <m:r>
                          <a:rPr lang="en-US" altLang="ja-JP" sz="800" i="1">
                            <a:latin typeface="Cambria Math"/>
                          </a:rPr>
                          <m:t>3</m:t>
                        </m:r>
                      </m:sup>
                    </m:sSup>
                  </m:oMath>
                </a14:m>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r>
                      <a:rPr lang="en-US" altLang="ja-JP" sz="800" dirty="0">
                        <a:latin typeface="Cambria Math" panose="02040503050406030204" pitchFamily="18" charset="0"/>
                        <a:ea typeface="Cambria Math" panose="02040503050406030204" pitchFamily="18" charset="0"/>
                      </a:rPr>
                      <m:t>0</m:t>
                    </m:r>
                    <m:r>
                      <a:rPr lang="en-US" altLang="ja-JP" sz="800" i="1" dirty="0">
                        <a:latin typeface="Cambria Math" panose="02040503050406030204" pitchFamily="18" charset="0"/>
                        <a:ea typeface="Cambria Math" panose="02040503050406030204" pitchFamily="18" charset="0"/>
                      </a:rPr>
                      <m:t>≤</m:t>
                    </m:r>
                    <m:r>
                      <a:rPr lang="en-US" altLang="ja-JP" sz="800" i="1" dirty="0">
                        <a:latin typeface="Cambria Math" panose="02040503050406030204" pitchFamily="18" charset="0"/>
                        <a:ea typeface="Cambria Math" panose="02040503050406030204" pitchFamily="18" charset="0"/>
                      </a:rPr>
                      <m:t>𝑠</m:t>
                    </m:r>
                    <m:r>
                      <a:rPr lang="en-US" altLang="ja-JP" sz="800" i="1" dirty="0">
                        <a:latin typeface="Cambria Math" panose="02040503050406030204" pitchFamily="18" charset="0"/>
                        <a:ea typeface="Cambria Math" panose="02040503050406030204" pitchFamily="18" charset="0"/>
                      </a:rPr>
                      <m:t>≤1</m:t>
                    </m:r>
                  </m:oMath>
                </a14:m>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の係数は、</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indent="361950"/>
                <a14:m>
                  <m:oMath xmlns:m="http://schemas.openxmlformats.org/officeDocument/2006/math">
                    <m:r>
                      <a:rPr lang="ja-JP" altLang="en-US" sz="800" i="1">
                        <a:latin typeface="Cambria Math" panose="02040503050406030204" pitchFamily="18" charset="0"/>
                      </a:rPr>
                      <m:t> </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a:rPr>
                              <m:t>0</m:t>
                            </m:r>
                          </m:sub>
                        </m:sSub>
                      </m:e>
                    </m:acc>
                    <m:r>
                      <a:rPr lang="en-US" altLang="ja-JP" sz="800">
                        <a:latin typeface="Cambria Math" panose="02040503050406030204" pitchFamily="18" charset="0"/>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acc>
                  </m:oMath>
                </a14:m>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 </a:t>
                </a:r>
              </a:p>
              <a:p>
                <a:pPr indent="361950"/>
                <a14:m>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panose="02040503050406030204" pitchFamily="18" charset="0"/>
                              </a:rPr>
                              <m:t>1</m:t>
                            </m:r>
                          </m:sub>
                        </m:sSub>
                      </m:e>
                    </m:acc>
                    <m:r>
                      <a:rPr lang="en-US" altLang="ja-JP" sz="800">
                        <a:latin typeface="Cambria Math" panose="02040503050406030204" pitchFamily="18" charset="0"/>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acc>
                  </m:oMath>
                </a14:m>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 </a:t>
                </a:r>
              </a:p>
              <a:p>
                <a:pPr marL="361950"/>
                <a14:m>
                  <m:oMathPara xmlns:m="http://schemas.openxmlformats.org/officeDocument/2006/math">
                    <m:oMathParaPr>
                      <m:jc m:val="left"/>
                    </m:oMathParaPr>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panose="02040503050406030204" pitchFamily="18" charset="0"/>
                                </a:rPr>
                                <m:t>2</m:t>
                              </m:r>
                            </m:sub>
                          </m:sSub>
                        </m:e>
                      </m:acc>
                      <m:r>
                        <a:rPr lang="en-US" altLang="ja-JP" sz="800" i="1">
                          <a:latin typeface="Cambria Math"/>
                        </a:rPr>
                        <m:t>=</m:t>
                      </m:r>
                      <m:r>
                        <a:rPr lang="en-US" altLang="ja-JP" sz="800" i="1">
                          <a:latin typeface="Cambria Math" panose="02040503050406030204" pitchFamily="18" charset="0"/>
                        </a:rPr>
                        <m:t>3</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acc>
                      <m:r>
                        <a:rPr lang="en-US" altLang="ja-JP" sz="800" i="1">
                          <a:latin typeface="Cambria Math"/>
                        </a:rPr>
                        <m:t>−</m:t>
                      </m:r>
                      <m:r>
                        <a:rPr lang="en-US" altLang="ja-JP" sz="800" i="1">
                          <a:latin typeface="Cambria Math" panose="02040503050406030204" pitchFamily="18" charset="0"/>
                        </a:rPr>
                        <m:t>3</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acc>
                      <m:r>
                        <a:rPr lang="en-US" altLang="ja-JP" sz="800" i="1">
                          <a:latin typeface="Cambria Math"/>
                        </a:rPr>
                        <m:t>−</m:t>
                      </m:r>
                      <m:r>
                        <a:rPr lang="en-US" altLang="ja-JP" sz="800" i="1">
                          <a:latin typeface="Cambria Math" panose="02040503050406030204" pitchFamily="18" charset="0"/>
                        </a:rPr>
                        <m:t>2</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acc>
                      <m:r>
                        <a:rPr lang="en-US" altLang="ja-JP" sz="800" i="1">
                          <a:latin typeface="Cambria Math"/>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acc>
                    </m:oMath>
                  </m:oMathPara>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marL="361950"/>
                <a14:m>
                  <m:oMathPara xmlns:m="http://schemas.openxmlformats.org/officeDocument/2006/math">
                    <m:oMathParaPr>
                      <m:jc m:val="left"/>
                    </m:oMathParaPr>
                    <m:oMath xmlns:m="http://schemas.openxmlformats.org/officeDocument/2006/math">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𝑎</m:t>
                              </m:r>
                            </m:e>
                            <m:sub>
                              <m:r>
                                <a:rPr lang="en-US" altLang="ja-JP" sz="800" i="1">
                                  <a:latin typeface="Cambria Math" panose="02040503050406030204" pitchFamily="18" charset="0"/>
                                </a:rPr>
                                <m:t>3</m:t>
                              </m:r>
                            </m:sub>
                          </m:sSub>
                        </m:e>
                      </m:acc>
                      <m:r>
                        <a:rPr lang="en-US" altLang="ja-JP" sz="800" i="1">
                          <a:latin typeface="Cambria Math"/>
                        </a:rPr>
                        <m:t>=</m:t>
                      </m:r>
                      <m:r>
                        <a:rPr lang="en-US" altLang="ja-JP" sz="800" i="1">
                          <a:latin typeface="Cambria Math" panose="02040503050406030204" pitchFamily="18" charset="0"/>
                        </a:rPr>
                        <m:t>−2</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panose="02040503050406030204" pitchFamily="18" charset="0"/>
                                </a:rPr>
                                <m:t>1</m:t>
                              </m:r>
                            </m:sub>
                          </m:sSub>
                        </m:e>
                      </m:acc>
                      <m:r>
                        <a:rPr lang="en-US" altLang="ja-JP" sz="800" i="1">
                          <a:latin typeface="Cambria Math" panose="02040503050406030204" pitchFamily="18" charset="0"/>
                        </a:rPr>
                        <m:t>+2</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𝑃</m:t>
                              </m:r>
                            </m:e>
                            <m:sub>
                              <m:r>
                                <a:rPr lang="en-US" altLang="ja-JP" sz="800" i="1">
                                  <a:latin typeface="Cambria Math"/>
                                </a:rPr>
                                <m:t>0</m:t>
                              </m:r>
                            </m:sub>
                          </m:sSub>
                        </m:e>
                      </m:acc>
                      <m:r>
                        <a:rPr lang="en-US" altLang="ja-JP" sz="800" i="1">
                          <a:latin typeface="Cambria Math" panose="02040503050406030204" pitchFamily="18" charset="0"/>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a:rPr>
                                <m:t>0</m:t>
                              </m:r>
                            </m:sub>
                          </m:sSub>
                        </m:e>
                      </m:acc>
                      <m:r>
                        <a:rPr lang="en-US" altLang="ja-JP" sz="800" i="1">
                          <a:latin typeface="Cambria Math" panose="02040503050406030204" pitchFamily="18" charset="0"/>
                        </a:rPr>
                        <m:t>+</m:t>
                      </m:r>
                      <m:acc>
                        <m:accPr>
                          <m:chr m:val="⃗"/>
                          <m:ctrlPr>
                            <a:rPr lang="en-US" altLang="ja-JP" sz="800" i="1">
                              <a:latin typeface="Cambria Math" panose="02040503050406030204" pitchFamily="18" charset="0"/>
                            </a:rPr>
                          </m:ctrlPr>
                        </m:accPr>
                        <m:e>
                          <m:sSub>
                            <m:sSubPr>
                              <m:ctrlPr>
                                <a:rPr lang="en-US" altLang="ja-JP" sz="800" i="1">
                                  <a:latin typeface="Cambria Math" panose="02040503050406030204" pitchFamily="18" charset="0"/>
                                </a:rPr>
                              </m:ctrlPr>
                            </m:sSubPr>
                            <m:e>
                              <m:r>
                                <a:rPr lang="en-US" altLang="ja-JP" sz="800" i="1">
                                  <a:latin typeface="Cambria Math"/>
                                </a:rPr>
                                <m:t>𝑣</m:t>
                              </m:r>
                            </m:e>
                            <m:sub>
                              <m:r>
                                <a:rPr lang="en-US" altLang="ja-JP" sz="800" i="1">
                                  <a:latin typeface="Cambria Math" panose="02040503050406030204" pitchFamily="18" charset="0"/>
                                </a:rPr>
                                <m:t>1</m:t>
                              </m:r>
                            </m:sub>
                          </m:sSub>
                        </m:e>
                      </m:acc>
                    </m:oMath>
                  </m:oMathPara>
                </a14:m>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pPr indent="361950"/>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曲率半径 </a:t>
                </a:r>
                <a14:m>
                  <m:oMath xmlns:m="http://schemas.openxmlformats.org/officeDocument/2006/math">
                    <m:r>
                      <a:rPr lang="en-US" altLang="ja-JP" sz="800" i="1">
                        <a:latin typeface="Cambria Math" panose="02040503050406030204" pitchFamily="18" charset="0"/>
                      </a:rPr>
                      <m:t>𝑅</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r>
                      <a:rPr lang="en-US" altLang="ja-JP" sz="800" i="1">
                        <a:latin typeface="Cambria Math" panose="02040503050406030204" pitchFamily="18" charset="0"/>
                      </a:rPr>
                      <m:t>=</m:t>
                    </m:r>
                    <m:f>
                      <m:fPr>
                        <m:type m:val="lin"/>
                        <m:ctrlPr>
                          <a:rPr lang="en-US" altLang="ja-JP" sz="800" i="1">
                            <a:latin typeface="Cambria Math" panose="02040503050406030204" pitchFamily="18" charset="0"/>
                          </a:rPr>
                        </m:ctrlPr>
                      </m:fPr>
                      <m:num>
                        <m:sSup>
                          <m:sSupPr>
                            <m:ctrlPr>
                              <a:rPr lang="en-US" altLang="ja-JP" sz="800" i="1">
                                <a:latin typeface="Cambria Math" panose="02040503050406030204" pitchFamily="18" charset="0"/>
                              </a:rPr>
                            </m:ctrlPr>
                          </m:sSupPr>
                          <m:e>
                            <m:d>
                              <m:dPr>
                                <m:begChr m:val="|"/>
                                <m:endChr m:val="|"/>
                                <m:ctrlPr>
                                  <a:rPr lang="en-US" altLang="ja-JP" sz="800" i="1">
                                    <a:latin typeface="Cambria Math" panose="02040503050406030204" pitchFamily="18" charset="0"/>
                                  </a:rPr>
                                </m:ctrlPr>
                              </m:dPr>
                              <m:e>
                                <m:sSup>
                                  <m:sSupPr>
                                    <m:ctrlPr>
                                      <a:rPr lang="en-US" altLang="ja-JP" sz="800" i="1">
                                        <a:latin typeface="Cambria Math" panose="02040503050406030204" pitchFamily="18" charset="0"/>
                                      </a:rPr>
                                    </m:ctrlPr>
                                  </m:sSupPr>
                                  <m:e>
                                    <m:acc>
                                      <m:accPr>
                                        <m:chr m:val="⃗"/>
                                        <m:ctrlPr>
                                          <a:rPr lang="en-US" altLang="ja-JP" sz="800" i="1">
                                            <a:latin typeface="Cambria Math" panose="02040503050406030204" pitchFamily="18" charset="0"/>
                                          </a:rPr>
                                        </m:ctrlPr>
                                      </m:accPr>
                                      <m:e>
                                        <m:r>
                                          <a:rPr lang="en-US" altLang="ja-JP" sz="800" i="1">
                                            <a:latin typeface="Cambria Math" panose="02040503050406030204" pitchFamily="18" charset="0"/>
                                          </a:rPr>
                                          <m:t>𝑃</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e>
                                    </m:acc>
                                  </m:e>
                                  <m:sup>
                                    <m:r>
                                      <a:rPr lang="en-US" altLang="ja-JP" sz="800" i="1">
                                        <a:latin typeface="Cambria Math" panose="02040503050406030204" pitchFamily="18" charset="0"/>
                                      </a:rPr>
                                      <m:t>′</m:t>
                                    </m:r>
                                  </m:sup>
                                </m:sSup>
                              </m:e>
                            </m:d>
                          </m:e>
                          <m:sup>
                            <m:r>
                              <a:rPr lang="en-US" altLang="ja-JP" sz="800" i="1">
                                <a:latin typeface="Cambria Math" panose="02040503050406030204" pitchFamily="18" charset="0"/>
                              </a:rPr>
                              <m:t>3</m:t>
                            </m:r>
                          </m:sup>
                        </m:sSup>
                      </m:num>
                      <m:den>
                        <m:d>
                          <m:dPr>
                            <m:ctrlPr>
                              <a:rPr lang="en-US" altLang="ja-JP" sz="800" i="1">
                                <a:latin typeface="Cambria Math" panose="02040503050406030204" pitchFamily="18" charset="0"/>
                              </a:rPr>
                            </m:ctrlPr>
                          </m:dPr>
                          <m:e>
                            <m:sSup>
                              <m:sSupPr>
                                <m:ctrlPr>
                                  <a:rPr lang="en-US" altLang="ja-JP" sz="800" i="1">
                                    <a:latin typeface="Cambria Math" panose="02040503050406030204" pitchFamily="18" charset="0"/>
                                  </a:rPr>
                                </m:ctrlPr>
                              </m:sSupPr>
                              <m:e>
                                <m:acc>
                                  <m:accPr>
                                    <m:chr m:val="⃗"/>
                                    <m:ctrlPr>
                                      <a:rPr lang="en-US" altLang="ja-JP" sz="800" i="1">
                                        <a:latin typeface="Cambria Math" panose="02040503050406030204" pitchFamily="18" charset="0"/>
                                      </a:rPr>
                                    </m:ctrlPr>
                                  </m:accPr>
                                  <m:e>
                                    <m:r>
                                      <a:rPr lang="en-US" altLang="ja-JP" sz="800" i="1">
                                        <a:latin typeface="Cambria Math" panose="02040503050406030204" pitchFamily="18" charset="0"/>
                                      </a:rPr>
                                      <m:t>𝑃</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e>
                                </m:acc>
                              </m:e>
                              <m:sup>
                                <m:r>
                                  <a:rPr lang="en-US" altLang="ja-JP" sz="800" i="1">
                                    <a:latin typeface="Cambria Math" panose="02040503050406030204" pitchFamily="18" charset="0"/>
                                  </a:rPr>
                                  <m:t>′</m:t>
                                </m:r>
                              </m:sup>
                            </m:sSup>
                            <m:r>
                              <a:rPr lang="en-US" altLang="ja-JP" sz="800" i="1">
                                <a:latin typeface="Cambria Math" panose="02040503050406030204" pitchFamily="18" charset="0"/>
                                <a:ea typeface="Cambria Math" panose="02040503050406030204" pitchFamily="18" charset="0"/>
                              </a:rPr>
                              <m:t>×</m:t>
                            </m:r>
                            <m:sSup>
                              <m:sSupPr>
                                <m:ctrlPr>
                                  <a:rPr lang="en-US" altLang="ja-JP" sz="800" i="1">
                                    <a:latin typeface="Cambria Math" panose="02040503050406030204" pitchFamily="18" charset="0"/>
                                  </a:rPr>
                                </m:ctrlPr>
                              </m:sSupPr>
                              <m:e>
                                <m:acc>
                                  <m:accPr>
                                    <m:chr m:val="⃗"/>
                                    <m:ctrlPr>
                                      <a:rPr lang="en-US" altLang="ja-JP" sz="800" i="1">
                                        <a:latin typeface="Cambria Math" panose="02040503050406030204" pitchFamily="18" charset="0"/>
                                      </a:rPr>
                                    </m:ctrlPr>
                                  </m:accPr>
                                  <m:e>
                                    <m:r>
                                      <a:rPr lang="en-US" altLang="ja-JP" sz="800" i="1">
                                        <a:latin typeface="Cambria Math" panose="02040503050406030204" pitchFamily="18" charset="0"/>
                                      </a:rPr>
                                      <m:t>𝑃</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e>
                                </m:acc>
                              </m:e>
                              <m:sup>
                                <m:r>
                                  <a:rPr lang="en-US" altLang="ja-JP" sz="800" i="1">
                                    <a:latin typeface="Cambria Math" panose="02040503050406030204" pitchFamily="18" charset="0"/>
                                  </a:rPr>
                                  <m:t>′′</m:t>
                                </m:r>
                              </m:sup>
                            </m:sSup>
                          </m:e>
                        </m:d>
                      </m:den>
                    </m:f>
                  </m:oMath>
                </a14:m>
                <a:endParaRPr lang="en-US" altLang="ja-JP" sz="800" i="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左右モーターの回転速度の比 </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d>
                      <m:dPr>
                        <m:ctrlPr>
                          <a:rPr lang="en-US" altLang="ja-JP" sz="800" i="1">
                            <a:latin typeface="Cambria Math" panose="02040503050406030204" pitchFamily="18" charset="0"/>
                          </a:rPr>
                        </m:ctrlPr>
                      </m:dPr>
                      <m:e>
                        <m:r>
                          <a:rPr lang="en-US" altLang="ja-JP" sz="800" i="1">
                            <a:latin typeface="Cambria Math" panose="02040503050406030204" pitchFamily="18" charset="0"/>
                          </a:rPr>
                          <m:t>𝑅</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r>
                          <a:rPr lang="en-US" altLang="ja-JP" sz="800" i="1">
                            <a:latin typeface="Cambria Math" panose="02040503050406030204" pitchFamily="18" charset="0"/>
                          </a:rPr>
                          <m:t>−</m:t>
                        </m:r>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e>
                    </m:d>
                    <m:r>
                      <a:rPr lang="en-US" altLang="ja-JP" sz="800" i="1">
                        <a:latin typeface="Cambria Math" panose="02040503050406030204" pitchFamily="18" charset="0"/>
                      </a:rPr>
                      <m:t>:</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𝑅</m:t>
                        </m:r>
                        <m:d>
                          <m:dPr>
                            <m:ctrlPr>
                              <a:rPr lang="en-US" altLang="ja-JP" sz="800" i="1">
                                <a:latin typeface="Cambria Math" panose="02040503050406030204" pitchFamily="18" charset="0"/>
                              </a:rPr>
                            </m:ctrlPr>
                          </m:dPr>
                          <m:e>
                            <m:r>
                              <a:rPr lang="en-US" altLang="ja-JP" sz="800" i="1">
                                <a:latin typeface="Cambria Math" panose="02040503050406030204" pitchFamily="18" charset="0"/>
                              </a:rPr>
                              <m:t>𝑠</m:t>
                            </m:r>
                          </m:e>
                        </m:d>
                        <m:r>
                          <a:rPr lang="en-US" altLang="ja-JP" sz="800" i="1">
                            <a:latin typeface="Cambria Math" panose="02040503050406030204" pitchFamily="18" charset="0"/>
                          </a:rPr>
                          <m:t>+</m:t>
                        </m:r>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e>
                    </m:d>
                  </m:oMath>
                </a14:m>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oMath>
                </a14:m>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：トレッド長）</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現在の右車輪の回転速度から、左車輪の回転速度の目標値を決定し</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、負のフィードバック制御</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を行う。</a:t>
                </a:r>
                <a:endParaRPr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97" name="テキスト ボックス 496"/>
              <p:cNvSpPr txBox="1">
                <a:spLocks noRot="1" noChangeAspect="1" noMove="1" noResize="1" noEditPoints="1" noAdjustHandles="1" noChangeArrowheads="1" noChangeShapeType="1" noTextEdit="1"/>
              </p:cNvSpPr>
              <p:nvPr/>
            </p:nvSpPr>
            <p:spPr>
              <a:xfrm>
                <a:off x="322220" y="4784759"/>
                <a:ext cx="4903907" cy="1703223"/>
              </a:xfrm>
              <a:prstGeom prst="rect">
                <a:avLst/>
              </a:prstGeom>
              <a:blipFill rotWithShape="0">
                <a:blip r:embed="rId14"/>
                <a:stretch>
                  <a:fillRect b="-5018"/>
                </a:stretch>
              </a:blipFill>
            </p:spPr>
            <p:txBody>
              <a:bodyPr/>
              <a:lstStyle/>
              <a:p>
                <a:r>
                  <a:rPr lang="ja-JP" altLang="en-US">
                    <a:noFill/>
                  </a:rPr>
                  <a:t> </a:t>
                </a:r>
              </a:p>
            </p:txBody>
          </p:sp>
        </mc:Fallback>
      </mc:AlternateContent>
      <p:grpSp>
        <p:nvGrpSpPr>
          <p:cNvPr id="498" name="グループ化 497"/>
          <p:cNvGrpSpPr/>
          <p:nvPr/>
        </p:nvGrpSpPr>
        <p:grpSpPr>
          <a:xfrm>
            <a:off x="3710832" y="4291659"/>
            <a:ext cx="3552080" cy="3110274"/>
            <a:chOff x="4871141" y="2564904"/>
            <a:chExt cx="3625344" cy="3174425"/>
          </a:xfrm>
        </p:grpSpPr>
        <p:grpSp>
          <p:nvGrpSpPr>
            <p:cNvPr id="499" name="グループ化 498"/>
            <p:cNvGrpSpPr/>
            <p:nvPr/>
          </p:nvGrpSpPr>
          <p:grpSpPr>
            <a:xfrm>
              <a:off x="5580112" y="2564904"/>
              <a:ext cx="2916373" cy="3174425"/>
              <a:chOff x="6084168" y="2004879"/>
              <a:chExt cx="2916373" cy="3174425"/>
            </a:xfrm>
          </p:grpSpPr>
          <p:grpSp>
            <p:nvGrpSpPr>
              <p:cNvPr id="509" name="グループ化 508"/>
              <p:cNvGrpSpPr/>
              <p:nvPr/>
            </p:nvGrpSpPr>
            <p:grpSpPr>
              <a:xfrm>
                <a:off x="6084168" y="2004879"/>
                <a:ext cx="2916373" cy="3174425"/>
                <a:chOff x="5202631" y="2204864"/>
                <a:chExt cx="2916373" cy="3174425"/>
              </a:xfrm>
            </p:grpSpPr>
            <p:grpSp>
              <p:nvGrpSpPr>
                <p:cNvPr id="511" name="グループ化 510"/>
                <p:cNvGrpSpPr/>
                <p:nvPr/>
              </p:nvGrpSpPr>
              <p:grpSpPr>
                <a:xfrm>
                  <a:off x="5292080" y="2204864"/>
                  <a:ext cx="2826924" cy="3174425"/>
                  <a:chOff x="3689292" y="2306859"/>
                  <a:chExt cx="4224558" cy="4224558"/>
                </a:xfrm>
              </p:grpSpPr>
              <p:sp>
                <p:nvSpPr>
                  <p:cNvPr id="519" name="円弧 518"/>
                  <p:cNvSpPr>
                    <a:spLocks noChangeAspect="1"/>
                  </p:cNvSpPr>
                  <p:nvPr/>
                </p:nvSpPr>
                <p:spPr>
                  <a:xfrm>
                    <a:off x="4634884" y="3252451"/>
                    <a:ext cx="2163817" cy="2163817"/>
                  </a:xfrm>
                  <a:prstGeom prst="arc">
                    <a:avLst>
                      <a:gd name="adj1" fmla="val 11599156"/>
                      <a:gd name="adj2" fmla="val 13698621"/>
                    </a:avLst>
                  </a:prstGeom>
                  <a:ln w="1905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20" name="円弧 519"/>
                  <p:cNvSpPr>
                    <a:spLocks noChangeAspect="1"/>
                  </p:cNvSpPr>
                  <p:nvPr/>
                </p:nvSpPr>
                <p:spPr>
                  <a:xfrm>
                    <a:off x="3689292" y="2306859"/>
                    <a:ext cx="4224558" cy="4224558"/>
                  </a:xfrm>
                  <a:prstGeom prst="arc">
                    <a:avLst>
                      <a:gd name="adj1" fmla="val 11913026"/>
                      <a:gd name="adj2" fmla="val 13702330"/>
                    </a:avLst>
                  </a:prstGeom>
                  <a:ln w="19050">
                    <a:solidFill>
                      <a:srgbClr val="008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21" name="円弧 520"/>
                  <p:cNvSpPr>
                    <a:spLocks noChangeAspect="1"/>
                  </p:cNvSpPr>
                  <p:nvPr/>
                </p:nvSpPr>
                <p:spPr>
                  <a:xfrm>
                    <a:off x="4175421" y="2792987"/>
                    <a:ext cx="3252302" cy="3252302"/>
                  </a:xfrm>
                  <a:prstGeom prst="arc">
                    <a:avLst>
                      <a:gd name="adj1" fmla="val 11891581"/>
                      <a:gd name="adj2" fmla="val 13722103"/>
                    </a:avLst>
                  </a:prstGeom>
                  <a:ln w="19050">
                    <a:solidFill>
                      <a:schemeClr val="tx1"/>
                    </a:solidFill>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cxnSp>
                <p:nvCxnSpPr>
                  <p:cNvPr id="522" name="直線コネクタ 521"/>
                  <p:cNvCxnSpPr/>
                  <p:nvPr/>
                </p:nvCxnSpPr>
                <p:spPr>
                  <a:xfrm>
                    <a:off x="3770788" y="3815833"/>
                    <a:ext cx="2032126" cy="607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3" name="直線コネクタ 522"/>
                  <p:cNvCxnSpPr>
                    <a:stCxn id="520" idx="2"/>
                  </p:cNvCxnSpPr>
                  <p:nvPr/>
                </p:nvCxnSpPr>
                <p:spPr>
                  <a:xfrm>
                    <a:off x="4309494" y="2924004"/>
                    <a:ext cx="1490675" cy="149360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4" name="テキスト ボックス 523"/>
                      <p:cNvSpPr txBox="1"/>
                      <p:nvPr/>
                    </p:nvSpPr>
                    <p:spPr>
                      <a:xfrm>
                        <a:off x="5197069" y="3398380"/>
                        <a:ext cx="235686" cy="307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rPr>
                                <m:t>𝑅</m:t>
                              </m:r>
                              <m:d>
                                <m:dPr>
                                  <m:ctrlPr>
                                    <a:rPr lang="en-US" altLang="ja-JP" sz="900" i="1">
                                      <a:latin typeface="Cambria Math" panose="02040503050406030204" pitchFamily="18" charset="0"/>
                                    </a:rPr>
                                  </m:ctrlPr>
                                </m:dPr>
                                <m:e>
                                  <m:r>
                                    <a:rPr lang="en-US" altLang="ja-JP" sz="900" i="1">
                                      <a:latin typeface="Cambria Math" panose="02040503050406030204" pitchFamily="18" charset="0"/>
                                    </a:rPr>
                                    <m:t>𝑠</m:t>
                                  </m:r>
                                </m:e>
                              </m:d>
                            </m:oMath>
                          </m:oMathPara>
                        </a14:m>
                        <a:endParaRPr lang="ja-JP" altLang="en-US" sz="9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5197069" y="3398380"/>
                        <a:ext cx="235686" cy="307194"/>
                      </a:xfrm>
                      <a:prstGeom prst="rect">
                        <a:avLst/>
                      </a:prstGeom>
                      <a:blipFill rotWithShape="0">
                        <a:blip r:embed="rId15"/>
                        <a:stretch>
                          <a:fillRect r="-88462"/>
                        </a:stretch>
                      </a:blipFill>
                    </p:spPr>
                    <p:txBody>
                      <a:bodyPr/>
                      <a:lstStyle/>
                      <a:p>
                        <a:r>
                          <a:rPr lang="ja-JP" altLang="en-US">
                            <a:noFill/>
                          </a:rPr>
                          <a:t> </a:t>
                        </a:r>
                      </a:p>
                    </p:txBody>
                  </p:sp>
                </mc:Fallback>
              </mc:AlternateContent>
              <p:sp>
                <p:nvSpPr>
                  <p:cNvPr id="525" name="円/楕円 524"/>
                  <p:cNvSpPr>
                    <a:spLocks noChangeAspect="1"/>
                  </p:cNvSpPr>
                  <p:nvPr/>
                </p:nvSpPr>
                <p:spPr>
                  <a:xfrm>
                    <a:off x="5765567" y="4383134"/>
                    <a:ext cx="72008" cy="72008"/>
                  </a:xfrm>
                  <a:prstGeom prst="ellipse">
                    <a:avLst/>
                  </a:prstGeom>
                  <a:solidFill>
                    <a:schemeClr val="tx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grpSp>
            <p:sp>
              <p:nvSpPr>
                <p:cNvPr id="512" name="右中かっこ 511"/>
                <p:cNvSpPr/>
                <p:nvPr/>
              </p:nvSpPr>
              <p:spPr>
                <a:xfrm rot="19095926">
                  <a:off x="6329062" y="2732063"/>
                  <a:ext cx="101652" cy="1141074"/>
                </a:xfrm>
                <a:prstGeom prst="rightBrace">
                  <a:avLst>
                    <a:gd name="adj1" fmla="val 3384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13" name="テキスト ボックス 512"/>
                <p:cNvSpPr txBox="1"/>
                <p:nvPr/>
              </p:nvSpPr>
              <p:spPr>
                <a:xfrm rot="17572678">
                  <a:off x="5212466" y="3606096"/>
                  <a:ext cx="697627"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走行体中心</a:t>
                  </a:r>
                </a:p>
              </p:txBody>
            </p:sp>
            <p:sp>
              <p:nvSpPr>
                <p:cNvPr id="514" name="テキスト ボックス 513"/>
                <p:cNvSpPr txBox="1"/>
                <p:nvPr/>
              </p:nvSpPr>
              <p:spPr>
                <a:xfrm rot="17574324">
                  <a:off x="5064131" y="3398719"/>
                  <a:ext cx="492443"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右車輪</a:t>
                  </a:r>
                </a:p>
              </p:txBody>
            </p:sp>
            <p:sp>
              <p:nvSpPr>
                <p:cNvPr id="515" name="テキスト ボックス 514"/>
                <p:cNvSpPr txBox="1"/>
                <p:nvPr/>
              </p:nvSpPr>
              <p:spPr>
                <a:xfrm rot="17585502">
                  <a:off x="5627899" y="3602174"/>
                  <a:ext cx="492443"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左車輪</a:t>
                  </a:r>
                </a:p>
              </p:txBody>
            </p:sp>
            <p:cxnSp>
              <p:nvCxnSpPr>
                <p:cNvPr id="516" name="直線コネクタ 515"/>
                <p:cNvCxnSpPr/>
                <p:nvPr/>
              </p:nvCxnSpPr>
              <p:spPr>
                <a:xfrm flipH="1" flipV="1">
                  <a:off x="5505413" y="2924944"/>
                  <a:ext cx="521114" cy="3842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7" name="正方形/長方形 516"/>
                    <p:cNvSpPr/>
                    <p:nvPr/>
                  </p:nvSpPr>
                  <p:spPr>
                    <a:xfrm rot="2113442">
                      <a:off x="5459670" y="2985562"/>
                      <a:ext cx="318228" cy="2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oMath>
                        </m:oMathPara>
                      </a14:m>
                      <a:endParaRPr lang="ja-JP" altLang="en-US" sz="800" dirty="0"/>
                    </a:p>
                  </p:txBody>
                </p:sp>
              </mc:Choice>
              <mc:Fallback xmlns="">
                <p:sp>
                  <p:nvSpPr>
                    <p:cNvPr id="22" name="正方形/長方形 21"/>
                    <p:cNvSpPr>
                      <a:spLocks noRot="1" noChangeAspect="1" noMove="1" noResize="1" noEditPoints="1" noAdjustHandles="1" noChangeArrowheads="1" noChangeShapeType="1" noTextEdit="1"/>
                    </p:cNvSpPr>
                    <p:nvPr/>
                  </p:nvSpPr>
                  <p:spPr>
                    <a:xfrm rot="2113442">
                      <a:off x="5459670" y="2985562"/>
                      <a:ext cx="318228" cy="215444"/>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8" name="正方形/長方形 517"/>
                    <p:cNvSpPr/>
                    <p:nvPr/>
                  </p:nvSpPr>
                  <p:spPr>
                    <a:xfrm rot="2113442">
                      <a:off x="5724989" y="3181706"/>
                      <a:ext cx="318228" cy="215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800" i="1">
                                    <a:latin typeface="Cambria Math" panose="02040503050406030204" pitchFamily="18" charset="0"/>
                                  </a:rPr>
                                </m:ctrlPr>
                              </m:sSubPr>
                              <m:e>
                                <m:r>
                                  <a:rPr lang="en-US" altLang="ja-JP" sz="800" i="1">
                                    <a:latin typeface="Cambria Math" panose="02040503050406030204" pitchFamily="18" charset="0"/>
                                  </a:rPr>
                                  <m:t>𝐿</m:t>
                                </m:r>
                              </m:e>
                              <m:sub>
                                <m:r>
                                  <a:rPr lang="en-US" altLang="ja-JP" sz="800" i="1">
                                    <a:latin typeface="Cambria Math" panose="02040503050406030204" pitchFamily="18" charset="0"/>
                                  </a:rPr>
                                  <m:t>𝑇</m:t>
                                </m:r>
                              </m:sub>
                            </m:sSub>
                          </m:oMath>
                        </m:oMathPara>
                      </a14:m>
                      <a:endParaRPr lang="ja-JP" altLang="en-US" sz="800" dirty="0"/>
                    </a:p>
                  </p:txBody>
                </p:sp>
              </mc:Choice>
              <mc:Fallback xmlns="">
                <p:sp>
                  <p:nvSpPr>
                    <p:cNvPr id="23" name="正方形/長方形 22"/>
                    <p:cNvSpPr>
                      <a:spLocks noRot="1" noChangeAspect="1" noMove="1" noResize="1" noEditPoints="1" noAdjustHandles="1" noChangeArrowheads="1" noChangeShapeType="1" noTextEdit="1"/>
                    </p:cNvSpPr>
                    <p:nvPr/>
                  </p:nvSpPr>
                  <p:spPr>
                    <a:xfrm rot="2113442">
                      <a:off x="5724989" y="3181706"/>
                      <a:ext cx="318228" cy="215444"/>
                    </a:xfrm>
                    <a:prstGeom prst="rect">
                      <a:avLst/>
                    </a:prstGeom>
                    <a:blipFill rotWithShape="0">
                      <a:blip r:embed="rId17"/>
                      <a:stretch>
                        <a:fillRect/>
                      </a:stretch>
                    </a:blipFill>
                  </p:spPr>
                  <p:txBody>
                    <a:bodyPr/>
                    <a:lstStyle/>
                    <a:p>
                      <a:r>
                        <a:rPr lang="ja-JP" altLang="en-US">
                          <a:noFill/>
                        </a:rPr>
                        <a:t> </a:t>
                      </a:r>
                    </a:p>
                  </p:txBody>
                </p:sp>
              </mc:Fallback>
            </mc:AlternateContent>
          </p:grpSp>
          <p:cxnSp>
            <p:nvCxnSpPr>
              <p:cNvPr id="510" name="直線コネクタ 509"/>
              <p:cNvCxnSpPr>
                <a:stCxn id="525" idx="2"/>
              </p:cNvCxnSpPr>
              <p:nvPr/>
            </p:nvCxnSpPr>
            <p:spPr>
              <a:xfrm flipH="1" flipV="1">
                <a:off x="6583145" y="2876809"/>
                <a:ext cx="979841" cy="71528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500" name="直線矢印コネクタ 499"/>
            <p:cNvCxnSpPr/>
            <p:nvPr/>
          </p:nvCxnSpPr>
          <p:spPr>
            <a:xfrm flipH="1" flipV="1">
              <a:off x="6557751" y="2966288"/>
              <a:ext cx="311447" cy="20974"/>
            </a:xfrm>
            <a:prstGeom prst="straightConnector1">
              <a:avLst/>
            </a:prstGeom>
            <a:ln w="12700">
              <a:solidFill>
                <a:srgbClr val="FF00FF"/>
              </a:solidFill>
              <a:headEnd type="diamond" w="sm" len="med"/>
              <a:tailEnd type="arrow" w="lg" len="lg"/>
            </a:ln>
          </p:spPr>
          <p:style>
            <a:lnRef idx="1">
              <a:schemeClr val="accent1"/>
            </a:lnRef>
            <a:fillRef idx="0">
              <a:schemeClr val="accent1"/>
            </a:fillRef>
            <a:effectRef idx="0">
              <a:schemeClr val="accent1"/>
            </a:effectRef>
            <a:fontRef idx="minor">
              <a:schemeClr val="tx1"/>
            </a:fontRef>
          </p:style>
        </p:cxnSp>
        <p:sp>
          <p:nvSpPr>
            <p:cNvPr id="501" name="フリーフォーム 500"/>
            <p:cNvSpPr/>
            <p:nvPr/>
          </p:nvSpPr>
          <p:spPr>
            <a:xfrm rot="6103293">
              <a:off x="5119937" y="3032987"/>
              <a:ext cx="1841444" cy="1434978"/>
            </a:xfrm>
            <a:custGeom>
              <a:avLst/>
              <a:gdLst>
                <a:gd name="connsiteX0" fmla="*/ 0 w 2475781"/>
                <a:gd name="connsiteY0" fmla="*/ 232913 h 951664"/>
                <a:gd name="connsiteX1" fmla="*/ 2061713 w 2475781"/>
                <a:gd name="connsiteY1" fmla="*/ 948905 h 951664"/>
                <a:gd name="connsiteX2" fmla="*/ 2475781 w 2475781"/>
                <a:gd name="connsiteY2" fmla="*/ 0 h 951664"/>
                <a:gd name="connsiteX0" fmla="*/ 0 w 2475781"/>
                <a:gd name="connsiteY0" fmla="*/ 232913 h 493859"/>
                <a:gd name="connsiteX1" fmla="*/ 577970 w 2475781"/>
                <a:gd name="connsiteY1" fmla="*/ 439946 h 493859"/>
                <a:gd name="connsiteX2" fmla="*/ 2475781 w 2475781"/>
                <a:gd name="connsiteY2" fmla="*/ 0 h 493859"/>
                <a:gd name="connsiteX0" fmla="*/ 0 w 2078966"/>
                <a:gd name="connsiteY0" fmla="*/ 0 h 841676"/>
                <a:gd name="connsiteX1" fmla="*/ 577970 w 2078966"/>
                <a:gd name="connsiteY1" fmla="*/ 207033 h 841676"/>
                <a:gd name="connsiteX2" fmla="*/ 2078966 w 2078966"/>
                <a:gd name="connsiteY2" fmla="*/ 707366 h 841676"/>
                <a:gd name="connsiteX0" fmla="*/ 0 w 2078966"/>
                <a:gd name="connsiteY0" fmla="*/ 0 h 707366"/>
                <a:gd name="connsiteX1" fmla="*/ 2078966 w 2078966"/>
                <a:gd name="connsiteY1" fmla="*/ 707366 h 707366"/>
                <a:gd name="connsiteX0" fmla="*/ 0 w 2053086"/>
                <a:gd name="connsiteY0" fmla="*/ 0 h 707366"/>
                <a:gd name="connsiteX1" fmla="*/ 2053086 w 2053086"/>
                <a:gd name="connsiteY1" fmla="*/ 707366 h 707366"/>
                <a:gd name="connsiteX0" fmla="*/ 0 w 2199735"/>
                <a:gd name="connsiteY0" fmla="*/ 0 h 1233577"/>
                <a:gd name="connsiteX1" fmla="*/ 2199735 w 2199735"/>
                <a:gd name="connsiteY1" fmla="*/ 1233577 h 1233577"/>
                <a:gd name="connsiteX0" fmla="*/ 0 w 2199735"/>
                <a:gd name="connsiteY0" fmla="*/ 0 h 1500417"/>
                <a:gd name="connsiteX1" fmla="*/ 2199735 w 2199735"/>
                <a:gd name="connsiteY1" fmla="*/ 1233577 h 1500417"/>
                <a:gd name="connsiteX0" fmla="*/ 0 w 2070339"/>
                <a:gd name="connsiteY0" fmla="*/ 0 h 1060328"/>
                <a:gd name="connsiteX1" fmla="*/ 2070339 w 2070339"/>
                <a:gd name="connsiteY1" fmla="*/ 724619 h 1060328"/>
                <a:gd name="connsiteX0" fmla="*/ 0 w 2165060"/>
                <a:gd name="connsiteY0" fmla="*/ 0 h 1064017"/>
                <a:gd name="connsiteX1" fmla="*/ 2070339 w 2165060"/>
                <a:gd name="connsiteY1" fmla="*/ 724619 h 1064017"/>
                <a:gd name="connsiteX0" fmla="*/ 0 w 2070339"/>
                <a:gd name="connsiteY0" fmla="*/ 0 h 724619"/>
                <a:gd name="connsiteX1" fmla="*/ 2070339 w 2070339"/>
                <a:gd name="connsiteY1" fmla="*/ 724619 h 724619"/>
                <a:gd name="connsiteX0" fmla="*/ 20312 w 2090651"/>
                <a:gd name="connsiteY0" fmla="*/ 0 h 724619"/>
                <a:gd name="connsiteX1" fmla="*/ 2090651 w 2090651"/>
                <a:gd name="connsiteY1" fmla="*/ 724619 h 724619"/>
                <a:gd name="connsiteX0" fmla="*/ 5250 w 2075589"/>
                <a:gd name="connsiteY0" fmla="*/ 0 h 863367"/>
                <a:gd name="connsiteX1" fmla="*/ 2075589 w 2075589"/>
                <a:gd name="connsiteY1" fmla="*/ 724619 h 863367"/>
                <a:gd name="connsiteX0" fmla="*/ 5103 w 2127200"/>
                <a:gd name="connsiteY0" fmla="*/ 0 h 863367"/>
                <a:gd name="connsiteX1" fmla="*/ 2127200 w 2127200"/>
                <a:gd name="connsiteY1" fmla="*/ 724619 h 863367"/>
                <a:gd name="connsiteX0" fmla="*/ 4858 w 2126955"/>
                <a:gd name="connsiteY0" fmla="*/ 0 h 865641"/>
                <a:gd name="connsiteX1" fmla="*/ 2126955 w 2126955"/>
                <a:gd name="connsiteY1" fmla="*/ 724619 h 865641"/>
                <a:gd name="connsiteX0" fmla="*/ 7194 w 2129291"/>
                <a:gd name="connsiteY0" fmla="*/ 0 h 724619"/>
                <a:gd name="connsiteX1" fmla="*/ 2129291 w 2129291"/>
                <a:gd name="connsiteY1" fmla="*/ 724619 h 724619"/>
                <a:gd name="connsiteX0" fmla="*/ 7319 w 2129416"/>
                <a:gd name="connsiteY0" fmla="*/ 0 h 724619"/>
                <a:gd name="connsiteX1" fmla="*/ 2129416 w 2129416"/>
                <a:gd name="connsiteY1" fmla="*/ 724619 h 724619"/>
                <a:gd name="connsiteX0" fmla="*/ 6601 w 2128698"/>
                <a:gd name="connsiteY0" fmla="*/ 0 h 724619"/>
                <a:gd name="connsiteX1" fmla="*/ 2128698 w 2128698"/>
                <a:gd name="connsiteY1" fmla="*/ 724619 h 724619"/>
                <a:gd name="connsiteX0" fmla="*/ 1744 w 2123841"/>
                <a:gd name="connsiteY0" fmla="*/ 0 h 724619"/>
                <a:gd name="connsiteX1" fmla="*/ 2123841 w 2123841"/>
                <a:gd name="connsiteY1" fmla="*/ 724619 h 724619"/>
                <a:gd name="connsiteX0" fmla="*/ 1763 w 2101844"/>
                <a:gd name="connsiteY0" fmla="*/ 0 h 907655"/>
                <a:gd name="connsiteX1" fmla="*/ 2101844 w 2101844"/>
                <a:gd name="connsiteY1" fmla="*/ 907655 h 907655"/>
                <a:gd name="connsiteX0" fmla="*/ 2041 w 1825351"/>
                <a:gd name="connsiteY0" fmla="*/ 0 h 1578476"/>
                <a:gd name="connsiteX1" fmla="*/ 1825351 w 1825351"/>
                <a:gd name="connsiteY1" fmla="*/ 1578476 h 1578476"/>
                <a:gd name="connsiteX0" fmla="*/ 1655 w 1841221"/>
                <a:gd name="connsiteY0" fmla="*/ 0 h 1578476"/>
                <a:gd name="connsiteX1" fmla="*/ 1824965 w 1841221"/>
                <a:gd name="connsiteY1" fmla="*/ 1578476 h 1578476"/>
                <a:gd name="connsiteX0" fmla="*/ 0 w 1841444"/>
                <a:gd name="connsiteY0" fmla="*/ 0 h 1578476"/>
                <a:gd name="connsiteX1" fmla="*/ 1823310 w 1841444"/>
                <a:gd name="connsiteY1" fmla="*/ 1578476 h 1578476"/>
              </a:gdLst>
              <a:ahLst/>
              <a:cxnLst>
                <a:cxn ang="0">
                  <a:pos x="connsiteX0" y="connsiteY0"/>
                </a:cxn>
                <a:cxn ang="0">
                  <a:pos x="connsiteX1" y="connsiteY1"/>
                </a:cxn>
              </a:cxnLst>
              <a:rect l="l" t="t" r="r" b="b"/>
              <a:pathLst>
                <a:path w="1841444" h="1578476">
                  <a:moveTo>
                    <a:pt x="0" y="0"/>
                  </a:moveTo>
                  <a:cubicBezTo>
                    <a:pt x="169576" y="1118338"/>
                    <a:pt x="2044674" y="573351"/>
                    <a:pt x="1823310" y="1578476"/>
                  </a:cubicBezTo>
                </a:path>
              </a:pathLst>
            </a:cu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502" name="円/楕円 501"/>
            <p:cNvSpPr>
              <a:spLocks noChangeAspect="1"/>
            </p:cNvSpPr>
            <p:nvPr/>
          </p:nvSpPr>
          <p:spPr>
            <a:xfrm>
              <a:off x="6843285" y="2952406"/>
              <a:ext cx="72008" cy="72008"/>
            </a:xfrm>
            <a:prstGeom prst="ellipse">
              <a:avLst/>
            </a:prstGeom>
            <a:solidFill>
              <a:srgbClr val="0000FF"/>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cxnSp>
          <p:nvCxnSpPr>
            <p:cNvPr id="503" name="直線矢印コネクタ 502"/>
            <p:cNvCxnSpPr/>
            <p:nvPr/>
          </p:nvCxnSpPr>
          <p:spPr>
            <a:xfrm rot="2220000" flipH="1" flipV="1">
              <a:off x="4894413" y="4374418"/>
              <a:ext cx="311447" cy="20974"/>
            </a:xfrm>
            <a:prstGeom prst="straightConnector1">
              <a:avLst/>
            </a:prstGeom>
            <a:ln w="12700">
              <a:solidFill>
                <a:srgbClr val="FF00FF"/>
              </a:solidFill>
              <a:headEnd type="diamond" w="sm" len="med"/>
              <a:tailEnd type="arrow" w="lg" len="lg"/>
            </a:ln>
          </p:spPr>
          <p:style>
            <a:lnRef idx="1">
              <a:schemeClr val="accent1"/>
            </a:lnRef>
            <a:fillRef idx="0">
              <a:schemeClr val="accent1"/>
            </a:fillRef>
            <a:effectRef idx="0">
              <a:schemeClr val="accent1"/>
            </a:effectRef>
            <a:fontRef idx="minor">
              <a:schemeClr val="tx1"/>
            </a:fontRef>
          </p:style>
        </p:cxnSp>
        <p:sp>
          <p:nvSpPr>
            <p:cNvPr id="504" name="円/楕円 503"/>
            <p:cNvSpPr>
              <a:spLocks noChangeAspect="1"/>
            </p:cNvSpPr>
            <p:nvPr/>
          </p:nvSpPr>
          <p:spPr>
            <a:xfrm rot="2700000">
              <a:off x="5128329" y="4450317"/>
              <a:ext cx="72008" cy="72008"/>
            </a:xfrm>
            <a:prstGeom prst="ellipse">
              <a:avLst/>
            </a:prstGeom>
            <a:solidFill>
              <a:srgbClr val="0000FF"/>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505" name="正方形/長方形 504"/>
                <p:cNvSpPr/>
                <p:nvPr/>
              </p:nvSpPr>
              <p:spPr>
                <a:xfrm>
                  <a:off x="6869198" y="2853814"/>
                  <a:ext cx="305892" cy="2476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i="1">
                                <a:latin typeface="Cambria Math" panose="02040503050406030204" pitchFamily="18" charset="0"/>
                              </a:rPr>
                            </m:ctrlPr>
                          </m:acc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𝑃</m:t>
                                </m:r>
                              </m:e>
                              <m:sub>
                                <m:r>
                                  <a:rPr lang="en-US" altLang="ja-JP" sz="900" i="1">
                                    <a:latin typeface="Cambria Math"/>
                                  </a:rPr>
                                  <m:t>0</m:t>
                                </m:r>
                              </m:sub>
                            </m:sSub>
                          </m:e>
                        </m:acc>
                      </m:oMath>
                    </m:oMathPara>
                  </a14:m>
                  <a:endParaRPr lang="ja-JP" altLang="en-US" sz="900" dirty="0"/>
                </a:p>
              </p:txBody>
            </p:sp>
          </mc:Choice>
          <mc:Fallback xmlns="">
            <p:sp>
              <p:nvSpPr>
                <p:cNvPr id="66" name="正方形/長方形 65"/>
                <p:cNvSpPr>
                  <a:spLocks noRot="1" noChangeAspect="1" noMove="1" noResize="1" noEditPoints="1" noAdjustHandles="1" noChangeArrowheads="1" noChangeShapeType="1" noTextEdit="1"/>
                </p:cNvSpPr>
                <p:nvPr/>
              </p:nvSpPr>
              <p:spPr>
                <a:xfrm>
                  <a:off x="6869198" y="2853814"/>
                  <a:ext cx="305892" cy="247697"/>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6" name="正方形/長方形 505"/>
                <p:cNvSpPr/>
                <p:nvPr/>
              </p:nvSpPr>
              <p:spPr>
                <a:xfrm>
                  <a:off x="5104430" y="4245713"/>
                  <a:ext cx="305892" cy="2476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i="1">
                                <a:latin typeface="Cambria Math" panose="02040503050406030204" pitchFamily="18" charset="0"/>
                              </a:rPr>
                            </m:ctrlPr>
                          </m:acc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𝑃</m:t>
                                </m:r>
                              </m:e>
                              <m:sub>
                                <m:r>
                                  <a:rPr lang="en-US" altLang="ja-JP" sz="900" i="1">
                                    <a:latin typeface="Cambria Math" panose="02040503050406030204" pitchFamily="18" charset="0"/>
                                  </a:rPr>
                                  <m:t>1</m:t>
                                </m:r>
                              </m:sub>
                            </m:sSub>
                          </m:e>
                        </m:acc>
                      </m:oMath>
                    </m:oMathPara>
                  </a14:m>
                  <a:endParaRPr lang="ja-JP" altLang="en-US" sz="9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5104430" y="4245713"/>
                  <a:ext cx="305892" cy="247697"/>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7" name="正方形/長方形 506"/>
                <p:cNvSpPr/>
                <p:nvPr/>
              </p:nvSpPr>
              <p:spPr>
                <a:xfrm>
                  <a:off x="6438940" y="2711650"/>
                  <a:ext cx="305892" cy="2308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i="1">
                                <a:latin typeface="Cambria Math" panose="02040503050406030204" pitchFamily="18" charset="0"/>
                              </a:rPr>
                            </m:ctrlPr>
                          </m:acc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𝑣</m:t>
                                </m:r>
                              </m:e>
                              <m:sub>
                                <m:r>
                                  <a:rPr lang="en-US" altLang="ja-JP" sz="900" i="1">
                                    <a:latin typeface="Cambria Math" panose="02040503050406030204" pitchFamily="18" charset="0"/>
                                  </a:rPr>
                                  <m:t>0</m:t>
                                </m:r>
                              </m:sub>
                            </m:sSub>
                          </m:e>
                        </m:acc>
                      </m:oMath>
                    </m:oMathPara>
                  </a14:m>
                  <a:endParaRPr lang="ja-JP" altLang="en-US" sz="9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6438940" y="2711650"/>
                  <a:ext cx="305892" cy="230832"/>
                </a:xfrm>
                <a:prstGeom prst="rect">
                  <a:avLst/>
                </a:prstGeom>
                <a:blipFill rotWithShape="0">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8" name="正方形/長方形 507"/>
                <p:cNvSpPr/>
                <p:nvPr/>
              </p:nvSpPr>
              <p:spPr>
                <a:xfrm>
                  <a:off x="4871141" y="4097353"/>
                  <a:ext cx="305892" cy="2308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i="1">
                                <a:latin typeface="Cambria Math" panose="02040503050406030204" pitchFamily="18" charset="0"/>
                              </a:rPr>
                            </m:ctrlPr>
                          </m:accPr>
                          <m:e>
                            <m:sSub>
                              <m:sSubPr>
                                <m:ctrlPr>
                                  <a:rPr lang="en-US" altLang="ja-JP" sz="900" i="1">
                                    <a:latin typeface="Cambria Math" panose="02040503050406030204" pitchFamily="18" charset="0"/>
                                  </a:rPr>
                                </m:ctrlPr>
                              </m:sSubPr>
                              <m:e>
                                <m:r>
                                  <a:rPr lang="en-US" altLang="ja-JP" sz="900" i="1">
                                    <a:latin typeface="Cambria Math" panose="02040503050406030204" pitchFamily="18" charset="0"/>
                                  </a:rPr>
                                  <m:t>𝑣</m:t>
                                </m:r>
                              </m:e>
                              <m:sub>
                                <m:r>
                                  <a:rPr lang="en-US" altLang="ja-JP" sz="900" i="1">
                                    <a:latin typeface="Cambria Math" panose="02040503050406030204" pitchFamily="18" charset="0"/>
                                  </a:rPr>
                                  <m:t>1</m:t>
                                </m:r>
                              </m:sub>
                            </m:sSub>
                          </m:e>
                        </m:acc>
                      </m:oMath>
                    </m:oMathPara>
                  </a14:m>
                  <a:endParaRPr lang="ja-JP" altLang="en-US" sz="900" dirty="0"/>
                </a:p>
              </p:txBody>
            </p:sp>
          </mc:Choice>
          <mc:Fallback xmlns="">
            <p:sp>
              <p:nvSpPr>
                <p:cNvPr id="69" name="正方形/長方形 68"/>
                <p:cNvSpPr>
                  <a:spLocks noRot="1" noChangeAspect="1" noMove="1" noResize="1" noEditPoints="1" noAdjustHandles="1" noChangeArrowheads="1" noChangeShapeType="1" noTextEdit="1"/>
                </p:cNvSpPr>
                <p:nvPr/>
              </p:nvSpPr>
              <p:spPr>
                <a:xfrm>
                  <a:off x="4871141" y="4097353"/>
                  <a:ext cx="305892" cy="230832"/>
                </a:xfrm>
                <a:prstGeom prst="rect">
                  <a:avLst/>
                </a:prstGeom>
                <a:blipFill rotWithShape="0">
                  <a:blip r:embed="rId21"/>
                  <a:stretch>
                    <a:fillRect/>
                  </a:stretch>
                </a:blipFill>
              </p:spPr>
              <p:txBody>
                <a:bodyPr/>
                <a:lstStyle/>
                <a:p>
                  <a:r>
                    <a:rPr lang="ja-JP" altLang="en-US">
                      <a:noFill/>
                    </a:rPr>
                    <a:t> </a:t>
                  </a:r>
                </a:p>
              </p:txBody>
            </p:sp>
          </mc:Fallback>
        </mc:AlternateContent>
      </p:grpSp>
      <p:sp>
        <p:nvSpPr>
          <p:cNvPr id="532" name="正方形/長方形 531"/>
          <p:cNvSpPr/>
          <p:nvPr/>
        </p:nvSpPr>
        <p:spPr>
          <a:xfrm>
            <a:off x="9431248" y="4697472"/>
            <a:ext cx="1753915" cy="1921710"/>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33" name="正方形/長方形 532"/>
          <p:cNvSpPr/>
          <p:nvPr/>
        </p:nvSpPr>
        <p:spPr>
          <a:xfrm>
            <a:off x="7952652" y="4697472"/>
            <a:ext cx="1410069" cy="191122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aphicFrame>
        <p:nvGraphicFramePr>
          <p:cNvPr id="534" name="グラフ 533"/>
          <p:cNvGraphicFramePr>
            <a:graphicFrameLocks/>
          </p:cNvGraphicFramePr>
          <p:nvPr>
            <p:extLst/>
          </p:nvPr>
        </p:nvGraphicFramePr>
        <p:xfrm>
          <a:off x="6071511" y="4443535"/>
          <a:ext cx="1917311" cy="2493821"/>
        </p:xfrm>
        <a:graphic>
          <a:graphicData uri="http://schemas.openxmlformats.org/drawingml/2006/chart">
            <c:chart xmlns:c="http://schemas.openxmlformats.org/drawingml/2006/chart" xmlns:r="http://schemas.openxmlformats.org/officeDocument/2006/relationships" r:id="rId22"/>
          </a:graphicData>
        </a:graphic>
      </p:graphicFrame>
      <p:sp>
        <p:nvSpPr>
          <p:cNvPr id="535" name="テキスト ボックス 534"/>
          <p:cNvSpPr txBox="1"/>
          <p:nvPr/>
        </p:nvSpPr>
        <p:spPr>
          <a:xfrm>
            <a:off x="7987133" y="4597550"/>
            <a:ext cx="1349643" cy="307777"/>
          </a:xfrm>
          <a:prstGeom prst="rect">
            <a:avLst/>
          </a:prstGeom>
          <a:solidFill>
            <a:schemeClr val="bg1"/>
          </a:solidFill>
        </p:spPr>
        <p:txBody>
          <a:bodyPr wrap="square" rtlCol="0">
            <a:spAutoFit/>
          </a:bodyPr>
          <a:lstStyle/>
          <a:p>
            <a:r>
              <a:rPr lang="ja-JP" altLang="en-US" sz="7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誤差に対して補正をかけずに</a:t>
            </a:r>
            <a:r>
              <a:rPr lang="en-US" altLang="ja-JP" sz="7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7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走行を続けた場合</a:t>
            </a:r>
            <a:endParaRPr kumimoji="1" lang="ja-JP" altLang="en-US" sz="7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36" name="グループ化 535"/>
          <p:cNvGrpSpPr/>
          <p:nvPr/>
        </p:nvGrpSpPr>
        <p:grpSpPr>
          <a:xfrm>
            <a:off x="7977938" y="4976966"/>
            <a:ext cx="1358838" cy="1613974"/>
            <a:chOff x="7979206" y="4409054"/>
            <a:chExt cx="1358838" cy="1613974"/>
          </a:xfrm>
        </p:grpSpPr>
        <p:cxnSp>
          <p:nvCxnSpPr>
            <p:cNvPr id="552" name="直線コネクタ 551"/>
            <p:cNvCxnSpPr/>
            <p:nvPr/>
          </p:nvCxnSpPr>
          <p:spPr>
            <a:xfrm>
              <a:off x="8507754" y="4409054"/>
              <a:ext cx="0" cy="1097674"/>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3" name="グループ化 552"/>
            <p:cNvGrpSpPr/>
            <p:nvPr/>
          </p:nvGrpSpPr>
          <p:grpSpPr>
            <a:xfrm rot="10800000">
              <a:off x="8216990" y="5272413"/>
              <a:ext cx="574352" cy="521855"/>
              <a:chOff x="5476401" y="2958805"/>
              <a:chExt cx="578693" cy="525800"/>
            </a:xfrm>
          </p:grpSpPr>
          <p:sp>
            <p:nvSpPr>
              <p:cNvPr id="559" name="角丸四角形 558"/>
              <p:cNvSpPr/>
              <p:nvPr/>
            </p:nvSpPr>
            <p:spPr>
              <a:xfrm>
                <a:off x="547640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0" name="正方形/長方形 559"/>
              <p:cNvSpPr/>
              <p:nvPr/>
            </p:nvSpPr>
            <p:spPr>
              <a:xfrm>
                <a:off x="5548184" y="2958805"/>
                <a:ext cx="432486" cy="525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1" name="角丸四角形 560"/>
              <p:cNvSpPr/>
              <p:nvPr/>
            </p:nvSpPr>
            <p:spPr>
              <a:xfrm>
                <a:off x="598331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554" name="直線矢印コネクタ 553"/>
            <p:cNvCxnSpPr/>
            <p:nvPr/>
          </p:nvCxnSpPr>
          <p:spPr>
            <a:xfrm flipV="1">
              <a:off x="8514007" y="4409054"/>
              <a:ext cx="0" cy="863359"/>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55" name="直線矢印コネクタ 554"/>
            <p:cNvCxnSpPr/>
            <p:nvPr/>
          </p:nvCxnSpPr>
          <p:spPr>
            <a:xfrm flipH="1" flipV="1">
              <a:off x="8375251" y="4409054"/>
              <a:ext cx="138757" cy="86335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56" name="四角形吹き出し 555"/>
            <p:cNvSpPr/>
            <p:nvPr/>
          </p:nvSpPr>
          <p:spPr>
            <a:xfrm>
              <a:off x="8755720" y="4513117"/>
              <a:ext cx="582324" cy="275217"/>
            </a:xfrm>
            <a:prstGeom prst="wedgeRectCallout">
              <a:avLst>
                <a:gd name="adj1" fmla="val -84558"/>
                <a:gd name="adj2" fmla="val 2268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目標の進行方向</a:t>
              </a:r>
              <a:endParaRPr kumimoji="1" lang="ja-JP" altLang="en-US" sz="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7" name="四角形吹き出し 556"/>
            <p:cNvSpPr/>
            <p:nvPr/>
          </p:nvSpPr>
          <p:spPr>
            <a:xfrm>
              <a:off x="8755719" y="4902206"/>
              <a:ext cx="582325" cy="275217"/>
            </a:xfrm>
            <a:prstGeom prst="wedgeRectCallout">
              <a:avLst>
                <a:gd name="adj1" fmla="val -91477"/>
                <a:gd name="adj2" fmla="val 957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実際の進行方向</a:t>
              </a:r>
              <a:endParaRPr kumimoji="1" lang="ja-JP" altLang="en-US" sz="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8" name="テキスト ボックス 557"/>
            <p:cNvSpPr txBox="1"/>
            <p:nvPr/>
          </p:nvSpPr>
          <p:spPr>
            <a:xfrm>
              <a:off x="7979206" y="5792196"/>
              <a:ext cx="1099129" cy="230832"/>
            </a:xfrm>
            <a:prstGeom prst="rect">
              <a:avLst/>
            </a:prstGeom>
            <a:noFill/>
          </p:spPr>
          <p:txBody>
            <a:bodyPr wrap="square" rtlCol="0">
              <a:spAutoFit/>
            </a:bodyPr>
            <a:lstStyle/>
            <a:p>
              <a:r>
                <a:rPr lang="ja-JP" altLang="en-US" sz="9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目標方向とズレ</a:t>
              </a:r>
              <a:r>
                <a:rPr lang="ja-JP" altLang="en-US" sz="900" b="1" u="sng" dirty="0" err="1">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る</a:t>
              </a:r>
              <a:endParaRPr kumimoji="1" lang="ja-JP" altLang="en-US" sz="9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537" name="グループ化 536"/>
          <p:cNvGrpSpPr/>
          <p:nvPr/>
        </p:nvGrpSpPr>
        <p:grpSpPr>
          <a:xfrm>
            <a:off x="9467761" y="4603804"/>
            <a:ext cx="1735742" cy="1987136"/>
            <a:chOff x="8756161" y="5015167"/>
            <a:chExt cx="1735742" cy="1987136"/>
          </a:xfrm>
        </p:grpSpPr>
        <p:sp>
          <p:nvSpPr>
            <p:cNvPr id="540" name="テキスト ボックス 539"/>
            <p:cNvSpPr txBox="1"/>
            <p:nvPr/>
          </p:nvSpPr>
          <p:spPr>
            <a:xfrm>
              <a:off x="8756161" y="5015167"/>
              <a:ext cx="1429295" cy="415498"/>
            </a:xfrm>
            <a:prstGeom prst="rect">
              <a:avLst/>
            </a:prstGeom>
            <a:solidFill>
              <a:schemeClr val="bg1"/>
            </a:solidFill>
          </p:spPr>
          <p:txBody>
            <a:bodyPr wrap="square" rtlCol="0">
              <a:spAutoFit/>
            </a:bodyPr>
            <a:lstStyle/>
            <a:p>
              <a:r>
                <a:rPr lang="ja-JP" altLang="en-US" sz="700"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微小時間ごとに進んだ向きを検知し、発生したズレを打ち消すように走行を補正する</a:t>
              </a:r>
              <a:endParaRPr kumimoji="1" lang="ja-JP" altLang="en-US" sz="700"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1" name="直線コネクタ 540"/>
            <p:cNvCxnSpPr/>
            <p:nvPr/>
          </p:nvCxnSpPr>
          <p:spPr>
            <a:xfrm>
              <a:off x="9500904" y="5379495"/>
              <a:ext cx="0" cy="1097674"/>
            </a:xfrm>
            <a:prstGeom prst="line">
              <a:avLst/>
            </a:prstGeom>
            <a:ln w="152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2" name="グループ化 541"/>
            <p:cNvGrpSpPr/>
            <p:nvPr/>
          </p:nvGrpSpPr>
          <p:grpSpPr>
            <a:xfrm rot="10800000">
              <a:off x="9210140" y="6242854"/>
              <a:ext cx="574352" cy="521855"/>
              <a:chOff x="5476401" y="2958805"/>
              <a:chExt cx="578693" cy="525800"/>
            </a:xfrm>
          </p:grpSpPr>
          <p:sp>
            <p:nvSpPr>
              <p:cNvPr id="549" name="角丸四角形 548"/>
              <p:cNvSpPr/>
              <p:nvPr/>
            </p:nvSpPr>
            <p:spPr>
              <a:xfrm>
                <a:off x="547640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0" name="正方形/長方形 549"/>
              <p:cNvSpPr/>
              <p:nvPr/>
            </p:nvSpPr>
            <p:spPr>
              <a:xfrm>
                <a:off x="5548184" y="2958805"/>
                <a:ext cx="432486" cy="5258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1" name="角丸四角形 550"/>
              <p:cNvSpPr/>
              <p:nvPr/>
            </p:nvSpPr>
            <p:spPr>
              <a:xfrm>
                <a:off x="5983311" y="3079716"/>
                <a:ext cx="71783" cy="283978"/>
              </a:xfrm>
              <a:prstGeom prst="roundRect">
                <a:avLst>
                  <a:gd name="adj" fmla="val 50000"/>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grpSp>
        <p:cxnSp>
          <p:nvCxnSpPr>
            <p:cNvPr id="543" name="直線矢印コネクタ 542"/>
            <p:cNvCxnSpPr/>
            <p:nvPr/>
          </p:nvCxnSpPr>
          <p:spPr>
            <a:xfrm flipV="1">
              <a:off x="9496524" y="5379495"/>
              <a:ext cx="0" cy="863359"/>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44" name="直線矢印コネクタ 543"/>
            <p:cNvCxnSpPr/>
            <p:nvPr/>
          </p:nvCxnSpPr>
          <p:spPr>
            <a:xfrm flipH="1" flipV="1">
              <a:off x="9401193" y="5741986"/>
              <a:ext cx="109231" cy="496699"/>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5" name="直線矢印コネクタ 544"/>
            <p:cNvCxnSpPr/>
            <p:nvPr/>
          </p:nvCxnSpPr>
          <p:spPr>
            <a:xfrm flipV="1">
              <a:off x="9409699" y="5409538"/>
              <a:ext cx="84951" cy="344186"/>
            </a:xfrm>
            <a:prstGeom prst="straightConnector1">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46" name="四角形吹き出し 545"/>
            <p:cNvSpPr/>
            <p:nvPr/>
          </p:nvSpPr>
          <p:spPr>
            <a:xfrm>
              <a:off x="9799275" y="5379495"/>
              <a:ext cx="608270" cy="275217"/>
            </a:xfrm>
            <a:prstGeom prst="wedgeRectCallout">
              <a:avLst>
                <a:gd name="adj1" fmla="val -91993"/>
                <a:gd name="adj2" fmla="val 4079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目標の進行方向</a:t>
              </a:r>
              <a:endParaRPr kumimoji="1" lang="ja-JP" altLang="en-US" sz="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7" name="四角形吹き出し 546"/>
            <p:cNvSpPr/>
            <p:nvPr/>
          </p:nvSpPr>
          <p:spPr>
            <a:xfrm>
              <a:off x="9774610" y="5913589"/>
              <a:ext cx="608270" cy="275217"/>
            </a:xfrm>
            <a:prstGeom prst="wedgeRectCallout">
              <a:avLst>
                <a:gd name="adj1" fmla="val -100792"/>
                <a:gd name="adj2" fmla="val -1176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進行方向を補正する</a:t>
              </a:r>
              <a:endParaRPr kumimoji="1" lang="ja-JP" altLang="en-US" sz="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8" name="テキスト ボックス 547"/>
            <p:cNvSpPr txBox="1"/>
            <p:nvPr/>
          </p:nvSpPr>
          <p:spPr>
            <a:xfrm>
              <a:off x="8806826" y="6771471"/>
              <a:ext cx="1685077" cy="230832"/>
            </a:xfrm>
            <a:prstGeom prst="rect">
              <a:avLst/>
            </a:prstGeom>
            <a:noFill/>
          </p:spPr>
          <p:txBody>
            <a:bodyPr wrap="none" rtlCol="0">
              <a:spAutoFit/>
            </a:bodyPr>
            <a:lstStyle/>
            <a:p>
              <a:r>
                <a:rPr kumimoji="1" lang="ja-JP" altLang="en-US" sz="900" b="1" u="sng"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目標方向に確実に移動</a:t>
              </a:r>
              <a:r>
                <a:rPr lang="ja-JP" altLang="en-US" sz="900" b="1" u="sng" dirty="0" smtClean="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でき</a:t>
              </a:r>
              <a:r>
                <a:rPr lang="ja-JP" altLang="en-US" sz="900" b="1"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る</a:t>
              </a:r>
              <a:endParaRPr kumimoji="1" lang="ja-JP" altLang="en-US" sz="900" b="1"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38" name="テキスト ボックス 537"/>
          <p:cNvSpPr txBox="1"/>
          <p:nvPr/>
        </p:nvSpPr>
        <p:spPr>
          <a:xfrm>
            <a:off x="6159011" y="4212213"/>
            <a:ext cx="3579826" cy="307777"/>
          </a:xfrm>
          <a:prstGeom prst="rect">
            <a:avLst/>
          </a:prstGeom>
          <a:noFill/>
        </p:spPr>
        <p:txBody>
          <a:bodyPr wrap="none" rtlCol="0">
            <a:spAutoFit/>
          </a:bodyPr>
          <a:lstStyle/>
          <a:p>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kumimoji="1"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[power]</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値が高い場合</a:t>
            </a:r>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左右モーターへの入力</a:t>
            </a:r>
            <a:r>
              <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[power]</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値が同じであっても、</a:t>
            </a:r>
            <a:r>
              <a:rPr lang="en-US" altLang="ja-JP" sz="7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7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左右</a:t>
            </a:r>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タイヤの進む距離には下グラフのように差が生じる。</a:t>
            </a: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9" name="右矢印 538"/>
          <p:cNvSpPr/>
          <p:nvPr/>
        </p:nvSpPr>
        <p:spPr>
          <a:xfrm>
            <a:off x="9379377" y="5260529"/>
            <a:ext cx="276769" cy="503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2966959" y="1746768"/>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1" name="角丸四角形 470"/>
          <p:cNvSpPr/>
          <p:nvPr/>
        </p:nvSpPr>
        <p:spPr>
          <a:xfrm>
            <a:off x="2507000" y="4426100"/>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2" name="角丸四角形 471"/>
          <p:cNvSpPr/>
          <p:nvPr/>
        </p:nvSpPr>
        <p:spPr>
          <a:xfrm>
            <a:off x="8142743" y="1751299"/>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3" name="角丸四角形 472"/>
          <p:cNvSpPr/>
          <p:nvPr/>
        </p:nvSpPr>
        <p:spPr>
          <a:xfrm>
            <a:off x="8144167" y="3852728"/>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4" name="角丸四角形 473"/>
          <p:cNvSpPr/>
          <p:nvPr/>
        </p:nvSpPr>
        <p:spPr>
          <a:xfrm>
            <a:off x="3131053" y="6822346"/>
            <a:ext cx="972751" cy="300495"/>
          </a:xfrm>
          <a:prstGeom prst="roundRect">
            <a:avLst/>
          </a:prstGeom>
          <a:solidFill>
            <a:srgbClr val="00B05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要素技術</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5" name="角丸四角形 474"/>
          <p:cNvSpPr/>
          <p:nvPr/>
        </p:nvSpPr>
        <p:spPr>
          <a:xfrm>
            <a:off x="8587980" y="6822776"/>
            <a:ext cx="972751" cy="300495"/>
          </a:xfrm>
          <a:prstGeom prst="roundRect">
            <a:avLst/>
          </a:prstGeom>
          <a:solidFill>
            <a:srgbClr val="0070C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制御</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戦略</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6" name="角丸四角形 475"/>
          <p:cNvSpPr/>
          <p:nvPr/>
        </p:nvSpPr>
        <p:spPr>
          <a:xfrm>
            <a:off x="12524831" y="1755568"/>
            <a:ext cx="972751" cy="300495"/>
          </a:xfrm>
          <a:prstGeom prst="roundRect">
            <a:avLst/>
          </a:prstGeom>
          <a:solidFill>
            <a:srgbClr val="0070C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制御</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戦略</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7133943" y="6822775"/>
            <a:ext cx="1452642" cy="369332"/>
          </a:xfrm>
          <a:prstGeom prst="rect">
            <a:avLst/>
          </a:prstGeom>
          <a:solidFill>
            <a:srgbClr val="D24726"/>
          </a:solidFill>
        </p:spPr>
        <p:txBody>
          <a:bodyPr wrap="none" rtlCol="0">
            <a:spAutoFit/>
          </a:bodyPr>
          <a:lstStyle/>
          <a:p>
            <a:r>
              <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3-7. </a:t>
            </a:r>
            <a:r>
              <a:rPr lang="ja-JP" altLang="en-US" sz="18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a:t>
            </a:r>
            <a:endParaRPr lang="en-US" altLang="ja-JP" sz="18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7" name="テキスト ボックス 476"/>
          <p:cNvSpPr txBox="1"/>
          <p:nvPr/>
        </p:nvSpPr>
        <p:spPr>
          <a:xfrm>
            <a:off x="6005995" y="2165683"/>
            <a:ext cx="2428870" cy="415498"/>
          </a:xfrm>
          <a:prstGeom prst="rect">
            <a:avLst/>
          </a:prstGeom>
          <a:noFill/>
        </p:spPr>
        <p:txBody>
          <a:bodyPr wrap="none" rtlCol="0">
            <a:spAutoFit/>
          </a:bodyPr>
          <a:lstStyle/>
          <a:p>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自己位置推定では走行時の摩擦等によって誤差が生じる</a:t>
            </a:r>
            <a:r>
              <a:rPr kumimoji="1"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ことが考えられ</a:t>
            </a:r>
            <a:r>
              <a:rPr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るため、コース内の格子等の目印に</a:t>
            </a:r>
            <a:endParaRPr lang="en-US" altLang="ja-JP" sz="7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700" dirty="0" smtClean="0">
                <a:latin typeface="メイリオ" panose="020B0604030504040204" pitchFamily="50" charset="-128"/>
                <a:ea typeface="メイリオ" panose="020B0604030504040204" pitchFamily="50" charset="-128"/>
                <a:cs typeface="メイリオ" panose="020B0604030504040204" pitchFamily="50" charset="-128"/>
              </a:rPr>
              <a:t>座標を補正する。</a:t>
            </a:r>
            <a:endParaRPr kumimoji="1" lang="ja-JP" altLang="en-US" sz="7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624392" y="7874231"/>
            <a:ext cx="2305793" cy="461665"/>
          </a:xfrm>
          <a:prstGeom prst="rect">
            <a:avLst/>
          </a:prstGeom>
        </p:spPr>
        <p:txBody>
          <a:bodyPr wrap="square">
            <a:spAutoFit/>
          </a:bodyPr>
          <a:lstStyle/>
          <a:p>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初期</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状態：カラーセンサーがコースと垂直になる角度で</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黒</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のラインに沿ってブロックに接近している</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、サークルの場所は公開されているため</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走行体</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がどの色のサークルに向かっているかは</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認識でき</a:t>
            </a:r>
            <a:r>
              <a:rPr lang="ja-JP" altLang="en-US" sz="600"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7772400" y="7691680"/>
            <a:ext cx="184731" cy="467692"/>
          </a:xfrm>
          <a:prstGeom prst="rect">
            <a:avLst/>
          </a:prstGeom>
          <a:noFill/>
        </p:spPr>
        <p:txBody>
          <a:bodyPr wrap="none" rtlCol="0">
            <a:spAutoFit/>
          </a:bodyPr>
          <a:lstStyle/>
          <a:p>
            <a:endParaRPr kumimoji="1" lang="ja-JP" altLang="en-US" dirty="0"/>
          </a:p>
        </p:txBody>
      </p:sp>
      <p:sp>
        <p:nvSpPr>
          <p:cNvPr id="441" name="テキスト ボックス 440"/>
          <p:cNvSpPr txBox="1"/>
          <p:nvPr/>
        </p:nvSpPr>
        <p:spPr>
          <a:xfrm>
            <a:off x="11014921" y="7309293"/>
            <a:ext cx="3461307" cy="707886"/>
          </a:xfrm>
          <a:prstGeom prst="rect">
            <a:avLst/>
          </a:prstGeom>
          <a:noFill/>
        </p:spPr>
        <p:txBody>
          <a:bodyPr wrap="square" rtlCol="0">
            <a:spAutoFit/>
          </a:bodyPr>
          <a:lstStyle/>
          <a:p>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抽象マップ上で決定された移動経路は直線的な軌跡だが、これを現実の走行体の動きに変換する際には、要素技術</a:t>
            </a:r>
            <a:r>
              <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rPr>
              <a:t>3-3.</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を用いて、経由点を滑らかに結ぶ</a:t>
            </a:r>
            <a:r>
              <a:rPr lang="en-US" altLang="ja-JP" sz="800"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次スプライン</a:t>
            </a:r>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曲線</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に変換する。</a:t>
            </a:r>
            <a:endParaRPr lang="en-US" altLang="ja-JP" sz="8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800" dirty="0">
                <a:latin typeface="メイリオ" panose="020B0604030504040204" pitchFamily="50" charset="-128"/>
                <a:ea typeface="メイリオ" panose="020B0604030504040204" pitchFamily="50" charset="-128"/>
                <a:cs typeface="メイリオ" panose="020B0604030504040204" pitchFamily="50" charset="-128"/>
              </a:rPr>
              <a:t>これ</a:t>
            </a:r>
            <a:r>
              <a:rPr lang="ja-JP" altLang="en-US" sz="800" dirty="0" smtClean="0">
                <a:latin typeface="メイリオ" panose="020B0604030504040204" pitchFamily="50" charset="-128"/>
                <a:ea typeface="メイリオ" panose="020B0604030504040204" pitchFamily="50" charset="-128"/>
                <a:cs typeface="メイリオ" panose="020B0604030504040204" pitchFamily="50" charset="-128"/>
              </a:rPr>
              <a:t>によって、滑らかで迅速に移動する。</a:t>
            </a:r>
            <a:endPar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5" name="Picture 2"/>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481479" y="7177291"/>
            <a:ext cx="3265870" cy="328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1" name="直線矢印コネクタ 680"/>
          <p:cNvCxnSpPr/>
          <p:nvPr/>
        </p:nvCxnSpPr>
        <p:spPr>
          <a:xfrm>
            <a:off x="11208156" y="8739356"/>
            <a:ext cx="328747" cy="0"/>
          </a:xfrm>
          <a:prstGeom prst="straightConnector1">
            <a:avLst/>
          </a:prstGeom>
          <a:ln w="28575">
            <a:solidFill>
              <a:srgbClr val="FF25FF"/>
            </a:solidFill>
            <a:prstDash val="sysDash"/>
            <a:headEnd type="none" w="med" len="lg"/>
            <a:tailEnd type="none" w="med" len="lg"/>
          </a:ln>
        </p:spPr>
        <p:style>
          <a:lnRef idx="1">
            <a:schemeClr val="accent1"/>
          </a:lnRef>
          <a:fillRef idx="0">
            <a:schemeClr val="accent1"/>
          </a:fillRef>
          <a:effectRef idx="0">
            <a:schemeClr val="accent1"/>
          </a:effectRef>
          <a:fontRef idx="minor">
            <a:schemeClr val="tx1"/>
          </a:fontRef>
        </p:style>
      </p:cxnSp>
      <p:sp>
        <p:nvSpPr>
          <p:cNvPr id="682" name="テキスト ボックス 681"/>
          <p:cNvSpPr txBox="1"/>
          <p:nvPr/>
        </p:nvSpPr>
        <p:spPr>
          <a:xfrm>
            <a:off x="11554658" y="8643830"/>
            <a:ext cx="1723549"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rPr>
              <a:t>抽象</a:t>
            </a:r>
            <a:r>
              <a:rPr lang="ja-JP" altLang="en-US" sz="800" dirty="0" smtClean="0">
                <a:latin typeface="メイリオ" panose="020B0604030504040204" pitchFamily="50" charset="-128"/>
                <a:ea typeface="メイリオ" panose="020B0604030504040204" pitchFamily="50" charset="-128"/>
              </a:rPr>
              <a:t>マップ上の走行体の移動経路</a:t>
            </a:r>
            <a:endParaRPr kumimoji="1" lang="ja-JP" altLang="en-US" sz="800" dirty="0">
              <a:latin typeface="メイリオ" panose="020B0604030504040204" pitchFamily="50" charset="-128"/>
              <a:ea typeface="メイリオ" panose="020B0604030504040204" pitchFamily="50" charset="-128"/>
            </a:endParaRPr>
          </a:p>
        </p:txBody>
      </p:sp>
      <p:cxnSp>
        <p:nvCxnSpPr>
          <p:cNvPr id="683" name="直線矢印コネクタ 682"/>
          <p:cNvCxnSpPr/>
          <p:nvPr/>
        </p:nvCxnSpPr>
        <p:spPr>
          <a:xfrm>
            <a:off x="11232611" y="8957386"/>
            <a:ext cx="328747" cy="0"/>
          </a:xfrm>
          <a:prstGeom prst="straightConnector1">
            <a:avLst/>
          </a:prstGeom>
          <a:ln w="28575">
            <a:solidFill>
              <a:srgbClr val="3333CC"/>
            </a:solidFill>
            <a:prstDash val="solid"/>
            <a:headEnd type="none" w="med" len="lg"/>
            <a:tailEnd type="none" w="med" len="lg"/>
          </a:ln>
        </p:spPr>
        <p:style>
          <a:lnRef idx="1">
            <a:schemeClr val="accent1"/>
          </a:lnRef>
          <a:fillRef idx="0">
            <a:schemeClr val="accent1"/>
          </a:fillRef>
          <a:effectRef idx="0">
            <a:schemeClr val="accent1"/>
          </a:effectRef>
          <a:fontRef idx="minor">
            <a:schemeClr val="tx1"/>
          </a:fontRef>
        </p:style>
      </p:cxnSp>
      <p:sp>
        <p:nvSpPr>
          <p:cNvPr id="684" name="テキスト ボックス 683"/>
          <p:cNvSpPr txBox="1"/>
          <p:nvPr/>
        </p:nvSpPr>
        <p:spPr>
          <a:xfrm>
            <a:off x="11554658" y="8883597"/>
            <a:ext cx="1415772" cy="215444"/>
          </a:xfrm>
          <a:prstGeom prst="rect">
            <a:avLst/>
          </a:prstGeom>
          <a:noFill/>
        </p:spPr>
        <p:txBody>
          <a:bodyPr wrap="none" rtlCol="0">
            <a:spAutoFit/>
          </a:bodyPr>
          <a:lstStyle/>
          <a:p>
            <a:r>
              <a:rPr lang="ja-JP" altLang="en-US" sz="800" dirty="0">
                <a:latin typeface="メイリオ" panose="020B0604030504040204" pitchFamily="50" charset="-128"/>
                <a:ea typeface="メイリオ" panose="020B0604030504040204" pitchFamily="50" charset="-128"/>
              </a:rPr>
              <a:t>現実</a:t>
            </a:r>
            <a:r>
              <a:rPr lang="ja-JP" altLang="en-US" sz="800" dirty="0" smtClean="0">
                <a:latin typeface="メイリオ" panose="020B0604030504040204" pitchFamily="50" charset="-128"/>
                <a:ea typeface="メイリオ" panose="020B0604030504040204" pitchFamily="50" charset="-128"/>
              </a:rPr>
              <a:t>での走行体の移動経路</a:t>
            </a:r>
            <a:endParaRPr kumimoji="1" lang="ja-JP" altLang="en-US" sz="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07961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1042" y="6146070"/>
            <a:ext cx="5893723" cy="4174142"/>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15" y="5554070"/>
            <a:ext cx="7946499" cy="4766142"/>
          </a:xfrm>
          <a:prstGeom prst="rect">
            <a:avLst/>
          </a:prstGeom>
        </p:spPr>
      </p:pic>
      <p:sp>
        <p:nvSpPr>
          <p:cNvPr id="6" name="角丸四角形 5"/>
          <p:cNvSpPr/>
          <p:nvPr/>
        </p:nvSpPr>
        <p:spPr>
          <a:xfrm>
            <a:off x="363226"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2540590"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8" name="角丸四角形 7"/>
          <p:cNvSpPr/>
          <p:nvPr/>
        </p:nvSpPr>
        <p:spPr>
          <a:xfrm>
            <a:off x="4717954"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9541728"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6895318"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4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4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四角形吹き出し 20"/>
          <p:cNvSpPr/>
          <p:nvPr/>
        </p:nvSpPr>
        <p:spPr>
          <a:xfrm>
            <a:off x="361022" y="991122"/>
            <a:ext cx="11321474"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ブロック並べのドメインモデルと走行体の操作を分離する</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361020" y="1825227"/>
            <a:ext cx="8246628" cy="2733125"/>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69205" y="1825226"/>
            <a:ext cx="2095445" cy="307777"/>
          </a:xfrm>
          <a:prstGeom prst="rect">
            <a:avLst/>
          </a:prstGeom>
          <a:solidFill>
            <a:srgbClr val="D24726"/>
          </a:solidFill>
        </p:spPr>
        <p:txBody>
          <a:bodyPr wrap="none" rtlCol="0">
            <a:spAutoFit/>
          </a:bodyPr>
          <a:lstStyle/>
          <a:p>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-1-1.</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パッケージ構成</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 name="グループ化 4"/>
          <p:cNvGrpSpPr/>
          <p:nvPr/>
        </p:nvGrpSpPr>
        <p:grpSpPr>
          <a:xfrm>
            <a:off x="431686" y="3840906"/>
            <a:ext cx="3022063" cy="325692"/>
            <a:chOff x="1410788" y="4496017"/>
            <a:chExt cx="3022997" cy="325692"/>
          </a:xfrm>
        </p:grpSpPr>
        <p:sp>
          <p:nvSpPr>
            <p:cNvPr id="16" name="正方形/長方形 15"/>
            <p:cNvSpPr/>
            <p:nvPr/>
          </p:nvSpPr>
          <p:spPr>
            <a:xfrm>
              <a:off x="1410792" y="4496017"/>
              <a:ext cx="286606" cy="7966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7" name="正方形/長方形 16"/>
            <p:cNvSpPr/>
            <p:nvPr/>
          </p:nvSpPr>
          <p:spPr>
            <a:xfrm>
              <a:off x="1410788" y="4575682"/>
              <a:ext cx="3022997" cy="246027"/>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デバイス制御</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33" name="グループ化 32"/>
          <p:cNvGrpSpPr/>
          <p:nvPr/>
        </p:nvGrpSpPr>
        <p:grpSpPr>
          <a:xfrm>
            <a:off x="431687" y="3420186"/>
            <a:ext cx="1126770" cy="331339"/>
            <a:chOff x="525779" y="3622818"/>
            <a:chExt cx="1126770" cy="331339"/>
          </a:xfrm>
        </p:grpSpPr>
        <p:sp>
          <p:nvSpPr>
            <p:cNvPr id="3" name="正方形/長方形 2"/>
            <p:cNvSpPr/>
            <p:nvPr/>
          </p:nvSpPr>
          <p:spPr>
            <a:xfrm>
              <a:off x="525779" y="3718333"/>
              <a:ext cx="1126770" cy="23582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動作</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a:spLocks noChangeAspect="1"/>
            </p:cNvSpPr>
            <p:nvPr/>
          </p:nvSpPr>
          <p:spPr>
            <a:xfrm>
              <a:off x="525779" y="3622818"/>
              <a:ext cx="278008" cy="9608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pSp>
      <p:grpSp>
        <p:nvGrpSpPr>
          <p:cNvPr id="29" name="グループ化 28"/>
          <p:cNvGrpSpPr/>
          <p:nvPr/>
        </p:nvGrpSpPr>
        <p:grpSpPr>
          <a:xfrm>
            <a:off x="431686" y="2980809"/>
            <a:ext cx="2460770" cy="333974"/>
            <a:chOff x="525778" y="3183441"/>
            <a:chExt cx="2460770" cy="333974"/>
          </a:xfrm>
        </p:grpSpPr>
        <p:sp>
          <p:nvSpPr>
            <p:cNvPr id="19" name="正方形/長方形 18"/>
            <p:cNvSpPr/>
            <p:nvPr/>
          </p:nvSpPr>
          <p:spPr>
            <a:xfrm>
              <a:off x="525778" y="3281470"/>
              <a:ext cx="2460770" cy="235945"/>
            </a:xfrm>
            <a:prstGeom prst="rect">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2700000" scaled="1"/>
              <a:tileRect/>
            </a:gradFill>
            <a:ln>
              <a:solidFill>
                <a:srgbClr val="FF3399"/>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攻略手順</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実行</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正方形/長方形 26"/>
            <p:cNvSpPr>
              <a:spLocks noChangeAspect="1"/>
            </p:cNvSpPr>
            <p:nvPr/>
          </p:nvSpPr>
          <p:spPr>
            <a:xfrm>
              <a:off x="525779" y="3183441"/>
              <a:ext cx="278008" cy="96086"/>
            </a:xfrm>
            <a:prstGeom prst="rect">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2700000" scaled="1"/>
              <a:tileRect/>
            </a:gradFill>
            <a:ln>
              <a:solidFill>
                <a:srgbClr val="FF3399"/>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pSp>
      <p:grpSp>
        <p:nvGrpSpPr>
          <p:cNvPr id="30" name="グループ化 29"/>
          <p:cNvGrpSpPr/>
          <p:nvPr/>
        </p:nvGrpSpPr>
        <p:grpSpPr>
          <a:xfrm>
            <a:off x="431686" y="2580765"/>
            <a:ext cx="1295648" cy="331745"/>
            <a:chOff x="525778" y="2783397"/>
            <a:chExt cx="1295648" cy="331745"/>
          </a:xfrm>
        </p:grpSpPr>
        <p:sp>
          <p:nvSpPr>
            <p:cNvPr id="23" name="正方形/長方形 22"/>
            <p:cNvSpPr/>
            <p:nvPr/>
          </p:nvSpPr>
          <p:spPr>
            <a:xfrm>
              <a:off x="525779" y="2879197"/>
              <a:ext cx="1295647" cy="235945"/>
            </a:xfrm>
            <a:prstGeom prst="rect">
              <a:avLst/>
            </a:prstGeom>
            <a:gradFill flip="none" rotWithShape="1">
              <a:gsLst>
                <a:gs pos="0">
                  <a:srgbClr val="00FF00">
                    <a:tint val="66000"/>
                    <a:satMod val="160000"/>
                  </a:srgbClr>
                </a:gs>
                <a:gs pos="50000">
                  <a:srgbClr val="00FF00">
                    <a:tint val="44500"/>
                    <a:satMod val="160000"/>
                  </a:srgbClr>
                </a:gs>
                <a:gs pos="100000">
                  <a:srgbClr val="00FF00">
                    <a:tint val="23500"/>
                    <a:satMod val="160000"/>
                  </a:srgbClr>
                </a:gs>
              </a:gsLst>
              <a:lin ang="2700000" scaled="1"/>
              <a:tileRect/>
            </a:gra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ゲーム攻略</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a:spLocks noChangeAspect="1"/>
            </p:cNvSpPr>
            <p:nvPr/>
          </p:nvSpPr>
          <p:spPr>
            <a:xfrm>
              <a:off x="525778" y="2783397"/>
              <a:ext cx="278008" cy="96086"/>
            </a:xfrm>
            <a:prstGeom prst="rect">
              <a:avLst/>
            </a:prstGeom>
            <a:gradFill flip="none" rotWithShape="1">
              <a:gsLst>
                <a:gs pos="0">
                  <a:srgbClr val="00FF00">
                    <a:tint val="66000"/>
                    <a:satMod val="160000"/>
                  </a:srgbClr>
                </a:gs>
                <a:gs pos="50000">
                  <a:srgbClr val="00FF00">
                    <a:tint val="44500"/>
                    <a:satMod val="160000"/>
                  </a:srgbClr>
                </a:gs>
                <a:gs pos="100000">
                  <a:srgbClr val="00FF00">
                    <a:tint val="23500"/>
                    <a:satMod val="160000"/>
                  </a:srgbClr>
                </a:gs>
              </a:gsLst>
              <a:lin ang="2700000" scaled="1"/>
              <a:tileRect/>
            </a:gra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pSp>
      <p:grpSp>
        <p:nvGrpSpPr>
          <p:cNvPr id="32" name="グループ化 31"/>
          <p:cNvGrpSpPr/>
          <p:nvPr/>
        </p:nvGrpSpPr>
        <p:grpSpPr>
          <a:xfrm>
            <a:off x="1805832" y="2573942"/>
            <a:ext cx="1086624" cy="338568"/>
            <a:chOff x="1899924" y="2776574"/>
            <a:chExt cx="1086624" cy="338568"/>
          </a:xfrm>
        </p:grpSpPr>
        <p:sp>
          <p:nvSpPr>
            <p:cNvPr id="24" name="正方形/長方形 23"/>
            <p:cNvSpPr/>
            <p:nvPr/>
          </p:nvSpPr>
          <p:spPr>
            <a:xfrm>
              <a:off x="1899924" y="2879197"/>
              <a:ext cx="1086624" cy="235945"/>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2700000" scaled="1"/>
              <a:tileRect/>
            </a:gradFill>
            <a:ln>
              <a:solidFill>
                <a:srgbClr val="0099CC"/>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走行エリア攻略</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a:spLocks noChangeAspect="1"/>
            </p:cNvSpPr>
            <p:nvPr/>
          </p:nvSpPr>
          <p:spPr>
            <a:xfrm>
              <a:off x="1899924" y="2776574"/>
              <a:ext cx="278008" cy="96086"/>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2700000" scaled="1"/>
              <a:tileRect/>
            </a:gradFill>
            <a:ln>
              <a:solidFill>
                <a:srgbClr val="0099CC"/>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pSp>
      <p:grpSp>
        <p:nvGrpSpPr>
          <p:cNvPr id="35" name="グループ化 34"/>
          <p:cNvGrpSpPr/>
          <p:nvPr/>
        </p:nvGrpSpPr>
        <p:grpSpPr>
          <a:xfrm>
            <a:off x="1805832" y="3419615"/>
            <a:ext cx="1073128" cy="332452"/>
            <a:chOff x="1899924" y="3622247"/>
            <a:chExt cx="1073128" cy="332452"/>
          </a:xfrm>
        </p:grpSpPr>
        <p:sp>
          <p:nvSpPr>
            <p:cNvPr id="22" name="正方形/長方形 21"/>
            <p:cNvSpPr/>
            <p:nvPr/>
          </p:nvSpPr>
          <p:spPr>
            <a:xfrm>
              <a:off x="1899924" y="3718754"/>
              <a:ext cx="1073128" cy="23594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000" dirty="0">
                  <a:latin typeface="メイリオ" panose="020B0604030504040204" pitchFamily="50" charset="-128"/>
                  <a:ea typeface="メイリオ" panose="020B0604030504040204" pitchFamily="50" charset="-128"/>
                  <a:cs typeface="メイリオ" panose="020B0604030504040204" pitchFamily="50" charset="-128"/>
                </a:rPr>
                <a:t>センシング</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正方形/長方形 33"/>
            <p:cNvSpPr>
              <a:spLocks noChangeAspect="1"/>
            </p:cNvSpPr>
            <p:nvPr/>
          </p:nvSpPr>
          <p:spPr>
            <a:xfrm>
              <a:off x="1902604" y="3622247"/>
              <a:ext cx="278008" cy="9608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53" name="グループ化 52"/>
          <p:cNvGrpSpPr/>
          <p:nvPr/>
        </p:nvGrpSpPr>
        <p:grpSpPr>
          <a:xfrm>
            <a:off x="2985174" y="2552364"/>
            <a:ext cx="440687" cy="1199161"/>
            <a:chOff x="3079266" y="2524930"/>
            <a:chExt cx="440687" cy="1525405"/>
          </a:xfrm>
        </p:grpSpPr>
        <p:sp>
          <p:nvSpPr>
            <p:cNvPr id="18" name="正方形/長方形 17"/>
            <p:cNvSpPr/>
            <p:nvPr/>
          </p:nvSpPr>
          <p:spPr>
            <a:xfrm>
              <a:off x="3079266" y="2652719"/>
              <a:ext cx="440687" cy="1397616"/>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UI</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正方形/長方形 35"/>
            <p:cNvSpPr>
              <a:spLocks/>
            </p:cNvSpPr>
            <p:nvPr/>
          </p:nvSpPr>
          <p:spPr>
            <a:xfrm>
              <a:off x="3082610" y="2524930"/>
              <a:ext cx="277200" cy="118703"/>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grpSp>
      <p:grpSp>
        <p:nvGrpSpPr>
          <p:cNvPr id="52" name="グループ化 51"/>
          <p:cNvGrpSpPr/>
          <p:nvPr/>
        </p:nvGrpSpPr>
        <p:grpSpPr>
          <a:xfrm>
            <a:off x="431686" y="2191817"/>
            <a:ext cx="3022063" cy="310577"/>
            <a:chOff x="520023" y="2393613"/>
            <a:chExt cx="2385494" cy="310577"/>
          </a:xfrm>
        </p:grpSpPr>
        <p:sp>
          <p:nvSpPr>
            <p:cNvPr id="39" name="正方形/長方形 38"/>
            <p:cNvSpPr/>
            <p:nvPr/>
          </p:nvSpPr>
          <p:spPr>
            <a:xfrm>
              <a:off x="520024" y="2492733"/>
              <a:ext cx="2385493" cy="21145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CC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全体制御</a:t>
              </a:r>
              <a:endPar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正方形/長方形 39"/>
            <p:cNvSpPr>
              <a:spLocks/>
            </p:cNvSpPr>
            <p:nvPr/>
          </p:nvSpPr>
          <p:spPr>
            <a:xfrm>
              <a:off x="520023" y="2393613"/>
              <a:ext cx="288000" cy="9991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a:solidFill>
                <a:srgbClr val="FFCC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grpSp>
      <p:cxnSp>
        <p:nvCxnSpPr>
          <p:cNvPr id="44" name="直線矢印コネクタ 43"/>
          <p:cNvCxnSpPr/>
          <p:nvPr/>
        </p:nvCxnSpPr>
        <p:spPr>
          <a:xfrm flipH="1">
            <a:off x="1098663" y="3751525"/>
            <a:ext cx="1" cy="200918"/>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22" idx="2"/>
          </p:cNvCxnSpPr>
          <p:nvPr/>
        </p:nvCxnSpPr>
        <p:spPr>
          <a:xfrm flipH="1">
            <a:off x="2296030" y="3752067"/>
            <a:ext cx="46366" cy="191272"/>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H="1">
            <a:off x="1098663" y="3314497"/>
            <a:ext cx="1" cy="200918"/>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a:off x="2309204" y="3324143"/>
            <a:ext cx="0" cy="191272"/>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1098663" y="2914849"/>
            <a:ext cx="1" cy="172654"/>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24" idx="2"/>
          </p:cNvCxnSpPr>
          <p:nvPr/>
        </p:nvCxnSpPr>
        <p:spPr>
          <a:xfrm>
            <a:off x="2349144" y="2912510"/>
            <a:ext cx="7360" cy="195672"/>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H="1">
            <a:off x="1081537" y="2516736"/>
            <a:ext cx="1" cy="172654"/>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H="1">
            <a:off x="2339378" y="2508931"/>
            <a:ext cx="1" cy="172654"/>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2505129" y="1853713"/>
            <a:ext cx="5765419" cy="430887"/>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システムをその機能の抽象度に着目して階層化し、パッケージとした</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表示・</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UI</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を除く</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上位層の機能はその直下の層によって実現される。</a:t>
            </a:r>
            <a:endParaRPr kumimoji="1"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3" name="直線矢印コネクタ 62"/>
          <p:cNvCxnSpPr>
            <a:stCxn id="18" idx="2"/>
          </p:cNvCxnSpPr>
          <p:nvPr/>
        </p:nvCxnSpPr>
        <p:spPr>
          <a:xfrm flipH="1">
            <a:off x="3205517" y="3751525"/>
            <a:ext cx="1" cy="200918"/>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graphicFrame>
        <p:nvGraphicFramePr>
          <p:cNvPr id="66" name="表 65"/>
          <p:cNvGraphicFramePr>
            <a:graphicFrameLocks noGrp="1"/>
          </p:cNvGraphicFramePr>
          <p:nvPr>
            <p:extLst/>
          </p:nvPr>
        </p:nvGraphicFramePr>
        <p:xfrm>
          <a:off x="3536259" y="2272583"/>
          <a:ext cx="5019288" cy="2194560"/>
        </p:xfrm>
        <a:graphic>
          <a:graphicData uri="http://schemas.openxmlformats.org/drawingml/2006/table">
            <a:tbl>
              <a:tblPr firstRow="1" bandRow="1">
                <a:tableStyleId>{5940675A-B579-460E-94D1-54222C63F5DA}</a:tableStyleId>
              </a:tblPr>
              <a:tblGrid>
                <a:gridCol w="1131362"/>
                <a:gridCol w="3887926"/>
              </a:tblGrid>
              <a:tr h="240603">
                <a:tc>
                  <a:txBody>
                    <a:bodyPr/>
                    <a:lstStyle/>
                    <a:p>
                      <a:pPr algn="ctr"/>
                      <a:r>
                        <a:rPr kumimoji="1" lang="ja-JP" altLang="en-US" sz="1000" b="1" dirty="0" smtClean="0">
                          <a:latin typeface="メイリオ" panose="020B0604030504040204" pitchFamily="50" charset="-128"/>
                          <a:ea typeface="メイリオ" panose="020B0604030504040204" pitchFamily="50" charset="-128"/>
                          <a:cs typeface="メイリオ" panose="020B0604030504040204" pitchFamily="50" charset="-128"/>
                        </a:rPr>
                        <a:t>パッケージ名</a:t>
                      </a:r>
                      <a:endParaRPr kumimoji="1" lang="ja-JP" altLang="en-US" sz="1000" b="1" dirty="0">
                        <a:latin typeface="メイリオ" panose="020B0604030504040204" pitchFamily="50" charset="-128"/>
                        <a:ea typeface="メイリオ" panose="020B0604030504040204" pitchFamily="50" charset="-128"/>
                        <a:cs typeface="メイリオ" panose="020B0604030504040204" pitchFamily="50" charset="-128"/>
                      </a:endParaRPr>
                    </a:p>
                  </a:txBody>
                  <a:tcPr>
                    <a:solidFill>
                      <a:schemeClr val="accent3">
                        <a:lumMod val="20000"/>
                        <a:lumOff val="80000"/>
                      </a:schemeClr>
                    </a:solidFill>
                  </a:tcPr>
                </a:tc>
                <a:tc>
                  <a:txBody>
                    <a:bodyPr/>
                    <a:lstStyle/>
                    <a:p>
                      <a:pPr algn="ctr"/>
                      <a:r>
                        <a:rPr kumimoji="1" lang="ja-JP" altLang="en-US" sz="1000" b="1" dirty="0" smtClean="0">
                          <a:latin typeface="メイリオ" panose="020B0604030504040204" pitchFamily="50" charset="-128"/>
                          <a:ea typeface="メイリオ" panose="020B0604030504040204" pitchFamily="50" charset="-128"/>
                          <a:cs typeface="メイリオ" panose="020B0604030504040204" pitchFamily="50" charset="-128"/>
                        </a:rPr>
                        <a:t>概要</a:t>
                      </a:r>
                      <a:endParaRPr kumimoji="1" lang="ja-JP" altLang="en-US" sz="1000" b="1" dirty="0">
                        <a:latin typeface="メイリオ" panose="020B0604030504040204" pitchFamily="50" charset="-128"/>
                        <a:ea typeface="メイリオ" panose="020B0604030504040204" pitchFamily="50" charset="-128"/>
                        <a:cs typeface="メイリオ" panose="020B0604030504040204" pitchFamily="50" charset="-128"/>
                      </a:endParaRPr>
                    </a:p>
                  </a:txBody>
                  <a:tcPr>
                    <a:solidFill>
                      <a:schemeClr val="accent5">
                        <a:lumMod val="20000"/>
                        <a:lumOff val="80000"/>
                      </a:schemeClr>
                    </a:solidFill>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全体制御</a:t>
                      </a:r>
                      <a:endParaRPr kumimoji="1" lang="ja-JP" altLang="en-US" sz="1000" b="1"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各パッケージのインスタンスの管理、戦略の実行。</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R</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ゲーム攻略</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00FF00">
                            <a:tint val="66000"/>
                            <a:satMod val="160000"/>
                          </a:srgbClr>
                        </a:gs>
                        <a:gs pos="50000">
                          <a:srgbClr val="00FF00">
                            <a:tint val="44500"/>
                            <a:satMod val="160000"/>
                          </a:srgbClr>
                        </a:gs>
                        <a:gs pos="100000">
                          <a:srgbClr val="00FF00">
                            <a:tint val="23500"/>
                            <a:satMod val="160000"/>
                          </a:srgb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ブロック並べ攻略のモデルを管理し、戦術を作成する。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走行エリア攻略</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ブロック並べ以外のコース情報から走行戦術を作成する。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攻略手順実行</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2700000" scaled="1"/>
                      <a:tileRect/>
                    </a:gradFill>
                  </a:tcPr>
                </a:tc>
                <a:tc>
                  <a:txBody>
                    <a:bodyPr/>
                    <a:lstStyle/>
                    <a:p>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R</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ゲーム攻略、走行エリア攻略が作成した一連の指示を実行する。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動作</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ブロック色認識等のなどの複雑な動作を行う。</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センシング</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走行体の推定位置等の二次的な情報の生成・管理を行う。</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デバイス制御</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動作、センシングに、デバイス操作の低レベル</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sz="1000" dirty="0" err="1" smtClean="0">
                          <a:latin typeface="メイリオ" panose="020B0604030504040204" pitchFamily="50" charset="-128"/>
                          <a:ea typeface="メイリオ" panose="020B0604030504040204" pitchFamily="50" charset="-128"/>
                          <a:cs typeface="メイリオ" panose="020B0604030504040204" pitchFamily="50" charset="-128"/>
                        </a:rPr>
                        <a:t>を提</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供する。</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r h="240603">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表示・</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UI</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2700000" scaled="1"/>
                      <a:tileRect/>
                    </a:gradFill>
                  </a:tcPr>
                </a:tc>
                <a:tc>
                  <a:txBody>
                    <a:bodyPr/>
                    <a:lstStyle/>
                    <a:p>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ボタンの押下の検知、および</a:t>
                      </a:r>
                      <a:r>
                        <a:rPr kumimoji="1" lang="en-US" altLang="ja-JP" sz="1000" dirty="0" smtClean="0">
                          <a:latin typeface="メイリオ" panose="020B0604030504040204" pitchFamily="50" charset="-128"/>
                          <a:ea typeface="メイリオ" panose="020B0604030504040204" pitchFamily="50" charset="-128"/>
                          <a:cs typeface="メイリオ" panose="020B0604030504040204" pitchFamily="50" charset="-128"/>
                        </a:rPr>
                        <a:t>LCD</a:t>
                      </a:r>
                      <a:r>
                        <a:rPr kumimoji="1" lang="ja-JP" altLang="en-US" sz="10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000" dirty="0" smtClean="0">
                          <a:latin typeface="メイリオ" panose="020B0604030504040204" pitchFamily="50" charset="-128"/>
                          <a:ea typeface="メイリオ" panose="020B0604030504040204" pitchFamily="50" charset="-128"/>
                          <a:cs typeface="メイリオ" panose="020B0604030504040204" pitchFamily="50" charset="-128"/>
                        </a:rPr>
                        <a:t>スピーカーの制御を行う。</a:t>
                      </a:r>
                      <a:endParaRPr kumimoji="1" lang="ja-JP" altLang="en-US" sz="1000" dirty="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67" name="正方形/長方形 66"/>
          <p:cNvSpPr/>
          <p:nvPr/>
        </p:nvSpPr>
        <p:spPr>
          <a:xfrm>
            <a:off x="8713862" y="1825226"/>
            <a:ext cx="6066664" cy="3320932"/>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8720846" y="1825226"/>
            <a:ext cx="1614545" cy="307777"/>
          </a:xfrm>
          <a:prstGeom prst="rect">
            <a:avLst/>
          </a:prstGeom>
          <a:solidFill>
            <a:srgbClr val="D24726"/>
          </a:solidFill>
        </p:spPr>
        <p:txBody>
          <a:bodyPr wrap="none" rtlCol="0">
            <a:spAutoFit/>
          </a:bodyPr>
          <a:lstStyle/>
          <a:p>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-1-2.</a:t>
            </a:r>
            <a:r>
              <a:rPr kumimoji="1"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全体制御</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テキスト ボックス 68"/>
          <p:cNvSpPr txBox="1"/>
          <p:nvPr/>
        </p:nvSpPr>
        <p:spPr>
          <a:xfrm>
            <a:off x="8755283" y="1963015"/>
            <a:ext cx="6025243" cy="769441"/>
          </a:xfrm>
          <a:prstGeom prst="rect">
            <a:avLst/>
          </a:prstGeom>
          <a:noFill/>
        </p:spPr>
        <p:txBody>
          <a:bodyPr wrap="square" rtlCol="0">
            <a:spAutoFit/>
          </a:bodyPr>
          <a:lstStyle/>
          <a:p>
            <a:pPr indent="1528763"/>
            <a:r>
              <a:rPr kumimoji="1"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全体制御は各パッケージのルート（外部からパッケージを利用する際の窓口となるオブジェクト）を作成する。また、</a:t>
            </a:r>
            <a:r>
              <a:rPr kumimoji="1" lang="en-US" altLang="ja-JP"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R</a:t>
            </a:r>
            <a:r>
              <a:rPr kumimoji="1"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ゲーム攻略</a:t>
            </a:r>
            <a:r>
              <a:rPr kumimoji="1"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走行エリア攻略</a:t>
            </a:r>
            <a:r>
              <a:rPr kumimoji="1"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、表示・</a:t>
            </a:r>
            <a:r>
              <a:rPr kumimoji="1"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UI</a:t>
            </a:r>
            <a:r>
              <a:rPr kumimoji="1"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のルートのインスタンスを保持する。メインループ内では、</a:t>
            </a:r>
            <a:r>
              <a:rPr kumimoji="1"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R</a:t>
            </a:r>
            <a:r>
              <a:rPr kumimoji="1"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ゲーム攻略</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または走行エリア攻略および攻略手順実行パッケージのルートの実行関数が呼び出される。</a:t>
            </a:r>
            <a:endParaRPr kumimoji="1"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正方形/長方形 75"/>
          <p:cNvSpPr/>
          <p:nvPr/>
        </p:nvSpPr>
        <p:spPr>
          <a:xfrm>
            <a:off x="361020" y="4647734"/>
            <a:ext cx="8246627" cy="5847988"/>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p:nvSpPr>
        <p:spPr>
          <a:xfrm>
            <a:off x="361020" y="4647734"/>
            <a:ext cx="4564070" cy="307777"/>
          </a:xfrm>
          <a:prstGeom prst="rect">
            <a:avLst/>
          </a:prstGeom>
          <a:solidFill>
            <a:srgbClr val="D24726"/>
          </a:solidFill>
        </p:spPr>
        <p:txBody>
          <a:bodyPr wrap="none" rtlCol="0">
            <a:spAutoFit/>
          </a:bodyPr>
          <a:lstStyle/>
          <a:p>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-1-3.</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ゲーム攻略</a:t>
            </a:r>
            <a:r>
              <a:rPr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走行エリア攻略・攻略手順実行</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18439" y="4800820"/>
            <a:ext cx="8149452" cy="600164"/>
          </a:xfrm>
          <a:prstGeom prst="rect">
            <a:avLst/>
          </a:prstGeom>
          <a:noFill/>
        </p:spPr>
        <p:txBody>
          <a:bodyPr wrap="square" rtlCol="0">
            <a:spAutoFit/>
          </a:bodyPr>
          <a:lstStyle/>
          <a:p>
            <a:pPr indent="4664075"/>
            <a:r>
              <a:rPr lang="en-US" altLang="ja-JP"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ゲーム攻略</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および</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走行エリア攻略</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は直接走行体を操作せず、攻略の手順を</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攻略手順実行</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に登録する。攻略手順実行は登録された順に攻略手順を実行する。攻略手順実行の結果</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ブロック</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の色</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測定等</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ゲーム攻略の状態更新メンバ関数のデリゲートを介して反映される。</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8713862" y="5261112"/>
            <a:ext cx="6066665" cy="5234609"/>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8713862" y="5261112"/>
            <a:ext cx="3943708" cy="307777"/>
          </a:xfrm>
          <a:prstGeom prst="rect">
            <a:avLst/>
          </a:prstGeom>
          <a:solidFill>
            <a:srgbClr val="D24726"/>
          </a:solidFill>
        </p:spPr>
        <p:txBody>
          <a:bodyPr wrap="none" rtlCol="0">
            <a:spAutoFit/>
          </a:bodyPr>
          <a:lstStyle/>
          <a:p>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-1-4.</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動作</a:t>
            </a:r>
            <a:r>
              <a:rPr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センシング・デバイス制御・</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UI</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テキスト ボックス 58"/>
          <p:cNvSpPr txBox="1"/>
          <p:nvPr/>
        </p:nvSpPr>
        <p:spPr>
          <a:xfrm>
            <a:off x="8753043" y="5651150"/>
            <a:ext cx="5955426" cy="1107996"/>
          </a:xfrm>
          <a:prstGeom prst="rect">
            <a:avLst/>
          </a:prstGeom>
          <a:noFill/>
        </p:spPr>
        <p:txBody>
          <a:bodyPr wrap="square" rtlCol="0">
            <a:spAutoFit/>
          </a:bodyPr>
          <a:lstStyle/>
          <a:p>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動作</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および</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センシング</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11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攻略手順</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実行</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が必要</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とする</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機能</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11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制御</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err="1" smtClean="0">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供する（例：ブロック色認識、自己位置推定等）。これらの機能は</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EV3</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API</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の簡易的なラッパーである</a:t>
            </a:r>
            <a:r>
              <a:rPr lang="ja-JP" altLang="en-US" sz="11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デバイス</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制御</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を用いて実現される。</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表示・</a:t>
            </a:r>
            <a:r>
              <a:rPr lang="en-US" altLang="ja-JP"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UI</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は走行の開始時およびデバッグでのみ使用される</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機能で、他のパッケージからユーティリティ的に使用さ</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れる。</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4" name="直線矢印コネクタ 63"/>
          <p:cNvCxnSpPr>
            <a:stCxn id="3" idx="3"/>
            <a:endCxn id="22" idx="1"/>
          </p:cNvCxnSpPr>
          <p:nvPr/>
        </p:nvCxnSpPr>
        <p:spPr>
          <a:xfrm>
            <a:off x="1558457" y="3633613"/>
            <a:ext cx="247375" cy="482"/>
          </a:xfrm>
          <a:prstGeom prst="straightConnector1">
            <a:avLst/>
          </a:prstGeom>
          <a:ln w="1270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79208" y="2680184"/>
            <a:ext cx="5710087" cy="2427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298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63226"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要求</a:t>
            </a:r>
          </a:p>
        </p:txBody>
      </p:sp>
      <p:sp>
        <p:nvSpPr>
          <p:cNvPr id="7" name="角丸四角形 6"/>
          <p:cNvSpPr/>
          <p:nvPr/>
        </p:nvSpPr>
        <p:spPr>
          <a:xfrm>
            <a:off x="254140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分析</a:t>
            </a:r>
          </a:p>
        </p:txBody>
      </p:sp>
      <p:sp>
        <p:nvSpPr>
          <p:cNvPr id="8" name="角丸四角形 7"/>
          <p:cNvSpPr/>
          <p:nvPr/>
        </p:nvSpPr>
        <p:spPr>
          <a:xfrm>
            <a:off x="4719576"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3. </a:t>
            </a:r>
            <a:r>
              <a:rPr lang="ja-JP" altLang="en-US" sz="28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制御</a:t>
            </a:r>
            <a:endParaRPr lang="ja-JP" altLang="en-US" sz="2227"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角丸四角形 8"/>
          <p:cNvSpPr/>
          <p:nvPr/>
        </p:nvSpPr>
        <p:spPr>
          <a:xfrm>
            <a:off x="6897751" y="313647"/>
            <a:ext cx="2140768" cy="679323"/>
          </a:xfrm>
          <a:prstGeom prst="roundRect">
            <a:avLst>
              <a:gd name="adj" fmla="val 0"/>
            </a:avLst>
          </a:prstGeom>
          <a:solidFill>
            <a:schemeClr val="bg1"/>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28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000" dirty="0" smtClean="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n w="0"/>
              <a:solidFill>
                <a:schemeClr val="bg1">
                  <a:lumMod val="50000"/>
                </a:schemeClr>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2919134" y="705191"/>
            <a:ext cx="2489961" cy="709297"/>
          </a:xfrm>
          <a:prstGeom prst="rect">
            <a:avLst/>
          </a:prstGeom>
          <a:noFill/>
        </p:spPr>
        <p:txBody>
          <a:bodyPr wrap="square" rtlCol="0">
            <a:spAutoFit/>
          </a:bodyPr>
          <a:lstStyle/>
          <a:p>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д</a:t>
            </a:r>
            <a:r>
              <a:rPr lang="ja-JP" altLang="az-Cyrl-AZ" sz="4009" dirty="0" err="1">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r>
              <a:rPr lang="az-Cyrl-AZ" altLang="ja-JP" sz="4009"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900"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12897612" y="117632"/>
            <a:ext cx="2304288" cy="640816"/>
          </a:xfrm>
          <a:prstGeom prst="rect">
            <a:avLst/>
          </a:prstGeom>
          <a:noFill/>
        </p:spPr>
        <p:txBody>
          <a:bodyPr wrap="square" rtlCol="0">
            <a:spAutoFit/>
          </a:bodyPr>
          <a:lstStyle/>
          <a:p>
            <a:r>
              <a:rPr lang="ja-JP" altLang="en-US" sz="3564" dirty="0">
                <a:ln w="0"/>
                <a:effectLst>
                  <a:outerShdw blurRad="38100" dist="19050" dir="2700000" algn="tl" rotWithShape="0">
                    <a:schemeClr val="dk1">
                      <a:alpha val="40000"/>
                    </a:schemeClr>
                  </a:outerShdw>
                </a:effectLst>
                <a:latin typeface="メイリオ" panose="020B0604030504040204" pitchFamily="50" charset="-128"/>
                <a:ea typeface="メイリオ" panose="020B0604030504040204" pitchFamily="50" charset="-128"/>
                <a:cs typeface="メイリオ" panose="020B0604030504040204" pitchFamily="50" charset="-128"/>
              </a:rPr>
              <a:t>しんよこ</a:t>
            </a:r>
          </a:p>
        </p:txBody>
      </p:sp>
      <p:sp>
        <p:nvSpPr>
          <p:cNvPr id="20" name="角丸四角形 19"/>
          <p:cNvSpPr/>
          <p:nvPr/>
        </p:nvSpPr>
        <p:spPr>
          <a:xfrm>
            <a:off x="9075925" y="313647"/>
            <a:ext cx="2609813" cy="679323"/>
          </a:xfrm>
          <a:prstGeom prst="roundRect">
            <a:avLst>
              <a:gd name="adj" fmla="val 0"/>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8693" tIns="49347" rIns="98693" bIns="49347" numCol="1" spcCol="0" rtlCol="0" fromWordArt="0" anchor="ctr" anchorCtr="0" forceAA="0" compatLnSpc="1">
            <a:prstTxWarp prst="textNoShape">
              <a:avLst/>
            </a:prstTxWarp>
            <a:noAutofit/>
          </a:bodyPr>
          <a:lstStyle/>
          <a:p>
            <a:pPr algn="ctr"/>
            <a:r>
              <a:rPr lang="en-US" altLang="ja-JP"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 </a:t>
            </a:r>
            <a:r>
              <a:rPr lang="ja-JP" altLang="en-US" sz="32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設計</a:t>
            </a:r>
            <a:r>
              <a:rPr lang="en-US" altLang="ja-JP" sz="2400" b="1" dirty="0" smtClean="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400" b="1" dirty="0">
              <a:ln w="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四角形吹き出し 20"/>
          <p:cNvSpPr/>
          <p:nvPr/>
        </p:nvSpPr>
        <p:spPr>
          <a:xfrm>
            <a:off x="363226" y="991122"/>
            <a:ext cx="11319270" cy="682239"/>
          </a:xfrm>
          <a:prstGeom prst="wedgeRectCallout">
            <a:avLst>
              <a:gd name="adj1" fmla="val 59907"/>
              <a:gd name="adj2" fmla="val -31101"/>
            </a:avLst>
          </a:prstGeom>
          <a:solidFill>
            <a:srgbClr val="D24726"/>
          </a:solidFill>
          <a:ln w="41275">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1827" tIns="50913" rIns="101827" bIns="50913" numCol="1" spcCol="0" rtlCol="0" fromWordArt="0" anchor="ctr" anchorCtr="0" forceAA="0" compatLnSpc="1">
            <a:prstTxWarp prst="textNoShape">
              <a:avLst/>
            </a:prstTxWarp>
            <a:noAutofit/>
          </a:bodyPr>
          <a:lstStyle/>
          <a:p>
            <a:pPr algn="ctr"/>
            <a:r>
              <a:rPr lang="ja-JP" altLang="en-US" sz="2716" dirty="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716" dirty="0" smtClean="0">
                <a:latin typeface="メイリオ" panose="020B0604030504040204" pitchFamily="50" charset="-128"/>
                <a:ea typeface="メイリオ" panose="020B0604030504040204" pitchFamily="50" charset="-128"/>
                <a:cs typeface="メイリオ" panose="020B0604030504040204" pitchFamily="50" charset="-128"/>
              </a:rPr>
              <a:t>は各パッケージのメイン関数の呼び出しで実行される</a:t>
            </a:r>
            <a:endParaRPr lang="ja-JP" altLang="en-US" sz="2716"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7968136" y="1947572"/>
            <a:ext cx="7003458" cy="825747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968136" y="1942761"/>
            <a:ext cx="2948243" cy="307777"/>
          </a:xfrm>
          <a:prstGeom prst="rect">
            <a:avLst/>
          </a:prstGeom>
          <a:solidFill>
            <a:srgbClr val="D24726"/>
          </a:solidFill>
        </p:spPr>
        <p:txBody>
          <a:bodyPr wrap="none" rtlCol="0">
            <a:spAutoFit/>
          </a:bodyPr>
          <a:lstStyle/>
          <a:p>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-2-2.</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ゲーム攻略のシーケンス</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0123" y="32072239"/>
            <a:ext cx="8459472" cy="8259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正方形/長方形 17"/>
          <p:cNvSpPr/>
          <p:nvPr/>
        </p:nvSpPr>
        <p:spPr>
          <a:xfrm>
            <a:off x="363226" y="1947572"/>
            <a:ext cx="7478185" cy="8257477"/>
          </a:xfrm>
          <a:prstGeom prst="rect">
            <a:avLst/>
          </a:prstGeom>
          <a:noFill/>
          <a:ln w="2540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363226" y="1947572"/>
            <a:ext cx="2993127" cy="307777"/>
          </a:xfrm>
          <a:prstGeom prst="rect">
            <a:avLst/>
          </a:prstGeom>
          <a:solidFill>
            <a:srgbClr val="D24726"/>
          </a:solidFill>
        </p:spPr>
        <p:txBody>
          <a:bodyPr wrap="none" rtlCol="0">
            <a:spAutoFit/>
          </a:bodyPr>
          <a:lstStyle/>
          <a:p>
            <a:r>
              <a:rPr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4</a:t>
            </a:r>
            <a:r>
              <a:rPr kumimoji="1" lang="en-US" altLang="ja-JP"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-2-1.</a:t>
            </a:r>
            <a:r>
              <a:rPr lang="ja-JP" altLang="en-US" sz="14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システム全体のシーケンス</a:t>
            </a:r>
            <a:endParaRPr kumimoji="1" lang="ja-JP" altLang="en-US" sz="14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テキスト ボックス 21"/>
          <p:cNvSpPr txBox="1"/>
          <p:nvPr/>
        </p:nvSpPr>
        <p:spPr>
          <a:xfrm>
            <a:off x="8283630" y="2459031"/>
            <a:ext cx="6562430" cy="430887"/>
          </a:xfrm>
          <a:prstGeom prst="rect">
            <a:avLst/>
          </a:prstGeom>
          <a:noFill/>
        </p:spPr>
        <p:txBody>
          <a:bodyPr wrap="square" rtlCol="0">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ゲームの攻略をシーケンスを、</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攻略手順</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の作成と実行に注目して例示する（</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各</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パッケージのルートは既に作成済み）。</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テキスト ボックス 22"/>
          <p:cNvSpPr txBox="1"/>
          <p:nvPr/>
        </p:nvSpPr>
        <p:spPr>
          <a:xfrm>
            <a:off x="425618" y="2328227"/>
            <a:ext cx="7258072" cy="600164"/>
          </a:xfrm>
          <a:prstGeom prst="rect">
            <a:avLst/>
          </a:prstGeom>
          <a:noFill/>
        </p:spPr>
        <p:txBody>
          <a:bodyPr wrap="square" rtlCol="0">
            <a:spAutoFit/>
          </a:bodyPr>
          <a:lstStyle/>
          <a:p>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プログラム開始時に、</a:t>
            </a:r>
            <a:r>
              <a:rPr lang="en-US" altLang="ja-JP" sz="1100" b="1" dirty="0" smtClean="0">
                <a:solidFill>
                  <a:srgbClr val="D24726"/>
                </a:solidFill>
                <a:latin typeface="メイリオ" panose="020B0604030504040204" pitchFamily="50" charset="-128"/>
                <a:ea typeface="メイリオ" panose="020B0604030504040204" pitchFamily="50" charset="-128"/>
                <a:cs typeface="メイリオ" panose="020B0604030504040204" pitchFamily="50" charset="-128"/>
              </a:rPr>
              <a:t>4.1</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 で示した階層の下から上の順に全パッケージのルートが作成される。全パッケージのルートを作成後、全体制御のメインループで、</a:t>
            </a:r>
            <a:r>
              <a:rPr lang="en-US" altLang="ja-JP"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R</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ゲーム攻略ルート</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走行エリア攻略</a:t>
            </a:r>
            <a:r>
              <a:rPr lang="ja-JP" altLang="en-US" sz="11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ルート</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100"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攻略手順実行</a:t>
            </a:r>
            <a:r>
              <a:rPr lang="ja-JP" altLang="en-US" sz="1100" dirty="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ルート</a:t>
            </a:r>
            <a:r>
              <a:rPr lang="ja-JP" altLang="en-US" sz="1100" dirty="0" smtClean="0">
                <a:latin typeface="メイリオ" panose="020B0604030504040204" pitchFamily="50" charset="-128"/>
                <a:ea typeface="メイリオ" panose="020B0604030504040204" pitchFamily="50" charset="-128"/>
                <a:cs typeface="メイリオ" panose="020B0604030504040204" pitchFamily="50" charset="-128"/>
              </a:rPr>
              <a:t>の実行関数が呼びだされる。</a:t>
            </a: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32" y="3369328"/>
            <a:ext cx="7255033" cy="5973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図 3"/>
          <p:cNvPicPr>
            <a:picLocks noChangeAspect="1"/>
          </p:cNvPicPr>
          <p:nvPr/>
        </p:nvPicPr>
        <p:blipFill>
          <a:blip r:embed="rId4"/>
          <a:stretch>
            <a:fillRect/>
          </a:stretch>
        </p:blipFill>
        <p:spPr>
          <a:xfrm>
            <a:off x="8080739" y="3369328"/>
            <a:ext cx="6765321" cy="6722820"/>
          </a:xfrm>
          <a:prstGeom prst="rect">
            <a:avLst/>
          </a:prstGeom>
        </p:spPr>
      </p:pic>
    </p:spTree>
    <p:extLst>
      <p:ext uri="{BB962C8B-B14F-4D97-AF65-F5344CB8AC3E}">
        <p14:creationId xmlns:p14="http://schemas.microsoft.com/office/powerpoint/2010/main" val="4089195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TotalTime>
  <Words>2463</Words>
  <Application>Microsoft Office PowerPoint</Application>
  <PresentationFormat>ユーザー設定</PresentationFormat>
  <Paragraphs>638</Paragraphs>
  <Slides>5</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vt:i4>
      </vt:variant>
    </vt:vector>
  </HeadingPairs>
  <TitlesOfParts>
    <vt:vector size="14" baseType="lpstr">
      <vt:lpstr>HG丸ｺﾞｼｯｸM-PRO</vt:lpstr>
      <vt:lpstr>ＭＳ Ｐゴシック</vt:lpstr>
      <vt:lpstr>メイリオ</vt:lpstr>
      <vt:lpstr>Arial</vt:lpstr>
      <vt:lpstr>Calibri</vt:lpstr>
      <vt:lpstr>Calibri Light</vt:lpstr>
      <vt:lpstr>Cambria Math</vt:lpstr>
      <vt:lpstr>Verdana</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Yajima Masashi</dc:creator>
  <cp:lastModifiedBy>Ishigami Masanori</cp:lastModifiedBy>
  <cp:revision>250</cp:revision>
  <cp:lastPrinted>2016-08-15T04:36:09Z</cp:lastPrinted>
  <dcterms:created xsi:type="dcterms:W3CDTF">2016-08-15T01:34:35Z</dcterms:created>
  <dcterms:modified xsi:type="dcterms:W3CDTF">2016-08-18T10:39:39Z</dcterms:modified>
</cp:coreProperties>
</file>