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harts/chart1.xml" ContentType="application/vnd.openxmlformats-officedocument.drawingml.chart+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
  </p:notesMasterIdLst>
  <p:sldIdLst>
    <p:sldId id="261" r:id="rId2"/>
    <p:sldId id="260" r:id="rId3"/>
    <p:sldId id="257" r:id="rId4"/>
    <p:sldId id="262" r:id="rId5"/>
    <p:sldId id="263" r:id="rId6"/>
  </p:sldIdLst>
  <p:sldSz cx="12801600" cy="9601200" type="A3"/>
  <p:notesSz cx="6888163" cy="10018713"/>
  <p:defaultTextStyle>
    <a:defPPr>
      <a:defRPr lang="ja-JP"/>
    </a:defPPr>
    <a:lvl1pPr marL="0" algn="l" defTabSz="1075155" rtl="0" eaLnBrk="1" latinLnBrk="0" hangingPunct="1">
      <a:defRPr kumimoji="1" sz="2100" kern="1200">
        <a:solidFill>
          <a:schemeClr val="tx1"/>
        </a:solidFill>
        <a:latin typeface="+mn-lt"/>
        <a:ea typeface="+mn-ea"/>
        <a:cs typeface="+mn-cs"/>
      </a:defRPr>
    </a:lvl1pPr>
    <a:lvl2pPr marL="537576" algn="l" defTabSz="1075155" rtl="0" eaLnBrk="1" latinLnBrk="0" hangingPunct="1">
      <a:defRPr kumimoji="1" sz="2100" kern="1200">
        <a:solidFill>
          <a:schemeClr val="tx1"/>
        </a:solidFill>
        <a:latin typeface="+mn-lt"/>
        <a:ea typeface="+mn-ea"/>
        <a:cs typeface="+mn-cs"/>
      </a:defRPr>
    </a:lvl2pPr>
    <a:lvl3pPr marL="1075155" algn="l" defTabSz="1075155" rtl="0" eaLnBrk="1" latinLnBrk="0" hangingPunct="1">
      <a:defRPr kumimoji="1" sz="2100" kern="1200">
        <a:solidFill>
          <a:schemeClr val="tx1"/>
        </a:solidFill>
        <a:latin typeface="+mn-lt"/>
        <a:ea typeface="+mn-ea"/>
        <a:cs typeface="+mn-cs"/>
      </a:defRPr>
    </a:lvl3pPr>
    <a:lvl4pPr marL="1612733" algn="l" defTabSz="1075155" rtl="0" eaLnBrk="1" latinLnBrk="0" hangingPunct="1">
      <a:defRPr kumimoji="1" sz="2100" kern="1200">
        <a:solidFill>
          <a:schemeClr val="tx1"/>
        </a:solidFill>
        <a:latin typeface="+mn-lt"/>
        <a:ea typeface="+mn-ea"/>
        <a:cs typeface="+mn-cs"/>
      </a:defRPr>
    </a:lvl4pPr>
    <a:lvl5pPr marL="2150310" algn="l" defTabSz="1075155" rtl="0" eaLnBrk="1" latinLnBrk="0" hangingPunct="1">
      <a:defRPr kumimoji="1" sz="2100" kern="1200">
        <a:solidFill>
          <a:schemeClr val="tx1"/>
        </a:solidFill>
        <a:latin typeface="+mn-lt"/>
        <a:ea typeface="+mn-ea"/>
        <a:cs typeface="+mn-cs"/>
      </a:defRPr>
    </a:lvl5pPr>
    <a:lvl6pPr marL="2687887" algn="l" defTabSz="1075155" rtl="0" eaLnBrk="1" latinLnBrk="0" hangingPunct="1">
      <a:defRPr kumimoji="1" sz="2100" kern="1200">
        <a:solidFill>
          <a:schemeClr val="tx1"/>
        </a:solidFill>
        <a:latin typeface="+mn-lt"/>
        <a:ea typeface="+mn-ea"/>
        <a:cs typeface="+mn-cs"/>
      </a:defRPr>
    </a:lvl6pPr>
    <a:lvl7pPr marL="3225463" algn="l" defTabSz="1075155" rtl="0" eaLnBrk="1" latinLnBrk="0" hangingPunct="1">
      <a:defRPr kumimoji="1" sz="2100" kern="1200">
        <a:solidFill>
          <a:schemeClr val="tx1"/>
        </a:solidFill>
        <a:latin typeface="+mn-lt"/>
        <a:ea typeface="+mn-ea"/>
        <a:cs typeface="+mn-cs"/>
      </a:defRPr>
    </a:lvl7pPr>
    <a:lvl8pPr marL="3763042" algn="l" defTabSz="1075155" rtl="0" eaLnBrk="1" latinLnBrk="0" hangingPunct="1">
      <a:defRPr kumimoji="1" sz="2100" kern="1200">
        <a:solidFill>
          <a:schemeClr val="tx1"/>
        </a:solidFill>
        <a:latin typeface="+mn-lt"/>
        <a:ea typeface="+mn-ea"/>
        <a:cs typeface="+mn-cs"/>
      </a:defRPr>
    </a:lvl8pPr>
    <a:lvl9pPr marL="4300619" algn="l" defTabSz="1075155" rtl="0" eaLnBrk="1" latinLnBrk="0" hangingPunct="1">
      <a:defRPr kumimoji="1"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ita Naoki" initials="TN" lastIdx="19" clrIdx="0">
    <p:extLst>
      <p:ext uri="{19B8F6BF-5375-455C-9EA6-DF929625EA0E}">
        <p15:presenceInfo xmlns:p15="http://schemas.microsoft.com/office/powerpoint/2012/main" userId="S-1-5-21-2190579883-2944289640-774129622-25922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66FF"/>
    <a:srgbClr val="FFCC00"/>
    <a:srgbClr val="FFCCFF"/>
    <a:srgbClr val="00FFFF"/>
    <a:srgbClr val="0000CC"/>
    <a:srgbClr val="FFCC99"/>
    <a:srgbClr val="99CCFF"/>
    <a:srgbClr val="66FF99"/>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淡色スタイル 3 - アクセント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19" autoAdjust="0"/>
    <p:restoredTop sz="99117" autoAdjust="0"/>
  </p:normalViewPr>
  <p:slideViewPr>
    <p:cSldViewPr snapToGrid="0">
      <p:cViewPr>
        <p:scale>
          <a:sx n="150" d="100"/>
          <a:sy n="150" d="100"/>
        </p:scale>
        <p:origin x="-2994" y="-360"/>
      </p:cViewPr>
      <p:guideLst>
        <p:guide orient="horz" pos="3024"/>
        <p:guide pos="40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strRef>
              <c:f>Sheet1!$D$1</c:f>
              <c:strCache>
                <c:ptCount val="1"/>
                <c:pt idx="0">
                  <c:v>強光</c:v>
                </c:pt>
              </c:strCache>
            </c:strRef>
          </c:tx>
          <c:spPr>
            <a:ln>
              <a:solidFill>
                <a:srgbClr val="FF0000"/>
              </a:solidFill>
            </a:ln>
          </c:spPr>
          <c:marker>
            <c:symbol val="none"/>
          </c:marker>
          <c:xVal>
            <c:numRef>
              <c:f>Sheet1!$D$2:$D$12</c:f>
              <c:numCache>
                <c:formatCode>General</c:formatCode>
                <c:ptCount val="11"/>
                <c:pt idx="0">
                  <c:v>481</c:v>
                </c:pt>
                <c:pt idx="1">
                  <c:v>493</c:v>
                </c:pt>
                <c:pt idx="2">
                  <c:v>516</c:v>
                </c:pt>
                <c:pt idx="3">
                  <c:v>535</c:v>
                </c:pt>
                <c:pt idx="4">
                  <c:v>553</c:v>
                </c:pt>
                <c:pt idx="5">
                  <c:v>573</c:v>
                </c:pt>
                <c:pt idx="6">
                  <c:v>600</c:v>
                </c:pt>
                <c:pt idx="7">
                  <c:v>617</c:v>
                </c:pt>
                <c:pt idx="8">
                  <c:v>647</c:v>
                </c:pt>
                <c:pt idx="9">
                  <c:v>681</c:v>
                </c:pt>
                <c:pt idx="10">
                  <c:v>703</c:v>
                </c:pt>
              </c:numCache>
            </c:numRef>
          </c:xVal>
          <c:yVal>
            <c:numRef>
              <c:f>Sheet1!$A$2:$A$12</c:f>
              <c:numCache>
                <c:formatCode>General</c:formatCode>
                <c:ptCount val="11"/>
                <c:pt idx="0">
                  <c:v>0</c:v>
                </c:pt>
                <c:pt idx="1">
                  <c:v>10</c:v>
                </c:pt>
                <c:pt idx="2">
                  <c:v>20</c:v>
                </c:pt>
                <c:pt idx="3">
                  <c:v>30</c:v>
                </c:pt>
                <c:pt idx="4">
                  <c:v>40</c:v>
                </c:pt>
                <c:pt idx="5">
                  <c:v>50</c:v>
                </c:pt>
                <c:pt idx="6">
                  <c:v>60</c:v>
                </c:pt>
                <c:pt idx="7">
                  <c:v>70</c:v>
                </c:pt>
                <c:pt idx="8">
                  <c:v>80</c:v>
                </c:pt>
                <c:pt idx="9">
                  <c:v>90</c:v>
                </c:pt>
                <c:pt idx="10">
                  <c:v>100</c:v>
                </c:pt>
              </c:numCache>
            </c:numRef>
          </c:yVal>
          <c:smooth val="0"/>
        </c:ser>
        <c:ser>
          <c:idx val="1"/>
          <c:order val="1"/>
          <c:tx>
            <c:strRef>
              <c:f>Sheet1!$B$1</c:f>
              <c:strCache>
                <c:ptCount val="1"/>
                <c:pt idx="0">
                  <c:v>暗黒</c:v>
                </c:pt>
              </c:strCache>
            </c:strRef>
          </c:tx>
          <c:spPr>
            <a:ln>
              <a:solidFill>
                <a:srgbClr val="0066FF"/>
              </a:solidFill>
            </a:ln>
          </c:spPr>
          <c:marker>
            <c:symbol val="none"/>
          </c:marker>
          <c:xVal>
            <c:numRef>
              <c:f>Sheet1!$B$2:$B$12</c:f>
              <c:numCache>
                <c:formatCode>General</c:formatCode>
                <c:ptCount val="11"/>
                <c:pt idx="0">
                  <c:v>433</c:v>
                </c:pt>
                <c:pt idx="1">
                  <c:v>442</c:v>
                </c:pt>
                <c:pt idx="2">
                  <c:v>463</c:v>
                </c:pt>
                <c:pt idx="3">
                  <c:v>481</c:v>
                </c:pt>
                <c:pt idx="4">
                  <c:v>499</c:v>
                </c:pt>
                <c:pt idx="5">
                  <c:v>523</c:v>
                </c:pt>
                <c:pt idx="6">
                  <c:v>551</c:v>
                </c:pt>
                <c:pt idx="7">
                  <c:v>567</c:v>
                </c:pt>
                <c:pt idx="8">
                  <c:v>594</c:v>
                </c:pt>
                <c:pt idx="9">
                  <c:v>627</c:v>
                </c:pt>
                <c:pt idx="10">
                  <c:v>652</c:v>
                </c:pt>
              </c:numCache>
            </c:numRef>
          </c:xVal>
          <c:yVal>
            <c:numRef>
              <c:f>Sheet1!$A$2:$A$12</c:f>
              <c:numCache>
                <c:formatCode>General</c:formatCode>
                <c:ptCount val="11"/>
                <c:pt idx="0">
                  <c:v>0</c:v>
                </c:pt>
                <c:pt idx="1">
                  <c:v>10</c:v>
                </c:pt>
                <c:pt idx="2">
                  <c:v>20</c:v>
                </c:pt>
                <c:pt idx="3">
                  <c:v>30</c:v>
                </c:pt>
                <c:pt idx="4">
                  <c:v>40</c:v>
                </c:pt>
                <c:pt idx="5">
                  <c:v>50</c:v>
                </c:pt>
                <c:pt idx="6">
                  <c:v>60</c:v>
                </c:pt>
                <c:pt idx="7">
                  <c:v>70</c:v>
                </c:pt>
                <c:pt idx="8">
                  <c:v>80</c:v>
                </c:pt>
                <c:pt idx="9">
                  <c:v>90</c:v>
                </c:pt>
                <c:pt idx="10">
                  <c:v>100</c:v>
                </c:pt>
              </c:numCache>
            </c:numRef>
          </c:yVal>
          <c:smooth val="0"/>
        </c:ser>
        <c:ser>
          <c:idx val="2"/>
          <c:order val="2"/>
          <c:tx>
            <c:strRef>
              <c:f>Sheet1!$C$1</c:f>
              <c:strCache>
                <c:ptCount val="1"/>
                <c:pt idx="0">
                  <c:v>室内</c:v>
                </c:pt>
              </c:strCache>
            </c:strRef>
          </c:tx>
          <c:spPr>
            <a:ln>
              <a:solidFill>
                <a:srgbClr val="FFCC00"/>
              </a:solidFill>
            </a:ln>
          </c:spPr>
          <c:marker>
            <c:symbol val="none"/>
          </c:marker>
          <c:xVal>
            <c:numRef>
              <c:f>Sheet1!$C$2:$C$12</c:f>
              <c:numCache>
                <c:formatCode>General</c:formatCode>
                <c:ptCount val="11"/>
                <c:pt idx="0">
                  <c:v>452</c:v>
                </c:pt>
                <c:pt idx="1">
                  <c:v>465</c:v>
                </c:pt>
                <c:pt idx="2">
                  <c:v>488</c:v>
                </c:pt>
                <c:pt idx="3">
                  <c:v>510</c:v>
                </c:pt>
                <c:pt idx="4">
                  <c:v>527</c:v>
                </c:pt>
                <c:pt idx="5">
                  <c:v>545</c:v>
                </c:pt>
                <c:pt idx="6">
                  <c:v>574</c:v>
                </c:pt>
                <c:pt idx="7">
                  <c:v>592</c:v>
                </c:pt>
                <c:pt idx="8">
                  <c:v>617</c:v>
                </c:pt>
                <c:pt idx="9">
                  <c:v>652</c:v>
                </c:pt>
                <c:pt idx="10">
                  <c:v>677</c:v>
                </c:pt>
              </c:numCache>
            </c:numRef>
          </c:xVal>
          <c:yVal>
            <c:numRef>
              <c:f>Sheet1!$A$2:$A$12</c:f>
              <c:numCache>
                <c:formatCode>General</c:formatCode>
                <c:ptCount val="11"/>
                <c:pt idx="0">
                  <c:v>0</c:v>
                </c:pt>
                <c:pt idx="1">
                  <c:v>10</c:v>
                </c:pt>
                <c:pt idx="2">
                  <c:v>20</c:v>
                </c:pt>
                <c:pt idx="3">
                  <c:v>30</c:v>
                </c:pt>
                <c:pt idx="4">
                  <c:v>40</c:v>
                </c:pt>
                <c:pt idx="5">
                  <c:v>50</c:v>
                </c:pt>
                <c:pt idx="6">
                  <c:v>60</c:v>
                </c:pt>
                <c:pt idx="7">
                  <c:v>70</c:v>
                </c:pt>
                <c:pt idx="8">
                  <c:v>80</c:v>
                </c:pt>
                <c:pt idx="9">
                  <c:v>90</c:v>
                </c:pt>
                <c:pt idx="10">
                  <c:v>100</c:v>
                </c:pt>
              </c:numCache>
            </c:numRef>
          </c:yVal>
          <c:smooth val="0"/>
        </c:ser>
        <c:dLbls>
          <c:showLegendKey val="0"/>
          <c:showVal val="0"/>
          <c:showCatName val="0"/>
          <c:showSerName val="0"/>
          <c:showPercent val="0"/>
          <c:showBubbleSize val="0"/>
        </c:dLbls>
        <c:axId val="1374584"/>
        <c:axId val="1374976"/>
      </c:scatterChart>
      <c:valAx>
        <c:axId val="1374584"/>
        <c:scaling>
          <c:orientation val="minMax"/>
          <c:max val="800"/>
          <c:min val="400"/>
        </c:scaling>
        <c:delete val="0"/>
        <c:axPos val="b"/>
        <c:numFmt formatCode="General" sourceLinked="1"/>
        <c:majorTickMark val="out"/>
        <c:minorTickMark val="none"/>
        <c:tickLblPos val="nextTo"/>
        <c:txPr>
          <a:bodyPr/>
          <a:lstStyle/>
          <a:p>
            <a:pPr>
              <a:defRPr sz="800" baseline="0"/>
            </a:pPr>
            <a:endParaRPr lang="ja-JP"/>
          </a:p>
        </c:txPr>
        <c:crossAx val="1374976"/>
        <c:crosses val="autoZero"/>
        <c:crossBetween val="midCat"/>
      </c:valAx>
      <c:valAx>
        <c:axId val="1374976"/>
        <c:scaling>
          <c:orientation val="minMax"/>
        </c:scaling>
        <c:delete val="0"/>
        <c:axPos val="l"/>
        <c:majorGridlines/>
        <c:numFmt formatCode="General" sourceLinked="1"/>
        <c:majorTickMark val="out"/>
        <c:minorTickMark val="none"/>
        <c:tickLblPos val="nextTo"/>
        <c:txPr>
          <a:bodyPr/>
          <a:lstStyle/>
          <a:p>
            <a:pPr>
              <a:defRPr sz="800" baseline="0"/>
            </a:pPr>
            <a:endParaRPr lang="ja-JP"/>
          </a:p>
        </c:txPr>
        <c:crossAx val="1374584"/>
        <c:crosses val="autoZero"/>
        <c:crossBetween val="midCat"/>
      </c:valAx>
    </c:plotArea>
    <c:plotVisOnly val="1"/>
    <c:dispBlanksAs val="gap"/>
    <c:showDLblsOverMax val="0"/>
  </c:chart>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1" dt="2015-07-15T11:58:35.852" idx="1">
    <p:pos x="1246" y="1435"/>
    <p:text>ここのコメントが微妙すぎる</p:text>
    <p:extLst>
      <p:ext uri="{C676402C-5697-4E1C-873F-D02D1690AC5C}">
        <p15:threadingInfo xmlns:p15="http://schemas.microsoft.com/office/powerpoint/2012/main" timeZoneBias="-540"/>
      </p:ext>
    </p:extLst>
  </p:cm>
  <p:cm authorId="1" dt="2015-07-15T12:01:56.653" idx="2">
    <p:pos x="1092" y="3414"/>
    <p:text>もう一つくらい、なんかの目標があってもいいかも。</p:text>
    <p:extLst>
      <p:ext uri="{C676402C-5697-4E1C-873F-D02D1690AC5C}">
        <p15:threadingInfo xmlns:p15="http://schemas.microsoft.com/office/powerpoint/2012/main" timeZoneBias="-540"/>
      </p:ext>
    </p:extLst>
  </p:cm>
  <p:cm authorId="1" dt="2015-07-15T12:07:43.182" idx="3">
    <p:pos x="7482" y="3508"/>
    <p:text>でかすぎないか？スペースを広げたほうがよさそう。
あと、去年は、ミスユースケースに対して表を使って具体的な問題とか、対処方法とか書いてあったが、今年はどうしようか。</p:text>
    <p:extLst>
      <p:ext uri="{C676402C-5697-4E1C-873F-D02D1690AC5C}">
        <p15:threadingInfo xmlns:p15="http://schemas.microsoft.com/office/powerpoint/2012/main" timeZoneBias="-540"/>
      </p:ext>
    </p:extLst>
  </p:cm>
  <p:cm authorId="1" dt="2015-07-15T12:12:16.907" idx="4">
    <p:pos x="227" y="4103"/>
    <p:text>これは、どっちかを採用します。</p:text>
    <p:extLst>
      <p:ext uri="{C676402C-5697-4E1C-873F-D02D1690AC5C}">
        <p15:threadingInfo xmlns:p15="http://schemas.microsoft.com/office/powerpoint/2012/main" timeZoneBias="-540"/>
      </p:ext>
    </p:extLst>
  </p:cm>
  <p:cm authorId="1" dt="2015-07-15T12:20:43.910" idx="5">
    <p:pos x="3629" y="4883"/>
    <p:text>ここのコメントがすごく微妙</p:text>
    <p:extLst>
      <p:ext uri="{C676402C-5697-4E1C-873F-D02D1690AC5C}">
        <p15:threadingInfo xmlns:p15="http://schemas.microsoft.com/office/powerpoint/2012/main" timeZoneBias="-540"/>
      </p:ext>
    </p:extLst>
  </p:cm>
  <p:cm authorId="1" dt="2015-07-15T12:20:59.726" idx="6">
    <p:pos x="5152" y="3856"/>
    <p:text>概念モデルは、このままでもいいんですが、大西さんの案を採用するのならば、大西さんに作っていただきたいです。</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07-16T17:39:45.243" idx="7">
    <p:pos x="168" y="1613"/>
    <p:text>ここのコメントは、実際の実験で具体的な値を出すようにしたほうがいいかもしれません。</p:text>
    <p:extLst>
      <p:ext uri="{C676402C-5697-4E1C-873F-D02D1690AC5C}">
        <p15:threadingInfo xmlns:p15="http://schemas.microsoft.com/office/powerpoint/2012/main" timeZoneBias="-540"/>
      </p:ext>
    </p:extLst>
  </p:cm>
  <p:cm authorId="1" dt="2015-07-16T18:23:23.407" idx="8">
    <p:pos x="4570" y="3250"/>
    <p:text>もうひとつくらい、なにかアイデアがほしい。</p:text>
    <p:extLst>
      <p:ext uri="{C676402C-5697-4E1C-873F-D02D1690AC5C}">
        <p15:threadingInfo xmlns:p15="http://schemas.microsoft.com/office/powerpoint/2012/main" timeZoneBias="-540"/>
      </p:ext>
    </p:extLst>
  </p:cm>
  <p:cm authorId="1" dt="2015-07-16T19:44:56.290" idx="18">
    <p:pos x="1540" y="3534"/>
    <p:text>直線区間でライントレースしないことも検討する。もし、ライントレース(回転係数低め)と比べて、非ライントレース走行のほうが早ければ、それを採用するのもアリ。</p:text>
    <p:extLst mod="1">
      <p:ext uri="{C676402C-5697-4E1C-873F-D02D1690AC5C}">
        <p15:threadingInfo xmlns:p15="http://schemas.microsoft.com/office/powerpoint/2012/main" timeZoneBias="-540"/>
      </p:ext>
    </p:extLst>
  </p:cm>
  <p:cm authorId="1" dt="2015-07-21T12:14:57.923" idx="19">
    <p:pos x="1540" y="3670"/>
    <p:text>まっすぐ走れるようにするためにプログラムを作成してみる。</p:text>
    <p:extLst>
      <p:ext uri="{C676402C-5697-4E1C-873F-D02D1690AC5C}">
        <p15:threadingInfo xmlns:p15="http://schemas.microsoft.com/office/powerpoint/2012/main" timeZoneBias="-540">
          <p15:parentCm authorId="1" idx="18"/>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07-16T19:21:47.968" idx="9">
    <p:pos x="222" y="1692"/>
    <p:text>ここにもう一つ、何かを書きたい。</p:text>
    <p:extLst>
      <p:ext uri="{C676402C-5697-4E1C-873F-D02D1690AC5C}">
        <p15:threadingInfo xmlns:p15="http://schemas.microsoft.com/office/powerpoint/2012/main" timeZoneBias="-540"/>
      </p:ext>
    </p:extLst>
  </p:cm>
  <p:cm authorId="1" dt="2015-07-16T19:26:08.576" idx="10">
    <p:pos x="6742" y="2326"/>
    <p:text>ここは、地雷探知機メソッドを使用する場合は、別の書き方がよいです。</p:text>
    <p:extLst>
      <p:ext uri="{C676402C-5697-4E1C-873F-D02D1690AC5C}">
        <p15:threadingInfo xmlns:p15="http://schemas.microsoft.com/office/powerpoint/2012/main" timeZoneBias="-540"/>
      </p:ext>
    </p:extLst>
  </p:cm>
  <p:cm authorId="1" dt="2015-07-16T19:37:26.545" idx="17">
    <p:pos x="6506" y="834"/>
    <p:text>このパッケージ構成のウリを書く。</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5-07-16T19:31:14.114" idx="15">
    <p:pos x="257" y="31"/>
    <p:text>ここでは次のような情報を書く。
・ステートマシンの動作
・コースアウトからの復帰戦略
・戦術の切り替え</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5-07-16T19:29:50.375" idx="11">
    <p:pos x="1626" y="1436"/>
    <p:text>ここのデータを取り直したい。</p:text>
    <p:extLst>
      <p:ext uri="{C676402C-5697-4E1C-873F-D02D1690AC5C}">
        <p15:threadingInfo xmlns:p15="http://schemas.microsoft.com/office/powerpoint/2012/main" timeZoneBias="-540"/>
      </p:ext>
    </p:extLst>
  </p:cm>
  <p:cm authorId="1" dt="2015-07-16T19:30:11.909" idx="13">
    <p:pos x="6494" y="621"/>
    <p:text>これも取り直そう</p:text>
    <p:extLst>
      <p:ext uri="{C676402C-5697-4E1C-873F-D02D1690AC5C}">
        <p15:threadingInfo xmlns:p15="http://schemas.microsoft.com/office/powerpoint/2012/main" timeZoneBias="-540"/>
      </p:ext>
    </p:extLst>
  </p:cm>
  <p:cm authorId="1" dt="2015-07-16T19:30:26.593" idx="14">
    <p:pos x="1997" y="3193"/>
    <p:text>まいまい式も取り直す</p:text>
    <p:extLst>
      <p:ext uri="{C676402C-5697-4E1C-873F-D02D1690AC5C}">
        <p15:threadingInfo xmlns:p15="http://schemas.microsoft.com/office/powerpoint/2012/main" timeZoneBias="-540"/>
      </p:ext>
    </p:extLst>
  </p:cm>
  <p:cm authorId="1" dt="2015-07-16T19:32:32.525" idx="16">
    <p:pos x="10" y="10"/>
    <p:text>ここでは次のような情報を記載したい
・安定したスタートを実現するためのいろは
・自己位置推定
・地雷探知機方式のスタートライン検知も検討したこと
・尻尾による前のめりスタート
・スタートライン検知で使用した技術
・非ライントレース走行</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500" cy="50165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902075" y="0"/>
            <a:ext cx="2984500" cy="501650"/>
          </a:xfrm>
          <a:prstGeom prst="rect">
            <a:avLst/>
          </a:prstGeom>
        </p:spPr>
        <p:txBody>
          <a:bodyPr vert="horz" lIns="91440" tIns="45720" rIns="91440" bIns="45720" rtlCol="0"/>
          <a:lstStyle>
            <a:lvl1pPr algn="r">
              <a:defRPr sz="1200"/>
            </a:lvl1pPr>
          </a:lstStyle>
          <a:p>
            <a:fld id="{20DEA7AF-5BE1-40D9-B563-34B581AF3C5C}" type="datetimeFigureOut">
              <a:rPr kumimoji="1" lang="ja-JP" altLang="en-US" smtClean="0"/>
              <a:t>2015/7/21</a:t>
            </a:fld>
            <a:endParaRPr kumimoji="1" lang="ja-JP" altLang="en-US"/>
          </a:p>
        </p:txBody>
      </p:sp>
      <p:sp>
        <p:nvSpPr>
          <p:cNvPr id="4" name="スライド イメージ プレースホルダー 3"/>
          <p:cNvSpPr>
            <a:spLocks noGrp="1" noRot="1" noChangeAspect="1"/>
          </p:cNvSpPr>
          <p:nvPr>
            <p:ph type="sldImg" idx="2"/>
          </p:nvPr>
        </p:nvSpPr>
        <p:spPr>
          <a:xfrm>
            <a:off x="939800" y="750888"/>
            <a:ext cx="5008563" cy="3757612"/>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8975" y="4759325"/>
            <a:ext cx="5510213" cy="45085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515475"/>
            <a:ext cx="2984500" cy="50165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902075" y="9515475"/>
            <a:ext cx="2984500" cy="501650"/>
          </a:xfrm>
          <a:prstGeom prst="rect">
            <a:avLst/>
          </a:prstGeom>
        </p:spPr>
        <p:txBody>
          <a:bodyPr vert="horz" lIns="91440" tIns="45720" rIns="91440" bIns="45720" rtlCol="0" anchor="b"/>
          <a:lstStyle>
            <a:lvl1pPr algn="r">
              <a:defRPr sz="1200"/>
            </a:lvl1pPr>
          </a:lstStyle>
          <a:p>
            <a:fld id="{53151C09-F320-4193-8690-1D62B02B11FE}" type="slidenum">
              <a:rPr kumimoji="1" lang="ja-JP" altLang="en-US" smtClean="0"/>
              <a:t>‹#›</a:t>
            </a:fld>
            <a:endParaRPr kumimoji="1" lang="ja-JP" altLang="en-US"/>
          </a:p>
        </p:txBody>
      </p:sp>
    </p:spTree>
    <p:extLst>
      <p:ext uri="{BB962C8B-B14F-4D97-AF65-F5344CB8AC3E}">
        <p14:creationId xmlns:p14="http://schemas.microsoft.com/office/powerpoint/2010/main" val="3172344581"/>
      </p:ext>
    </p:extLst>
  </p:cSld>
  <p:clrMap bg1="lt1" tx1="dk1" bg2="lt2" tx2="dk2" accent1="accent1" accent2="accent2" accent3="accent3" accent4="accent4" accent5="accent5" accent6="accent6" hlink="hlink" folHlink="folHlink"/>
  <p:notesStyle>
    <a:lvl1pPr marL="0" algn="l" defTabSz="914290" rtl="0" eaLnBrk="1" latinLnBrk="0" hangingPunct="1">
      <a:defRPr kumimoji="1" sz="1300" kern="1200">
        <a:solidFill>
          <a:schemeClr val="tx1"/>
        </a:solidFill>
        <a:latin typeface="+mn-lt"/>
        <a:ea typeface="+mn-ea"/>
        <a:cs typeface="+mn-cs"/>
      </a:defRPr>
    </a:lvl1pPr>
    <a:lvl2pPr marL="457145" algn="l" defTabSz="914290" rtl="0" eaLnBrk="1" latinLnBrk="0" hangingPunct="1">
      <a:defRPr kumimoji="1" sz="1300" kern="1200">
        <a:solidFill>
          <a:schemeClr val="tx1"/>
        </a:solidFill>
        <a:latin typeface="+mn-lt"/>
        <a:ea typeface="+mn-ea"/>
        <a:cs typeface="+mn-cs"/>
      </a:defRPr>
    </a:lvl2pPr>
    <a:lvl3pPr marL="914290" algn="l" defTabSz="914290" rtl="0" eaLnBrk="1" latinLnBrk="0" hangingPunct="1">
      <a:defRPr kumimoji="1" sz="1300" kern="1200">
        <a:solidFill>
          <a:schemeClr val="tx1"/>
        </a:solidFill>
        <a:latin typeface="+mn-lt"/>
        <a:ea typeface="+mn-ea"/>
        <a:cs typeface="+mn-cs"/>
      </a:defRPr>
    </a:lvl3pPr>
    <a:lvl4pPr marL="1371436" algn="l" defTabSz="914290" rtl="0" eaLnBrk="1" latinLnBrk="0" hangingPunct="1">
      <a:defRPr kumimoji="1" sz="1300" kern="1200">
        <a:solidFill>
          <a:schemeClr val="tx1"/>
        </a:solidFill>
        <a:latin typeface="+mn-lt"/>
        <a:ea typeface="+mn-ea"/>
        <a:cs typeface="+mn-cs"/>
      </a:defRPr>
    </a:lvl4pPr>
    <a:lvl5pPr marL="1828581" algn="l" defTabSz="914290" rtl="0" eaLnBrk="1" latinLnBrk="0" hangingPunct="1">
      <a:defRPr kumimoji="1" sz="1300" kern="1200">
        <a:solidFill>
          <a:schemeClr val="tx1"/>
        </a:solidFill>
        <a:latin typeface="+mn-lt"/>
        <a:ea typeface="+mn-ea"/>
        <a:cs typeface="+mn-cs"/>
      </a:defRPr>
    </a:lvl5pPr>
    <a:lvl6pPr marL="2285725" algn="l" defTabSz="914290" rtl="0" eaLnBrk="1" latinLnBrk="0" hangingPunct="1">
      <a:defRPr kumimoji="1" sz="1300" kern="1200">
        <a:solidFill>
          <a:schemeClr val="tx1"/>
        </a:solidFill>
        <a:latin typeface="+mn-lt"/>
        <a:ea typeface="+mn-ea"/>
        <a:cs typeface="+mn-cs"/>
      </a:defRPr>
    </a:lvl6pPr>
    <a:lvl7pPr marL="2742870" algn="l" defTabSz="914290" rtl="0" eaLnBrk="1" latinLnBrk="0" hangingPunct="1">
      <a:defRPr kumimoji="1" sz="1300" kern="1200">
        <a:solidFill>
          <a:schemeClr val="tx1"/>
        </a:solidFill>
        <a:latin typeface="+mn-lt"/>
        <a:ea typeface="+mn-ea"/>
        <a:cs typeface="+mn-cs"/>
      </a:defRPr>
    </a:lvl7pPr>
    <a:lvl8pPr marL="3200016" algn="l" defTabSz="914290" rtl="0" eaLnBrk="1" latinLnBrk="0" hangingPunct="1">
      <a:defRPr kumimoji="1" sz="1300" kern="1200">
        <a:solidFill>
          <a:schemeClr val="tx1"/>
        </a:solidFill>
        <a:latin typeface="+mn-lt"/>
        <a:ea typeface="+mn-ea"/>
        <a:cs typeface="+mn-cs"/>
      </a:defRPr>
    </a:lvl8pPr>
    <a:lvl9pPr marL="3657161" algn="l" defTabSz="914290" rtl="0" eaLnBrk="1" latinLnBrk="0" hangingPunct="1">
      <a:defRPr kumimoji="1"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3151C09-F320-4193-8690-1D62B02B11FE}" type="slidenum">
              <a:rPr kumimoji="1" lang="ja-JP" altLang="en-US" smtClean="0"/>
              <a:t>1</a:t>
            </a:fld>
            <a:endParaRPr kumimoji="1" lang="ja-JP" altLang="en-US"/>
          </a:p>
        </p:txBody>
      </p:sp>
    </p:spTree>
    <p:extLst>
      <p:ext uri="{BB962C8B-B14F-4D97-AF65-F5344CB8AC3E}">
        <p14:creationId xmlns:p14="http://schemas.microsoft.com/office/powerpoint/2010/main" val="305989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60120" y="2982601"/>
            <a:ext cx="10881360" cy="205803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920240" y="5440680"/>
            <a:ext cx="8961120" cy="2453640"/>
          </a:xfrm>
        </p:spPr>
        <p:txBody>
          <a:bodyPr/>
          <a:lstStyle>
            <a:lvl1pPr marL="0" indent="0" algn="ctr">
              <a:buNone/>
              <a:defRPr>
                <a:solidFill>
                  <a:schemeClr val="tx1">
                    <a:tint val="75000"/>
                  </a:schemeClr>
                </a:solidFill>
              </a:defRPr>
            </a:lvl1pPr>
            <a:lvl2pPr marL="639772" indent="0" algn="ctr">
              <a:buNone/>
              <a:defRPr>
                <a:solidFill>
                  <a:schemeClr val="tx1">
                    <a:tint val="75000"/>
                  </a:schemeClr>
                </a:solidFill>
              </a:defRPr>
            </a:lvl2pPr>
            <a:lvl3pPr marL="1279544" indent="0" algn="ctr">
              <a:buNone/>
              <a:defRPr>
                <a:solidFill>
                  <a:schemeClr val="tx1">
                    <a:tint val="75000"/>
                  </a:schemeClr>
                </a:solidFill>
              </a:defRPr>
            </a:lvl3pPr>
            <a:lvl4pPr marL="1919316" indent="0" algn="ctr">
              <a:buNone/>
              <a:defRPr>
                <a:solidFill>
                  <a:schemeClr val="tx1">
                    <a:tint val="75000"/>
                  </a:schemeClr>
                </a:solidFill>
              </a:defRPr>
            </a:lvl4pPr>
            <a:lvl5pPr marL="2559089" indent="0" algn="ctr">
              <a:buNone/>
              <a:defRPr>
                <a:solidFill>
                  <a:schemeClr val="tx1">
                    <a:tint val="75000"/>
                  </a:schemeClr>
                </a:solidFill>
              </a:defRPr>
            </a:lvl5pPr>
            <a:lvl6pPr marL="3198861" indent="0" algn="ctr">
              <a:buNone/>
              <a:defRPr>
                <a:solidFill>
                  <a:schemeClr val="tx1">
                    <a:tint val="75000"/>
                  </a:schemeClr>
                </a:solidFill>
              </a:defRPr>
            </a:lvl6pPr>
            <a:lvl7pPr marL="3838638" indent="0" algn="ctr">
              <a:buNone/>
              <a:defRPr>
                <a:solidFill>
                  <a:schemeClr val="tx1">
                    <a:tint val="75000"/>
                  </a:schemeClr>
                </a:solidFill>
              </a:defRPr>
            </a:lvl7pPr>
            <a:lvl8pPr marL="4478410" indent="0" algn="ctr">
              <a:buNone/>
              <a:defRPr>
                <a:solidFill>
                  <a:schemeClr val="tx1">
                    <a:tint val="75000"/>
                  </a:schemeClr>
                </a:solidFill>
              </a:defRPr>
            </a:lvl8pPr>
            <a:lvl9pPr marL="5118182"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1079119-3171-4BC9-A6EB-D7FA4532BD2E}" type="datetimeFigureOut">
              <a:rPr kumimoji="1" lang="ja-JP" altLang="en-US" smtClean="0"/>
              <a:t>2015/7/21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962922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1079119-3171-4BC9-A6EB-D7FA4532BD2E}" type="datetimeFigureOut">
              <a:rPr kumimoji="1" lang="ja-JP" altLang="en-US" smtClean="0"/>
              <a:t>2015/7/21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3828307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2994965" y="537845"/>
            <a:ext cx="4031615" cy="11470323"/>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95668" y="537845"/>
            <a:ext cx="11885930" cy="11470323"/>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1079119-3171-4BC9-A6EB-D7FA4532BD2E}" type="datetimeFigureOut">
              <a:rPr kumimoji="1" lang="ja-JP" altLang="en-US" smtClean="0"/>
              <a:t>2015/7/21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68057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1079119-3171-4BC9-A6EB-D7FA4532BD2E}" type="datetimeFigureOut">
              <a:rPr kumimoji="1" lang="ja-JP" altLang="en-US" smtClean="0"/>
              <a:t>2015/7/21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3866822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11238" y="6169666"/>
            <a:ext cx="10881360" cy="1906905"/>
          </a:xfr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11238" y="4069400"/>
            <a:ext cx="10881360" cy="2100262"/>
          </a:xfrm>
        </p:spPr>
        <p:txBody>
          <a:bodyPr anchor="b"/>
          <a:lstStyle>
            <a:lvl1pPr marL="0" indent="0">
              <a:buNone/>
              <a:defRPr sz="2800">
                <a:solidFill>
                  <a:schemeClr val="tx1">
                    <a:tint val="75000"/>
                  </a:schemeClr>
                </a:solidFill>
              </a:defRPr>
            </a:lvl1pPr>
            <a:lvl2pPr marL="639772" indent="0">
              <a:buNone/>
              <a:defRPr sz="2500">
                <a:solidFill>
                  <a:schemeClr val="tx1">
                    <a:tint val="75000"/>
                  </a:schemeClr>
                </a:solidFill>
              </a:defRPr>
            </a:lvl2pPr>
            <a:lvl3pPr marL="1279544" indent="0">
              <a:buNone/>
              <a:defRPr sz="2200">
                <a:solidFill>
                  <a:schemeClr val="tx1">
                    <a:tint val="75000"/>
                  </a:schemeClr>
                </a:solidFill>
              </a:defRPr>
            </a:lvl3pPr>
            <a:lvl4pPr marL="1919316" indent="0">
              <a:buNone/>
              <a:defRPr sz="2000">
                <a:solidFill>
                  <a:schemeClr val="tx1">
                    <a:tint val="75000"/>
                  </a:schemeClr>
                </a:solidFill>
              </a:defRPr>
            </a:lvl4pPr>
            <a:lvl5pPr marL="2559089" indent="0">
              <a:buNone/>
              <a:defRPr sz="2000">
                <a:solidFill>
                  <a:schemeClr val="tx1">
                    <a:tint val="75000"/>
                  </a:schemeClr>
                </a:solidFill>
              </a:defRPr>
            </a:lvl5pPr>
            <a:lvl6pPr marL="3198861" indent="0">
              <a:buNone/>
              <a:defRPr sz="2000">
                <a:solidFill>
                  <a:schemeClr val="tx1">
                    <a:tint val="75000"/>
                  </a:schemeClr>
                </a:solidFill>
              </a:defRPr>
            </a:lvl6pPr>
            <a:lvl7pPr marL="3838638" indent="0">
              <a:buNone/>
              <a:defRPr sz="2000">
                <a:solidFill>
                  <a:schemeClr val="tx1">
                    <a:tint val="75000"/>
                  </a:schemeClr>
                </a:solidFill>
              </a:defRPr>
            </a:lvl7pPr>
            <a:lvl8pPr marL="4478410" indent="0">
              <a:buNone/>
              <a:defRPr sz="2000">
                <a:solidFill>
                  <a:schemeClr val="tx1">
                    <a:tint val="75000"/>
                  </a:schemeClr>
                </a:solidFill>
              </a:defRPr>
            </a:lvl8pPr>
            <a:lvl9pPr marL="5118182"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1079119-3171-4BC9-A6EB-D7FA4532BD2E}" type="datetimeFigureOut">
              <a:rPr kumimoji="1" lang="ja-JP" altLang="en-US" smtClean="0"/>
              <a:t>2015/7/21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2942590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95670" y="3135948"/>
            <a:ext cx="7958772" cy="8872220"/>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9067800" y="3135948"/>
            <a:ext cx="7958773" cy="8872220"/>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1079119-3171-4BC9-A6EB-D7FA4532BD2E}" type="datetimeFigureOut">
              <a:rPr kumimoji="1" lang="ja-JP" altLang="en-US" smtClean="0"/>
              <a:t>2015/7/21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109308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40080" y="384493"/>
            <a:ext cx="11521440" cy="1600200"/>
          </a:xfrm>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40080" y="2149158"/>
            <a:ext cx="5656263" cy="895667"/>
          </a:xfrm>
        </p:spPr>
        <p:txBody>
          <a:bodyPr anchor="b"/>
          <a:lstStyle>
            <a:lvl1pPr marL="0" indent="0">
              <a:buNone/>
              <a:defRPr sz="3400" b="1"/>
            </a:lvl1pPr>
            <a:lvl2pPr marL="639772" indent="0">
              <a:buNone/>
              <a:defRPr sz="2800" b="1"/>
            </a:lvl2pPr>
            <a:lvl3pPr marL="1279544" indent="0">
              <a:buNone/>
              <a:defRPr sz="2500" b="1"/>
            </a:lvl3pPr>
            <a:lvl4pPr marL="1919316" indent="0">
              <a:buNone/>
              <a:defRPr sz="2200" b="1"/>
            </a:lvl4pPr>
            <a:lvl5pPr marL="2559089" indent="0">
              <a:buNone/>
              <a:defRPr sz="2200" b="1"/>
            </a:lvl5pPr>
            <a:lvl6pPr marL="3198861" indent="0">
              <a:buNone/>
              <a:defRPr sz="2200" b="1"/>
            </a:lvl6pPr>
            <a:lvl7pPr marL="3838638" indent="0">
              <a:buNone/>
              <a:defRPr sz="2200" b="1"/>
            </a:lvl7pPr>
            <a:lvl8pPr marL="4478410" indent="0">
              <a:buNone/>
              <a:defRPr sz="2200" b="1"/>
            </a:lvl8pPr>
            <a:lvl9pPr marL="5118182"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40080" y="3044825"/>
            <a:ext cx="5656263"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503041" y="2149158"/>
            <a:ext cx="5658485" cy="895667"/>
          </a:xfrm>
        </p:spPr>
        <p:txBody>
          <a:bodyPr anchor="b"/>
          <a:lstStyle>
            <a:lvl1pPr marL="0" indent="0">
              <a:buNone/>
              <a:defRPr sz="3400" b="1"/>
            </a:lvl1pPr>
            <a:lvl2pPr marL="639772" indent="0">
              <a:buNone/>
              <a:defRPr sz="2800" b="1"/>
            </a:lvl2pPr>
            <a:lvl3pPr marL="1279544" indent="0">
              <a:buNone/>
              <a:defRPr sz="2500" b="1"/>
            </a:lvl3pPr>
            <a:lvl4pPr marL="1919316" indent="0">
              <a:buNone/>
              <a:defRPr sz="2200" b="1"/>
            </a:lvl4pPr>
            <a:lvl5pPr marL="2559089" indent="0">
              <a:buNone/>
              <a:defRPr sz="2200" b="1"/>
            </a:lvl5pPr>
            <a:lvl6pPr marL="3198861" indent="0">
              <a:buNone/>
              <a:defRPr sz="2200" b="1"/>
            </a:lvl6pPr>
            <a:lvl7pPr marL="3838638" indent="0">
              <a:buNone/>
              <a:defRPr sz="2200" b="1"/>
            </a:lvl7pPr>
            <a:lvl8pPr marL="4478410" indent="0">
              <a:buNone/>
              <a:defRPr sz="2200" b="1"/>
            </a:lvl8pPr>
            <a:lvl9pPr marL="5118182"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503041" y="3044825"/>
            <a:ext cx="5658485"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41079119-3171-4BC9-A6EB-D7FA4532BD2E}" type="datetimeFigureOut">
              <a:rPr kumimoji="1" lang="ja-JP" altLang="en-US" smtClean="0"/>
              <a:t>2015/7/21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2549514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41079119-3171-4BC9-A6EB-D7FA4532BD2E}" type="datetimeFigureOut">
              <a:rPr kumimoji="1" lang="ja-JP" altLang="en-US" smtClean="0"/>
              <a:t>2015/7/21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404700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1079119-3171-4BC9-A6EB-D7FA4532BD2E}" type="datetimeFigureOut">
              <a:rPr kumimoji="1" lang="ja-JP" altLang="en-US" smtClean="0"/>
              <a:t>2015/7/21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228002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40082" y="382270"/>
            <a:ext cx="4211638" cy="1626870"/>
          </a:xfr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005070" y="382272"/>
            <a:ext cx="7156450"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40082" y="2009142"/>
            <a:ext cx="4211638" cy="6567488"/>
          </a:xfrm>
        </p:spPr>
        <p:txBody>
          <a:bodyPr/>
          <a:lstStyle>
            <a:lvl1pPr marL="0" indent="0">
              <a:buNone/>
              <a:defRPr sz="2000"/>
            </a:lvl1pPr>
            <a:lvl2pPr marL="639772" indent="0">
              <a:buNone/>
              <a:defRPr sz="1700"/>
            </a:lvl2pPr>
            <a:lvl3pPr marL="1279544" indent="0">
              <a:buNone/>
              <a:defRPr sz="1400"/>
            </a:lvl3pPr>
            <a:lvl4pPr marL="1919316" indent="0">
              <a:buNone/>
              <a:defRPr sz="1300"/>
            </a:lvl4pPr>
            <a:lvl5pPr marL="2559089" indent="0">
              <a:buNone/>
              <a:defRPr sz="1300"/>
            </a:lvl5pPr>
            <a:lvl6pPr marL="3198861" indent="0">
              <a:buNone/>
              <a:defRPr sz="1300"/>
            </a:lvl6pPr>
            <a:lvl7pPr marL="3838638" indent="0">
              <a:buNone/>
              <a:defRPr sz="1300"/>
            </a:lvl7pPr>
            <a:lvl8pPr marL="4478410" indent="0">
              <a:buNone/>
              <a:defRPr sz="1300"/>
            </a:lvl8pPr>
            <a:lvl9pPr marL="5118182"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1079119-3171-4BC9-A6EB-D7FA4532BD2E}" type="datetimeFigureOut">
              <a:rPr kumimoji="1" lang="ja-JP" altLang="en-US" smtClean="0"/>
              <a:t>2015/7/21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288247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509203" y="6720840"/>
            <a:ext cx="7680960" cy="793433"/>
          </a:xfr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509203" y="857885"/>
            <a:ext cx="7680960" cy="5760720"/>
          </a:xfrm>
        </p:spPr>
        <p:txBody>
          <a:bodyPr/>
          <a:lstStyle>
            <a:lvl1pPr marL="0" indent="0">
              <a:buNone/>
              <a:defRPr sz="4500"/>
            </a:lvl1pPr>
            <a:lvl2pPr marL="639772" indent="0">
              <a:buNone/>
              <a:defRPr sz="3900"/>
            </a:lvl2pPr>
            <a:lvl3pPr marL="1279544" indent="0">
              <a:buNone/>
              <a:defRPr sz="3400"/>
            </a:lvl3pPr>
            <a:lvl4pPr marL="1919316" indent="0">
              <a:buNone/>
              <a:defRPr sz="2800"/>
            </a:lvl4pPr>
            <a:lvl5pPr marL="2559089" indent="0">
              <a:buNone/>
              <a:defRPr sz="2800"/>
            </a:lvl5pPr>
            <a:lvl6pPr marL="3198861" indent="0">
              <a:buNone/>
              <a:defRPr sz="2800"/>
            </a:lvl6pPr>
            <a:lvl7pPr marL="3838638" indent="0">
              <a:buNone/>
              <a:defRPr sz="2800"/>
            </a:lvl7pPr>
            <a:lvl8pPr marL="4478410" indent="0">
              <a:buNone/>
              <a:defRPr sz="2800"/>
            </a:lvl8pPr>
            <a:lvl9pPr marL="5118182" indent="0">
              <a:buNone/>
              <a:defRPr sz="2800"/>
            </a:lvl9pPr>
          </a:lstStyle>
          <a:p>
            <a:endParaRPr kumimoji="1" lang="ja-JP" altLang="en-US"/>
          </a:p>
        </p:txBody>
      </p:sp>
      <p:sp>
        <p:nvSpPr>
          <p:cNvPr id="4" name="テキスト プレースホルダー 3"/>
          <p:cNvSpPr>
            <a:spLocks noGrp="1"/>
          </p:cNvSpPr>
          <p:nvPr>
            <p:ph type="body" sz="half" idx="2"/>
          </p:nvPr>
        </p:nvSpPr>
        <p:spPr>
          <a:xfrm>
            <a:off x="2509203" y="7514273"/>
            <a:ext cx="7680960" cy="1126807"/>
          </a:xfrm>
        </p:spPr>
        <p:txBody>
          <a:bodyPr/>
          <a:lstStyle>
            <a:lvl1pPr marL="0" indent="0">
              <a:buNone/>
              <a:defRPr sz="2000"/>
            </a:lvl1pPr>
            <a:lvl2pPr marL="639772" indent="0">
              <a:buNone/>
              <a:defRPr sz="1700"/>
            </a:lvl2pPr>
            <a:lvl3pPr marL="1279544" indent="0">
              <a:buNone/>
              <a:defRPr sz="1400"/>
            </a:lvl3pPr>
            <a:lvl4pPr marL="1919316" indent="0">
              <a:buNone/>
              <a:defRPr sz="1300"/>
            </a:lvl4pPr>
            <a:lvl5pPr marL="2559089" indent="0">
              <a:buNone/>
              <a:defRPr sz="1300"/>
            </a:lvl5pPr>
            <a:lvl6pPr marL="3198861" indent="0">
              <a:buNone/>
              <a:defRPr sz="1300"/>
            </a:lvl6pPr>
            <a:lvl7pPr marL="3838638" indent="0">
              <a:buNone/>
              <a:defRPr sz="1300"/>
            </a:lvl7pPr>
            <a:lvl8pPr marL="4478410" indent="0">
              <a:buNone/>
              <a:defRPr sz="1300"/>
            </a:lvl8pPr>
            <a:lvl9pPr marL="5118182"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1079119-3171-4BC9-A6EB-D7FA4532BD2E}" type="datetimeFigureOut">
              <a:rPr kumimoji="1" lang="ja-JP" altLang="en-US" smtClean="0"/>
              <a:t>2015/7/21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4165493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40080" y="384493"/>
            <a:ext cx="11521440" cy="1600200"/>
          </a:xfrm>
          <a:prstGeom prst="rect">
            <a:avLst/>
          </a:prstGeom>
        </p:spPr>
        <p:txBody>
          <a:bodyPr vert="horz" lIns="127954" tIns="63980" rIns="127954" bIns="6398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40080" y="2240282"/>
            <a:ext cx="11521440" cy="6336348"/>
          </a:xfrm>
          <a:prstGeom prst="rect">
            <a:avLst/>
          </a:prstGeom>
        </p:spPr>
        <p:txBody>
          <a:bodyPr vert="horz" lIns="127954" tIns="63980" rIns="127954" bIns="6398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40080" y="8898896"/>
            <a:ext cx="2987040" cy="511175"/>
          </a:xfrm>
          <a:prstGeom prst="rect">
            <a:avLst/>
          </a:prstGeom>
        </p:spPr>
        <p:txBody>
          <a:bodyPr vert="horz" lIns="127954" tIns="63980" rIns="127954" bIns="63980" rtlCol="0" anchor="ctr"/>
          <a:lstStyle>
            <a:lvl1pPr algn="l">
              <a:defRPr sz="1700">
                <a:solidFill>
                  <a:schemeClr val="tx1">
                    <a:tint val="75000"/>
                  </a:schemeClr>
                </a:solidFill>
              </a:defRPr>
            </a:lvl1pPr>
          </a:lstStyle>
          <a:p>
            <a:fld id="{41079119-3171-4BC9-A6EB-D7FA4532BD2E}" type="datetimeFigureOut">
              <a:rPr kumimoji="1" lang="ja-JP" altLang="en-US" smtClean="0"/>
              <a:t>2015/7/21</a:t>
            </a:fld>
            <a:endParaRPr kumimoji="1" lang="ja-JP" altLang="en-US"/>
          </a:p>
        </p:txBody>
      </p:sp>
      <p:sp>
        <p:nvSpPr>
          <p:cNvPr id="5" name="フッター プレースホルダー 4"/>
          <p:cNvSpPr>
            <a:spLocks noGrp="1"/>
          </p:cNvSpPr>
          <p:nvPr>
            <p:ph type="ftr" sz="quarter" idx="3"/>
          </p:nvPr>
        </p:nvSpPr>
        <p:spPr>
          <a:xfrm>
            <a:off x="4373880" y="8898896"/>
            <a:ext cx="4053840" cy="511175"/>
          </a:xfrm>
          <a:prstGeom prst="rect">
            <a:avLst/>
          </a:prstGeom>
        </p:spPr>
        <p:txBody>
          <a:bodyPr vert="horz" lIns="127954" tIns="63980" rIns="127954" bIns="63980"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174480" y="8898896"/>
            <a:ext cx="2987040" cy="511175"/>
          </a:xfrm>
          <a:prstGeom prst="rect">
            <a:avLst/>
          </a:prstGeom>
        </p:spPr>
        <p:txBody>
          <a:bodyPr vert="horz" lIns="127954" tIns="63980" rIns="127954" bIns="63980" rtlCol="0" anchor="ctr"/>
          <a:lstStyle>
            <a:lvl1pPr algn="r">
              <a:defRPr sz="1700">
                <a:solidFill>
                  <a:schemeClr val="tx1">
                    <a:tint val="75000"/>
                  </a:schemeClr>
                </a:solidFill>
              </a:defRPr>
            </a:lvl1p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303561549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1279544" rtl="0" eaLnBrk="1" latinLnBrk="0" hangingPunct="1">
        <a:spcBef>
          <a:spcPct val="0"/>
        </a:spcBef>
        <a:buNone/>
        <a:defRPr kumimoji="1" sz="6200" kern="1200">
          <a:solidFill>
            <a:schemeClr val="tx1"/>
          </a:solidFill>
          <a:latin typeface="+mj-lt"/>
          <a:ea typeface="+mj-ea"/>
          <a:cs typeface="+mj-cs"/>
        </a:defRPr>
      </a:lvl1pPr>
    </p:titleStyle>
    <p:bodyStyle>
      <a:lvl1pPr marL="479830" indent="-479830" algn="l" defTabSz="1279544" rtl="0" eaLnBrk="1" latinLnBrk="0" hangingPunct="1">
        <a:spcBef>
          <a:spcPct val="20000"/>
        </a:spcBef>
        <a:buFont typeface="Arial" panose="020B0604020202020204" pitchFamily="34" charset="0"/>
        <a:buChar char="•"/>
        <a:defRPr kumimoji="1" sz="4500" kern="1200">
          <a:solidFill>
            <a:schemeClr val="tx1"/>
          </a:solidFill>
          <a:latin typeface="+mn-lt"/>
          <a:ea typeface="+mn-ea"/>
          <a:cs typeface="+mn-cs"/>
        </a:defRPr>
      </a:lvl1pPr>
      <a:lvl2pPr marL="1039632" indent="-399855" algn="l" defTabSz="1279544" rtl="0" eaLnBrk="1" latinLnBrk="0" hangingPunct="1">
        <a:spcBef>
          <a:spcPct val="20000"/>
        </a:spcBef>
        <a:buFont typeface="Arial" panose="020B0604020202020204" pitchFamily="34" charset="0"/>
        <a:buChar char="–"/>
        <a:defRPr kumimoji="1" sz="3900" kern="1200">
          <a:solidFill>
            <a:schemeClr val="tx1"/>
          </a:solidFill>
          <a:latin typeface="+mn-lt"/>
          <a:ea typeface="+mn-ea"/>
          <a:cs typeface="+mn-cs"/>
        </a:defRPr>
      </a:lvl2pPr>
      <a:lvl3pPr marL="1599433" indent="-319886" algn="l" defTabSz="1279544" rtl="0" eaLnBrk="1" latinLnBrk="0" hangingPunct="1">
        <a:spcBef>
          <a:spcPct val="20000"/>
        </a:spcBef>
        <a:buFont typeface="Arial" panose="020B0604020202020204" pitchFamily="34" charset="0"/>
        <a:buChar char="•"/>
        <a:defRPr kumimoji="1" sz="3400" kern="1200">
          <a:solidFill>
            <a:schemeClr val="tx1"/>
          </a:solidFill>
          <a:latin typeface="+mn-lt"/>
          <a:ea typeface="+mn-ea"/>
          <a:cs typeface="+mn-cs"/>
        </a:defRPr>
      </a:lvl3pPr>
      <a:lvl4pPr marL="2239205" indent="-319886" algn="l" defTabSz="1279544"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4pPr>
      <a:lvl5pPr marL="2878977" indent="-319886" algn="l" defTabSz="1279544"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5pPr>
      <a:lvl6pPr marL="3518750" indent="-319886" algn="l" defTabSz="1279544"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6pPr>
      <a:lvl7pPr marL="4158522" indent="-319886" algn="l" defTabSz="1279544"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7pPr>
      <a:lvl8pPr marL="4798296" indent="-319886" algn="l" defTabSz="1279544"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8pPr>
      <a:lvl9pPr marL="5438070" indent="-319886" algn="l" defTabSz="1279544"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9pPr>
    </p:bodyStyle>
    <p:otherStyle>
      <a:defPPr>
        <a:defRPr lang="ja-JP"/>
      </a:defPPr>
      <a:lvl1pPr marL="0" algn="l" defTabSz="1279544" rtl="0" eaLnBrk="1" latinLnBrk="0" hangingPunct="1">
        <a:defRPr kumimoji="1" sz="2500" kern="1200">
          <a:solidFill>
            <a:schemeClr val="tx1"/>
          </a:solidFill>
          <a:latin typeface="+mn-lt"/>
          <a:ea typeface="+mn-ea"/>
          <a:cs typeface="+mn-cs"/>
        </a:defRPr>
      </a:lvl1pPr>
      <a:lvl2pPr marL="639772" algn="l" defTabSz="1279544" rtl="0" eaLnBrk="1" latinLnBrk="0" hangingPunct="1">
        <a:defRPr kumimoji="1" sz="2500" kern="1200">
          <a:solidFill>
            <a:schemeClr val="tx1"/>
          </a:solidFill>
          <a:latin typeface="+mn-lt"/>
          <a:ea typeface="+mn-ea"/>
          <a:cs typeface="+mn-cs"/>
        </a:defRPr>
      </a:lvl2pPr>
      <a:lvl3pPr marL="1279544" algn="l" defTabSz="1279544" rtl="0" eaLnBrk="1" latinLnBrk="0" hangingPunct="1">
        <a:defRPr kumimoji="1" sz="2500" kern="1200">
          <a:solidFill>
            <a:schemeClr val="tx1"/>
          </a:solidFill>
          <a:latin typeface="+mn-lt"/>
          <a:ea typeface="+mn-ea"/>
          <a:cs typeface="+mn-cs"/>
        </a:defRPr>
      </a:lvl3pPr>
      <a:lvl4pPr marL="1919316" algn="l" defTabSz="1279544" rtl="0" eaLnBrk="1" latinLnBrk="0" hangingPunct="1">
        <a:defRPr kumimoji="1" sz="2500" kern="1200">
          <a:solidFill>
            <a:schemeClr val="tx1"/>
          </a:solidFill>
          <a:latin typeface="+mn-lt"/>
          <a:ea typeface="+mn-ea"/>
          <a:cs typeface="+mn-cs"/>
        </a:defRPr>
      </a:lvl4pPr>
      <a:lvl5pPr marL="2559089" algn="l" defTabSz="1279544" rtl="0" eaLnBrk="1" latinLnBrk="0" hangingPunct="1">
        <a:defRPr kumimoji="1" sz="2500" kern="1200">
          <a:solidFill>
            <a:schemeClr val="tx1"/>
          </a:solidFill>
          <a:latin typeface="+mn-lt"/>
          <a:ea typeface="+mn-ea"/>
          <a:cs typeface="+mn-cs"/>
        </a:defRPr>
      </a:lvl5pPr>
      <a:lvl6pPr marL="3198861" algn="l" defTabSz="1279544" rtl="0" eaLnBrk="1" latinLnBrk="0" hangingPunct="1">
        <a:defRPr kumimoji="1" sz="2500" kern="1200">
          <a:solidFill>
            <a:schemeClr val="tx1"/>
          </a:solidFill>
          <a:latin typeface="+mn-lt"/>
          <a:ea typeface="+mn-ea"/>
          <a:cs typeface="+mn-cs"/>
        </a:defRPr>
      </a:lvl6pPr>
      <a:lvl7pPr marL="3838638" algn="l" defTabSz="1279544" rtl="0" eaLnBrk="1" latinLnBrk="0" hangingPunct="1">
        <a:defRPr kumimoji="1" sz="2500" kern="1200">
          <a:solidFill>
            <a:schemeClr val="tx1"/>
          </a:solidFill>
          <a:latin typeface="+mn-lt"/>
          <a:ea typeface="+mn-ea"/>
          <a:cs typeface="+mn-cs"/>
        </a:defRPr>
      </a:lvl7pPr>
      <a:lvl8pPr marL="4478410" algn="l" defTabSz="1279544" rtl="0" eaLnBrk="1" latinLnBrk="0" hangingPunct="1">
        <a:defRPr kumimoji="1" sz="2500" kern="1200">
          <a:solidFill>
            <a:schemeClr val="tx1"/>
          </a:solidFill>
          <a:latin typeface="+mn-lt"/>
          <a:ea typeface="+mn-ea"/>
          <a:cs typeface="+mn-cs"/>
        </a:defRPr>
      </a:lvl8pPr>
      <a:lvl9pPr marL="5118182" algn="l" defTabSz="1279544"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comments" Target="../comments/commen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comments" Target="../comments/comment3.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comments" Target="../comments/comment4.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12801600" cy="534562"/>
          </a:xfrm>
          <a:prstGeom prst="rect">
            <a:avLst/>
          </a:prstGeom>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3" name="テキスト ボックス 2"/>
          <p:cNvSpPr txBox="1"/>
          <p:nvPr/>
        </p:nvSpPr>
        <p:spPr>
          <a:xfrm>
            <a:off x="0" y="11342"/>
            <a:ext cx="2451312" cy="523220"/>
          </a:xfrm>
          <a:prstGeom prst="rect">
            <a:avLst/>
          </a:prstGeom>
          <a:noFill/>
        </p:spPr>
        <p:txBody>
          <a:bodyPr wrap="none" rtlCol="0">
            <a:spAutoFit/>
          </a:bodyPr>
          <a:lstStyle/>
          <a:p>
            <a:r>
              <a:rPr kumimoji="1" lang="ja-JP" altLang="en-US" sz="2800" b="1" dirty="0" smtClean="0">
                <a:latin typeface="HG丸ｺﾞｼｯｸM-PRO" panose="020F0600000000000000" pitchFamily="50" charset="-128"/>
                <a:ea typeface="HG丸ｺﾞｼｯｸM-PRO" panose="020F0600000000000000" pitchFamily="50" charset="-128"/>
              </a:rPr>
              <a:t>　</a:t>
            </a:r>
            <a:r>
              <a:rPr lang="en-US" altLang="ja-JP" sz="2800" b="1" dirty="0">
                <a:latin typeface="HG丸ｺﾞｼｯｸM-PRO" panose="020F0600000000000000" pitchFamily="50" charset="-128"/>
                <a:ea typeface="HG丸ｺﾞｼｯｸM-PRO" panose="020F0600000000000000" pitchFamily="50" charset="-128"/>
              </a:rPr>
              <a:t>1</a:t>
            </a:r>
            <a:r>
              <a:rPr kumimoji="1" lang="en-US" altLang="ja-JP" sz="2800" b="1" dirty="0" smtClean="0">
                <a:latin typeface="HG丸ｺﾞｼｯｸM-PRO" panose="020F0600000000000000" pitchFamily="50" charset="-128"/>
                <a:ea typeface="HG丸ｺﾞｼｯｸM-PRO" panose="020F0600000000000000" pitchFamily="50" charset="-128"/>
              </a:rPr>
              <a:t>.</a:t>
            </a:r>
            <a:r>
              <a:rPr kumimoji="1" lang="ja-JP" altLang="en-US" sz="2800" b="1" dirty="0" smtClean="0">
                <a:latin typeface="HG丸ｺﾞｼｯｸM-PRO" panose="020F0600000000000000" pitchFamily="50" charset="-128"/>
                <a:ea typeface="HG丸ｺﾞｼｯｸM-PRO" panose="020F0600000000000000" pitchFamily="50" charset="-128"/>
              </a:rPr>
              <a:t> 要件分析</a:t>
            </a:r>
            <a:endParaRPr kumimoji="1" lang="ja-JP" altLang="en-US" sz="2800" b="1" dirty="0">
              <a:latin typeface="HG丸ｺﾞｼｯｸM-PRO" panose="020F0600000000000000" pitchFamily="50" charset="-128"/>
              <a:ea typeface="HG丸ｺﾞｼｯｸM-PRO" panose="020F0600000000000000" pitchFamily="50" charset="-128"/>
            </a:endParaRPr>
          </a:p>
        </p:txBody>
      </p:sp>
      <p:sp>
        <p:nvSpPr>
          <p:cNvPr id="4" name="テキスト ボックス 3"/>
          <p:cNvSpPr txBox="1"/>
          <p:nvPr/>
        </p:nvSpPr>
        <p:spPr>
          <a:xfrm>
            <a:off x="2781736" y="144171"/>
            <a:ext cx="3647152" cy="246221"/>
          </a:xfrm>
          <a:prstGeom prst="rect">
            <a:avLst/>
          </a:prstGeom>
          <a:noFill/>
        </p:spPr>
        <p:txBody>
          <a:bodyPr wrap="none" rtlCol="0">
            <a:spAutoFit/>
          </a:bodyPr>
          <a:lstStyle/>
          <a:p>
            <a:r>
              <a:rPr lang="ja-JP" altLang="en-US" sz="1000" dirty="0" smtClean="0">
                <a:latin typeface="HG丸ｺﾞｼｯｸM-PRO" panose="020F0600000000000000" pitchFamily="50" charset="-128"/>
                <a:ea typeface="HG丸ｺﾞｼｯｸM-PRO" panose="020F0600000000000000" pitchFamily="50" charset="-128"/>
              </a:rPr>
              <a:t>目的、競技規約</a:t>
            </a:r>
            <a:r>
              <a:rPr kumimoji="1" lang="ja-JP" altLang="en-US" sz="1000" dirty="0" smtClean="0">
                <a:latin typeface="HG丸ｺﾞｼｯｸM-PRO" panose="020F0600000000000000" pitchFamily="50" charset="-128"/>
                <a:ea typeface="HG丸ｺﾞｼｯｸM-PRO" panose="020F0600000000000000" pitchFamily="50" charset="-128"/>
              </a:rPr>
              <a:t>、審査規約からシステムの要件を抽出する。</a:t>
            </a:r>
            <a:endParaRPr kumimoji="1" lang="ja-JP" altLang="en-US" sz="1000" dirty="0">
              <a:latin typeface="HG丸ｺﾞｼｯｸM-PRO" panose="020F0600000000000000" pitchFamily="50" charset="-128"/>
              <a:ea typeface="HG丸ｺﾞｼｯｸM-PRO" panose="020F0600000000000000" pitchFamily="50" charset="-128"/>
            </a:endParaRPr>
          </a:p>
        </p:txBody>
      </p:sp>
      <p:sp>
        <p:nvSpPr>
          <p:cNvPr id="5" name="フローチャート: データ 4"/>
          <p:cNvSpPr/>
          <p:nvPr/>
        </p:nvSpPr>
        <p:spPr>
          <a:xfrm>
            <a:off x="9036818" y="-1"/>
            <a:ext cx="866901" cy="534563"/>
          </a:xfrm>
          <a:prstGeom prst="flowChartInputOutput">
            <a:avLst/>
          </a:prstGeom>
          <a:solidFill>
            <a:schemeClr val="bg1"/>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kumimoji="1" lang="en-US" altLang="ja-JP" sz="900" dirty="0" smtClean="0">
                <a:latin typeface="HG丸ｺﾞｼｯｸM-PRO" panose="020F0600000000000000" pitchFamily="50" charset="-128"/>
                <a:ea typeface="HG丸ｺﾞｼｯｸM-PRO" panose="020F0600000000000000" pitchFamily="50" charset="-128"/>
              </a:rPr>
              <a:t>1.</a:t>
            </a:r>
          </a:p>
          <a:p>
            <a:r>
              <a:rPr kumimoji="1" lang="ja-JP" altLang="en-US" sz="900" dirty="0" smtClean="0">
                <a:latin typeface="HG丸ｺﾞｼｯｸM-PRO" panose="020F0600000000000000" pitchFamily="50" charset="-128"/>
                <a:ea typeface="HG丸ｺﾞｼｯｸM-PRO" panose="020F0600000000000000" pitchFamily="50" charset="-128"/>
              </a:rPr>
              <a:t>要求分析</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6" name="フローチャート: データ 5"/>
          <p:cNvSpPr/>
          <p:nvPr/>
        </p:nvSpPr>
        <p:spPr>
          <a:xfrm>
            <a:off x="9723638"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2</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走行戦略</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7" name="フローチャート: データ 6"/>
          <p:cNvSpPr/>
          <p:nvPr/>
        </p:nvSpPr>
        <p:spPr>
          <a:xfrm>
            <a:off x="10415220"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smtClean="0">
                <a:latin typeface="HG丸ｺﾞｼｯｸM-PRO" panose="020F0600000000000000" pitchFamily="50" charset="-128"/>
                <a:ea typeface="HG丸ｺﾞｼｯｸM-PRO" panose="020F0600000000000000" pitchFamily="50" charset="-128"/>
              </a:rPr>
              <a:t>3</a:t>
            </a:r>
            <a:r>
              <a:rPr kumimoji="1" lang="en-US" altLang="ja-JP" sz="900" dirty="0" smtClean="0">
                <a:latin typeface="HG丸ｺﾞｼｯｸM-PRO" panose="020F0600000000000000" pitchFamily="50" charset="-128"/>
                <a:ea typeface="HG丸ｺﾞｼｯｸM-PRO" panose="020F0600000000000000" pitchFamily="50" charset="-128"/>
              </a:rPr>
              <a:t>.</a:t>
            </a:r>
          </a:p>
          <a:p>
            <a:r>
              <a:rPr kumimoji="1" lang="ja-JP" altLang="en-US" sz="900" dirty="0" smtClean="0">
                <a:latin typeface="HG丸ｺﾞｼｯｸM-PRO" panose="020F0600000000000000" pitchFamily="50" charset="-128"/>
                <a:ea typeface="HG丸ｺﾞｼｯｸM-PRO" panose="020F0600000000000000" pitchFamily="50" charset="-128"/>
              </a:rPr>
              <a:t>設計</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8" name="フローチャート: データ 7"/>
          <p:cNvSpPr/>
          <p:nvPr/>
        </p:nvSpPr>
        <p:spPr>
          <a:xfrm>
            <a:off x="11101450"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4</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振る舞い</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4" name="正方形/長方形 13"/>
          <p:cNvSpPr/>
          <p:nvPr/>
        </p:nvSpPr>
        <p:spPr>
          <a:xfrm>
            <a:off x="0" y="533669"/>
            <a:ext cx="4968815" cy="1224536"/>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15" name="グループ化 14"/>
          <p:cNvGrpSpPr/>
          <p:nvPr/>
        </p:nvGrpSpPr>
        <p:grpSpPr>
          <a:xfrm>
            <a:off x="0" y="532869"/>
            <a:ext cx="1415719" cy="289332"/>
            <a:chOff x="108961" y="835133"/>
            <a:chExt cx="775390" cy="289332"/>
          </a:xfrm>
        </p:grpSpPr>
        <p:sp>
          <p:nvSpPr>
            <p:cNvPr id="16" name="正方形/長方形 15"/>
            <p:cNvSpPr/>
            <p:nvPr/>
          </p:nvSpPr>
          <p:spPr>
            <a:xfrm>
              <a:off x="108961" y="835133"/>
              <a:ext cx="77539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7" name="テキスト ボックス 16"/>
            <p:cNvSpPr txBox="1"/>
            <p:nvPr/>
          </p:nvSpPr>
          <p:spPr>
            <a:xfrm>
              <a:off x="113109" y="878200"/>
              <a:ext cx="771242"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1.1</a:t>
              </a:r>
              <a:r>
                <a:rPr lang="ja-JP" altLang="en-US" sz="1400" dirty="0" smtClean="0">
                  <a:latin typeface="HG丸ｺﾞｼｯｸM-PRO" panose="020F0600000000000000" pitchFamily="50" charset="-128"/>
                  <a:ea typeface="HG丸ｺﾞｼｯｸM-PRO" panose="020F0600000000000000" pitchFamily="50" charset="-128"/>
                </a:rPr>
                <a:t> 選択課題</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19" name="正方形/長方形 18"/>
          <p:cNvSpPr/>
          <p:nvPr/>
        </p:nvSpPr>
        <p:spPr>
          <a:xfrm>
            <a:off x="4968815" y="540014"/>
            <a:ext cx="7832785" cy="5611099"/>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3" name="テキスト ボックス 22"/>
          <p:cNvSpPr txBox="1"/>
          <p:nvPr/>
        </p:nvSpPr>
        <p:spPr>
          <a:xfrm>
            <a:off x="1416509" y="538477"/>
            <a:ext cx="3365882" cy="307777"/>
          </a:xfrm>
          <a:prstGeom prst="rect">
            <a:avLst/>
          </a:prstGeom>
          <a:noFill/>
        </p:spPr>
        <p:txBody>
          <a:bodyPr wrap="square" rtlCol="0">
            <a:spAutoFit/>
          </a:bodyPr>
          <a:lstStyle/>
          <a:p>
            <a:pPr algn="ctr"/>
            <a:r>
              <a:rPr lang="ja-JP" altLang="en-US" sz="1400" b="1" dirty="0" smtClean="0">
                <a:uFill>
                  <a:solidFill>
                    <a:schemeClr val="bg1">
                      <a:lumMod val="50000"/>
                    </a:schemeClr>
                  </a:solidFill>
                </a:uFill>
                <a:latin typeface="HG丸ｺﾞｼｯｸM-PRO" panose="020F0600000000000000" pitchFamily="50" charset="-128"/>
                <a:ea typeface="HG丸ｺﾞｼｯｸM-PRO" panose="020F0600000000000000" pitchFamily="50" charset="-128"/>
              </a:rPr>
              <a:t>選択課題「</a:t>
            </a:r>
            <a:r>
              <a:rPr lang="ja-JP" altLang="en-US" sz="1400" b="1" dirty="0" smtClean="0">
                <a:solidFill>
                  <a:srgbClr val="FF0000"/>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ゴールゲートを通過</a:t>
            </a:r>
            <a:r>
              <a:rPr lang="ja-JP" altLang="en-US" sz="1400" b="1" smtClean="0">
                <a:solidFill>
                  <a:srgbClr val="FF0000"/>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する</a:t>
            </a:r>
            <a:r>
              <a:rPr lang="ja-JP" altLang="en-US" sz="1400" b="1" smtClean="0">
                <a:uFill>
                  <a:solidFill>
                    <a:schemeClr val="bg1">
                      <a:lumMod val="50000"/>
                    </a:schemeClr>
                  </a:solidFill>
                </a:uFill>
                <a:latin typeface="HG丸ｺﾞｼｯｸM-PRO" panose="020F0600000000000000" pitchFamily="50" charset="-128"/>
                <a:ea typeface="HG丸ｺﾞｼｯｸM-PRO" panose="020F0600000000000000" pitchFamily="50" charset="-128"/>
              </a:rPr>
              <a:t>」</a:t>
            </a:r>
            <a:endParaRPr lang="en-US" altLang="ja-JP" sz="1400" b="1" dirty="0" smtClean="0">
              <a:uFill>
                <a:solidFill>
                  <a:schemeClr val="bg1">
                    <a:lumMod val="50000"/>
                  </a:schemeClr>
                </a:solidFill>
              </a:uFill>
              <a:latin typeface="HG丸ｺﾞｼｯｸM-PRO" panose="020F0600000000000000" pitchFamily="50" charset="-128"/>
              <a:ea typeface="HG丸ｺﾞｼｯｸM-PRO" panose="020F0600000000000000" pitchFamily="50" charset="-128"/>
            </a:endParaRPr>
          </a:p>
        </p:txBody>
      </p:sp>
      <p:sp>
        <p:nvSpPr>
          <p:cNvPr id="26" name="正方形/長方形 25"/>
          <p:cNvSpPr/>
          <p:nvPr/>
        </p:nvSpPr>
        <p:spPr>
          <a:xfrm>
            <a:off x="1395" y="1758206"/>
            <a:ext cx="4967420" cy="4401294"/>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27" name="グループ化 26"/>
          <p:cNvGrpSpPr/>
          <p:nvPr/>
        </p:nvGrpSpPr>
        <p:grpSpPr>
          <a:xfrm>
            <a:off x="12988" y="1758950"/>
            <a:ext cx="1402731" cy="289332"/>
            <a:chOff x="108961" y="835133"/>
            <a:chExt cx="585874" cy="289332"/>
          </a:xfrm>
        </p:grpSpPr>
        <p:sp>
          <p:nvSpPr>
            <p:cNvPr id="28" name="正方形/長方形 27"/>
            <p:cNvSpPr/>
            <p:nvPr/>
          </p:nvSpPr>
          <p:spPr>
            <a:xfrm>
              <a:off x="108961" y="835133"/>
              <a:ext cx="585874"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9" name="テキスト ボックス 28"/>
            <p:cNvSpPr txBox="1"/>
            <p:nvPr/>
          </p:nvSpPr>
          <p:spPr>
            <a:xfrm>
              <a:off x="113109" y="878200"/>
              <a:ext cx="581726"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1.2</a:t>
              </a:r>
              <a:r>
                <a:rPr lang="ja-JP" altLang="en-US" sz="1400" dirty="0" smtClean="0">
                  <a:latin typeface="HG丸ｺﾞｼｯｸM-PRO" panose="020F0600000000000000" pitchFamily="50" charset="-128"/>
                  <a:ea typeface="HG丸ｺﾞｼｯｸM-PRO" panose="020F0600000000000000" pitchFamily="50" charset="-128"/>
                </a:rPr>
                <a:t> 目標設定</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35" name="テキスト ボックス 34"/>
          <p:cNvSpPr txBox="1"/>
          <p:nvPr/>
        </p:nvSpPr>
        <p:spPr>
          <a:xfrm>
            <a:off x="141590" y="975896"/>
            <a:ext cx="4685635" cy="719034"/>
          </a:xfrm>
          <a:prstGeom prst="rect">
            <a:avLst/>
          </a:prstGeom>
          <a:noFill/>
        </p:spPr>
        <p:txBody>
          <a:bodyPr wrap="square" lIns="36000" tIns="36000" rIns="36000" bIns="36000" rtlCol="0">
            <a:spAutoFit/>
          </a:bodyPr>
          <a:lstStyle/>
          <a:p>
            <a:r>
              <a:rPr kumimoji="1" lang="ja-JP" altLang="en-US" sz="1050" smtClean="0">
                <a:latin typeface="HG丸ｺﾞｼｯｸM-PRO" panose="020F0600000000000000" pitchFamily="50" charset="-128"/>
                <a:ea typeface="HG丸ｺﾞｼｯｸM-PRO" panose="020F0600000000000000" pitchFamily="50" charset="-128"/>
              </a:rPr>
              <a:t>　多くのポイントを稼ぐためには、なるべく速くゴールゲートを通過することが重要である。</a:t>
            </a:r>
            <a:endParaRPr lang="en-US" altLang="ja-JP" sz="1050">
              <a:latin typeface="HG丸ｺﾞｼｯｸM-PRO" panose="020F0600000000000000" pitchFamily="50" charset="-128"/>
              <a:ea typeface="HG丸ｺﾞｼｯｸM-PRO" panose="020F0600000000000000" pitchFamily="50" charset="-128"/>
            </a:endParaRPr>
          </a:p>
          <a:p>
            <a:r>
              <a:rPr lang="ja-JP" altLang="en-US" sz="1050" smtClean="0">
                <a:latin typeface="HG丸ｺﾞｼｯｸM-PRO" panose="020F0600000000000000" pitchFamily="50" charset="-128"/>
                <a:ea typeface="HG丸ｺﾞｼｯｸM-PRO" panose="020F0600000000000000" pitchFamily="50" charset="-128"/>
              </a:rPr>
              <a:t>　ゴールゲートまでを早くクリアすることで、優勝に近づくことができると考えた。</a:t>
            </a:r>
            <a:endParaRPr lang="en-US" altLang="ja-JP" sz="1050" dirty="0">
              <a:latin typeface="HG丸ｺﾞｼｯｸM-PRO" panose="020F0600000000000000" pitchFamily="50" charset="-128"/>
              <a:ea typeface="HG丸ｺﾞｼｯｸM-PRO" panose="020F0600000000000000" pitchFamily="50" charset="-128"/>
            </a:endParaRPr>
          </a:p>
        </p:txBody>
      </p:sp>
      <p:sp>
        <p:nvSpPr>
          <p:cNvPr id="24" name="テキスト ボックス 23"/>
          <p:cNvSpPr txBox="1"/>
          <p:nvPr/>
        </p:nvSpPr>
        <p:spPr>
          <a:xfrm>
            <a:off x="177866" y="2210774"/>
            <a:ext cx="4704685" cy="795978"/>
          </a:xfrm>
          <a:prstGeom prst="rect">
            <a:avLst/>
          </a:prstGeom>
          <a:noFill/>
        </p:spPr>
        <p:txBody>
          <a:bodyPr wrap="square" lIns="36000" tIns="36000" rIns="36000" bIns="36000" rtlCol="0">
            <a:spAutoFit/>
          </a:bodyPr>
          <a:lstStyle/>
          <a:p>
            <a:r>
              <a:rPr lang="ja-JP" altLang="en-US" sz="1050" b="1" u="sng" dirty="0" smtClean="0">
                <a:solidFill>
                  <a:srgbClr val="0000CC"/>
                </a:solidFill>
                <a:latin typeface="HG丸ｺﾞｼｯｸM-PRO" panose="020F0600000000000000" pitchFamily="50" charset="-128"/>
                <a:ea typeface="HG丸ｺﾞｼｯｸM-PRO" panose="020F0600000000000000" pitchFamily="50" charset="-128"/>
              </a:rPr>
              <a:t>走行目標</a:t>
            </a:r>
            <a:r>
              <a:rPr lang="en-US" altLang="ja-JP" sz="1050" b="1" u="sng" dirty="0" smtClean="0">
                <a:solidFill>
                  <a:srgbClr val="0000CC"/>
                </a:solidFill>
                <a:latin typeface="HG丸ｺﾞｼｯｸM-PRO" panose="020F0600000000000000" pitchFamily="50" charset="-128"/>
                <a:ea typeface="HG丸ｺﾞｼｯｸM-PRO" panose="020F0600000000000000" pitchFamily="50" charset="-128"/>
              </a:rPr>
              <a:t>1</a:t>
            </a:r>
            <a:r>
              <a:rPr lang="ja-JP" altLang="en-US" sz="1050" b="1" u="sng" dirty="0" smtClean="0">
                <a:solidFill>
                  <a:srgbClr val="0000CC"/>
                </a:solidFill>
                <a:latin typeface="HG丸ｺﾞｼｯｸM-PRO" panose="020F0600000000000000" pitchFamily="50" charset="-128"/>
                <a:ea typeface="HG丸ｺﾞｼｯｸM-PRO" panose="020F0600000000000000" pitchFamily="50" charset="-128"/>
              </a:rPr>
              <a:t> </a:t>
            </a:r>
            <a:r>
              <a:rPr lang="en-US" altLang="ja-JP" sz="1050" b="1" u="sng">
                <a:solidFill>
                  <a:srgbClr val="0000CC"/>
                </a:solidFill>
                <a:latin typeface="HG丸ｺﾞｼｯｸM-PRO" panose="020F0600000000000000" pitchFamily="50" charset="-128"/>
                <a:ea typeface="HG丸ｺﾞｼｯｸM-PRO" panose="020F0600000000000000" pitchFamily="50" charset="-128"/>
              </a:rPr>
              <a:t>:</a:t>
            </a:r>
            <a:r>
              <a:rPr lang="ja-JP" altLang="en-US" sz="1050" b="1" u="sng" smtClean="0">
                <a:solidFill>
                  <a:srgbClr val="0000CC"/>
                </a:solidFill>
                <a:latin typeface="HG丸ｺﾞｼｯｸM-PRO" panose="020F0600000000000000" pitchFamily="50" charset="-128"/>
                <a:ea typeface="HG丸ｺﾞｼｯｸM-PRO" panose="020F0600000000000000" pitchFamily="50" charset="-128"/>
              </a:rPr>
              <a:t> 最速を目指す</a:t>
            </a:r>
            <a:endParaRPr lang="en-US" altLang="ja-JP" sz="1050" b="1" u="sng" dirty="0" smtClean="0">
              <a:solidFill>
                <a:srgbClr val="0000CC"/>
              </a:solidFill>
              <a:latin typeface="HG丸ｺﾞｼｯｸM-PRO" panose="020F0600000000000000" pitchFamily="50" charset="-128"/>
              <a:ea typeface="HG丸ｺﾞｼｯｸM-PRO" panose="020F0600000000000000" pitchFamily="50" charset="-128"/>
            </a:endParaRPr>
          </a:p>
          <a:p>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a:latin typeface="HG丸ｺﾞｼｯｸM-PRO" panose="020F0600000000000000" pitchFamily="50" charset="-128"/>
                <a:ea typeface="HG丸ｺﾞｼｯｸM-PRO" panose="020F0600000000000000" pitchFamily="50" charset="-128"/>
              </a:rPr>
              <a:t>スタート</a:t>
            </a:r>
            <a:r>
              <a:rPr lang="ja-JP" altLang="en-US" sz="1050" smtClean="0">
                <a:latin typeface="HG丸ｺﾞｼｯｸM-PRO" panose="020F0600000000000000" pitchFamily="50" charset="-128"/>
                <a:ea typeface="HG丸ｺﾞｼｯｸM-PRO" panose="020F0600000000000000" pitchFamily="50" charset="-128"/>
              </a:rPr>
              <a:t>からゴールまでの道のりをなるべく早く駆け抜ける。</a:t>
            </a:r>
            <a:endParaRPr lang="en-US" altLang="ja-JP" sz="1050" smtClean="0">
              <a:latin typeface="HG丸ｺﾞｼｯｸM-PRO" panose="020F0600000000000000" pitchFamily="50" charset="-128"/>
              <a:ea typeface="HG丸ｺﾞｼｯｸM-PRO" panose="020F0600000000000000" pitchFamily="50" charset="-128"/>
            </a:endParaRPr>
          </a:p>
          <a:p>
            <a:pPr marL="177800"/>
            <a:r>
              <a:rPr kumimoji="1" lang="ja-JP" altLang="en-US" sz="1050" smtClean="0">
                <a:latin typeface="HG丸ｺﾞｼｯｸM-PRO" panose="020F0600000000000000" pitchFamily="50" charset="-128"/>
                <a:ea typeface="HG丸ｺﾞｼｯｸM-PRO" panose="020F0600000000000000" pitchFamily="50" charset="-128"/>
              </a:rPr>
              <a:t>これにより、ポイントが高くなり、難所攻略にかけられる時間を格段に増やすことができる。</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177866" y="3080724"/>
            <a:ext cx="4704686" cy="795978"/>
          </a:xfrm>
          <a:prstGeom prst="rect">
            <a:avLst/>
          </a:prstGeom>
          <a:noFill/>
        </p:spPr>
        <p:txBody>
          <a:bodyPr wrap="square" lIns="36000" tIns="36000" rIns="36000" bIns="36000" rtlCol="0">
            <a:spAutoFit/>
          </a:bodyPr>
          <a:lstStyle/>
          <a:p>
            <a:r>
              <a:rPr lang="ja-JP" altLang="en-US" sz="1050" b="1" u="sng" dirty="0" smtClean="0">
                <a:solidFill>
                  <a:srgbClr val="0000CC"/>
                </a:solidFill>
                <a:latin typeface="HG丸ｺﾞｼｯｸM-PRO" panose="020F0600000000000000" pitchFamily="50" charset="-128"/>
                <a:ea typeface="HG丸ｺﾞｼｯｸM-PRO" panose="020F0600000000000000" pitchFamily="50" charset="-128"/>
              </a:rPr>
              <a:t>走行目標</a:t>
            </a:r>
            <a:r>
              <a:rPr lang="en-US" altLang="ja-JP" sz="1050" b="1" u="sng" dirty="0" smtClean="0">
                <a:solidFill>
                  <a:srgbClr val="0000CC"/>
                </a:solidFill>
                <a:latin typeface="HG丸ｺﾞｼｯｸM-PRO" panose="020F0600000000000000" pitchFamily="50" charset="-128"/>
                <a:ea typeface="HG丸ｺﾞｼｯｸM-PRO" panose="020F0600000000000000" pitchFamily="50" charset="-128"/>
              </a:rPr>
              <a:t>2</a:t>
            </a:r>
            <a:r>
              <a:rPr lang="ja-JP" altLang="en-US" sz="1050" b="1" u="sng" dirty="0" smtClean="0">
                <a:solidFill>
                  <a:srgbClr val="0000CC"/>
                </a:solidFill>
                <a:latin typeface="HG丸ｺﾞｼｯｸM-PRO" panose="020F0600000000000000" pitchFamily="50" charset="-128"/>
                <a:ea typeface="HG丸ｺﾞｼｯｸM-PRO" panose="020F0600000000000000" pitchFamily="50" charset="-128"/>
              </a:rPr>
              <a:t> </a:t>
            </a:r>
            <a:r>
              <a:rPr lang="en-US" altLang="ja-JP" sz="1050" b="1" u="sng" smtClean="0">
                <a:solidFill>
                  <a:srgbClr val="0000CC"/>
                </a:solidFill>
                <a:latin typeface="HG丸ｺﾞｼｯｸM-PRO" panose="020F0600000000000000" pitchFamily="50" charset="-128"/>
                <a:ea typeface="HG丸ｺﾞｼｯｸM-PRO" panose="020F0600000000000000" pitchFamily="50" charset="-128"/>
              </a:rPr>
              <a:t>:</a:t>
            </a:r>
            <a:r>
              <a:rPr lang="ja-JP" altLang="en-US" sz="1050" b="1" u="sng" smtClean="0">
                <a:solidFill>
                  <a:srgbClr val="0000CC"/>
                </a:solidFill>
                <a:latin typeface="HG丸ｺﾞｼｯｸM-PRO" panose="020F0600000000000000" pitchFamily="50" charset="-128"/>
                <a:ea typeface="HG丸ｺﾞｼｯｸM-PRO" panose="020F0600000000000000" pitchFamily="50" charset="-128"/>
              </a:rPr>
              <a:t> 安定したスタートを切る</a:t>
            </a:r>
            <a:endParaRPr lang="en-US" altLang="ja-JP" sz="1050" b="1" u="sng" smtClean="0">
              <a:solidFill>
                <a:srgbClr val="0000CC"/>
              </a:solidFill>
              <a:latin typeface="HG丸ｺﾞｼｯｸM-PRO" panose="020F0600000000000000" pitchFamily="50" charset="-128"/>
              <a:ea typeface="HG丸ｺﾞｼｯｸM-PRO" panose="020F0600000000000000" pitchFamily="50" charset="-128"/>
            </a:endParaRPr>
          </a:p>
          <a:p>
            <a:endParaRPr lang="en-US" altLang="ja-JP" sz="500" smtClean="0">
              <a:latin typeface="HG丸ｺﾞｼｯｸM-PRO" panose="020F0600000000000000" pitchFamily="50" charset="-128"/>
              <a:ea typeface="HG丸ｺﾞｼｯｸM-PRO" panose="020F0600000000000000" pitchFamily="50" charset="-128"/>
            </a:endParaRPr>
          </a:p>
          <a:p>
            <a:pPr marL="177800"/>
            <a:r>
              <a:rPr lang="ja-JP" altLang="en-US" sz="1050" smtClean="0">
                <a:latin typeface="HG丸ｺﾞｼｯｸM-PRO" panose="020F0600000000000000" pitchFamily="50" charset="-128"/>
                <a:ea typeface="HG丸ｺﾞｼｯｸM-PRO" panose="020F0600000000000000" pitchFamily="50" charset="-128"/>
              </a:rPr>
              <a:t>昨年、走行体をコースに設置する際、位置がずれてしまったことにより、スタート直後にコースアウトしてしまった。安全にスタートを切れるようにすることで、リタイアを避けたい。</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36" name="テキスト ボックス 35"/>
          <p:cNvSpPr txBox="1"/>
          <p:nvPr/>
        </p:nvSpPr>
        <p:spPr>
          <a:xfrm>
            <a:off x="1531080" y="1780043"/>
            <a:ext cx="3212370" cy="395869"/>
          </a:xfrm>
          <a:prstGeom prst="rect">
            <a:avLst/>
          </a:prstGeom>
          <a:noFill/>
        </p:spPr>
        <p:txBody>
          <a:bodyPr wrap="square" lIns="36000" tIns="36000" rIns="36000" bIns="36000" rtlCol="0">
            <a:spAutoFit/>
          </a:bodyPr>
          <a:lstStyle/>
          <a:p>
            <a:r>
              <a:rPr lang="ja-JP" altLang="en-US" sz="1050" dirty="0" smtClean="0">
                <a:latin typeface="HG丸ｺﾞｼｯｸM-PRO" panose="020F0600000000000000" pitchFamily="50" charset="-128"/>
                <a:ea typeface="HG丸ｺﾞｼｯｸM-PRO" panose="020F0600000000000000" pitchFamily="50" charset="-128"/>
              </a:rPr>
              <a:t>以下の外部品質の目標（以降、</a:t>
            </a:r>
            <a:r>
              <a:rPr lang="ja-JP" altLang="en-US" sz="1050" b="1" dirty="0" smtClean="0">
                <a:latin typeface="HG丸ｺﾞｼｯｸM-PRO" panose="020F0600000000000000" pitchFamily="50" charset="-128"/>
                <a:ea typeface="HG丸ｺﾞｼｯｸM-PRO" panose="020F0600000000000000" pitchFamily="50" charset="-128"/>
              </a:rPr>
              <a:t>走行目標</a:t>
            </a:r>
            <a:r>
              <a:rPr lang="ja-JP" altLang="en-US" sz="1050" dirty="0" smtClean="0">
                <a:latin typeface="HG丸ｺﾞｼｯｸM-PRO" panose="020F0600000000000000" pitchFamily="50" charset="-128"/>
                <a:ea typeface="HG丸ｺﾞｼｯｸM-PRO" panose="020F0600000000000000" pitchFamily="50" charset="-128"/>
              </a:rPr>
              <a:t>）および</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smtClean="0">
                <a:latin typeface="HG丸ｺﾞｼｯｸM-PRO" panose="020F0600000000000000" pitchFamily="50" charset="-128"/>
                <a:ea typeface="HG丸ｺﾞｼｯｸM-PRO" panose="020F0600000000000000" pitchFamily="50" charset="-128"/>
              </a:rPr>
              <a:t>内部品質の</a:t>
            </a:r>
            <a:r>
              <a:rPr lang="ja-JP" altLang="en-US" sz="1050" dirty="0" smtClean="0">
                <a:latin typeface="HG丸ｺﾞｼｯｸM-PRO" panose="020F0600000000000000" pitchFamily="50" charset="-128"/>
                <a:ea typeface="HG丸ｺﾞｼｯｸM-PRO" panose="020F0600000000000000" pitchFamily="50" charset="-128"/>
              </a:rPr>
              <a:t>目標（以降、</a:t>
            </a:r>
            <a:r>
              <a:rPr lang="ja-JP" altLang="en-US" sz="1050" b="1" dirty="0" smtClean="0">
                <a:latin typeface="HG丸ｺﾞｼｯｸM-PRO" panose="020F0600000000000000" pitchFamily="50" charset="-128"/>
                <a:ea typeface="HG丸ｺﾞｼｯｸM-PRO" panose="020F0600000000000000" pitchFamily="50" charset="-128"/>
              </a:rPr>
              <a:t>設計目標</a:t>
            </a:r>
            <a:r>
              <a:rPr lang="ja-JP" altLang="en-US" sz="1050" dirty="0" smtClean="0">
                <a:latin typeface="HG丸ｺﾞｼｯｸM-PRO" panose="020F0600000000000000" pitchFamily="50" charset="-128"/>
                <a:ea typeface="HG丸ｺﾞｼｯｸM-PRO" panose="020F0600000000000000" pitchFamily="50" charset="-128"/>
              </a:rPr>
              <a:t>）を設定した。</a:t>
            </a:r>
            <a:endParaRPr kumimoji="1" lang="ja-JP" altLang="en-US" sz="1050" dirty="0">
              <a:latin typeface="HG丸ｺﾞｼｯｸM-PRO" panose="020F0600000000000000" pitchFamily="50" charset="-128"/>
              <a:ea typeface="HG丸ｺﾞｼｯｸM-PRO" panose="020F0600000000000000" pitchFamily="50" charset="-128"/>
            </a:endParaRPr>
          </a:p>
        </p:txBody>
      </p:sp>
      <p:cxnSp>
        <p:nvCxnSpPr>
          <p:cNvPr id="39" name="直線コネクタ 38"/>
          <p:cNvCxnSpPr/>
          <p:nvPr/>
        </p:nvCxnSpPr>
        <p:spPr>
          <a:xfrm flipV="1">
            <a:off x="210572" y="4574016"/>
            <a:ext cx="4457992" cy="27347"/>
          </a:xfrm>
          <a:prstGeom prst="line">
            <a:avLst/>
          </a:prstGeom>
          <a:ln w="28575">
            <a:solidFill>
              <a:schemeClr val="accent3">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172166" y="4787821"/>
            <a:ext cx="4604525" cy="634395"/>
          </a:xfrm>
          <a:prstGeom prst="rect">
            <a:avLst/>
          </a:prstGeom>
          <a:noFill/>
        </p:spPr>
        <p:txBody>
          <a:bodyPr wrap="square" lIns="36000" tIns="36000" rIns="36000" bIns="36000" rtlCol="0">
            <a:spAutoFit/>
          </a:bodyPr>
          <a:lstStyle/>
          <a:p>
            <a:r>
              <a:rPr lang="ja-JP" altLang="en-US" sz="1050" b="1" u="sng">
                <a:solidFill>
                  <a:srgbClr val="0000CC"/>
                </a:solidFill>
                <a:latin typeface="HG丸ｺﾞｼｯｸM-PRO" panose="020F0600000000000000" pitchFamily="50" charset="-128"/>
                <a:ea typeface="HG丸ｺﾞｼｯｸM-PRO" panose="020F0600000000000000" pitchFamily="50" charset="-128"/>
              </a:rPr>
              <a:t>設計</a:t>
            </a:r>
            <a:r>
              <a:rPr lang="ja-JP" altLang="en-US" sz="1050" b="1" u="sng" smtClean="0">
                <a:solidFill>
                  <a:srgbClr val="0000CC"/>
                </a:solidFill>
                <a:latin typeface="HG丸ｺﾞｼｯｸM-PRO" panose="020F0600000000000000" pitchFamily="50" charset="-128"/>
                <a:ea typeface="HG丸ｺﾞｼｯｸM-PRO" panose="020F0600000000000000" pitchFamily="50" charset="-128"/>
              </a:rPr>
              <a:t>目標</a:t>
            </a:r>
            <a:r>
              <a:rPr lang="en-US" altLang="ja-JP" sz="1050" b="1" u="sng" smtClean="0">
                <a:solidFill>
                  <a:srgbClr val="0000CC"/>
                </a:solidFill>
                <a:latin typeface="HG丸ｺﾞｼｯｸM-PRO" panose="020F0600000000000000" pitchFamily="50" charset="-128"/>
                <a:ea typeface="HG丸ｺﾞｼｯｸM-PRO" panose="020F0600000000000000" pitchFamily="50" charset="-128"/>
              </a:rPr>
              <a:t>1</a:t>
            </a:r>
            <a:r>
              <a:rPr lang="ja-JP" altLang="en-US" sz="1050" b="1" u="sng" smtClean="0">
                <a:solidFill>
                  <a:srgbClr val="0000CC"/>
                </a:solidFill>
                <a:latin typeface="HG丸ｺﾞｼｯｸM-PRO" panose="020F0600000000000000" pitchFamily="50" charset="-128"/>
                <a:ea typeface="HG丸ｺﾞｼｯｸM-PRO" panose="020F0600000000000000" pitchFamily="50" charset="-128"/>
              </a:rPr>
              <a:t> </a:t>
            </a:r>
            <a:r>
              <a:rPr lang="en-US" altLang="ja-JP" sz="1050" b="1" u="sng" dirty="0" smtClean="0">
                <a:solidFill>
                  <a:srgbClr val="0000CC"/>
                </a:solidFill>
                <a:latin typeface="HG丸ｺﾞｼｯｸM-PRO" panose="020F0600000000000000" pitchFamily="50" charset="-128"/>
                <a:ea typeface="HG丸ｺﾞｼｯｸM-PRO" panose="020F0600000000000000" pitchFamily="50" charset="-128"/>
              </a:rPr>
              <a:t>:</a:t>
            </a:r>
            <a:r>
              <a:rPr lang="ja-JP" altLang="en-US" sz="1050" b="1" u="sng" dirty="0" smtClean="0">
                <a:solidFill>
                  <a:srgbClr val="0000CC"/>
                </a:solidFill>
                <a:latin typeface="HG丸ｺﾞｼｯｸM-PRO" panose="020F0600000000000000" pitchFamily="50" charset="-128"/>
                <a:ea typeface="HG丸ｺﾞｼｯｸM-PRO" panose="020F0600000000000000" pitchFamily="50" charset="-128"/>
              </a:rPr>
              <a:t>  振る舞いの記述の容易化</a:t>
            </a:r>
            <a:endParaRPr lang="en-US" altLang="ja-JP" sz="1050" b="1" u="sng" dirty="0" smtClean="0">
              <a:solidFill>
                <a:srgbClr val="0000CC"/>
              </a:solidFill>
              <a:latin typeface="HG丸ｺﾞｼｯｸM-PRO" panose="020F0600000000000000" pitchFamily="50" charset="-128"/>
              <a:ea typeface="HG丸ｺﾞｼｯｸM-PRO" panose="020F0600000000000000" pitchFamily="50" charset="-128"/>
            </a:endParaRPr>
          </a:p>
          <a:p>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smtClean="0">
                <a:latin typeface="HG丸ｺﾞｼｯｸM-PRO" panose="020F0600000000000000" pitchFamily="50" charset="-128"/>
                <a:ea typeface="HG丸ｺﾞｼｯｸM-PRO" panose="020F0600000000000000" pitchFamily="50" charset="-128"/>
              </a:rPr>
              <a:t>振る舞い</a:t>
            </a:r>
            <a:r>
              <a:rPr lang="ja-JP" altLang="en-US" sz="1050" dirty="0" smtClean="0">
                <a:latin typeface="HG丸ｺﾞｼｯｸM-PRO" panose="020F0600000000000000" pitchFamily="50" charset="-128"/>
                <a:ea typeface="HG丸ｺﾞｼｯｸM-PRO" panose="020F0600000000000000" pitchFamily="50" charset="-128"/>
              </a:rPr>
              <a:t>の記述を容易にし、デバッグおよびチューニング作業の負荷を低下させる。</a:t>
            </a:r>
            <a:endParaRPr kumimoji="1" lang="ja-JP" altLang="en-US" sz="1050" dirty="0">
              <a:latin typeface="HG丸ｺﾞｼｯｸM-PRO" panose="020F0600000000000000" pitchFamily="50" charset="-128"/>
              <a:ea typeface="HG丸ｺﾞｼｯｸM-PRO" panose="020F0600000000000000" pitchFamily="50" charset="-128"/>
            </a:endParaRPr>
          </a:p>
        </p:txBody>
      </p:sp>
      <p:grpSp>
        <p:nvGrpSpPr>
          <p:cNvPr id="48" name="グループ化 47"/>
          <p:cNvGrpSpPr/>
          <p:nvPr/>
        </p:nvGrpSpPr>
        <p:grpSpPr>
          <a:xfrm>
            <a:off x="4968815" y="532578"/>
            <a:ext cx="1646827" cy="289332"/>
            <a:chOff x="103657" y="822433"/>
            <a:chExt cx="455058" cy="289332"/>
          </a:xfrm>
        </p:grpSpPr>
        <p:sp>
          <p:nvSpPr>
            <p:cNvPr id="49" name="正方形/長方形 48"/>
            <p:cNvSpPr/>
            <p:nvPr/>
          </p:nvSpPr>
          <p:spPr>
            <a:xfrm>
              <a:off x="103657" y="822433"/>
              <a:ext cx="455058"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50" name="テキスト ボックス 49"/>
            <p:cNvSpPr txBox="1"/>
            <p:nvPr/>
          </p:nvSpPr>
          <p:spPr>
            <a:xfrm>
              <a:off x="113109" y="878200"/>
              <a:ext cx="445606"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1.3</a:t>
              </a:r>
              <a:r>
                <a:rPr lang="ja-JP" altLang="en-US" sz="1400" dirty="0" smtClean="0">
                  <a:latin typeface="HG丸ｺﾞｼｯｸM-PRO" panose="020F0600000000000000" pitchFamily="50" charset="-128"/>
                  <a:ea typeface="HG丸ｺﾞｼｯｸM-PRO" panose="020F0600000000000000" pitchFamily="50" charset="-128"/>
                </a:rPr>
                <a:t> リスク分析</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53" name="テキスト ボックス 52"/>
          <p:cNvSpPr txBox="1"/>
          <p:nvPr/>
        </p:nvSpPr>
        <p:spPr>
          <a:xfrm>
            <a:off x="6781861" y="578924"/>
            <a:ext cx="5277861" cy="234286"/>
          </a:xfrm>
          <a:prstGeom prst="rect">
            <a:avLst/>
          </a:prstGeom>
          <a:noFill/>
        </p:spPr>
        <p:txBody>
          <a:bodyPr wrap="square" lIns="36000" tIns="36000" rIns="36000" bIns="36000" rtlCol="0">
            <a:spAutoFit/>
          </a:bodyPr>
          <a:lstStyle/>
          <a:p>
            <a:r>
              <a:rPr kumimoji="1" lang="ja-JP" altLang="en-US" sz="1050" dirty="0" smtClean="0">
                <a:latin typeface="HG丸ｺﾞｼｯｸM-PRO" panose="020F0600000000000000" pitchFamily="50" charset="-128"/>
                <a:ea typeface="HG丸ｺﾞｼｯｸM-PRO" panose="020F0600000000000000" pitchFamily="50" charset="-128"/>
              </a:rPr>
              <a:t>ミスユースケースを用いて、</a:t>
            </a:r>
            <a:r>
              <a:rPr kumimoji="1" lang="ja-JP" altLang="en-US" sz="1050" b="1" dirty="0" smtClean="0">
                <a:latin typeface="HG丸ｺﾞｼｯｸM-PRO" panose="020F0600000000000000" pitchFamily="50" charset="-128"/>
                <a:ea typeface="HG丸ｺﾞｼｯｸM-PRO" panose="020F0600000000000000" pitchFamily="50" charset="-128"/>
              </a:rPr>
              <a:t>走行目標</a:t>
            </a:r>
            <a:r>
              <a:rPr kumimoji="1" lang="ja-JP" altLang="en-US" sz="1050" dirty="0" smtClean="0">
                <a:latin typeface="HG丸ｺﾞｼｯｸM-PRO" panose="020F0600000000000000" pitchFamily="50" charset="-128"/>
                <a:ea typeface="HG丸ｺﾞｼｯｸM-PRO" panose="020F0600000000000000" pitchFamily="50" charset="-128"/>
              </a:rPr>
              <a:t>達成のリスク因子、脅威、緩和手段を分析した。</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65" name="正方形/長方形 64"/>
          <p:cNvSpPr/>
          <p:nvPr/>
        </p:nvSpPr>
        <p:spPr>
          <a:xfrm>
            <a:off x="-5127" y="6151113"/>
            <a:ext cx="6743396" cy="3441700"/>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70" name="テキスト ボックス 69"/>
          <p:cNvSpPr txBox="1"/>
          <p:nvPr/>
        </p:nvSpPr>
        <p:spPr>
          <a:xfrm>
            <a:off x="403162" y="7923271"/>
            <a:ext cx="2512024" cy="395869"/>
          </a:xfrm>
          <a:prstGeom prst="rect">
            <a:avLst/>
          </a:prstGeom>
          <a:noFill/>
          <a:ln w="19050">
            <a:solidFill>
              <a:schemeClr val="accent6"/>
            </a:solidFill>
          </a:ln>
        </p:spPr>
        <p:txBody>
          <a:bodyPr wrap="square" lIns="36000" tIns="36000" rIns="36000" bIns="36000" rtlCol="0">
            <a:spAutoFit/>
          </a:bodyPr>
          <a:lstStyle/>
          <a:p>
            <a:r>
              <a:rPr lang="en-US" altLang="ja-JP" sz="1050" b="1" smtClean="0">
                <a:solidFill>
                  <a:srgbClr val="0000CC"/>
                </a:solidFill>
                <a:latin typeface="HG丸ｺﾞｼｯｸM-PRO" panose="020F0600000000000000" pitchFamily="50" charset="-128"/>
                <a:ea typeface="HG丸ｺﾞｼｯｸM-PRO" panose="020F0600000000000000" pitchFamily="50" charset="-128"/>
              </a:rPr>
              <a:t>2.</a:t>
            </a:r>
            <a:r>
              <a:rPr lang="ja-JP" altLang="en-US" sz="1050" b="1" smtClean="0">
                <a:solidFill>
                  <a:srgbClr val="0000CC"/>
                </a:solidFill>
                <a:latin typeface="HG丸ｺﾞｼｯｸM-PRO" panose="020F0600000000000000" pitchFamily="50" charset="-128"/>
                <a:ea typeface="HG丸ｺﾞｼｯｸM-PRO" panose="020F0600000000000000" pitchFamily="50" charset="-128"/>
              </a:rPr>
              <a:t>まいまい式</a:t>
            </a:r>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dirty="0" smtClean="0">
                <a:latin typeface="HG丸ｺﾞｼｯｸM-PRO" panose="020F0600000000000000" pitchFamily="50" charset="-128"/>
                <a:ea typeface="HG丸ｺﾞｼｯｸM-PRO" panose="020F0600000000000000" pitchFamily="50" charset="-128"/>
              </a:rPr>
              <a:t>外乱光の影響をキャンセルする。</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71" name="テキスト ボックス 70"/>
          <p:cNvSpPr txBox="1"/>
          <p:nvPr/>
        </p:nvSpPr>
        <p:spPr>
          <a:xfrm>
            <a:off x="403162" y="8385174"/>
            <a:ext cx="2512024" cy="557451"/>
          </a:xfrm>
          <a:prstGeom prst="rect">
            <a:avLst/>
          </a:prstGeom>
          <a:noFill/>
          <a:ln w="19050">
            <a:solidFill>
              <a:schemeClr val="accent6"/>
            </a:solidFill>
          </a:ln>
        </p:spPr>
        <p:txBody>
          <a:bodyPr wrap="square" lIns="36000" tIns="36000" rIns="36000" bIns="36000" rtlCol="0">
            <a:spAutoFit/>
          </a:bodyPr>
          <a:lstStyle/>
          <a:p>
            <a:r>
              <a:rPr lang="en-US" altLang="ja-JP" sz="1050" b="1" smtClean="0">
                <a:solidFill>
                  <a:srgbClr val="0000CC"/>
                </a:solidFill>
                <a:latin typeface="HG丸ｺﾞｼｯｸM-PRO" panose="020F0600000000000000" pitchFamily="50" charset="-128"/>
                <a:ea typeface="HG丸ｺﾞｼｯｸM-PRO" panose="020F0600000000000000" pitchFamily="50" charset="-128"/>
              </a:rPr>
              <a:t>3.</a:t>
            </a:r>
            <a:r>
              <a:rPr lang="ja-JP" altLang="en-US" sz="1050" b="1" dirty="0" smtClean="0">
                <a:solidFill>
                  <a:srgbClr val="0000CC"/>
                </a:solidFill>
                <a:latin typeface="HG丸ｺﾞｼｯｸM-PRO" panose="020F0600000000000000" pitchFamily="50" charset="-128"/>
                <a:ea typeface="HG丸ｺﾞｼｯｸM-PRO" panose="020F0600000000000000" pitchFamily="50" charset="-128"/>
              </a:rPr>
              <a:t>キャリブレーション</a:t>
            </a:r>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kumimoji="1" lang="ja-JP" altLang="en-US" sz="1050" dirty="0" smtClean="0">
                <a:latin typeface="HG丸ｺﾞｼｯｸM-PRO" panose="020F0600000000000000" pitchFamily="50" charset="-128"/>
                <a:ea typeface="HG丸ｺﾞｼｯｸM-PRO" panose="020F0600000000000000" pitchFamily="50" charset="-128"/>
              </a:rPr>
              <a:t>センサ、モーターの出力特性を取得し、機体によらない</a:t>
            </a:r>
            <a:r>
              <a:rPr lang="ja-JP" altLang="en-US" sz="1050" dirty="0" smtClean="0">
                <a:latin typeface="HG丸ｺﾞｼｯｸM-PRO" panose="020F0600000000000000" pitchFamily="50" charset="-128"/>
                <a:ea typeface="HG丸ｺﾞｼｯｸM-PRO" panose="020F0600000000000000" pitchFamily="50" charset="-128"/>
              </a:rPr>
              <a:t>制御を行う。</a:t>
            </a:r>
            <a:endParaRPr kumimoji="1" lang="en-US" altLang="ja-JP" sz="1050" dirty="0" smtClean="0">
              <a:latin typeface="HG丸ｺﾞｼｯｸM-PRO" panose="020F0600000000000000" pitchFamily="50" charset="-128"/>
              <a:ea typeface="HG丸ｺﾞｼｯｸM-PRO" panose="020F0600000000000000" pitchFamily="50" charset="-128"/>
            </a:endParaRPr>
          </a:p>
        </p:txBody>
      </p:sp>
      <p:sp>
        <p:nvSpPr>
          <p:cNvPr id="72" name="テキスト ボックス 71"/>
          <p:cNvSpPr txBox="1"/>
          <p:nvPr/>
        </p:nvSpPr>
        <p:spPr>
          <a:xfrm>
            <a:off x="398334" y="8987922"/>
            <a:ext cx="2488021" cy="395869"/>
          </a:xfrm>
          <a:prstGeom prst="rect">
            <a:avLst/>
          </a:prstGeom>
          <a:noFill/>
          <a:ln w="19050">
            <a:solidFill>
              <a:schemeClr val="accent6"/>
            </a:solidFill>
          </a:ln>
        </p:spPr>
        <p:txBody>
          <a:bodyPr wrap="square" lIns="36000" tIns="36000" rIns="36000" bIns="36000" rtlCol="0">
            <a:spAutoFit/>
          </a:bodyPr>
          <a:lstStyle/>
          <a:p>
            <a:r>
              <a:rPr lang="en-US" altLang="ja-JP" sz="1050" b="1" smtClean="0">
                <a:solidFill>
                  <a:srgbClr val="0000CC"/>
                </a:solidFill>
                <a:latin typeface="HG丸ｺﾞｼｯｸM-PRO" panose="020F0600000000000000" pitchFamily="50" charset="-128"/>
                <a:ea typeface="HG丸ｺﾞｼｯｸM-PRO" panose="020F0600000000000000" pitchFamily="50" charset="-128"/>
              </a:rPr>
              <a:t>7.</a:t>
            </a:r>
            <a:r>
              <a:rPr lang="ja-JP" altLang="en-US" sz="1050" b="1" smtClean="0">
                <a:solidFill>
                  <a:srgbClr val="0000CC"/>
                </a:solidFill>
                <a:latin typeface="HG丸ｺﾞｼｯｸM-PRO" panose="020F0600000000000000" pitchFamily="50" charset="-128"/>
                <a:ea typeface="HG丸ｺﾞｼｯｸM-PRO" panose="020F0600000000000000" pitchFamily="50" charset="-128"/>
              </a:rPr>
              <a:t> </a:t>
            </a:r>
            <a:r>
              <a:rPr lang="ja-JP" altLang="en-US" sz="1050" b="1" dirty="0" smtClean="0">
                <a:solidFill>
                  <a:srgbClr val="0000CC"/>
                </a:solidFill>
                <a:latin typeface="HG丸ｺﾞｼｯｸM-PRO" panose="020F0600000000000000" pitchFamily="50" charset="-128"/>
                <a:ea typeface="HG丸ｺﾞｼｯｸM-PRO" panose="020F0600000000000000" pitchFamily="50" charset="-128"/>
              </a:rPr>
              <a:t>スタート手段</a:t>
            </a:r>
            <a:r>
              <a:rPr lang="ja-JP" altLang="en-US" sz="1050" b="1" smtClean="0">
                <a:solidFill>
                  <a:srgbClr val="0000CC"/>
                </a:solidFill>
                <a:latin typeface="HG丸ｺﾞｼｯｸM-PRO" panose="020F0600000000000000" pitchFamily="50" charset="-128"/>
                <a:ea typeface="HG丸ｺﾞｼｯｸM-PRO" panose="020F0600000000000000" pitchFamily="50" charset="-128"/>
              </a:rPr>
              <a:t>の二重化</a:t>
            </a:r>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dirty="0" smtClean="0">
                <a:latin typeface="HG丸ｺﾞｼｯｸM-PRO" panose="020F0600000000000000" pitchFamily="50" charset="-128"/>
                <a:ea typeface="HG丸ｺﾞｼｯｸM-PRO" panose="020F0600000000000000" pitchFamily="50" charset="-128"/>
              </a:rPr>
              <a:t>手動および遠隔スタートが可能。</a:t>
            </a:r>
            <a:endParaRPr kumimoji="1" lang="en-US" altLang="ja-JP" sz="1050" dirty="0" smtClean="0">
              <a:latin typeface="HG丸ｺﾞｼｯｸM-PRO" panose="020F0600000000000000" pitchFamily="50" charset="-128"/>
              <a:ea typeface="HG丸ｺﾞｼｯｸM-PRO" panose="020F0600000000000000" pitchFamily="50" charset="-128"/>
            </a:endParaRPr>
          </a:p>
        </p:txBody>
      </p:sp>
      <p:grpSp>
        <p:nvGrpSpPr>
          <p:cNvPr id="74" name="グループ化 73"/>
          <p:cNvGrpSpPr/>
          <p:nvPr/>
        </p:nvGrpSpPr>
        <p:grpSpPr>
          <a:xfrm>
            <a:off x="4363" y="6158467"/>
            <a:ext cx="1937919" cy="289332"/>
            <a:chOff x="108961" y="822433"/>
            <a:chExt cx="323624" cy="289332"/>
          </a:xfrm>
        </p:grpSpPr>
        <p:sp>
          <p:nvSpPr>
            <p:cNvPr id="75" name="正方形/長方形 74"/>
            <p:cNvSpPr/>
            <p:nvPr/>
          </p:nvSpPr>
          <p:spPr>
            <a:xfrm>
              <a:off x="108961" y="822433"/>
              <a:ext cx="31148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76" name="テキスト ボックス 75"/>
            <p:cNvSpPr txBox="1"/>
            <p:nvPr/>
          </p:nvSpPr>
          <p:spPr>
            <a:xfrm>
              <a:off x="113109" y="878200"/>
              <a:ext cx="319476" cy="215444"/>
            </a:xfrm>
            <a:prstGeom prst="rect">
              <a:avLst/>
            </a:prstGeom>
            <a:noFill/>
          </p:spPr>
          <p:txBody>
            <a:bodyPr wrap="square" lIns="0" tIns="0" rIns="0" bIns="0" rtlCol="0">
              <a:spAutoFit/>
            </a:bodyPr>
            <a:lstStyle/>
            <a:p>
              <a:r>
                <a:rPr kumimoji="1" lang="ja-JP" altLang="en-US" sz="1400" dirty="0" smtClean="0">
                  <a:latin typeface="HG丸ｺﾞｼｯｸM-PRO" panose="020F0600000000000000" pitchFamily="50" charset="-128"/>
                  <a:ea typeface="HG丸ｺﾞｼｯｸM-PRO" panose="020F0600000000000000" pitchFamily="50" charset="-128"/>
                </a:rPr>
                <a:t>　</a:t>
              </a:r>
              <a:r>
                <a:rPr kumimoji="1" lang="en-US" altLang="ja-JP" sz="1400" dirty="0" smtClean="0">
                  <a:latin typeface="HG丸ｺﾞｼｯｸM-PRO" panose="020F0600000000000000" pitchFamily="50" charset="-128"/>
                  <a:ea typeface="HG丸ｺﾞｼｯｸM-PRO" panose="020F0600000000000000" pitchFamily="50" charset="-128"/>
                </a:rPr>
                <a:t>1.4</a:t>
              </a:r>
              <a:r>
                <a:rPr kumimoji="1" lang="ja-JP" altLang="en-US" sz="1400" dirty="0" smtClean="0">
                  <a:latin typeface="HG丸ｺﾞｼｯｸM-PRO" panose="020F0600000000000000" pitchFamily="50" charset="-128"/>
                  <a:ea typeface="HG丸ｺﾞｼｯｸM-PRO" panose="020F0600000000000000" pitchFamily="50" charset="-128"/>
                </a:rPr>
                <a:t> 実現する機能</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78" name="テキスト ボックス 77"/>
          <p:cNvSpPr txBox="1"/>
          <p:nvPr/>
        </p:nvSpPr>
        <p:spPr>
          <a:xfrm>
            <a:off x="177866" y="3996686"/>
            <a:ext cx="4455240" cy="472813"/>
          </a:xfrm>
          <a:prstGeom prst="rect">
            <a:avLst/>
          </a:prstGeom>
          <a:noFill/>
        </p:spPr>
        <p:txBody>
          <a:bodyPr wrap="square" lIns="36000" tIns="36000" rIns="36000" bIns="36000" rtlCol="0">
            <a:spAutoFit/>
          </a:bodyPr>
          <a:lstStyle/>
          <a:p>
            <a:r>
              <a:rPr lang="ja-JP" altLang="en-US" sz="1050" b="1" u="sng" dirty="0" smtClean="0">
                <a:solidFill>
                  <a:srgbClr val="0000CC"/>
                </a:solidFill>
                <a:latin typeface="HG丸ｺﾞｼｯｸM-PRO" panose="020F0600000000000000" pitchFamily="50" charset="-128"/>
                <a:ea typeface="HG丸ｺﾞｼｯｸM-PRO" panose="020F0600000000000000" pitchFamily="50" charset="-128"/>
              </a:rPr>
              <a:t>走行目標</a:t>
            </a:r>
            <a:r>
              <a:rPr lang="en-US" altLang="ja-JP" sz="1050" b="1" u="sng" dirty="0">
                <a:solidFill>
                  <a:srgbClr val="0000CC"/>
                </a:solidFill>
                <a:latin typeface="HG丸ｺﾞｼｯｸM-PRO" panose="020F0600000000000000" pitchFamily="50" charset="-128"/>
                <a:ea typeface="HG丸ｺﾞｼｯｸM-PRO" panose="020F0600000000000000" pitchFamily="50" charset="-128"/>
              </a:rPr>
              <a:t>3</a:t>
            </a:r>
            <a:r>
              <a:rPr lang="ja-JP" altLang="en-US" sz="1050" b="1" u="sng" dirty="0" smtClean="0">
                <a:solidFill>
                  <a:srgbClr val="0000CC"/>
                </a:solidFill>
                <a:latin typeface="HG丸ｺﾞｼｯｸM-PRO" panose="020F0600000000000000" pitchFamily="50" charset="-128"/>
                <a:ea typeface="HG丸ｺﾞｼｯｸM-PRO" panose="020F0600000000000000" pitchFamily="50" charset="-128"/>
              </a:rPr>
              <a:t> </a:t>
            </a:r>
            <a:r>
              <a:rPr lang="en-US" altLang="ja-JP" sz="1050" b="1" u="sng" dirty="0" smtClean="0">
                <a:solidFill>
                  <a:srgbClr val="0000CC"/>
                </a:solidFill>
                <a:latin typeface="HG丸ｺﾞｼｯｸM-PRO" panose="020F0600000000000000" pitchFamily="50" charset="-128"/>
                <a:ea typeface="HG丸ｺﾞｼｯｸM-PRO" panose="020F0600000000000000" pitchFamily="50" charset="-128"/>
              </a:rPr>
              <a:t>:</a:t>
            </a:r>
            <a:r>
              <a:rPr lang="ja-JP" altLang="en-US" sz="1050" b="1" u="sng" dirty="0" smtClean="0">
                <a:solidFill>
                  <a:srgbClr val="0000CC"/>
                </a:solidFill>
                <a:latin typeface="HG丸ｺﾞｼｯｸM-PRO" panose="020F0600000000000000" pitchFamily="50" charset="-128"/>
                <a:ea typeface="HG丸ｺﾞｼｯｸM-PRO" panose="020F0600000000000000" pitchFamily="50" charset="-128"/>
              </a:rPr>
              <a:t> 転倒時にモーターを停止する</a:t>
            </a:r>
            <a:endParaRPr lang="en-US" altLang="ja-JP" sz="1050" b="1" u="sng" dirty="0" smtClean="0">
              <a:solidFill>
                <a:srgbClr val="0000CC"/>
              </a:solidFill>
              <a:latin typeface="HG丸ｺﾞｼｯｸM-PRO" panose="020F0600000000000000" pitchFamily="50" charset="-128"/>
              <a:ea typeface="HG丸ｺﾞｼｯｸM-PRO" panose="020F0600000000000000" pitchFamily="50" charset="-128"/>
            </a:endParaRPr>
          </a:p>
          <a:p>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dirty="0" smtClean="0">
                <a:latin typeface="HG丸ｺﾞｼｯｸM-PRO" panose="020F0600000000000000" pitchFamily="50" charset="-128"/>
                <a:ea typeface="HG丸ｺﾞｼｯｸM-PRO" panose="020F0600000000000000" pitchFamily="50" charset="-128"/>
              </a:rPr>
              <a:t>機体が転倒したら、速やかにすべてのモーターを停止させる。</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91" name="正方形/長方形 90"/>
          <p:cNvSpPr/>
          <p:nvPr/>
        </p:nvSpPr>
        <p:spPr>
          <a:xfrm>
            <a:off x="6750969" y="6150874"/>
            <a:ext cx="6050632" cy="3441699"/>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88" name="グループ化 87"/>
          <p:cNvGrpSpPr/>
          <p:nvPr/>
        </p:nvGrpSpPr>
        <p:grpSpPr>
          <a:xfrm>
            <a:off x="6750969" y="6153879"/>
            <a:ext cx="1731068" cy="289332"/>
            <a:chOff x="108961" y="822433"/>
            <a:chExt cx="323624" cy="289332"/>
          </a:xfrm>
        </p:grpSpPr>
        <p:sp>
          <p:nvSpPr>
            <p:cNvPr id="89" name="正方形/長方形 88"/>
            <p:cNvSpPr/>
            <p:nvPr/>
          </p:nvSpPr>
          <p:spPr>
            <a:xfrm>
              <a:off x="108961" y="822433"/>
              <a:ext cx="31148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90" name="テキスト ボックス 89"/>
            <p:cNvSpPr txBox="1"/>
            <p:nvPr/>
          </p:nvSpPr>
          <p:spPr>
            <a:xfrm>
              <a:off x="113109" y="878200"/>
              <a:ext cx="319476" cy="215444"/>
            </a:xfrm>
            <a:prstGeom prst="rect">
              <a:avLst/>
            </a:prstGeom>
            <a:noFill/>
          </p:spPr>
          <p:txBody>
            <a:bodyPr wrap="square" lIns="0" tIns="0" rIns="0" bIns="0" rtlCol="0">
              <a:spAutoFit/>
            </a:bodyPr>
            <a:lstStyle/>
            <a:p>
              <a:r>
                <a:rPr kumimoji="1" lang="ja-JP" altLang="en-US" sz="1400" dirty="0" smtClean="0">
                  <a:latin typeface="HG丸ｺﾞｼｯｸM-PRO" panose="020F0600000000000000" pitchFamily="50" charset="-128"/>
                  <a:ea typeface="HG丸ｺﾞｼｯｸM-PRO" panose="020F0600000000000000" pitchFamily="50" charset="-128"/>
                </a:rPr>
                <a:t>　</a:t>
              </a:r>
              <a:r>
                <a:rPr kumimoji="1" lang="en-US" altLang="ja-JP" sz="1400" dirty="0" smtClean="0">
                  <a:latin typeface="HG丸ｺﾞｼｯｸM-PRO" panose="020F0600000000000000" pitchFamily="50" charset="-128"/>
                  <a:ea typeface="HG丸ｺﾞｼｯｸM-PRO" panose="020F0600000000000000" pitchFamily="50" charset="-128"/>
                </a:rPr>
                <a:t>1.5</a:t>
              </a:r>
              <a:r>
                <a:rPr kumimoji="1" lang="ja-JP" altLang="en-US" sz="1400" dirty="0" smtClean="0">
                  <a:latin typeface="HG丸ｺﾞｼｯｸM-PRO" panose="020F0600000000000000" pitchFamily="50" charset="-128"/>
                  <a:ea typeface="HG丸ｺﾞｼｯｸM-PRO" panose="020F0600000000000000" pitchFamily="50" charset="-128"/>
                </a:rPr>
                <a:t> 概念モデル</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94" name="テキスト ボックス 93"/>
          <p:cNvSpPr txBox="1"/>
          <p:nvPr/>
        </p:nvSpPr>
        <p:spPr>
          <a:xfrm>
            <a:off x="1907324" y="6190389"/>
            <a:ext cx="4703746" cy="234286"/>
          </a:xfrm>
          <a:prstGeom prst="rect">
            <a:avLst/>
          </a:prstGeom>
          <a:noFill/>
        </p:spPr>
        <p:txBody>
          <a:bodyPr wrap="square" lIns="36000" tIns="36000" rIns="36000" bIns="36000" rtlCol="0">
            <a:spAutoFit/>
          </a:bodyPr>
          <a:lstStyle/>
          <a:p>
            <a:pPr marL="177800"/>
            <a:r>
              <a:rPr lang="ja-JP" altLang="en-US" sz="1050" dirty="0" smtClean="0">
                <a:latin typeface="HG丸ｺﾞｼｯｸM-PRO" panose="020F0600000000000000" pitchFamily="50" charset="-128"/>
                <a:ea typeface="HG丸ｺﾞｼｯｸM-PRO" panose="020F0600000000000000" pitchFamily="50" charset="-128"/>
              </a:rPr>
              <a:t>走行目標の実現およびリスク回避のために必要な機能をリストアップした。</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141" name="テキスト ボックス 140"/>
          <p:cNvSpPr txBox="1"/>
          <p:nvPr/>
        </p:nvSpPr>
        <p:spPr>
          <a:xfrm>
            <a:off x="3541873" y="6652121"/>
            <a:ext cx="2496616" cy="719034"/>
          </a:xfrm>
          <a:prstGeom prst="rect">
            <a:avLst/>
          </a:prstGeom>
          <a:noFill/>
          <a:ln w="19050">
            <a:solidFill>
              <a:schemeClr val="accent6"/>
            </a:solidFill>
          </a:ln>
        </p:spPr>
        <p:txBody>
          <a:bodyPr wrap="square" lIns="36000" tIns="36000" rIns="36000" bIns="36000" rtlCol="0">
            <a:spAutoFit/>
          </a:bodyPr>
          <a:lstStyle/>
          <a:p>
            <a:r>
              <a:rPr lang="en-US" altLang="ja-JP" sz="1050" b="1" smtClean="0">
                <a:solidFill>
                  <a:srgbClr val="0000CC"/>
                </a:solidFill>
                <a:latin typeface="HG丸ｺﾞｼｯｸM-PRO" panose="020F0600000000000000" pitchFamily="50" charset="-128"/>
                <a:ea typeface="HG丸ｺﾞｼｯｸM-PRO" panose="020F0600000000000000" pitchFamily="50" charset="-128"/>
              </a:rPr>
              <a:t>4.</a:t>
            </a:r>
            <a:r>
              <a:rPr lang="ja-JP" altLang="en-US" sz="1050" b="1" smtClean="0">
                <a:solidFill>
                  <a:srgbClr val="0000CC"/>
                </a:solidFill>
                <a:latin typeface="HG丸ｺﾞｼｯｸM-PRO" panose="020F0600000000000000" pitchFamily="50" charset="-128"/>
                <a:ea typeface="HG丸ｺﾞｼｯｸM-PRO" panose="020F0600000000000000" pitchFamily="50" charset="-128"/>
              </a:rPr>
              <a:t> </a:t>
            </a:r>
            <a:r>
              <a:rPr lang="ja-JP" altLang="en-US" sz="1050" b="1" dirty="0" smtClean="0">
                <a:solidFill>
                  <a:srgbClr val="0000CC"/>
                </a:solidFill>
                <a:latin typeface="HG丸ｺﾞｼｯｸM-PRO" panose="020F0600000000000000" pitchFamily="50" charset="-128"/>
                <a:ea typeface="HG丸ｺﾞｼｯｸM-PRO" panose="020F0600000000000000" pitchFamily="50" charset="-128"/>
              </a:rPr>
              <a:t>ライントレースの曲率補正</a:t>
            </a:r>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dirty="0" smtClean="0">
                <a:latin typeface="HG丸ｺﾞｼｯｸM-PRO" panose="020F0600000000000000" pitchFamily="50" charset="-128"/>
                <a:ea typeface="HG丸ｺﾞｼｯｸM-PRO" panose="020F0600000000000000" pitchFamily="50" charset="-128"/>
              </a:rPr>
              <a:t>自己位置推定から取得したコースの曲率によって、ライントレースの旋回量を補正する。</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142" name="テキスト ボックス 141"/>
          <p:cNvSpPr txBox="1"/>
          <p:nvPr/>
        </p:nvSpPr>
        <p:spPr>
          <a:xfrm>
            <a:off x="3555704" y="7464843"/>
            <a:ext cx="2482785" cy="719034"/>
          </a:xfrm>
          <a:prstGeom prst="rect">
            <a:avLst/>
          </a:prstGeom>
          <a:noFill/>
          <a:ln w="19050">
            <a:solidFill>
              <a:schemeClr val="accent6"/>
            </a:solidFill>
          </a:ln>
        </p:spPr>
        <p:txBody>
          <a:bodyPr wrap="square" lIns="36000" tIns="36000" rIns="36000" bIns="36000" rtlCol="0">
            <a:spAutoFit/>
          </a:bodyPr>
          <a:lstStyle/>
          <a:p>
            <a:r>
              <a:rPr lang="en-US" altLang="ja-JP" sz="1050" b="1" smtClean="0">
                <a:solidFill>
                  <a:srgbClr val="0000CC"/>
                </a:solidFill>
                <a:latin typeface="HG丸ｺﾞｼｯｸM-PRO" panose="020F0600000000000000" pitchFamily="50" charset="-128"/>
                <a:ea typeface="HG丸ｺﾞｼｯｸM-PRO" panose="020F0600000000000000" pitchFamily="50" charset="-128"/>
              </a:rPr>
              <a:t>5.</a:t>
            </a:r>
            <a:r>
              <a:rPr lang="ja-JP" altLang="en-US" sz="1050" b="1" smtClean="0">
                <a:solidFill>
                  <a:srgbClr val="0000CC"/>
                </a:solidFill>
                <a:latin typeface="HG丸ｺﾞｼｯｸM-PRO" panose="020F0600000000000000" pitchFamily="50" charset="-128"/>
                <a:ea typeface="HG丸ｺﾞｼｯｸM-PRO" panose="020F0600000000000000" pitchFamily="50" charset="-128"/>
              </a:rPr>
              <a:t> </a:t>
            </a:r>
            <a:r>
              <a:rPr lang="ja-JP" altLang="en-US" sz="1050" b="1" dirty="0" smtClean="0">
                <a:solidFill>
                  <a:srgbClr val="0000CC"/>
                </a:solidFill>
                <a:latin typeface="HG丸ｺﾞｼｯｸM-PRO" panose="020F0600000000000000" pitchFamily="50" charset="-128"/>
                <a:ea typeface="HG丸ｺﾞｼｯｸM-PRO" panose="020F0600000000000000" pitchFamily="50" charset="-128"/>
              </a:rPr>
              <a:t>自己位置推定</a:t>
            </a:r>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dirty="0" smtClean="0">
                <a:latin typeface="HG丸ｺﾞｼｯｸM-PRO" panose="020F0600000000000000" pitchFamily="50" charset="-128"/>
                <a:ea typeface="HG丸ｺﾞｼｯｸM-PRO" panose="020F0600000000000000" pitchFamily="50" charset="-128"/>
              </a:rPr>
              <a:t>オドメトリに</a:t>
            </a:r>
            <a:r>
              <a:rPr lang="ja-JP" altLang="en-US" sz="1050" smtClean="0">
                <a:latin typeface="HG丸ｺﾞｼｯｸM-PRO" panose="020F0600000000000000" pitchFamily="50" charset="-128"/>
                <a:ea typeface="HG丸ｺﾞｼｯｸM-PRO" panose="020F0600000000000000" pitchFamily="50" charset="-128"/>
              </a:rPr>
              <a:t>より走行体がコースのどこにいるかを算出し、的確に振る舞いを決定する</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143" name="テキスト ボックス 142"/>
          <p:cNvSpPr txBox="1"/>
          <p:nvPr/>
        </p:nvSpPr>
        <p:spPr>
          <a:xfrm>
            <a:off x="403162" y="6652617"/>
            <a:ext cx="2512024" cy="557451"/>
          </a:xfrm>
          <a:prstGeom prst="rect">
            <a:avLst/>
          </a:prstGeom>
          <a:noFill/>
          <a:ln w="19050">
            <a:solidFill>
              <a:schemeClr val="accent6"/>
            </a:solidFill>
          </a:ln>
        </p:spPr>
        <p:txBody>
          <a:bodyPr wrap="square" lIns="36000" tIns="36000" rIns="36000" bIns="36000" rtlCol="0">
            <a:spAutoFit/>
          </a:bodyPr>
          <a:lstStyle/>
          <a:p>
            <a:r>
              <a:rPr lang="en-US" altLang="ja-JP" sz="1050" b="1" smtClean="0">
                <a:solidFill>
                  <a:srgbClr val="0000CC"/>
                </a:solidFill>
                <a:latin typeface="HG丸ｺﾞｼｯｸM-PRO" panose="020F0600000000000000" pitchFamily="50" charset="-128"/>
                <a:ea typeface="HG丸ｺﾞｼｯｸM-PRO" panose="020F0600000000000000" pitchFamily="50" charset="-128"/>
              </a:rPr>
              <a:t>1.</a:t>
            </a:r>
            <a:r>
              <a:rPr lang="ja-JP" altLang="en-US" sz="1050" b="1" smtClean="0">
                <a:solidFill>
                  <a:srgbClr val="0000CC"/>
                </a:solidFill>
                <a:latin typeface="HG丸ｺﾞｼｯｸM-PRO" panose="020F0600000000000000" pitchFamily="50" charset="-128"/>
                <a:ea typeface="HG丸ｺﾞｼｯｸM-PRO" panose="020F0600000000000000" pitchFamily="50" charset="-128"/>
              </a:rPr>
              <a:t>スタートラインに自動で立つ</a:t>
            </a:r>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smtClean="0">
                <a:latin typeface="HG丸ｺﾞｼｯｸM-PRO" panose="020F0600000000000000" pitchFamily="50" charset="-128"/>
                <a:ea typeface="HG丸ｺﾞｼｯｸM-PRO" panose="020F0600000000000000" pitchFamily="50" charset="-128"/>
              </a:rPr>
              <a:t>競技者はコースに置くだけでスタート位置に自動でつくようにする</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144" name="テキスト ボックス 143"/>
          <p:cNvSpPr txBox="1"/>
          <p:nvPr/>
        </p:nvSpPr>
        <p:spPr>
          <a:xfrm>
            <a:off x="403570" y="7294933"/>
            <a:ext cx="2511208" cy="557451"/>
          </a:xfrm>
          <a:prstGeom prst="rect">
            <a:avLst/>
          </a:prstGeom>
          <a:noFill/>
          <a:ln w="19050">
            <a:solidFill>
              <a:schemeClr val="accent6"/>
            </a:solidFill>
          </a:ln>
        </p:spPr>
        <p:txBody>
          <a:bodyPr wrap="square" lIns="36000" tIns="36000" rIns="36000" bIns="36000" rtlCol="0">
            <a:spAutoFit/>
          </a:bodyPr>
          <a:lstStyle/>
          <a:p>
            <a:r>
              <a:rPr lang="en-US" altLang="ja-JP" sz="1050" b="1" smtClean="0">
                <a:solidFill>
                  <a:srgbClr val="0000CC"/>
                </a:solidFill>
                <a:latin typeface="HG丸ｺﾞｼｯｸM-PRO" panose="020F0600000000000000" pitchFamily="50" charset="-128"/>
                <a:ea typeface="HG丸ｺﾞｼｯｸM-PRO" panose="020F0600000000000000" pitchFamily="50" charset="-128"/>
              </a:rPr>
              <a:t>1.</a:t>
            </a:r>
            <a:r>
              <a:rPr lang="ja-JP" altLang="en-US" sz="1050" b="1" smtClean="0">
                <a:solidFill>
                  <a:srgbClr val="0000CC"/>
                </a:solidFill>
                <a:latin typeface="HG丸ｺﾞｼｯｸM-PRO" panose="020F0600000000000000" pitchFamily="50" charset="-128"/>
                <a:ea typeface="HG丸ｺﾞｼｯｸM-PRO" panose="020F0600000000000000" pitchFamily="50" charset="-128"/>
              </a:rPr>
              <a:t>スタート位置通知機能</a:t>
            </a:r>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smtClean="0">
                <a:latin typeface="HG丸ｺﾞｼｯｸM-PRO" panose="020F0600000000000000" pitchFamily="50" charset="-128"/>
                <a:ea typeface="HG丸ｺﾞｼｯｸM-PRO" panose="020F0600000000000000" pitchFamily="50" charset="-128"/>
              </a:rPr>
              <a:t>競技者にスタート時の最適な初期位置をブザーで通知する</a:t>
            </a:r>
            <a:endParaRPr kumimoji="1" lang="ja-JP" altLang="en-US" sz="1050" dirty="0">
              <a:latin typeface="HG丸ｺﾞｼｯｸM-PRO" panose="020F0600000000000000" pitchFamily="50" charset="-128"/>
              <a:ea typeface="HG丸ｺﾞｼｯｸM-PRO" panose="020F0600000000000000" pitchFamily="50" charset="-128"/>
            </a:endParaRPr>
          </a:p>
        </p:txBody>
      </p:sp>
      <p:grpSp>
        <p:nvGrpSpPr>
          <p:cNvPr id="243" name="グループ化 242"/>
          <p:cNvGrpSpPr/>
          <p:nvPr/>
        </p:nvGrpSpPr>
        <p:grpSpPr>
          <a:xfrm>
            <a:off x="6941844" y="8522041"/>
            <a:ext cx="3782899" cy="770955"/>
            <a:chOff x="8040347" y="6683250"/>
            <a:chExt cx="3782899" cy="770955"/>
          </a:xfrm>
        </p:grpSpPr>
        <p:sp>
          <p:nvSpPr>
            <p:cNvPr id="220" name="テキスト ボックス 219"/>
            <p:cNvSpPr txBox="1"/>
            <p:nvPr/>
          </p:nvSpPr>
          <p:spPr>
            <a:xfrm>
              <a:off x="8040347" y="6694713"/>
              <a:ext cx="449555" cy="149647"/>
            </a:xfrm>
            <a:prstGeom prst="rect">
              <a:avLst/>
            </a:prstGeom>
            <a:solidFill>
              <a:schemeClr val="accent6">
                <a:lumMod val="60000"/>
                <a:lumOff val="40000"/>
              </a:schemeClr>
            </a:solidFill>
            <a:ln w="9525">
              <a:solidFill>
                <a:schemeClr val="tx1"/>
              </a:solidFill>
            </a:ln>
          </p:spPr>
          <p:txBody>
            <a:bodyPr wrap="square" lIns="36000" tIns="36000" rIns="36000" bIns="36000" rtlCol="0">
              <a:spAutoFit/>
            </a:bodyPr>
            <a:lstStyle/>
            <a:p>
              <a:pPr algn="ctr"/>
              <a:r>
                <a:rPr kumimoji="1" lang="ja-JP" altLang="en-US" sz="500" dirty="0" smtClean="0">
                  <a:latin typeface="HG丸ｺﾞｼｯｸM-PRO" panose="020F0600000000000000" pitchFamily="50" charset="-128"/>
                  <a:ea typeface="HG丸ｺﾞｼｯｸM-PRO" panose="020F0600000000000000" pitchFamily="50" charset="-128"/>
                </a:rPr>
                <a:t>走行方法</a:t>
              </a:r>
              <a:endParaRPr kumimoji="1" lang="ja-JP" altLang="en-US" sz="500" dirty="0">
                <a:latin typeface="HG丸ｺﾞｼｯｸM-PRO" panose="020F0600000000000000" pitchFamily="50" charset="-128"/>
                <a:ea typeface="HG丸ｺﾞｼｯｸM-PRO" panose="020F0600000000000000" pitchFamily="50" charset="-128"/>
              </a:endParaRPr>
            </a:p>
          </p:txBody>
        </p:sp>
        <p:sp>
          <p:nvSpPr>
            <p:cNvPr id="221" name="テキスト ボックス 220"/>
            <p:cNvSpPr txBox="1"/>
            <p:nvPr/>
          </p:nvSpPr>
          <p:spPr>
            <a:xfrm>
              <a:off x="8554823" y="6683250"/>
              <a:ext cx="3268423" cy="195814"/>
            </a:xfrm>
            <a:prstGeom prst="rect">
              <a:avLst/>
            </a:prstGeom>
            <a:noFill/>
          </p:spPr>
          <p:txBody>
            <a:bodyPr wrap="square" lIns="36000" tIns="36000" rIns="36000" bIns="36000" rtlCol="0">
              <a:spAutoFit/>
            </a:bodyPr>
            <a:lstStyle/>
            <a:p>
              <a:r>
                <a:rPr lang="ja-JP" altLang="en-US" sz="800" dirty="0">
                  <a:latin typeface="HG丸ｺﾞｼｯｸM-PRO" panose="020F0600000000000000" pitchFamily="50" charset="-128"/>
                  <a:ea typeface="HG丸ｺﾞｼｯｸM-PRO" panose="020F0600000000000000" pitchFamily="50" charset="-128"/>
                </a:rPr>
                <a:t>走行</a:t>
              </a:r>
              <a:r>
                <a:rPr lang="ja-JP" altLang="en-US" sz="800" dirty="0" smtClean="0">
                  <a:latin typeface="HG丸ｺﾞｼｯｸM-PRO" panose="020F0600000000000000" pitchFamily="50" charset="-128"/>
                  <a:ea typeface="HG丸ｺﾞｼｯｸM-PRO" panose="020F0600000000000000" pitchFamily="50" charset="-128"/>
                </a:rPr>
                <a:t>体の状態から各モーターの操作量を決定する。</a:t>
              </a:r>
              <a:endParaRPr lang="en-US" altLang="ja-JP" sz="800" dirty="0" smtClean="0">
                <a:latin typeface="HG丸ｺﾞｼｯｸM-PRO" panose="020F0600000000000000" pitchFamily="50" charset="-128"/>
                <a:ea typeface="HG丸ｺﾞｼｯｸM-PRO" panose="020F0600000000000000" pitchFamily="50" charset="-128"/>
              </a:endParaRPr>
            </a:p>
          </p:txBody>
        </p:sp>
        <p:sp>
          <p:nvSpPr>
            <p:cNvPr id="223" name="テキスト ボックス 222"/>
            <p:cNvSpPr txBox="1"/>
            <p:nvPr/>
          </p:nvSpPr>
          <p:spPr>
            <a:xfrm>
              <a:off x="8040347" y="6928881"/>
              <a:ext cx="449556" cy="149647"/>
            </a:xfrm>
            <a:prstGeom prst="rect">
              <a:avLst/>
            </a:prstGeom>
            <a:solidFill>
              <a:srgbClr val="CCFFCC"/>
            </a:solidFill>
            <a:ln w="9525">
              <a:solidFill>
                <a:schemeClr val="tx1"/>
              </a:solidFill>
            </a:ln>
          </p:spPr>
          <p:txBody>
            <a:bodyPr wrap="square" lIns="36000" tIns="36000" rIns="36000" bIns="36000" rtlCol="0">
              <a:spAutoFit/>
            </a:bodyPr>
            <a:lstStyle/>
            <a:p>
              <a:pPr algn="ctr"/>
              <a:r>
                <a:rPr lang="ja-JP" altLang="en-US" sz="500" dirty="0" smtClean="0">
                  <a:latin typeface="HG丸ｺﾞｼｯｸM-PRO" panose="020F0600000000000000" pitchFamily="50" charset="-128"/>
                  <a:ea typeface="HG丸ｺﾞｼｯｸM-PRO" panose="020F0600000000000000" pitchFamily="50" charset="-128"/>
                </a:rPr>
                <a:t>切換え条件</a:t>
              </a:r>
              <a:endParaRPr kumimoji="1" lang="ja-JP" altLang="en-US" sz="500" dirty="0">
                <a:latin typeface="HG丸ｺﾞｼｯｸM-PRO" panose="020F0600000000000000" pitchFamily="50" charset="-128"/>
                <a:ea typeface="HG丸ｺﾞｼｯｸM-PRO" panose="020F0600000000000000" pitchFamily="50" charset="-128"/>
              </a:endParaRPr>
            </a:p>
          </p:txBody>
        </p:sp>
        <p:sp>
          <p:nvSpPr>
            <p:cNvPr id="224" name="テキスト ボックス 223"/>
            <p:cNvSpPr txBox="1"/>
            <p:nvPr/>
          </p:nvSpPr>
          <p:spPr>
            <a:xfrm>
              <a:off x="8561173" y="6922531"/>
              <a:ext cx="1894331" cy="195814"/>
            </a:xfrm>
            <a:prstGeom prst="rect">
              <a:avLst/>
            </a:prstGeom>
            <a:noFill/>
          </p:spPr>
          <p:txBody>
            <a:bodyPr wrap="square" lIns="36000" tIns="36000" rIns="36000" bIns="36000" rtlCol="0">
              <a:spAutoFit/>
            </a:bodyPr>
            <a:lstStyle/>
            <a:p>
              <a:r>
                <a:rPr lang="ja-JP" altLang="en-US" sz="800" dirty="0">
                  <a:latin typeface="HG丸ｺﾞｼｯｸM-PRO" panose="020F0600000000000000" pitchFamily="50" charset="-128"/>
                  <a:ea typeface="HG丸ｺﾞｼｯｸM-PRO" panose="020F0600000000000000" pitchFamily="50" charset="-128"/>
                </a:rPr>
                <a:t>次</a:t>
              </a:r>
              <a:r>
                <a:rPr lang="ja-JP" altLang="en-US" sz="800" dirty="0" smtClean="0">
                  <a:latin typeface="HG丸ｺﾞｼｯｸM-PRO" panose="020F0600000000000000" pitchFamily="50" charset="-128"/>
                  <a:ea typeface="HG丸ｺﾞｼｯｸM-PRO" panose="020F0600000000000000" pitchFamily="50" charset="-128"/>
                </a:rPr>
                <a:t>の走行戦術へ切り替えるための条件。</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226" name="テキスト ボックス 225"/>
            <p:cNvSpPr txBox="1"/>
            <p:nvPr/>
          </p:nvSpPr>
          <p:spPr>
            <a:xfrm>
              <a:off x="8554823" y="7135281"/>
              <a:ext cx="2410365" cy="318924"/>
            </a:xfrm>
            <a:prstGeom prst="rect">
              <a:avLst/>
            </a:prstGeom>
            <a:noFill/>
          </p:spPr>
          <p:txBody>
            <a:bodyPr wrap="square" lIns="36000" tIns="36000" rIns="36000" bIns="36000" rtlCol="0">
              <a:spAutoFit/>
            </a:bodyPr>
            <a:lstStyle/>
            <a:p>
              <a:r>
                <a:rPr kumimoji="1" lang="ja-JP" altLang="en-US" sz="800" b="1" dirty="0" smtClean="0">
                  <a:latin typeface="HG丸ｺﾞｼｯｸM-PRO" panose="020F0600000000000000" pitchFamily="50" charset="-128"/>
                  <a:ea typeface="HG丸ｺﾞｼｯｸM-PRO" panose="020F0600000000000000" pitchFamily="50" charset="-128"/>
                </a:rPr>
                <a:t>走行戦術</a:t>
              </a:r>
              <a:r>
                <a:rPr kumimoji="1" lang="en-US" altLang="ja-JP" sz="800" dirty="0" smtClean="0">
                  <a:latin typeface="HG丸ｺﾞｼｯｸM-PRO" panose="020F0600000000000000" pitchFamily="50" charset="-128"/>
                  <a:ea typeface="HG丸ｺﾞｼｯｸM-PRO" panose="020F0600000000000000" pitchFamily="50" charset="-128"/>
                </a:rPr>
                <a:t>…</a:t>
              </a:r>
              <a:r>
                <a:rPr kumimoji="1" lang="ja-JP" altLang="en-US" sz="800" dirty="0" smtClean="0">
                  <a:latin typeface="HG丸ｺﾞｼｯｸM-PRO" panose="020F0600000000000000" pitchFamily="50" charset="-128"/>
                  <a:ea typeface="HG丸ｺﾞｼｯｸM-PRO" panose="020F0600000000000000" pitchFamily="50" charset="-128"/>
                </a:rPr>
                <a:t>走行方法と切換え条件との対からなる。</a:t>
              </a:r>
              <a:endParaRPr kumimoji="1" lang="en-US" altLang="ja-JP" sz="800" dirty="0" smtClean="0">
                <a:latin typeface="HG丸ｺﾞｼｯｸM-PRO" panose="020F0600000000000000" pitchFamily="50" charset="-128"/>
                <a:ea typeface="HG丸ｺﾞｼｯｸM-PRO" panose="020F0600000000000000" pitchFamily="50" charset="-128"/>
              </a:endParaRPr>
            </a:p>
            <a:p>
              <a:r>
                <a:rPr lang="ja-JP" altLang="en-US" sz="800" dirty="0" smtClean="0">
                  <a:latin typeface="HG丸ｺﾞｼｯｸM-PRO" panose="020F0600000000000000" pitchFamily="50" charset="-128"/>
                  <a:ea typeface="HG丸ｺﾞｼｯｸM-PRO" panose="020F0600000000000000" pitchFamily="50" charset="-128"/>
                </a:rPr>
                <a:t>               </a:t>
              </a:r>
              <a:r>
                <a:rPr lang="ja-JP" altLang="en-US" sz="800" b="1" dirty="0" smtClean="0">
                  <a:latin typeface="HG丸ｺﾞｼｯｸM-PRO" panose="020F0600000000000000" pitchFamily="50" charset="-128"/>
                  <a:ea typeface="HG丸ｺﾞｼｯｸM-PRO" panose="020F0600000000000000" pitchFamily="50" charset="-128"/>
                </a:rPr>
                <a:t>走行戦略</a:t>
              </a:r>
              <a:r>
                <a:rPr lang="ja-JP" altLang="en-US" sz="800" dirty="0" smtClean="0">
                  <a:latin typeface="HG丸ｺﾞｼｯｸM-PRO" panose="020F0600000000000000" pitchFamily="50" charset="-128"/>
                  <a:ea typeface="HG丸ｺﾞｼｯｸM-PRO" panose="020F0600000000000000" pitchFamily="50" charset="-128"/>
                </a:rPr>
                <a:t>の構成単位。</a:t>
              </a:r>
              <a:endParaRPr kumimoji="1" lang="ja-JP" altLang="en-US" sz="800" dirty="0">
                <a:latin typeface="HG丸ｺﾞｼｯｸM-PRO" panose="020F0600000000000000" pitchFamily="50" charset="-128"/>
                <a:ea typeface="HG丸ｺﾞｼｯｸM-PRO" panose="020F0600000000000000" pitchFamily="50" charset="-128"/>
              </a:endParaRPr>
            </a:p>
          </p:txBody>
        </p:sp>
        <p:pic>
          <p:nvPicPr>
            <p:cNvPr id="231"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8034" y="7142781"/>
              <a:ext cx="374181" cy="258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83" name="角丸四角形 182"/>
          <p:cNvSpPr/>
          <p:nvPr/>
        </p:nvSpPr>
        <p:spPr>
          <a:xfrm>
            <a:off x="6890869" y="7483837"/>
            <a:ext cx="2603500" cy="958850"/>
          </a:xfrm>
          <a:prstGeom prst="round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pic>
        <p:nvPicPr>
          <p:cNvPr id="178"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2561" y="7936742"/>
            <a:ext cx="463130" cy="320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8"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5971" y="7936742"/>
            <a:ext cx="463130" cy="320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9"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59381" y="7936742"/>
            <a:ext cx="463130" cy="320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0"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22791" y="7936742"/>
            <a:ext cx="463130" cy="320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1" name="直線コネクタ 180"/>
          <p:cNvCxnSpPr/>
          <p:nvPr/>
        </p:nvCxnSpPr>
        <p:spPr>
          <a:xfrm>
            <a:off x="6969348" y="8096897"/>
            <a:ext cx="241195"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7" name="直線コネクタ 236"/>
          <p:cNvCxnSpPr/>
          <p:nvPr/>
        </p:nvCxnSpPr>
        <p:spPr>
          <a:xfrm>
            <a:off x="9115807" y="8096897"/>
            <a:ext cx="241195"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41" name="下矢印吹き出し 240"/>
          <p:cNvSpPr/>
          <p:nvPr/>
        </p:nvSpPr>
        <p:spPr>
          <a:xfrm>
            <a:off x="8121141" y="7621021"/>
            <a:ext cx="453057" cy="282791"/>
          </a:xfrm>
          <a:prstGeom prst="downArrowCallout">
            <a:avLst>
              <a:gd name="adj1" fmla="val 32338"/>
              <a:gd name="adj2" fmla="val 16169"/>
              <a:gd name="adj3" fmla="val 25000"/>
              <a:gd name="adj4" fmla="val 73808"/>
            </a:avLst>
          </a:prstGeom>
          <a:solidFill>
            <a:srgbClr val="66FF99"/>
          </a:solidFill>
          <a:ln w="9525">
            <a:solidFill>
              <a:schemeClr val="tx1"/>
            </a:solidFill>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500" dirty="0" smtClean="0">
                <a:latin typeface="HG丸ｺﾞｼｯｸM-PRO" panose="020F0600000000000000" pitchFamily="50" charset="-128"/>
                <a:ea typeface="HG丸ｺﾞｼｯｸM-PRO" panose="020F0600000000000000" pitchFamily="50" charset="-128"/>
              </a:rPr>
              <a:t>イテレーター</a:t>
            </a:r>
            <a:endParaRPr kumimoji="1" lang="ja-JP" altLang="en-US" sz="500" dirty="0">
              <a:latin typeface="HG丸ｺﾞｼｯｸM-PRO" panose="020F0600000000000000" pitchFamily="50" charset="-128"/>
              <a:ea typeface="HG丸ｺﾞｼｯｸM-PRO" panose="020F0600000000000000" pitchFamily="50" charset="-128"/>
            </a:endParaRPr>
          </a:p>
        </p:txBody>
      </p:sp>
      <p:sp>
        <p:nvSpPr>
          <p:cNvPr id="242" name="右矢印 241"/>
          <p:cNvSpPr/>
          <p:nvPr/>
        </p:nvSpPr>
        <p:spPr>
          <a:xfrm>
            <a:off x="8604172" y="7652772"/>
            <a:ext cx="228600" cy="135945"/>
          </a:xfrm>
          <a:prstGeom prst="rightArrow">
            <a:avLst/>
          </a:prstGeom>
          <a:solidFill>
            <a:srgbClr val="FF0000"/>
          </a:solidFill>
          <a:ln w="9525">
            <a:solidFill>
              <a:schemeClr val="tx1"/>
            </a:solidFill>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55" name="テキスト ボックス 254"/>
          <p:cNvSpPr txBox="1"/>
          <p:nvPr/>
        </p:nvSpPr>
        <p:spPr>
          <a:xfrm>
            <a:off x="8080005" y="8264324"/>
            <a:ext cx="686230" cy="180425"/>
          </a:xfrm>
          <a:prstGeom prst="rect">
            <a:avLst/>
          </a:prstGeom>
          <a:noFill/>
        </p:spPr>
        <p:txBody>
          <a:bodyPr wrap="square" lIns="36000" tIns="36000" rIns="36000" bIns="36000" rtlCol="0">
            <a:spAutoFit/>
          </a:bodyPr>
          <a:lstStyle/>
          <a:p>
            <a:r>
              <a:rPr lang="ja-JP" altLang="en-US" sz="700" dirty="0" smtClean="0">
                <a:latin typeface="HG丸ｺﾞｼｯｸM-PRO" panose="020F0600000000000000" pitchFamily="50" charset="-128"/>
                <a:ea typeface="HG丸ｺﾞｼｯｸM-PRO" panose="020F0600000000000000" pitchFamily="50" charset="-128"/>
              </a:rPr>
              <a:t>実行中の戦術</a:t>
            </a:r>
            <a:endParaRPr kumimoji="1" lang="ja-JP" altLang="en-US" sz="700" dirty="0">
              <a:latin typeface="HG丸ｺﾞｼｯｸM-PRO" panose="020F0600000000000000" pitchFamily="50" charset="-128"/>
              <a:ea typeface="HG丸ｺﾞｼｯｸM-PRO" panose="020F0600000000000000" pitchFamily="50" charset="-128"/>
            </a:endParaRPr>
          </a:p>
        </p:txBody>
      </p:sp>
      <p:sp>
        <p:nvSpPr>
          <p:cNvPr id="256" name="テキスト ボックス 255"/>
          <p:cNvSpPr txBox="1"/>
          <p:nvPr/>
        </p:nvSpPr>
        <p:spPr>
          <a:xfrm>
            <a:off x="7052557" y="7490067"/>
            <a:ext cx="533466" cy="288147"/>
          </a:xfrm>
          <a:prstGeom prst="rect">
            <a:avLst/>
          </a:prstGeom>
          <a:noFill/>
        </p:spPr>
        <p:txBody>
          <a:bodyPr wrap="square" lIns="36000" tIns="36000" rIns="36000" bIns="36000" rtlCol="0">
            <a:spAutoFit/>
          </a:bodyPr>
          <a:lstStyle/>
          <a:p>
            <a:r>
              <a:rPr lang="ja-JP" altLang="en-US" sz="700" b="1" dirty="0" smtClean="0">
                <a:latin typeface="HG丸ｺﾞｼｯｸM-PRO" panose="020F0600000000000000" pitchFamily="50" charset="-128"/>
                <a:ea typeface="HG丸ｺﾞｼｯｸM-PRO" panose="020F0600000000000000" pitchFamily="50" charset="-128"/>
              </a:rPr>
              <a:t>コース戦略 </a:t>
            </a:r>
            <a:r>
              <a:rPr lang="ja-JP" altLang="en-US" sz="700" dirty="0" smtClean="0">
                <a:latin typeface="HG丸ｺﾞｼｯｸM-PRO" panose="020F0600000000000000" pitchFamily="50" charset="-128"/>
                <a:ea typeface="HG丸ｺﾞｼｯｸM-PRO" panose="020F0600000000000000" pitchFamily="50" charset="-128"/>
              </a:rPr>
              <a:t>（正常系）</a:t>
            </a:r>
            <a:endParaRPr kumimoji="1" lang="ja-JP" altLang="en-US" sz="700" dirty="0">
              <a:latin typeface="HG丸ｺﾞｼｯｸM-PRO" panose="020F0600000000000000" pitchFamily="50" charset="-128"/>
              <a:ea typeface="HG丸ｺﾞｼｯｸM-PRO" panose="020F0600000000000000" pitchFamily="50" charset="-128"/>
            </a:endParaRPr>
          </a:p>
        </p:txBody>
      </p:sp>
      <p:grpSp>
        <p:nvGrpSpPr>
          <p:cNvPr id="279" name="グループ化 278"/>
          <p:cNvGrpSpPr/>
          <p:nvPr/>
        </p:nvGrpSpPr>
        <p:grpSpPr>
          <a:xfrm>
            <a:off x="10056423" y="7420285"/>
            <a:ext cx="2603500" cy="959413"/>
            <a:chOff x="10033790" y="7057769"/>
            <a:chExt cx="2603500" cy="959413"/>
          </a:xfrm>
        </p:grpSpPr>
        <p:sp>
          <p:nvSpPr>
            <p:cNvPr id="257" name="角丸四角形 256"/>
            <p:cNvSpPr/>
            <p:nvPr/>
          </p:nvSpPr>
          <p:spPr>
            <a:xfrm>
              <a:off x="10033790" y="7058332"/>
              <a:ext cx="2603500" cy="958850"/>
            </a:xfrm>
            <a:prstGeom prst="roundRect">
              <a:avLst/>
            </a:prstGeom>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pic>
          <p:nvPicPr>
            <p:cNvPr id="258"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15132" y="7504887"/>
              <a:ext cx="463130" cy="320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9"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78542" y="7504887"/>
              <a:ext cx="463130" cy="320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0"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1952" y="7504887"/>
              <a:ext cx="463130" cy="320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1"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05362" y="7504887"/>
              <a:ext cx="463130" cy="320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63" name="直線コネクタ 262"/>
            <p:cNvCxnSpPr/>
            <p:nvPr/>
          </p:nvCxnSpPr>
          <p:spPr>
            <a:xfrm>
              <a:off x="11998378" y="7665042"/>
              <a:ext cx="241195"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64" name="下矢印吹き出し 263"/>
            <p:cNvSpPr/>
            <p:nvPr/>
          </p:nvSpPr>
          <p:spPr>
            <a:xfrm>
              <a:off x="10159162" y="7189166"/>
              <a:ext cx="453057" cy="282791"/>
            </a:xfrm>
            <a:prstGeom prst="downArrowCallout">
              <a:avLst>
                <a:gd name="adj1" fmla="val 32338"/>
                <a:gd name="adj2" fmla="val 16169"/>
                <a:gd name="adj3" fmla="val 25000"/>
                <a:gd name="adj4" fmla="val 73808"/>
              </a:avLst>
            </a:prstGeom>
            <a:solidFill>
              <a:srgbClr val="66FF99"/>
            </a:solidFill>
            <a:ln w="9525">
              <a:solidFill>
                <a:schemeClr val="tx1"/>
              </a:solidFill>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500" dirty="0" smtClean="0">
                  <a:latin typeface="HG丸ｺﾞｼｯｸM-PRO" panose="020F0600000000000000" pitchFamily="50" charset="-128"/>
                  <a:ea typeface="HG丸ｺﾞｼｯｸM-PRO" panose="020F0600000000000000" pitchFamily="50" charset="-128"/>
                </a:rPr>
                <a:t>イテレーター</a:t>
              </a:r>
              <a:endParaRPr kumimoji="1" lang="ja-JP" altLang="en-US" sz="500" dirty="0">
                <a:latin typeface="HG丸ｺﾞｼｯｸM-PRO" panose="020F0600000000000000" pitchFamily="50" charset="-128"/>
                <a:ea typeface="HG丸ｺﾞｼｯｸM-PRO" panose="020F0600000000000000" pitchFamily="50" charset="-128"/>
              </a:endParaRPr>
            </a:p>
          </p:txBody>
        </p:sp>
        <p:sp>
          <p:nvSpPr>
            <p:cNvPr id="265" name="右矢印 264"/>
            <p:cNvSpPr/>
            <p:nvPr/>
          </p:nvSpPr>
          <p:spPr>
            <a:xfrm>
              <a:off x="10642193" y="7220917"/>
              <a:ext cx="228600" cy="135945"/>
            </a:xfrm>
            <a:prstGeom prst="rightArrow">
              <a:avLst/>
            </a:prstGeom>
            <a:solidFill>
              <a:srgbClr val="FF0000"/>
            </a:solidFill>
            <a:ln w="9525">
              <a:solidFill>
                <a:schemeClr val="tx1"/>
              </a:solidFill>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66" name="テキスト ボックス 265"/>
            <p:cNvSpPr txBox="1"/>
            <p:nvPr/>
          </p:nvSpPr>
          <p:spPr>
            <a:xfrm>
              <a:off x="10115132" y="7836757"/>
              <a:ext cx="686230" cy="180425"/>
            </a:xfrm>
            <a:prstGeom prst="rect">
              <a:avLst/>
            </a:prstGeom>
            <a:noFill/>
          </p:spPr>
          <p:txBody>
            <a:bodyPr wrap="square" lIns="36000" tIns="36000" rIns="36000" bIns="36000" rtlCol="0">
              <a:spAutoFit/>
            </a:bodyPr>
            <a:lstStyle/>
            <a:p>
              <a:r>
                <a:rPr lang="ja-JP" altLang="en-US" sz="700" dirty="0" smtClean="0">
                  <a:latin typeface="HG丸ｺﾞｼｯｸM-PRO" panose="020F0600000000000000" pitchFamily="50" charset="-128"/>
                  <a:ea typeface="HG丸ｺﾞｼｯｸM-PRO" panose="020F0600000000000000" pitchFamily="50" charset="-128"/>
                </a:rPr>
                <a:t>実行中の戦術</a:t>
              </a:r>
              <a:endParaRPr kumimoji="1" lang="ja-JP" altLang="en-US" sz="700" dirty="0">
                <a:latin typeface="HG丸ｺﾞｼｯｸM-PRO" panose="020F0600000000000000" pitchFamily="50" charset="-128"/>
                <a:ea typeface="HG丸ｺﾞｼｯｸM-PRO" panose="020F0600000000000000" pitchFamily="50" charset="-128"/>
              </a:endParaRPr>
            </a:p>
          </p:txBody>
        </p:sp>
        <p:sp>
          <p:nvSpPr>
            <p:cNvPr id="267" name="テキスト ボックス 266"/>
            <p:cNvSpPr txBox="1"/>
            <p:nvPr/>
          </p:nvSpPr>
          <p:spPr>
            <a:xfrm>
              <a:off x="11621290" y="7057769"/>
              <a:ext cx="736599" cy="288147"/>
            </a:xfrm>
            <a:prstGeom prst="rect">
              <a:avLst/>
            </a:prstGeom>
            <a:noFill/>
          </p:spPr>
          <p:txBody>
            <a:bodyPr wrap="square" lIns="36000" tIns="36000" rIns="36000" bIns="36000" rtlCol="0">
              <a:spAutoFit/>
            </a:bodyPr>
            <a:lstStyle/>
            <a:p>
              <a:r>
                <a:rPr lang="ja-JP" altLang="en-US" sz="700" b="1" dirty="0" smtClean="0">
                  <a:latin typeface="HG丸ｺﾞｼｯｸM-PRO" panose="020F0600000000000000" pitchFamily="50" charset="-128"/>
                  <a:ea typeface="HG丸ｺﾞｼｯｸM-PRO" panose="020F0600000000000000" pitchFamily="50" charset="-128"/>
                </a:rPr>
                <a:t>コース復帰戦略</a:t>
              </a:r>
              <a:endParaRPr lang="en-US" altLang="ja-JP" sz="700" b="1" dirty="0" smtClean="0">
                <a:latin typeface="HG丸ｺﾞｼｯｸM-PRO" panose="020F0600000000000000" pitchFamily="50" charset="-128"/>
                <a:ea typeface="HG丸ｺﾞｼｯｸM-PRO" panose="020F0600000000000000" pitchFamily="50" charset="-128"/>
              </a:endParaRPr>
            </a:p>
            <a:p>
              <a:r>
                <a:rPr kumimoji="1" lang="ja-JP" altLang="en-US" sz="700" b="1" dirty="0" smtClean="0">
                  <a:latin typeface="HG丸ｺﾞｼｯｸM-PRO" panose="020F0600000000000000" pitchFamily="50" charset="-128"/>
                  <a:ea typeface="HG丸ｺﾞｼｯｸM-PRO" panose="020F0600000000000000" pitchFamily="50" charset="-128"/>
                </a:rPr>
                <a:t> </a:t>
              </a:r>
              <a:r>
                <a:rPr kumimoji="1" lang="ja-JP" altLang="en-US" sz="700" dirty="0" smtClean="0">
                  <a:latin typeface="HG丸ｺﾞｼｯｸM-PRO" panose="020F0600000000000000" pitchFamily="50" charset="-128"/>
                  <a:ea typeface="HG丸ｺﾞｼｯｸM-PRO" panose="020F0600000000000000" pitchFamily="50" charset="-128"/>
                </a:rPr>
                <a:t>（準正常系）</a:t>
              </a:r>
              <a:endParaRPr kumimoji="1" lang="ja-JP" altLang="en-US" sz="700" dirty="0">
                <a:latin typeface="HG丸ｺﾞｼｯｸM-PRO" panose="020F0600000000000000" pitchFamily="50" charset="-128"/>
                <a:ea typeface="HG丸ｺﾞｼｯｸM-PRO" panose="020F0600000000000000" pitchFamily="50" charset="-128"/>
              </a:endParaRPr>
            </a:p>
          </p:txBody>
        </p:sp>
      </p:grpSp>
      <p:sp>
        <p:nvSpPr>
          <p:cNvPr id="268" name="角丸四角形 267"/>
          <p:cNvSpPr/>
          <p:nvPr/>
        </p:nvSpPr>
        <p:spPr>
          <a:xfrm>
            <a:off x="10056423" y="8508497"/>
            <a:ext cx="2603500" cy="958850"/>
          </a:xfrm>
          <a:prstGeom prst="roundRect">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pic>
        <p:nvPicPr>
          <p:cNvPr id="269"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53232" y="8957333"/>
            <a:ext cx="463130" cy="320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0"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16642" y="8957333"/>
            <a:ext cx="463130" cy="320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1"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80052" y="8957333"/>
            <a:ext cx="463130" cy="320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2"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43462" y="8957333"/>
            <a:ext cx="463130" cy="320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4" name="下矢印吹き出し 273"/>
          <p:cNvSpPr/>
          <p:nvPr/>
        </p:nvSpPr>
        <p:spPr>
          <a:xfrm>
            <a:off x="10197262" y="8654312"/>
            <a:ext cx="453057" cy="282791"/>
          </a:xfrm>
          <a:prstGeom prst="downArrowCallout">
            <a:avLst>
              <a:gd name="adj1" fmla="val 32338"/>
              <a:gd name="adj2" fmla="val 16169"/>
              <a:gd name="adj3" fmla="val 25000"/>
              <a:gd name="adj4" fmla="val 73808"/>
            </a:avLst>
          </a:prstGeom>
          <a:solidFill>
            <a:srgbClr val="66FF99"/>
          </a:solidFill>
          <a:ln w="9525">
            <a:solidFill>
              <a:schemeClr val="tx1"/>
            </a:solidFill>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500" dirty="0" smtClean="0">
                <a:latin typeface="HG丸ｺﾞｼｯｸM-PRO" panose="020F0600000000000000" pitchFamily="50" charset="-128"/>
                <a:ea typeface="HG丸ｺﾞｼｯｸM-PRO" panose="020F0600000000000000" pitchFamily="50" charset="-128"/>
              </a:rPr>
              <a:t>イテレーター</a:t>
            </a:r>
            <a:endParaRPr kumimoji="1" lang="ja-JP" altLang="en-US" sz="500" dirty="0">
              <a:latin typeface="HG丸ｺﾞｼｯｸM-PRO" panose="020F0600000000000000" pitchFamily="50" charset="-128"/>
              <a:ea typeface="HG丸ｺﾞｼｯｸM-PRO" panose="020F0600000000000000" pitchFamily="50" charset="-128"/>
            </a:endParaRPr>
          </a:p>
        </p:txBody>
      </p:sp>
      <p:sp>
        <p:nvSpPr>
          <p:cNvPr id="275" name="右矢印 274"/>
          <p:cNvSpPr/>
          <p:nvPr/>
        </p:nvSpPr>
        <p:spPr>
          <a:xfrm>
            <a:off x="10680293" y="8686063"/>
            <a:ext cx="228600" cy="135945"/>
          </a:xfrm>
          <a:prstGeom prst="rightArrow">
            <a:avLst/>
          </a:prstGeom>
          <a:solidFill>
            <a:srgbClr val="FF0000"/>
          </a:solidFill>
          <a:ln w="9525">
            <a:solidFill>
              <a:schemeClr val="tx1"/>
            </a:solidFill>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76" name="テキスト ボックス 275"/>
          <p:cNvSpPr txBox="1"/>
          <p:nvPr/>
        </p:nvSpPr>
        <p:spPr>
          <a:xfrm>
            <a:off x="10153232" y="9289203"/>
            <a:ext cx="686230" cy="180425"/>
          </a:xfrm>
          <a:prstGeom prst="rect">
            <a:avLst/>
          </a:prstGeom>
          <a:noFill/>
        </p:spPr>
        <p:txBody>
          <a:bodyPr wrap="square" lIns="36000" tIns="36000" rIns="36000" bIns="36000" rtlCol="0">
            <a:spAutoFit/>
          </a:bodyPr>
          <a:lstStyle/>
          <a:p>
            <a:r>
              <a:rPr lang="ja-JP" altLang="en-US" sz="700" dirty="0" smtClean="0">
                <a:latin typeface="HG丸ｺﾞｼｯｸM-PRO" panose="020F0600000000000000" pitchFamily="50" charset="-128"/>
                <a:ea typeface="HG丸ｺﾞｼｯｸM-PRO" panose="020F0600000000000000" pitchFamily="50" charset="-128"/>
              </a:rPr>
              <a:t>実行中の戦術</a:t>
            </a:r>
            <a:endParaRPr kumimoji="1" lang="ja-JP" altLang="en-US" sz="700" dirty="0">
              <a:latin typeface="HG丸ｺﾞｼｯｸM-PRO" panose="020F0600000000000000" pitchFamily="50" charset="-128"/>
              <a:ea typeface="HG丸ｺﾞｼｯｸM-PRO" panose="020F0600000000000000" pitchFamily="50" charset="-128"/>
            </a:endParaRPr>
          </a:p>
        </p:txBody>
      </p:sp>
      <p:sp>
        <p:nvSpPr>
          <p:cNvPr id="277" name="テキスト ボックス 276"/>
          <p:cNvSpPr txBox="1"/>
          <p:nvPr/>
        </p:nvSpPr>
        <p:spPr>
          <a:xfrm>
            <a:off x="11659390" y="8510215"/>
            <a:ext cx="736599" cy="288147"/>
          </a:xfrm>
          <a:prstGeom prst="rect">
            <a:avLst/>
          </a:prstGeom>
          <a:noFill/>
        </p:spPr>
        <p:txBody>
          <a:bodyPr wrap="square" lIns="36000" tIns="36000" rIns="36000" bIns="36000" rtlCol="0">
            <a:spAutoFit/>
          </a:bodyPr>
          <a:lstStyle/>
          <a:p>
            <a:r>
              <a:rPr lang="ja-JP" altLang="en-US" sz="700" b="1" dirty="0">
                <a:latin typeface="HG丸ｺﾞｼｯｸM-PRO" panose="020F0600000000000000" pitchFamily="50" charset="-128"/>
                <a:ea typeface="HG丸ｺﾞｼｯｸM-PRO" panose="020F0600000000000000" pitchFamily="50" charset="-128"/>
              </a:rPr>
              <a:t>緊急</a:t>
            </a:r>
            <a:r>
              <a:rPr lang="ja-JP" altLang="en-US" sz="700" b="1" dirty="0" smtClean="0">
                <a:latin typeface="HG丸ｺﾞｼｯｸM-PRO" panose="020F0600000000000000" pitchFamily="50" charset="-128"/>
                <a:ea typeface="HG丸ｺﾞｼｯｸM-PRO" panose="020F0600000000000000" pitchFamily="50" charset="-128"/>
              </a:rPr>
              <a:t>停止戦略</a:t>
            </a:r>
            <a:endParaRPr lang="en-US" altLang="ja-JP" sz="700" b="1" dirty="0" smtClean="0">
              <a:latin typeface="HG丸ｺﾞｼｯｸM-PRO" panose="020F0600000000000000" pitchFamily="50" charset="-128"/>
              <a:ea typeface="HG丸ｺﾞｼｯｸM-PRO" panose="020F0600000000000000" pitchFamily="50" charset="-128"/>
            </a:endParaRPr>
          </a:p>
          <a:p>
            <a:r>
              <a:rPr kumimoji="1" lang="ja-JP" altLang="en-US" sz="700" dirty="0" smtClean="0">
                <a:latin typeface="HG丸ｺﾞｼｯｸM-PRO" panose="020F0600000000000000" pitchFamily="50" charset="-128"/>
                <a:ea typeface="HG丸ｺﾞｼｯｸM-PRO" panose="020F0600000000000000" pitchFamily="50" charset="-128"/>
              </a:rPr>
              <a:t>   （異常系）</a:t>
            </a:r>
            <a:endParaRPr kumimoji="1" lang="ja-JP" altLang="en-US" sz="700" dirty="0">
              <a:latin typeface="HG丸ｺﾞｼｯｸM-PRO" panose="020F0600000000000000" pitchFamily="50" charset="-128"/>
              <a:ea typeface="HG丸ｺﾞｼｯｸM-PRO" panose="020F0600000000000000" pitchFamily="50" charset="-128"/>
            </a:endParaRPr>
          </a:p>
        </p:txBody>
      </p:sp>
      <p:cxnSp>
        <p:nvCxnSpPr>
          <p:cNvPr id="247" name="直線矢印コネクタ 246"/>
          <p:cNvCxnSpPr>
            <a:endCxn id="264" idx="1"/>
          </p:cNvCxnSpPr>
          <p:nvPr/>
        </p:nvCxnSpPr>
        <p:spPr>
          <a:xfrm>
            <a:off x="8622791" y="7621031"/>
            <a:ext cx="1559004" cy="35012"/>
          </a:xfrm>
          <a:prstGeom prst="straightConnector1">
            <a:avLst/>
          </a:prstGeom>
          <a:ln w="12700">
            <a:solidFill>
              <a:srgbClr val="0000CC"/>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85" name="直線矢印コネクタ 284"/>
          <p:cNvCxnSpPr/>
          <p:nvPr/>
        </p:nvCxnSpPr>
        <p:spPr>
          <a:xfrm>
            <a:off x="8642367" y="7797648"/>
            <a:ext cx="1619233" cy="802779"/>
          </a:xfrm>
          <a:prstGeom prst="straightConnector1">
            <a:avLst/>
          </a:prstGeom>
          <a:ln w="12700">
            <a:solidFill>
              <a:srgbClr val="0000CC"/>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90" name="テキスト ボックス 289"/>
          <p:cNvSpPr txBox="1"/>
          <p:nvPr/>
        </p:nvSpPr>
        <p:spPr>
          <a:xfrm>
            <a:off x="9500175" y="7632365"/>
            <a:ext cx="601297" cy="257369"/>
          </a:xfrm>
          <a:prstGeom prst="rect">
            <a:avLst/>
          </a:prstGeom>
          <a:noFill/>
        </p:spPr>
        <p:txBody>
          <a:bodyPr wrap="square" lIns="36000" tIns="36000" rIns="36000" bIns="36000" rtlCol="0">
            <a:spAutoFit/>
          </a:bodyPr>
          <a:lstStyle/>
          <a:p>
            <a:r>
              <a:rPr lang="en-US" altLang="ja-JP" sz="600" b="1" dirty="0" smtClean="0">
                <a:solidFill>
                  <a:srgbClr val="FF0000"/>
                </a:solidFill>
                <a:latin typeface="HG丸ｺﾞｼｯｸM-PRO" panose="020F0600000000000000" pitchFamily="50" charset="-128"/>
                <a:ea typeface="HG丸ｺﾞｼｯｸM-PRO" panose="020F0600000000000000" pitchFamily="50" charset="-128"/>
              </a:rPr>
              <a:t>&lt;&lt;</a:t>
            </a:r>
            <a:r>
              <a:rPr lang="ja-JP" altLang="en-US" sz="600" b="1" dirty="0" smtClean="0">
                <a:solidFill>
                  <a:srgbClr val="FF0000"/>
                </a:solidFill>
                <a:latin typeface="HG丸ｺﾞｼｯｸM-PRO" panose="020F0600000000000000" pitchFamily="50" charset="-128"/>
                <a:ea typeface="HG丸ｺﾞｼｯｸM-PRO" panose="020F0600000000000000" pitchFamily="50" charset="-128"/>
              </a:rPr>
              <a:t>イベント</a:t>
            </a:r>
            <a:r>
              <a:rPr lang="en-US" altLang="ja-JP" sz="600" b="1" dirty="0" smtClean="0">
                <a:solidFill>
                  <a:srgbClr val="FF0000"/>
                </a:solidFill>
                <a:latin typeface="HG丸ｺﾞｼｯｸM-PRO" panose="020F0600000000000000" pitchFamily="50" charset="-128"/>
                <a:ea typeface="HG丸ｺﾞｼｯｸM-PRO" panose="020F0600000000000000" pitchFamily="50" charset="-128"/>
              </a:rPr>
              <a:t>&gt;&gt;</a:t>
            </a:r>
          </a:p>
          <a:p>
            <a:r>
              <a:rPr lang="ja-JP" altLang="en-US" sz="600" b="1" dirty="0" smtClean="0">
                <a:solidFill>
                  <a:srgbClr val="FF0000"/>
                </a:solidFill>
                <a:latin typeface="HG丸ｺﾞｼｯｸM-PRO" panose="020F0600000000000000" pitchFamily="50" charset="-128"/>
                <a:ea typeface="HG丸ｺﾞｼｯｸM-PRO" panose="020F0600000000000000" pitchFamily="50" charset="-128"/>
              </a:rPr>
              <a:t>コースアウト</a:t>
            </a:r>
            <a:endParaRPr lang="en-US" altLang="ja-JP" sz="600" b="1" dirty="0" smtClean="0">
              <a:solidFill>
                <a:srgbClr val="FF0000"/>
              </a:solidFill>
              <a:latin typeface="HG丸ｺﾞｼｯｸM-PRO" panose="020F0600000000000000" pitchFamily="50" charset="-128"/>
              <a:ea typeface="HG丸ｺﾞｼｯｸM-PRO" panose="020F0600000000000000" pitchFamily="50" charset="-128"/>
            </a:endParaRPr>
          </a:p>
        </p:txBody>
      </p:sp>
      <p:sp>
        <p:nvSpPr>
          <p:cNvPr id="291" name="テキスト ボックス 290"/>
          <p:cNvSpPr txBox="1"/>
          <p:nvPr/>
        </p:nvSpPr>
        <p:spPr>
          <a:xfrm rot="1757710">
            <a:off x="9497738" y="8104608"/>
            <a:ext cx="601297" cy="257369"/>
          </a:xfrm>
          <a:prstGeom prst="rect">
            <a:avLst/>
          </a:prstGeom>
          <a:noFill/>
        </p:spPr>
        <p:txBody>
          <a:bodyPr wrap="square" lIns="36000" tIns="36000" rIns="36000" bIns="36000" rtlCol="0">
            <a:spAutoFit/>
          </a:bodyPr>
          <a:lstStyle/>
          <a:p>
            <a:pPr algn="ctr"/>
            <a:r>
              <a:rPr lang="en-US" altLang="ja-JP" sz="600" b="1" dirty="0" smtClean="0">
                <a:solidFill>
                  <a:srgbClr val="FF0000"/>
                </a:solidFill>
                <a:latin typeface="HG丸ｺﾞｼｯｸM-PRO" panose="020F0600000000000000" pitchFamily="50" charset="-128"/>
                <a:ea typeface="HG丸ｺﾞｼｯｸM-PRO" panose="020F0600000000000000" pitchFamily="50" charset="-128"/>
              </a:rPr>
              <a:t>&lt;&lt;</a:t>
            </a:r>
            <a:r>
              <a:rPr lang="ja-JP" altLang="en-US" sz="600" b="1" dirty="0" smtClean="0">
                <a:solidFill>
                  <a:srgbClr val="FF0000"/>
                </a:solidFill>
                <a:latin typeface="HG丸ｺﾞｼｯｸM-PRO" panose="020F0600000000000000" pitchFamily="50" charset="-128"/>
                <a:ea typeface="HG丸ｺﾞｼｯｸM-PRO" panose="020F0600000000000000" pitchFamily="50" charset="-128"/>
              </a:rPr>
              <a:t>イベント</a:t>
            </a:r>
            <a:r>
              <a:rPr lang="en-US" altLang="ja-JP" sz="600" b="1" dirty="0" smtClean="0">
                <a:solidFill>
                  <a:srgbClr val="FF0000"/>
                </a:solidFill>
                <a:latin typeface="HG丸ｺﾞｼｯｸM-PRO" panose="020F0600000000000000" pitchFamily="50" charset="-128"/>
                <a:ea typeface="HG丸ｺﾞｼｯｸM-PRO" panose="020F0600000000000000" pitchFamily="50" charset="-128"/>
              </a:rPr>
              <a:t>&gt;&gt;</a:t>
            </a:r>
          </a:p>
          <a:p>
            <a:pPr algn="ctr"/>
            <a:r>
              <a:rPr lang="ja-JP" altLang="en-US" sz="600" b="1" dirty="0">
                <a:solidFill>
                  <a:srgbClr val="FF0000"/>
                </a:solidFill>
                <a:latin typeface="HG丸ｺﾞｼｯｸM-PRO" panose="020F0600000000000000" pitchFamily="50" charset="-128"/>
                <a:ea typeface="HG丸ｺﾞｼｯｸM-PRO" panose="020F0600000000000000" pitchFamily="50" charset="-128"/>
              </a:rPr>
              <a:t>転倒</a:t>
            </a:r>
            <a:endParaRPr lang="en-US" altLang="ja-JP" sz="600" b="1" dirty="0" smtClean="0">
              <a:solidFill>
                <a:srgbClr val="FF0000"/>
              </a:solidFill>
              <a:latin typeface="HG丸ｺﾞｼｯｸM-PRO" panose="020F0600000000000000" pitchFamily="50" charset="-128"/>
              <a:ea typeface="HG丸ｺﾞｼｯｸM-PRO" panose="020F0600000000000000" pitchFamily="50" charset="-128"/>
            </a:endParaRPr>
          </a:p>
        </p:txBody>
      </p:sp>
      <p:pic>
        <p:nvPicPr>
          <p:cNvPr id="254"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9348" y="9275073"/>
            <a:ext cx="422052" cy="268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5" name="テキスト ボックス 294"/>
          <p:cNvSpPr txBox="1"/>
          <p:nvPr/>
        </p:nvSpPr>
        <p:spPr>
          <a:xfrm>
            <a:off x="7469020" y="9262972"/>
            <a:ext cx="2481430" cy="318924"/>
          </a:xfrm>
          <a:prstGeom prst="rect">
            <a:avLst/>
          </a:prstGeom>
          <a:noFill/>
        </p:spPr>
        <p:txBody>
          <a:bodyPr wrap="square" lIns="36000" tIns="36000" rIns="36000" bIns="36000" rtlCol="0">
            <a:spAutoFit/>
          </a:bodyPr>
          <a:lstStyle/>
          <a:p>
            <a:r>
              <a:rPr lang="ja-JP" altLang="en-US" sz="800" dirty="0" smtClean="0">
                <a:latin typeface="HG丸ｺﾞｼｯｸM-PRO" panose="020F0600000000000000" pitchFamily="50" charset="-128"/>
                <a:ea typeface="HG丸ｺﾞｼｯｸM-PRO" panose="020F0600000000000000" pitchFamily="50" charset="-128"/>
              </a:rPr>
              <a:t>指している走行戦術を</a:t>
            </a:r>
            <a:r>
              <a:rPr lang="ja-JP" altLang="en-US" sz="800" b="1" dirty="0" smtClean="0">
                <a:latin typeface="HG丸ｺﾞｼｯｸM-PRO" panose="020F0600000000000000" pitchFamily="50" charset="-128"/>
                <a:ea typeface="HG丸ｺﾞｼｯｸM-PRO" panose="020F0600000000000000" pitchFamily="50" charset="-128"/>
              </a:rPr>
              <a:t>切換え条件が満たされるまで</a:t>
            </a:r>
            <a:r>
              <a:rPr lang="ja-JP" altLang="en-US" sz="800" dirty="0" smtClean="0">
                <a:latin typeface="HG丸ｺﾞｼｯｸM-PRO" panose="020F0600000000000000" pitchFamily="50" charset="-128"/>
                <a:ea typeface="HG丸ｺﾞｼｯｸM-PRO" panose="020F0600000000000000" pitchFamily="50" charset="-128"/>
              </a:rPr>
              <a:t>実行する。</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301" name="テキスト ボックス 300"/>
          <p:cNvSpPr txBox="1"/>
          <p:nvPr/>
        </p:nvSpPr>
        <p:spPr>
          <a:xfrm>
            <a:off x="8456291" y="6174825"/>
            <a:ext cx="3336732" cy="234286"/>
          </a:xfrm>
          <a:prstGeom prst="rect">
            <a:avLst/>
          </a:prstGeom>
          <a:noFill/>
        </p:spPr>
        <p:txBody>
          <a:bodyPr wrap="square" lIns="36000" tIns="36000" rIns="36000" bIns="36000" rtlCol="0">
            <a:spAutoFit/>
          </a:bodyPr>
          <a:lstStyle/>
          <a:p>
            <a:r>
              <a:rPr kumimoji="1" lang="ja-JP" altLang="en-US" sz="1050" dirty="0" smtClean="0">
                <a:latin typeface="HG丸ｺﾞｼｯｸM-PRO" panose="020F0600000000000000" pitchFamily="50" charset="-128"/>
                <a:ea typeface="HG丸ｺﾞｼｯｸM-PRO" panose="020F0600000000000000" pitchFamily="50" charset="-128"/>
              </a:rPr>
              <a:t>設計の基礎となる以下のような概念モデルを構築した。</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302" name="テキスト ボックス 301"/>
          <p:cNvSpPr txBox="1"/>
          <p:nvPr/>
        </p:nvSpPr>
        <p:spPr>
          <a:xfrm>
            <a:off x="6810598" y="6571267"/>
            <a:ext cx="5029645" cy="695951"/>
          </a:xfrm>
          <a:prstGeom prst="rect">
            <a:avLst/>
          </a:prstGeom>
          <a:noFill/>
        </p:spPr>
        <p:txBody>
          <a:bodyPr wrap="square" lIns="36000" tIns="36000" rIns="36000" bIns="36000" rtlCol="0">
            <a:spAutoFit/>
          </a:bodyPr>
          <a:lstStyle/>
          <a:p>
            <a:pPr>
              <a:lnSpc>
                <a:spcPct val="150000"/>
              </a:lnSpc>
            </a:pPr>
            <a:r>
              <a:rPr kumimoji="1" lang="ja-JP" altLang="en-US" sz="900" dirty="0" smtClean="0">
                <a:latin typeface="HG丸ｺﾞｼｯｸM-PRO" panose="020F0600000000000000" pitchFamily="50" charset="-128"/>
                <a:ea typeface="HG丸ｺﾞｼｯｸM-PRO" panose="020F0600000000000000" pitchFamily="50" charset="-128"/>
              </a:rPr>
              <a:t>・振る舞いの最小単位を</a:t>
            </a:r>
            <a:r>
              <a:rPr kumimoji="1" lang="ja-JP" altLang="en-US" sz="900" b="1" dirty="0" smtClean="0">
                <a:latin typeface="HG丸ｺﾞｼｯｸM-PRO" panose="020F0600000000000000" pitchFamily="50" charset="-128"/>
                <a:ea typeface="HG丸ｺﾞｼｯｸM-PRO" panose="020F0600000000000000" pitchFamily="50" charset="-128"/>
              </a:rPr>
              <a:t>走行方法</a:t>
            </a:r>
            <a:r>
              <a:rPr kumimoji="1" lang="ja-JP" altLang="en-US" sz="900" dirty="0" smtClean="0">
                <a:latin typeface="HG丸ｺﾞｼｯｸM-PRO" panose="020F0600000000000000" pitchFamily="50" charset="-128"/>
                <a:ea typeface="HG丸ｺﾞｼｯｸM-PRO" panose="020F0600000000000000" pitchFamily="50" charset="-128"/>
              </a:rPr>
              <a:t>と</a:t>
            </a:r>
            <a:r>
              <a:rPr kumimoji="1" lang="ja-JP" altLang="en-US" sz="900" b="1" dirty="0" smtClean="0">
                <a:latin typeface="HG丸ｺﾞｼｯｸM-PRO" panose="020F0600000000000000" pitchFamily="50" charset="-128"/>
                <a:ea typeface="HG丸ｺﾞｼｯｸM-PRO" panose="020F0600000000000000" pitchFamily="50" charset="-128"/>
              </a:rPr>
              <a:t>切換え条件</a:t>
            </a:r>
            <a:r>
              <a:rPr kumimoji="1" lang="ja-JP" altLang="en-US" sz="900" dirty="0" smtClean="0">
                <a:latin typeface="HG丸ｺﾞｼｯｸM-PRO" panose="020F0600000000000000" pitchFamily="50" charset="-128"/>
                <a:ea typeface="HG丸ｺﾞｼｯｸM-PRO" panose="020F0600000000000000" pitchFamily="50" charset="-128"/>
              </a:rPr>
              <a:t>の対（</a:t>
            </a:r>
            <a:r>
              <a:rPr kumimoji="1" lang="ja-JP" altLang="en-US" sz="900" b="1" dirty="0" smtClean="0">
                <a:latin typeface="HG丸ｺﾞｼｯｸM-PRO" panose="020F0600000000000000" pitchFamily="50" charset="-128"/>
                <a:ea typeface="HG丸ｺﾞｼｯｸM-PRO" panose="020F0600000000000000" pitchFamily="50" charset="-128"/>
              </a:rPr>
              <a:t>走行戦術</a:t>
            </a:r>
            <a:r>
              <a:rPr kumimoji="1" lang="ja-JP" altLang="en-US" sz="900" dirty="0" smtClean="0">
                <a:latin typeface="HG丸ｺﾞｼｯｸM-PRO" panose="020F0600000000000000" pitchFamily="50" charset="-128"/>
                <a:ea typeface="HG丸ｺﾞｼｯｸM-PRO" panose="020F0600000000000000" pitchFamily="50" charset="-128"/>
              </a:rPr>
              <a:t>）として記述。</a:t>
            </a:r>
            <a:endParaRPr kumimoji="1" lang="en-US" altLang="ja-JP" sz="900" dirty="0" smtClean="0">
              <a:latin typeface="HG丸ｺﾞｼｯｸM-PRO" panose="020F0600000000000000" pitchFamily="50" charset="-128"/>
              <a:ea typeface="HG丸ｺﾞｼｯｸM-PRO" panose="020F0600000000000000" pitchFamily="50" charset="-128"/>
            </a:endParaRPr>
          </a:p>
          <a:p>
            <a:pPr>
              <a:lnSpc>
                <a:spcPct val="150000"/>
              </a:lnSpc>
            </a:pPr>
            <a:r>
              <a:rPr kumimoji="1" lang="ja-JP" altLang="en-US" sz="900" dirty="0" smtClean="0">
                <a:latin typeface="HG丸ｺﾞｼｯｸM-PRO" panose="020F0600000000000000" pitchFamily="50" charset="-128"/>
                <a:ea typeface="HG丸ｺﾞｼｯｸM-PRO" panose="020F0600000000000000" pitchFamily="50" charset="-128"/>
              </a:rPr>
              <a:t>・正常系、準正常系、異常系を</a:t>
            </a:r>
            <a:r>
              <a:rPr kumimoji="1" lang="ja-JP" altLang="en-US" sz="900" b="1" dirty="0" smtClean="0">
                <a:latin typeface="HG丸ｺﾞｼｯｸM-PRO" panose="020F0600000000000000" pitchFamily="50" charset="-128"/>
                <a:ea typeface="HG丸ｺﾞｼｯｸM-PRO" panose="020F0600000000000000" pitchFamily="50" charset="-128"/>
              </a:rPr>
              <a:t>走行戦術</a:t>
            </a:r>
            <a:r>
              <a:rPr kumimoji="1" lang="ja-JP" altLang="en-US" sz="900" dirty="0" smtClean="0">
                <a:latin typeface="HG丸ｺﾞｼｯｸM-PRO" panose="020F0600000000000000" pitchFamily="50" charset="-128"/>
                <a:ea typeface="HG丸ｺﾞｼｯｸM-PRO" panose="020F0600000000000000" pitchFamily="50" charset="-128"/>
              </a:rPr>
              <a:t>の単方向リスト（</a:t>
            </a:r>
            <a:r>
              <a:rPr kumimoji="1" lang="en-US" altLang="ja-JP" sz="900" dirty="0" smtClean="0">
                <a:latin typeface="HG丸ｺﾞｼｯｸM-PRO" panose="020F0600000000000000" pitchFamily="50" charset="-128"/>
                <a:ea typeface="HG丸ｺﾞｼｯｸM-PRO" panose="020F0600000000000000" pitchFamily="50" charset="-128"/>
              </a:rPr>
              <a:t>=</a:t>
            </a:r>
            <a:r>
              <a:rPr kumimoji="1" lang="ja-JP" altLang="en-US" sz="900" b="1" dirty="0" smtClean="0">
                <a:latin typeface="HG丸ｺﾞｼｯｸM-PRO" panose="020F0600000000000000" pitchFamily="50" charset="-128"/>
                <a:ea typeface="HG丸ｺﾞｼｯｸM-PRO" panose="020F0600000000000000" pitchFamily="50" charset="-128"/>
              </a:rPr>
              <a:t>戦略</a:t>
            </a:r>
            <a:r>
              <a:rPr kumimoji="1" lang="ja-JP" altLang="en-US" sz="900" dirty="0" smtClean="0">
                <a:latin typeface="HG丸ｺﾞｼｯｸM-PRO" panose="020F0600000000000000" pitchFamily="50" charset="-128"/>
                <a:ea typeface="HG丸ｺﾞｼｯｸM-PRO" panose="020F0600000000000000" pitchFamily="50" charset="-128"/>
              </a:rPr>
              <a:t>）として記述。</a:t>
            </a:r>
            <a:endParaRPr lang="en-US" altLang="ja-JP" sz="900" dirty="0" smtClean="0">
              <a:latin typeface="HG丸ｺﾞｼｯｸM-PRO" panose="020F0600000000000000" pitchFamily="50" charset="-128"/>
              <a:ea typeface="HG丸ｺﾞｼｯｸM-PRO" panose="020F0600000000000000" pitchFamily="50" charset="-128"/>
            </a:endParaRPr>
          </a:p>
          <a:p>
            <a:pPr>
              <a:lnSpc>
                <a:spcPct val="150000"/>
              </a:lnSpc>
            </a:pPr>
            <a:r>
              <a:rPr lang="ja-JP" altLang="en-US" sz="900" dirty="0" smtClean="0">
                <a:latin typeface="HG丸ｺﾞｼｯｸM-PRO" panose="020F0600000000000000" pitchFamily="50" charset="-128"/>
                <a:ea typeface="HG丸ｺﾞｼｯｸM-PRO" panose="020F0600000000000000" pitchFamily="50" charset="-128"/>
              </a:rPr>
              <a:t>・走行戦略の切換えは</a:t>
            </a:r>
            <a:r>
              <a:rPr lang="ja-JP" altLang="en-US" sz="900" b="1" dirty="0" smtClean="0">
                <a:latin typeface="HG丸ｺﾞｼｯｸM-PRO" panose="020F0600000000000000" pitchFamily="50" charset="-128"/>
                <a:ea typeface="HG丸ｺﾞｼｯｸM-PRO" panose="020F0600000000000000" pitchFamily="50" charset="-128"/>
              </a:rPr>
              <a:t>イテレーター</a:t>
            </a:r>
            <a:r>
              <a:rPr lang="ja-JP" altLang="en-US" sz="900" dirty="0" smtClean="0">
                <a:latin typeface="HG丸ｺﾞｼｯｸM-PRO" panose="020F0600000000000000" pitchFamily="50" charset="-128"/>
                <a:ea typeface="HG丸ｺﾞｼｯｸM-PRO" panose="020F0600000000000000" pitchFamily="50" charset="-128"/>
              </a:rPr>
              <a:t>の指す先を変更して実現。</a:t>
            </a:r>
            <a:endParaRPr lang="en-US" altLang="ja-JP" sz="900" dirty="0" smtClean="0">
              <a:latin typeface="HG丸ｺﾞｼｯｸM-PRO" panose="020F0600000000000000" pitchFamily="50" charset="-128"/>
              <a:ea typeface="HG丸ｺﾞｼｯｸM-PRO" panose="020F0600000000000000" pitchFamily="50" charset="-128"/>
            </a:endParaRPr>
          </a:p>
        </p:txBody>
      </p:sp>
      <p:sp>
        <p:nvSpPr>
          <p:cNvPr id="97" name="フローチャート: データ 96"/>
          <p:cNvSpPr/>
          <p:nvPr/>
        </p:nvSpPr>
        <p:spPr>
          <a:xfrm>
            <a:off x="11793021" y="-2956"/>
            <a:ext cx="866901" cy="534563"/>
          </a:xfrm>
          <a:prstGeom prst="flowChartInputOutput">
            <a:avLst/>
          </a:prstGeom>
          <a:solidFill>
            <a:schemeClr val="accent3">
              <a:lumMod val="40000"/>
              <a:lumOff val="60000"/>
            </a:schemeClr>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5</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要素技術</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pic>
        <p:nvPicPr>
          <p:cNvPr id="9" name="図 8"/>
          <p:cNvPicPr>
            <a:picLocks noChangeAspect="1"/>
          </p:cNvPicPr>
          <p:nvPr/>
        </p:nvPicPr>
        <p:blipFill>
          <a:blip r:embed="rId5"/>
          <a:stretch>
            <a:fillRect/>
          </a:stretch>
        </p:blipFill>
        <p:spPr>
          <a:xfrm>
            <a:off x="5398713" y="920314"/>
            <a:ext cx="6822530" cy="5179147"/>
          </a:xfrm>
          <a:prstGeom prst="rect">
            <a:avLst/>
          </a:prstGeom>
        </p:spPr>
      </p:pic>
      <p:sp>
        <p:nvSpPr>
          <p:cNvPr id="95" name="テキスト ボックス 94"/>
          <p:cNvSpPr txBox="1"/>
          <p:nvPr/>
        </p:nvSpPr>
        <p:spPr>
          <a:xfrm>
            <a:off x="3544843" y="8295390"/>
            <a:ext cx="2482785" cy="719034"/>
          </a:xfrm>
          <a:prstGeom prst="rect">
            <a:avLst/>
          </a:prstGeom>
          <a:noFill/>
          <a:ln w="19050">
            <a:solidFill>
              <a:schemeClr val="accent6"/>
            </a:solidFill>
          </a:ln>
        </p:spPr>
        <p:txBody>
          <a:bodyPr wrap="square" lIns="36000" tIns="36000" rIns="36000" bIns="36000" rtlCol="0">
            <a:spAutoFit/>
          </a:bodyPr>
          <a:lstStyle/>
          <a:p>
            <a:r>
              <a:rPr lang="en-US" altLang="ja-JP" sz="1050" b="1">
                <a:solidFill>
                  <a:srgbClr val="0000CC"/>
                </a:solidFill>
                <a:latin typeface="HG丸ｺﾞｼｯｸM-PRO" panose="020F0600000000000000" pitchFamily="50" charset="-128"/>
                <a:ea typeface="HG丸ｺﾞｼｯｸM-PRO" panose="020F0600000000000000" pitchFamily="50" charset="-128"/>
              </a:rPr>
              <a:t>6</a:t>
            </a:r>
            <a:r>
              <a:rPr lang="en-US" altLang="ja-JP" sz="1050" b="1" smtClean="0">
                <a:solidFill>
                  <a:srgbClr val="0000CC"/>
                </a:solidFill>
                <a:latin typeface="HG丸ｺﾞｼｯｸM-PRO" panose="020F0600000000000000" pitchFamily="50" charset="-128"/>
                <a:ea typeface="HG丸ｺﾞｼｯｸM-PRO" panose="020F0600000000000000" pitchFamily="50" charset="-128"/>
              </a:rPr>
              <a:t>.</a:t>
            </a:r>
            <a:r>
              <a:rPr lang="ja-JP" altLang="en-US" sz="1050" b="1" smtClean="0">
                <a:solidFill>
                  <a:srgbClr val="0000CC"/>
                </a:solidFill>
                <a:latin typeface="HG丸ｺﾞｼｯｸM-PRO" panose="020F0600000000000000" pitchFamily="50" charset="-128"/>
                <a:ea typeface="HG丸ｺﾞｼｯｸM-PRO" panose="020F0600000000000000" pitchFamily="50" charset="-128"/>
              </a:rPr>
              <a:t> 光センサーのローパスフィルター</a:t>
            </a:r>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smtClean="0">
                <a:latin typeface="HG丸ｺﾞｼｯｸM-PRO" panose="020F0600000000000000" pitchFamily="50" charset="-128"/>
                <a:ea typeface="HG丸ｺﾞｼｯｸM-PRO" panose="020F0600000000000000" pitchFamily="50" charset="-128"/>
              </a:rPr>
              <a:t>ローパスフィルターを使用することにより、コースのしわなどによる誤動作を減らす</a:t>
            </a:r>
            <a:endParaRPr kumimoji="1" lang="ja-JP" altLang="en-US" sz="105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363157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12801600" cy="534562"/>
          </a:xfrm>
          <a:prstGeom prst="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3" name="テキスト ボックス 2"/>
          <p:cNvSpPr txBox="1"/>
          <p:nvPr/>
        </p:nvSpPr>
        <p:spPr>
          <a:xfrm>
            <a:off x="0" y="11342"/>
            <a:ext cx="2451312" cy="523220"/>
          </a:xfrm>
          <a:prstGeom prst="rect">
            <a:avLst/>
          </a:prstGeom>
          <a:noFill/>
        </p:spPr>
        <p:txBody>
          <a:bodyPr wrap="none" rtlCol="0">
            <a:spAutoFit/>
          </a:bodyPr>
          <a:lstStyle/>
          <a:p>
            <a:r>
              <a:rPr kumimoji="1" lang="ja-JP" altLang="en-US" sz="2800" b="1" dirty="0" smtClean="0">
                <a:latin typeface="HG丸ｺﾞｼｯｸM-PRO" panose="020F0600000000000000" pitchFamily="50" charset="-128"/>
                <a:ea typeface="HG丸ｺﾞｼｯｸM-PRO" panose="020F0600000000000000" pitchFamily="50" charset="-128"/>
              </a:rPr>
              <a:t>　</a:t>
            </a:r>
            <a:r>
              <a:rPr lang="en-US" altLang="ja-JP" sz="2800" b="1" dirty="0" smtClean="0">
                <a:latin typeface="HG丸ｺﾞｼｯｸM-PRO" panose="020F0600000000000000" pitchFamily="50" charset="-128"/>
                <a:ea typeface="HG丸ｺﾞｼｯｸM-PRO" panose="020F0600000000000000" pitchFamily="50" charset="-128"/>
              </a:rPr>
              <a:t>2</a:t>
            </a:r>
            <a:r>
              <a:rPr kumimoji="1" lang="en-US" altLang="ja-JP" sz="2800" b="1" dirty="0" smtClean="0">
                <a:latin typeface="HG丸ｺﾞｼｯｸM-PRO" panose="020F0600000000000000" pitchFamily="50" charset="-128"/>
                <a:ea typeface="HG丸ｺﾞｼｯｸM-PRO" panose="020F0600000000000000" pitchFamily="50" charset="-128"/>
              </a:rPr>
              <a:t>.</a:t>
            </a:r>
            <a:r>
              <a:rPr kumimoji="1" lang="ja-JP" altLang="en-US" sz="2800" b="1" dirty="0" smtClean="0">
                <a:latin typeface="HG丸ｺﾞｼｯｸM-PRO" panose="020F0600000000000000" pitchFamily="50" charset="-128"/>
                <a:ea typeface="HG丸ｺﾞｼｯｸM-PRO" panose="020F0600000000000000" pitchFamily="50" charset="-128"/>
              </a:rPr>
              <a:t> 走行戦略</a:t>
            </a:r>
            <a:endParaRPr kumimoji="1" lang="ja-JP" altLang="en-US" sz="2800" b="1" dirty="0">
              <a:latin typeface="HG丸ｺﾞｼｯｸM-PRO" panose="020F0600000000000000" pitchFamily="50" charset="-128"/>
              <a:ea typeface="HG丸ｺﾞｼｯｸM-PRO" panose="020F0600000000000000" pitchFamily="50" charset="-128"/>
            </a:endParaRPr>
          </a:p>
        </p:txBody>
      </p:sp>
      <p:sp>
        <p:nvSpPr>
          <p:cNvPr id="4" name="テキスト ボックス 3"/>
          <p:cNvSpPr txBox="1"/>
          <p:nvPr/>
        </p:nvSpPr>
        <p:spPr>
          <a:xfrm>
            <a:off x="2453089" y="149841"/>
            <a:ext cx="3775393" cy="246221"/>
          </a:xfrm>
          <a:prstGeom prst="rect">
            <a:avLst/>
          </a:prstGeom>
          <a:noFill/>
        </p:spPr>
        <p:txBody>
          <a:bodyPr wrap="none" rtlCol="0">
            <a:spAutoFit/>
          </a:bodyPr>
          <a:lstStyle/>
          <a:p>
            <a:r>
              <a:rPr kumimoji="1" lang="ja-JP" altLang="en-US" sz="1000" dirty="0" smtClean="0">
                <a:latin typeface="HG丸ｺﾞｼｯｸM-PRO" panose="020F0600000000000000" pitchFamily="50" charset="-128"/>
                <a:ea typeface="HG丸ｺﾞｼｯｸM-PRO" panose="020F0600000000000000" pitchFamily="50" charset="-128"/>
              </a:rPr>
              <a:t>コースを走行区間に分割し、各区間での走行方法</a:t>
            </a:r>
            <a:r>
              <a:rPr lang="ja-JP" altLang="en-US" sz="1000" dirty="0" smtClean="0">
                <a:latin typeface="HG丸ｺﾞｼｯｸM-PRO" panose="020F0600000000000000" pitchFamily="50" charset="-128"/>
                <a:ea typeface="HG丸ｺﾞｼｯｸM-PRO" panose="020F0600000000000000" pitchFamily="50" charset="-128"/>
              </a:rPr>
              <a:t>を検討する。</a:t>
            </a:r>
            <a:endParaRPr kumimoji="1" lang="ja-JP" altLang="en-US" sz="1000" dirty="0">
              <a:latin typeface="HG丸ｺﾞｼｯｸM-PRO" panose="020F0600000000000000" pitchFamily="50" charset="-128"/>
              <a:ea typeface="HG丸ｺﾞｼｯｸM-PRO" panose="020F0600000000000000" pitchFamily="50" charset="-128"/>
            </a:endParaRPr>
          </a:p>
        </p:txBody>
      </p:sp>
      <p:sp>
        <p:nvSpPr>
          <p:cNvPr id="5" name="フローチャート: データ 4"/>
          <p:cNvSpPr/>
          <p:nvPr/>
        </p:nvSpPr>
        <p:spPr>
          <a:xfrm>
            <a:off x="9036818"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kumimoji="1" lang="en-US" altLang="ja-JP" sz="900" dirty="0" smtClean="0">
                <a:latin typeface="HG丸ｺﾞｼｯｸM-PRO" panose="020F0600000000000000" pitchFamily="50" charset="-128"/>
                <a:ea typeface="HG丸ｺﾞｼｯｸM-PRO" panose="020F0600000000000000" pitchFamily="50" charset="-128"/>
              </a:rPr>
              <a:t>1.</a:t>
            </a:r>
          </a:p>
          <a:p>
            <a:r>
              <a:rPr kumimoji="1" lang="ja-JP" altLang="en-US" sz="900" dirty="0" smtClean="0">
                <a:latin typeface="HG丸ｺﾞｼｯｸM-PRO" panose="020F0600000000000000" pitchFamily="50" charset="-128"/>
                <a:ea typeface="HG丸ｺﾞｼｯｸM-PRO" panose="020F0600000000000000" pitchFamily="50" charset="-128"/>
              </a:rPr>
              <a:t>要求分析</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6" name="フローチャート: データ 5"/>
          <p:cNvSpPr/>
          <p:nvPr/>
        </p:nvSpPr>
        <p:spPr>
          <a:xfrm>
            <a:off x="9723638" y="-1"/>
            <a:ext cx="866901" cy="534563"/>
          </a:xfrm>
          <a:prstGeom prst="flowChartInputOutput">
            <a:avLst/>
          </a:prstGeom>
          <a:solidFill>
            <a:schemeClr val="bg1"/>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2</a:t>
            </a:r>
            <a:r>
              <a:rPr kumimoji="1" lang="en-US" altLang="ja-JP" sz="900" dirty="0" smtClean="0">
                <a:latin typeface="HG丸ｺﾞｼｯｸM-PRO" panose="020F0600000000000000" pitchFamily="50" charset="-128"/>
                <a:ea typeface="HG丸ｺﾞｼｯｸM-PRO" panose="020F0600000000000000" pitchFamily="50" charset="-128"/>
              </a:rPr>
              <a:t>.</a:t>
            </a:r>
          </a:p>
          <a:p>
            <a:r>
              <a:rPr kumimoji="1" lang="ja-JP" altLang="en-US" sz="900" dirty="0" smtClean="0">
                <a:latin typeface="HG丸ｺﾞｼｯｸM-PRO" panose="020F0600000000000000" pitchFamily="50" charset="-128"/>
                <a:ea typeface="HG丸ｺﾞｼｯｸM-PRO" panose="020F0600000000000000" pitchFamily="50" charset="-128"/>
              </a:rPr>
              <a:t>走行戦略</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7" name="フローチャート: データ 6"/>
          <p:cNvSpPr/>
          <p:nvPr/>
        </p:nvSpPr>
        <p:spPr>
          <a:xfrm>
            <a:off x="10415220" y="-1"/>
            <a:ext cx="866901" cy="534563"/>
          </a:xfrm>
          <a:prstGeom prst="flowChartInputOutput">
            <a:avLst/>
          </a:prstGeom>
          <a:solidFill>
            <a:schemeClr val="accent3">
              <a:lumMod val="40000"/>
              <a:lumOff val="60000"/>
            </a:schemeClr>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smtClean="0">
                <a:latin typeface="HG丸ｺﾞｼｯｸM-PRO" panose="020F0600000000000000" pitchFamily="50" charset="-128"/>
                <a:ea typeface="HG丸ｺﾞｼｯｸM-PRO" panose="020F0600000000000000" pitchFamily="50" charset="-128"/>
              </a:rPr>
              <a:t>3</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smtClean="0">
                <a:latin typeface="HG丸ｺﾞｼｯｸM-PRO" panose="020F0600000000000000" pitchFamily="50" charset="-128"/>
                <a:ea typeface="HG丸ｺﾞｼｯｸM-PRO" panose="020F0600000000000000" pitchFamily="50" charset="-128"/>
              </a:rPr>
              <a:t>設計</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8" name="フローチャート: データ 7"/>
          <p:cNvSpPr/>
          <p:nvPr/>
        </p:nvSpPr>
        <p:spPr>
          <a:xfrm>
            <a:off x="11101450"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4</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振る舞い</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4" name="正方形/長方形 13"/>
          <p:cNvSpPr/>
          <p:nvPr/>
        </p:nvSpPr>
        <p:spPr>
          <a:xfrm>
            <a:off x="-2942" y="538040"/>
            <a:ext cx="12804542" cy="4538455"/>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15" name="グループ化 14"/>
          <p:cNvGrpSpPr/>
          <p:nvPr/>
        </p:nvGrpSpPr>
        <p:grpSpPr>
          <a:xfrm>
            <a:off x="1" y="532869"/>
            <a:ext cx="1670050" cy="289332"/>
            <a:chOff x="108961" y="835133"/>
            <a:chExt cx="775390" cy="289332"/>
          </a:xfrm>
        </p:grpSpPr>
        <p:sp>
          <p:nvSpPr>
            <p:cNvPr id="16" name="正方形/長方形 15"/>
            <p:cNvSpPr/>
            <p:nvPr/>
          </p:nvSpPr>
          <p:spPr>
            <a:xfrm>
              <a:off x="108961" y="835133"/>
              <a:ext cx="77539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7" name="テキスト ボックス 16"/>
            <p:cNvSpPr txBox="1"/>
            <p:nvPr/>
          </p:nvSpPr>
          <p:spPr>
            <a:xfrm>
              <a:off x="113109" y="878200"/>
              <a:ext cx="771242"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a:latin typeface="HG丸ｺﾞｼｯｸM-PRO" panose="020F0600000000000000" pitchFamily="50" charset="-128"/>
                  <a:ea typeface="HG丸ｺﾞｼｯｸM-PRO" panose="020F0600000000000000" pitchFamily="50" charset="-128"/>
                </a:rPr>
                <a:t>2</a:t>
              </a:r>
              <a:r>
                <a:rPr lang="en-US" altLang="ja-JP" sz="1400" dirty="0" smtClean="0">
                  <a:latin typeface="HG丸ｺﾞｼｯｸM-PRO" panose="020F0600000000000000" pitchFamily="50" charset="-128"/>
                  <a:ea typeface="HG丸ｺﾞｼｯｸM-PRO" panose="020F0600000000000000" pitchFamily="50" charset="-128"/>
                </a:rPr>
                <a:t>.1</a:t>
              </a:r>
              <a:r>
                <a:rPr lang="ja-JP" altLang="en-US" sz="1400" dirty="0" smtClean="0">
                  <a:latin typeface="HG丸ｺﾞｼｯｸM-PRO" panose="020F0600000000000000" pitchFamily="50" charset="-128"/>
                  <a:ea typeface="HG丸ｺﾞｼｯｸM-PRO" panose="020F0600000000000000" pitchFamily="50" charset="-128"/>
                </a:rPr>
                <a:t> コース分析</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106" name="テキスト ボックス 105"/>
          <p:cNvSpPr txBox="1"/>
          <p:nvPr/>
        </p:nvSpPr>
        <p:spPr>
          <a:xfrm>
            <a:off x="165882" y="923253"/>
            <a:ext cx="5363353" cy="730969"/>
          </a:xfrm>
          <a:prstGeom prst="rect">
            <a:avLst/>
          </a:prstGeom>
          <a:noFill/>
        </p:spPr>
        <p:txBody>
          <a:bodyPr wrap="square" rtlCol="0">
            <a:spAutoFit/>
          </a:bodyPr>
          <a:lstStyle/>
          <a:p>
            <a:r>
              <a:rPr lang="ja-JP" altLang="en-US" sz="1050" b="1" u="sng" dirty="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曲率</a:t>
            </a:r>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によってコースを分割</a:t>
            </a:r>
            <a:endParaRPr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u="sng" dirty="0" smtClean="0">
              <a:solidFill>
                <a:srgbClr val="0066FF"/>
              </a:solidFill>
              <a:latin typeface="HG丸ｺﾞｼｯｸM-PRO" panose="020F0600000000000000" pitchFamily="50" charset="-128"/>
              <a:ea typeface="HG丸ｺﾞｼｯｸM-PRO" panose="020F0600000000000000" pitchFamily="50" charset="-128"/>
            </a:endParaRPr>
          </a:p>
          <a:p>
            <a:r>
              <a:rPr kumimoji="1" lang="ja-JP" altLang="en-US" sz="1050" dirty="0" smtClean="0">
                <a:latin typeface="HG丸ｺﾞｼｯｸM-PRO" panose="020F0600000000000000" pitchFamily="50" charset="-128"/>
                <a:ea typeface="HG丸ｺﾞｼｯｸM-PRO" panose="020F0600000000000000" pitchFamily="50" charset="-128"/>
              </a:rPr>
              <a:t>　コースの画像データを参考に</a:t>
            </a:r>
            <a:r>
              <a:rPr lang="ja-JP" altLang="en-US" sz="1050" dirty="0">
                <a:latin typeface="HG丸ｺﾞｼｯｸM-PRO" panose="020F0600000000000000" pitchFamily="50" charset="-128"/>
                <a:ea typeface="HG丸ｺﾞｼｯｸM-PRO" panose="020F0600000000000000" pitchFamily="50" charset="-128"/>
              </a:rPr>
              <a:t>、曲率によって</a:t>
            </a:r>
            <a:r>
              <a:rPr kumimoji="1" lang="en-US" altLang="ja-JP" sz="1050" dirty="0" smtClean="0">
                <a:latin typeface="HG丸ｺﾞｼｯｸM-PRO" panose="020F0600000000000000" pitchFamily="50" charset="-128"/>
                <a:ea typeface="HG丸ｺﾞｼｯｸM-PRO" panose="020F0600000000000000" pitchFamily="50" charset="-128"/>
              </a:rPr>
              <a:t>R</a:t>
            </a:r>
            <a:r>
              <a:rPr kumimoji="1" lang="ja-JP" altLang="en-US" sz="1050" dirty="0" smtClean="0">
                <a:latin typeface="HG丸ｺﾞｼｯｸM-PRO" panose="020F0600000000000000" pitchFamily="50" charset="-128"/>
                <a:ea typeface="HG丸ｺﾞｼｯｸM-PRO" panose="020F0600000000000000" pitchFamily="50" charset="-128"/>
              </a:rPr>
              <a:t>コース</a:t>
            </a:r>
            <a:r>
              <a:rPr lang="en-US" altLang="ja-JP" sz="1050" dirty="0" smtClean="0">
                <a:latin typeface="HG丸ｺﾞｼｯｸM-PRO" panose="020F0600000000000000" pitchFamily="50" charset="-128"/>
                <a:ea typeface="HG丸ｺﾞｼｯｸM-PRO" panose="020F0600000000000000" pitchFamily="50" charset="-128"/>
              </a:rPr>
              <a:t>6</a:t>
            </a:r>
            <a:r>
              <a:rPr lang="ja-JP" altLang="en-US" sz="1050" dirty="0" smtClean="0">
                <a:latin typeface="HG丸ｺﾞｼｯｸM-PRO" panose="020F0600000000000000" pitchFamily="50" charset="-128"/>
                <a:ea typeface="HG丸ｺﾞｼｯｸM-PRO" panose="020F0600000000000000" pitchFamily="50" charset="-128"/>
              </a:rPr>
              <a:t>個に、</a:t>
            </a:r>
            <a:endParaRPr kumimoji="1" lang="en-US" altLang="ja-JP" sz="1050" dirty="0" smtClean="0">
              <a:latin typeface="HG丸ｺﾞｼｯｸM-PRO" panose="020F0600000000000000" pitchFamily="50" charset="-128"/>
              <a:ea typeface="HG丸ｺﾞｼｯｸM-PRO" panose="020F0600000000000000" pitchFamily="50" charset="-128"/>
            </a:endParaRPr>
          </a:p>
          <a:p>
            <a:r>
              <a:rPr kumimoji="1" lang="ja-JP" altLang="en-US" sz="1050" dirty="0" smtClean="0">
                <a:latin typeface="HG丸ｺﾞｼｯｸM-PRO" panose="020F0600000000000000" pitchFamily="50" charset="-128"/>
                <a:ea typeface="HG丸ｺﾞｼｯｸM-PRO" panose="020F0600000000000000" pitchFamily="50" charset="-128"/>
              </a:rPr>
              <a:t>　</a:t>
            </a:r>
            <a:r>
              <a:rPr kumimoji="1" lang="en-US" altLang="ja-JP" sz="1050" dirty="0" smtClean="0">
                <a:latin typeface="HG丸ｺﾞｼｯｸM-PRO" panose="020F0600000000000000" pitchFamily="50" charset="-128"/>
                <a:ea typeface="HG丸ｺﾞｼｯｸM-PRO" panose="020F0600000000000000" pitchFamily="50" charset="-128"/>
              </a:rPr>
              <a:t>L</a:t>
            </a:r>
            <a:r>
              <a:rPr kumimoji="1" lang="ja-JP" altLang="en-US" sz="1050" smtClean="0">
                <a:latin typeface="HG丸ｺﾞｼｯｸM-PRO" panose="020F0600000000000000" pitchFamily="50" charset="-128"/>
                <a:ea typeface="HG丸ｺﾞｼｯｸM-PRO" panose="020F0600000000000000" pitchFamily="50" charset="-128"/>
              </a:rPr>
              <a:t>コースを</a:t>
            </a:r>
            <a:r>
              <a:rPr lang="en-US" altLang="ja-JP" sz="1050" dirty="0">
                <a:latin typeface="HG丸ｺﾞｼｯｸM-PRO" panose="020F0600000000000000" pitchFamily="50" charset="-128"/>
                <a:ea typeface="HG丸ｺﾞｼｯｸM-PRO" panose="020F0600000000000000" pitchFamily="50" charset="-128"/>
              </a:rPr>
              <a:t>7</a:t>
            </a:r>
            <a:r>
              <a:rPr lang="ja-JP" altLang="en-US" sz="1050" smtClean="0">
                <a:latin typeface="HG丸ｺﾞｼｯｸM-PRO" panose="020F0600000000000000" pitchFamily="50" charset="-128"/>
                <a:ea typeface="HG丸ｺﾞｼｯｸM-PRO" panose="020F0600000000000000" pitchFamily="50" charset="-128"/>
              </a:rPr>
              <a:t>個</a:t>
            </a:r>
            <a:r>
              <a:rPr lang="ja-JP" altLang="en-US" sz="1050" dirty="0">
                <a:latin typeface="HG丸ｺﾞｼｯｸM-PRO" panose="020F0600000000000000" pitchFamily="50" charset="-128"/>
                <a:ea typeface="HG丸ｺﾞｼｯｸM-PRO" panose="020F0600000000000000" pitchFamily="50" charset="-128"/>
              </a:rPr>
              <a:t>の</a:t>
            </a:r>
            <a:r>
              <a:rPr kumimoji="1" lang="ja-JP" altLang="en-US" sz="1050" b="1" dirty="0" smtClean="0">
                <a:latin typeface="HG丸ｺﾞｼｯｸM-PRO" panose="020F0600000000000000" pitchFamily="50" charset="-128"/>
                <a:ea typeface="HG丸ｺﾞｼｯｸM-PRO" panose="020F0600000000000000" pitchFamily="50" charset="-128"/>
              </a:rPr>
              <a:t>走行区間</a:t>
            </a:r>
            <a:r>
              <a:rPr kumimoji="1" lang="ja-JP" altLang="en-US" sz="1050" dirty="0" smtClean="0">
                <a:latin typeface="HG丸ｺﾞｼｯｸM-PRO" panose="020F0600000000000000" pitchFamily="50" charset="-128"/>
                <a:ea typeface="HG丸ｺﾞｼｯｸM-PRO" panose="020F0600000000000000" pitchFamily="50" charset="-128"/>
              </a:rPr>
              <a:t>に分割した。</a:t>
            </a:r>
            <a:endParaRPr kumimoji="1" lang="en-US" altLang="ja-JP" sz="1050" dirty="0" smtClean="0">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p:txBody>
      </p:sp>
      <p:sp>
        <p:nvSpPr>
          <p:cNvPr id="113" name="正方形/長方形 112"/>
          <p:cNvSpPr/>
          <p:nvPr/>
        </p:nvSpPr>
        <p:spPr>
          <a:xfrm>
            <a:off x="8935" y="5076495"/>
            <a:ext cx="6503654" cy="4524705"/>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115" name="グループ化 114"/>
          <p:cNvGrpSpPr/>
          <p:nvPr/>
        </p:nvGrpSpPr>
        <p:grpSpPr>
          <a:xfrm>
            <a:off x="1" y="5076495"/>
            <a:ext cx="2035836" cy="289332"/>
            <a:chOff x="108961" y="835133"/>
            <a:chExt cx="775390" cy="289332"/>
          </a:xfrm>
        </p:grpSpPr>
        <p:sp>
          <p:nvSpPr>
            <p:cNvPr id="116" name="正方形/長方形 115"/>
            <p:cNvSpPr/>
            <p:nvPr/>
          </p:nvSpPr>
          <p:spPr>
            <a:xfrm>
              <a:off x="108961" y="835133"/>
              <a:ext cx="77539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17" name="テキスト ボックス 116"/>
            <p:cNvSpPr txBox="1"/>
            <p:nvPr/>
          </p:nvSpPr>
          <p:spPr>
            <a:xfrm>
              <a:off x="113109" y="878200"/>
              <a:ext cx="738386"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2.2</a:t>
              </a:r>
              <a:r>
                <a:rPr lang="ja-JP" altLang="en-US" sz="1400" dirty="0" smtClean="0">
                  <a:latin typeface="HG丸ｺﾞｼｯｸM-PRO" panose="020F0600000000000000" pitchFamily="50" charset="-128"/>
                  <a:ea typeface="HG丸ｺﾞｼｯｸM-PRO" panose="020F0600000000000000" pitchFamily="50" charset="-128"/>
                </a:rPr>
                <a:t> 直線区間の戦略</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118" name="テキスト ボックス 117"/>
          <p:cNvSpPr txBox="1"/>
          <p:nvPr/>
        </p:nvSpPr>
        <p:spPr>
          <a:xfrm>
            <a:off x="157717" y="1634861"/>
            <a:ext cx="5697174" cy="977191"/>
          </a:xfrm>
          <a:prstGeom prst="rect">
            <a:avLst/>
          </a:prstGeom>
          <a:noFill/>
        </p:spPr>
        <p:txBody>
          <a:bodyPr wrap="square" rtlCol="0">
            <a:spAutoFit/>
          </a:bodyPr>
          <a:lstStyle/>
          <a:p>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コース分岐によってラインのトレースする側を決定</a:t>
            </a:r>
            <a:endParaRPr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kumimoji="1" lang="en-US" altLang="ja-JP" sz="1050" dirty="0" smtClean="0">
              <a:latin typeface="HG丸ｺﾞｼｯｸM-PRO" panose="020F0600000000000000" pitchFamily="50" charset="-128"/>
              <a:ea typeface="HG丸ｺﾞｼｯｸM-PRO" panose="020F0600000000000000" pitchFamily="50" charset="-128"/>
            </a:endParaRPr>
          </a:p>
          <a:p>
            <a:r>
              <a:rPr kumimoji="1" lang="ja-JP" altLang="en-US" sz="1050" smtClean="0">
                <a:latin typeface="HG丸ｺﾞｼｯｸM-PRO" panose="020F0600000000000000" pitchFamily="50" charset="-128"/>
                <a:ea typeface="HG丸ｺﾞｼｯｸM-PRO" panose="020F0600000000000000" pitchFamily="50" charset="-128"/>
              </a:rPr>
              <a:t>　</a:t>
            </a:r>
            <a:r>
              <a:rPr lang="en-US" altLang="ja-JP" sz="1050" b="1">
                <a:latin typeface="HG丸ｺﾞｼｯｸM-PRO" panose="020F0600000000000000" pitchFamily="50" charset="-128"/>
                <a:ea typeface="HG丸ｺﾞｼｯｸM-PRO" panose="020F0600000000000000" pitchFamily="50" charset="-128"/>
              </a:rPr>
              <a:t>R</a:t>
            </a:r>
            <a:r>
              <a:rPr kumimoji="1" lang="ja-JP" altLang="en-US" sz="1050" b="1" smtClean="0">
                <a:latin typeface="HG丸ｺﾞｼｯｸM-PRO" panose="020F0600000000000000" pitchFamily="50" charset="-128"/>
                <a:ea typeface="HG丸ｺﾞｼｯｸM-PRO" panose="020F0600000000000000" pitchFamily="50" charset="-128"/>
              </a:rPr>
              <a:t>コース</a:t>
            </a:r>
            <a:r>
              <a:rPr kumimoji="1" lang="ja-JP" altLang="en-US" sz="1050" dirty="0" smtClean="0">
                <a:latin typeface="HG丸ｺﾞｼｯｸM-PRO" panose="020F0600000000000000" pitchFamily="50" charset="-128"/>
                <a:ea typeface="HG丸ｺﾞｼｯｸM-PRO" panose="020F0600000000000000" pitchFamily="50" charset="-128"/>
              </a:rPr>
              <a:t>：分岐を左に行くので、ラインの</a:t>
            </a:r>
            <a:r>
              <a:rPr kumimoji="1" lang="ja-JP" altLang="en-US" sz="1050" b="1" dirty="0" smtClean="0">
                <a:latin typeface="HG丸ｺﾞｼｯｸM-PRO" panose="020F0600000000000000" pitchFamily="50" charset="-128"/>
                <a:ea typeface="HG丸ｺﾞｼｯｸM-PRO" panose="020F0600000000000000" pitchFamily="50" charset="-128"/>
              </a:rPr>
              <a:t>左側</a:t>
            </a:r>
            <a:r>
              <a:rPr kumimoji="1" lang="ja-JP" altLang="en-US" sz="1050" dirty="0" smtClean="0">
                <a:latin typeface="HG丸ｺﾞｼｯｸM-PRO" panose="020F0600000000000000" pitchFamily="50" charset="-128"/>
                <a:ea typeface="HG丸ｺﾞｼｯｸM-PRO" panose="020F0600000000000000" pitchFamily="50" charset="-128"/>
              </a:rPr>
              <a:t>をトレースする。</a:t>
            </a:r>
            <a:endParaRPr kumimoji="1"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050" dirty="0">
              <a:latin typeface="HG丸ｺﾞｼｯｸM-PRO" panose="020F0600000000000000" pitchFamily="50" charset="-128"/>
              <a:ea typeface="HG丸ｺﾞｼｯｸM-PRO" panose="020F0600000000000000" pitchFamily="50" charset="-128"/>
            </a:endParaRPr>
          </a:p>
          <a:p>
            <a:r>
              <a:rPr kumimoji="1" lang="ja-JP" altLang="en-US" sz="1050" smtClean="0">
                <a:latin typeface="HG丸ｺﾞｼｯｸM-PRO" panose="020F0600000000000000" pitchFamily="50" charset="-128"/>
                <a:ea typeface="HG丸ｺﾞｼｯｸM-PRO" panose="020F0600000000000000" pitchFamily="50" charset="-128"/>
              </a:rPr>
              <a:t>　</a:t>
            </a:r>
            <a:r>
              <a:rPr kumimoji="1" lang="en-US" altLang="ja-JP" sz="1050" b="1" smtClean="0">
                <a:latin typeface="HG丸ｺﾞｼｯｸM-PRO" panose="020F0600000000000000" pitchFamily="50" charset="-128"/>
                <a:ea typeface="HG丸ｺﾞｼｯｸM-PRO" panose="020F0600000000000000" pitchFamily="50" charset="-128"/>
              </a:rPr>
              <a:t>L</a:t>
            </a:r>
            <a:r>
              <a:rPr kumimoji="1" lang="ja-JP" altLang="en-US" sz="1050" b="1" smtClean="0">
                <a:latin typeface="HG丸ｺﾞｼｯｸM-PRO" panose="020F0600000000000000" pitchFamily="50" charset="-128"/>
                <a:ea typeface="HG丸ｺﾞｼｯｸM-PRO" panose="020F0600000000000000" pitchFamily="50" charset="-128"/>
              </a:rPr>
              <a:t>コース</a:t>
            </a:r>
            <a:r>
              <a:rPr lang="ja-JP" altLang="en-US" sz="1050" smtClean="0">
                <a:latin typeface="HG丸ｺﾞｼｯｸM-PRO" panose="020F0600000000000000" pitchFamily="50" charset="-128"/>
                <a:ea typeface="HG丸ｺﾞｼｯｸM-PRO" panose="020F0600000000000000" pitchFamily="50" charset="-128"/>
              </a:rPr>
              <a:t>：</a:t>
            </a:r>
            <a:r>
              <a:rPr kumimoji="1" lang="ja-JP" altLang="en-US" sz="1050" smtClean="0">
                <a:latin typeface="HG丸ｺﾞｼｯｸM-PRO" panose="020F0600000000000000" pitchFamily="50" charset="-128"/>
                <a:ea typeface="HG丸ｺﾞｼｯｸM-PRO" panose="020F0600000000000000" pitchFamily="50" charset="-128"/>
              </a:rPr>
              <a:t>分岐を左に</a:t>
            </a:r>
            <a:r>
              <a:rPr kumimoji="1" lang="ja-JP" altLang="en-US" sz="1050" dirty="0" smtClean="0">
                <a:latin typeface="HG丸ｺﾞｼｯｸM-PRO" panose="020F0600000000000000" pitchFamily="50" charset="-128"/>
                <a:ea typeface="HG丸ｺﾞｼｯｸM-PRO" panose="020F0600000000000000" pitchFamily="50" charset="-128"/>
              </a:rPr>
              <a:t>行くので、</a:t>
            </a:r>
            <a:r>
              <a:rPr kumimoji="1" lang="ja-JP" altLang="en-US" sz="1050" smtClean="0">
                <a:latin typeface="HG丸ｺﾞｼｯｸM-PRO" panose="020F0600000000000000" pitchFamily="50" charset="-128"/>
                <a:ea typeface="HG丸ｺﾞｼｯｸM-PRO" panose="020F0600000000000000" pitchFamily="50" charset="-128"/>
              </a:rPr>
              <a:t>ラインの</a:t>
            </a:r>
            <a:r>
              <a:rPr lang="ja-JP" altLang="en-US" sz="1050" b="1" dirty="0">
                <a:latin typeface="HG丸ｺﾞｼｯｸM-PRO" panose="020F0600000000000000" pitchFamily="50" charset="-128"/>
                <a:ea typeface="HG丸ｺﾞｼｯｸM-PRO" panose="020F0600000000000000" pitchFamily="50" charset="-128"/>
              </a:rPr>
              <a:t>左</a:t>
            </a:r>
            <a:r>
              <a:rPr kumimoji="1" lang="ja-JP" altLang="en-US" sz="1050" b="1" smtClean="0">
                <a:latin typeface="HG丸ｺﾞｼｯｸM-PRO" panose="020F0600000000000000" pitchFamily="50" charset="-128"/>
                <a:ea typeface="HG丸ｺﾞｼｯｸM-PRO" panose="020F0600000000000000" pitchFamily="50" charset="-128"/>
              </a:rPr>
              <a:t>側</a:t>
            </a:r>
            <a:r>
              <a:rPr kumimoji="1" lang="ja-JP" altLang="en-US" sz="1050" dirty="0" smtClean="0">
                <a:latin typeface="HG丸ｺﾞｼｯｸM-PRO" panose="020F0600000000000000" pitchFamily="50" charset="-128"/>
                <a:ea typeface="HG丸ｺﾞｼｯｸM-PRO" panose="020F0600000000000000" pitchFamily="50" charset="-128"/>
              </a:rPr>
              <a:t>をトレースする。</a:t>
            </a:r>
            <a:endParaRPr kumimoji="1" lang="en-US" altLang="ja-JP" sz="1050" dirty="0" smtClean="0">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p:txBody>
      </p:sp>
      <p:sp>
        <p:nvSpPr>
          <p:cNvPr id="137" name="テキスト ボックス 136"/>
          <p:cNvSpPr txBox="1"/>
          <p:nvPr/>
        </p:nvSpPr>
        <p:spPr>
          <a:xfrm>
            <a:off x="268215" y="7330632"/>
            <a:ext cx="6134682" cy="1046440"/>
          </a:xfrm>
          <a:prstGeom prst="rect">
            <a:avLst/>
          </a:prstGeom>
          <a:noFill/>
        </p:spPr>
        <p:txBody>
          <a:bodyPr wrap="square" rtlCol="0">
            <a:spAutoFit/>
          </a:bodyPr>
          <a:lstStyle/>
          <a:p>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直線と曲線との境界での機体のベクトルの変化を現在位置の修正に利用</a:t>
            </a:r>
            <a:endParaRPr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u="sng" dirty="0" smtClean="0">
              <a:solidFill>
                <a:srgbClr val="0066FF"/>
              </a:solidFill>
              <a:latin typeface="HG丸ｺﾞｼｯｸM-PRO" panose="020F0600000000000000" pitchFamily="50" charset="-128"/>
              <a:ea typeface="HG丸ｺﾞｼｯｸM-PRO" panose="020F0600000000000000" pitchFamily="50" charset="-128"/>
            </a:endParaRPr>
          </a:p>
          <a:p>
            <a:r>
              <a:rPr kumimoji="1" lang="ja-JP" altLang="en-US" sz="1050" dirty="0" smtClean="0">
                <a:latin typeface="HG丸ｺﾞｼｯｸM-PRO" panose="020F0600000000000000" pitchFamily="50" charset="-128"/>
                <a:ea typeface="HG丸ｺﾞｼｯｸM-PRO" panose="020F0600000000000000" pitchFamily="50" charset="-128"/>
              </a:rPr>
              <a:t>　自己位置推定には機体設置時の誤差や、スタート時のふらつき等によって誤差が生じる。直線と曲線の境界での機体のベクトルの変化を検出し、あらかじめ計測しておいた直線</a:t>
            </a:r>
            <a:r>
              <a:rPr lang="ja-JP" altLang="en-US" sz="1050" dirty="0" smtClean="0">
                <a:latin typeface="HG丸ｺﾞｼｯｸM-PRO" panose="020F0600000000000000" pitchFamily="50" charset="-128"/>
                <a:ea typeface="HG丸ｺﾞｼｯｸM-PRO" panose="020F0600000000000000" pitchFamily="50" charset="-128"/>
              </a:rPr>
              <a:t>とカーブとの境界の座標でもって、自己位置推定の現在地を再設定する。</a:t>
            </a:r>
            <a:endParaRPr kumimoji="1" lang="en-US" altLang="ja-JP" sz="1050" dirty="0" smtClean="0">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a:p>
            <a:endParaRPr lang="en-US" altLang="ja-JP" sz="500" dirty="0">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p:txBody>
      </p:sp>
      <p:sp>
        <p:nvSpPr>
          <p:cNvPr id="195" name="テキスト ボックス 194"/>
          <p:cNvSpPr txBox="1"/>
          <p:nvPr/>
        </p:nvSpPr>
        <p:spPr>
          <a:xfrm>
            <a:off x="247109" y="5494400"/>
            <a:ext cx="6075186" cy="977191"/>
          </a:xfrm>
          <a:prstGeom prst="rect">
            <a:avLst/>
          </a:prstGeom>
          <a:noFill/>
        </p:spPr>
        <p:txBody>
          <a:bodyPr wrap="square" rtlCol="0">
            <a:spAutoFit/>
          </a:bodyPr>
          <a:lstStyle/>
          <a:p>
            <a:r>
              <a:rPr lang="ja-JP" altLang="en-US"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回転係数を小さく設定することで、線の誤検知などによる無駄な動作を減らし、</a:t>
            </a:r>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高速直進走行</a:t>
            </a:r>
            <a:endParaRPr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u="sng" dirty="0" smtClean="0">
              <a:solidFill>
                <a:srgbClr val="0066FF"/>
              </a:solidFill>
              <a:latin typeface="HG丸ｺﾞｼｯｸM-PRO" panose="020F0600000000000000" pitchFamily="50" charset="-128"/>
              <a:ea typeface="HG丸ｺﾞｼｯｸM-PRO" panose="020F0600000000000000" pitchFamily="50" charset="-128"/>
            </a:endParaRPr>
          </a:p>
          <a:p>
            <a:r>
              <a:rPr kumimoji="1" lang="ja-JP" altLang="en-US" sz="1050" dirty="0" smtClean="0">
                <a:latin typeface="HG丸ｺﾞｼｯｸM-PRO" panose="020F0600000000000000" pitchFamily="50" charset="-128"/>
                <a:ea typeface="HG丸ｺﾞｼｯｸM-PRO" panose="020F0600000000000000" pitchFamily="50" charset="-128"/>
              </a:rPr>
              <a:t>　自己位置推定または機体のベクトルの変化によって、直線区間にあること</a:t>
            </a:r>
            <a:r>
              <a:rPr lang="ja-JP" altLang="en-US" sz="1050" dirty="0" smtClean="0">
                <a:latin typeface="HG丸ｺﾞｼｯｸM-PRO" panose="020F0600000000000000" pitchFamily="50" charset="-128"/>
                <a:ea typeface="HG丸ｺﾞｼｯｸM-PRO" panose="020F0600000000000000" pitchFamily="50" charset="-128"/>
              </a:rPr>
              <a:t>検知</a:t>
            </a:r>
            <a:r>
              <a:rPr lang="ja-JP" altLang="en-US" sz="1050" dirty="0">
                <a:latin typeface="HG丸ｺﾞｼｯｸM-PRO" panose="020F0600000000000000" pitchFamily="50" charset="-128"/>
                <a:ea typeface="HG丸ｺﾞｼｯｸM-PRO" panose="020F0600000000000000" pitchFamily="50" charset="-128"/>
              </a:rPr>
              <a:t>した</a:t>
            </a:r>
            <a:r>
              <a:rPr lang="ja-JP" altLang="en-US" sz="1050" smtClean="0">
                <a:latin typeface="HG丸ｺﾞｼｯｸM-PRO" panose="020F0600000000000000" pitchFamily="50" charset="-128"/>
                <a:ea typeface="HG丸ｺﾞｼｯｸM-PRO" panose="020F0600000000000000" pitchFamily="50" charset="-128"/>
              </a:rPr>
              <a:t>場合、回転係数を直線用に低く設定し、高速に直進走行を行なう。</a:t>
            </a:r>
            <a:endParaRPr lang="en-US" altLang="ja-JP" sz="1050" smtClean="0">
              <a:latin typeface="HG丸ｺﾞｼｯｸM-PRO" panose="020F0600000000000000" pitchFamily="50" charset="-128"/>
              <a:ea typeface="HG丸ｺﾞｼｯｸM-PRO" panose="020F0600000000000000" pitchFamily="50" charset="-128"/>
            </a:endParaRPr>
          </a:p>
          <a:p>
            <a:r>
              <a:rPr kumimoji="1" lang="ja-JP" altLang="en-US" sz="1050">
                <a:latin typeface="HG丸ｺﾞｼｯｸM-PRO" panose="020F0600000000000000" pitchFamily="50" charset="-128"/>
                <a:ea typeface="HG丸ｺﾞｼｯｸM-PRO" panose="020F0600000000000000" pitchFamily="50" charset="-128"/>
              </a:rPr>
              <a:t>　</a:t>
            </a:r>
            <a:r>
              <a:rPr kumimoji="1" lang="ja-JP" altLang="en-US" sz="1050" smtClean="0">
                <a:latin typeface="HG丸ｺﾞｼｯｸM-PRO" panose="020F0600000000000000" pitchFamily="50" charset="-128"/>
                <a:ea typeface="HG丸ｺﾞｼｯｸM-PRO" panose="020F0600000000000000" pitchFamily="50" charset="-128"/>
              </a:rPr>
              <a:t>線を誤検知したとしても、回転係数を小さく設定することで、機体のブレを最小限に抑えることができる</a:t>
            </a:r>
            <a:r>
              <a:rPr kumimoji="1" lang="ja-JP" altLang="en-US" sz="1050" smtClean="0">
                <a:latin typeface="HG丸ｺﾞｼｯｸM-PRO" panose="020F0600000000000000" pitchFamily="50" charset="-128"/>
                <a:ea typeface="HG丸ｺﾞｼｯｸM-PRO" panose="020F0600000000000000" pitchFamily="50" charset="-128"/>
              </a:rPr>
              <a:t>。</a:t>
            </a:r>
            <a:endParaRPr lang="en-US" altLang="ja-JP" sz="500" dirty="0">
              <a:latin typeface="HG丸ｺﾞｼｯｸM-PRO" panose="020F0600000000000000" pitchFamily="50" charset="-128"/>
              <a:ea typeface="HG丸ｺﾞｼｯｸM-PRO" panose="020F0600000000000000" pitchFamily="50" charset="-128"/>
            </a:endParaRPr>
          </a:p>
        </p:txBody>
      </p:sp>
      <p:grpSp>
        <p:nvGrpSpPr>
          <p:cNvPr id="75" name="グループ化 74"/>
          <p:cNvGrpSpPr/>
          <p:nvPr/>
        </p:nvGrpSpPr>
        <p:grpSpPr>
          <a:xfrm>
            <a:off x="1921599" y="8276112"/>
            <a:ext cx="2401888" cy="2735832"/>
            <a:chOff x="7532513" y="3935443"/>
            <a:chExt cx="2587915" cy="2947723"/>
          </a:xfrm>
        </p:grpSpPr>
        <p:grpSp>
          <p:nvGrpSpPr>
            <p:cNvPr id="6175" name="グループ化 6174"/>
            <p:cNvGrpSpPr/>
            <p:nvPr/>
          </p:nvGrpSpPr>
          <p:grpSpPr>
            <a:xfrm rot="3769457">
              <a:off x="7719829" y="4342024"/>
              <a:ext cx="753502" cy="428124"/>
              <a:chOff x="7569795" y="2275124"/>
              <a:chExt cx="753502" cy="428124"/>
            </a:xfrm>
          </p:grpSpPr>
          <p:sp>
            <p:nvSpPr>
              <p:cNvPr id="152" name="角丸四角形 151"/>
              <p:cNvSpPr/>
              <p:nvPr/>
            </p:nvSpPr>
            <p:spPr>
              <a:xfrm>
                <a:off x="7569795" y="2299258"/>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53" name="角丸四角形 152"/>
              <p:cNvSpPr/>
              <p:nvPr/>
            </p:nvSpPr>
            <p:spPr>
              <a:xfrm>
                <a:off x="8221177" y="2275124"/>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58" name="正方形/長方形 157"/>
              <p:cNvSpPr/>
              <p:nvPr/>
            </p:nvSpPr>
            <p:spPr>
              <a:xfrm>
                <a:off x="7671915" y="2466964"/>
                <a:ext cx="529365" cy="45719"/>
              </a:xfrm>
              <a:prstGeom prst="rect">
                <a:avLst/>
              </a:prstGeom>
              <a:solidFill>
                <a:srgbClr val="00FFFF"/>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grpSp>
        <p:cxnSp>
          <p:nvCxnSpPr>
            <p:cNvPr id="65" name="直線コネクタ 64"/>
            <p:cNvCxnSpPr/>
            <p:nvPr/>
          </p:nvCxnSpPr>
          <p:spPr>
            <a:xfrm>
              <a:off x="8533168" y="4374859"/>
              <a:ext cx="158726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円弧 65"/>
            <p:cNvSpPr/>
            <p:nvPr/>
          </p:nvSpPr>
          <p:spPr>
            <a:xfrm>
              <a:off x="7532513" y="4362863"/>
              <a:ext cx="2355017" cy="2520303"/>
            </a:xfrm>
            <a:prstGeom prst="arc">
              <a:avLst>
                <a:gd name="adj1" fmla="val 12078158"/>
                <a:gd name="adj2" fmla="val 15777252"/>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185" name="グループ化 184"/>
            <p:cNvGrpSpPr/>
            <p:nvPr/>
          </p:nvGrpSpPr>
          <p:grpSpPr>
            <a:xfrm rot="5400000">
              <a:off x="8408210" y="4168733"/>
              <a:ext cx="753502" cy="428124"/>
              <a:chOff x="7569795" y="2275124"/>
              <a:chExt cx="753502" cy="428124"/>
            </a:xfrm>
          </p:grpSpPr>
          <p:sp>
            <p:nvSpPr>
              <p:cNvPr id="186" name="角丸四角形 185"/>
              <p:cNvSpPr/>
              <p:nvPr/>
            </p:nvSpPr>
            <p:spPr>
              <a:xfrm>
                <a:off x="7569795" y="2299258"/>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87" name="角丸四角形 186"/>
              <p:cNvSpPr/>
              <p:nvPr/>
            </p:nvSpPr>
            <p:spPr>
              <a:xfrm>
                <a:off x="8221177" y="2275124"/>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88" name="正方形/長方形 187"/>
              <p:cNvSpPr/>
              <p:nvPr/>
            </p:nvSpPr>
            <p:spPr>
              <a:xfrm>
                <a:off x="7671915" y="2466964"/>
                <a:ext cx="529365" cy="45719"/>
              </a:xfrm>
              <a:prstGeom prst="rect">
                <a:avLst/>
              </a:prstGeom>
              <a:solidFill>
                <a:srgbClr val="00FFFF"/>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grpSp>
        <p:cxnSp>
          <p:nvCxnSpPr>
            <p:cNvPr id="190" name="直線矢印コネクタ 189"/>
            <p:cNvCxnSpPr/>
            <p:nvPr/>
          </p:nvCxnSpPr>
          <p:spPr>
            <a:xfrm flipV="1">
              <a:off x="8494462" y="3935443"/>
              <a:ext cx="480427" cy="2"/>
            </a:xfrm>
            <a:prstGeom prst="straightConnector1">
              <a:avLst/>
            </a:prstGeom>
            <a:ln w="381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直線矢印コネクタ 191"/>
            <p:cNvCxnSpPr/>
            <p:nvPr/>
          </p:nvCxnSpPr>
          <p:spPr>
            <a:xfrm flipV="1">
              <a:off x="7592895" y="4066724"/>
              <a:ext cx="480427" cy="270262"/>
            </a:xfrm>
            <a:prstGeom prst="straightConnector1">
              <a:avLst/>
            </a:prstGeom>
            <a:ln w="381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円/楕円 73"/>
            <p:cNvSpPr/>
            <p:nvPr/>
          </p:nvSpPr>
          <p:spPr>
            <a:xfrm>
              <a:off x="8444741" y="4315172"/>
              <a:ext cx="176853" cy="167002"/>
            </a:xfrm>
            <a:prstGeom prst="ellipse">
              <a:avLst/>
            </a:prstGeom>
            <a:solidFill>
              <a:srgbClr val="0066FF"/>
            </a:solidFill>
            <a:ln w="12700">
              <a:noFill/>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grpSp>
      <p:sp>
        <p:nvSpPr>
          <p:cNvPr id="198" name="正方形/長方形 197"/>
          <p:cNvSpPr/>
          <p:nvPr/>
        </p:nvSpPr>
        <p:spPr>
          <a:xfrm>
            <a:off x="6508844" y="5076494"/>
            <a:ext cx="6292756" cy="4524705"/>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200" name="グループ化 199"/>
          <p:cNvGrpSpPr/>
          <p:nvPr/>
        </p:nvGrpSpPr>
        <p:grpSpPr>
          <a:xfrm>
            <a:off x="6508844" y="5090641"/>
            <a:ext cx="2035836" cy="289332"/>
            <a:chOff x="108961" y="835133"/>
            <a:chExt cx="775390" cy="289332"/>
          </a:xfrm>
        </p:grpSpPr>
        <p:sp>
          <p:nvSpPr>
            <p:cNvPr id="201" name="正方形/長方形 200"/>
            <p:cNvSpPr/>
            <p:nvPr/>
          </p:nvSpPr>
          <p:spPr>
            <a:xfrm>
              <a:off x="108961" y="835133"/>
              <a:ext cx="77539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02" name="テキスト ボックス 201"/>
            <p:cNvSpPr txBox="1"/>
            <p:nvPr/>
          </p:nvSpPr>
          <p:spPr>
            <a:xfrm>
              <a:off x="113109" y="878200"/>
              <a:ext cx="738386"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2.3</a:t>
              </a:r>
              <a:r>
                <a:rPr lang="ja-JP" altLang="en-US" sz="1400" dirty="0" smtClean="0">
                  <a:latin typeface="HG丸ｺﾞｼｯｸM-PRO" panose="020F0600000000000000" pitchFamily="50" charset="-128"/>
                  <a:ea typeface="HG丸ｺﾞｼｯｸM-PRO" panose="020F0600000000000000" pitchFamily="50" charset="-128"/>
                </a:rPr>
                <a:t> 曲線区間の戦略</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208" name="テキスト ボックス 207"/>
          <p:cNvSpPr txBox="1"/>
          <p:nvPr/>
        </p:nvSpPr>
        <p:spPr>
          <a:xfrm>
            <a:off x="6738625" y="5505596"/>
            <a:ext cx="5487848" cy="654025"/>
          </a:xfrm>
          <a:prstGeom prst="rect">
            <a:avLst/>
          </a:prstGeom>
          <a:noFill/>
        </p:spPr>
        <p:txBody>
          <a:bodyPr wrap="square" rtlCol="0">
            <a:spAutoFit/>
          </a:bodyPr>
          <a:lstStyle/>
          <a:p>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曲線区間の検知</a:t>
            </a:r>
            <a:endParaRPr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u="sng" dirty="0" smtClean="0">
              <a:solidFill>
                <a:srgbClr val="0066FF"/>
              </a:solidFill>
              <a:latin typeface="HG丸ｺﾞｼｯｸM-PRO" panose="020F0600000000000000" pitchFamily="50" charset="-128"/>
              <a:ea typeface="HG丸ｺﾞｼｯｸM-PRO" panose="020F0600000000000000" pitchFamily="50" charset="-128"/>
            </a:endParaRPr>
          </a:p>
          <a:p>
            <a:r>
              <a:rPr kumimoji="1" lang="ja-JP" altLang="en-US" sz="1050" dirty="0" smtClean="0">
                <a:latin typeface="HG丸ｺﾞｼｯｸM-PRO" panose="020F0600000000000000" pitchFamily="50" charset="-128"/>
                <a:ea typeface="HG丸ｺﾞｼｯｸM-PRO" panose="020F0600000000000000" pitchFamily="50" charset="-128"/>
              </a:rPr>
              <a:t>　自己位置推定および、機体のベクトル、左右モーターの回転速度の比の変化によって、曲線区間にいることを検知</a:t>
            </a:r>
            <a:r>
              <a:rPr kumimoji="1" lang="ja-JP" altLang="en-US" sz="1050" smtClean="0">
                <a:latin typeface="HG丸ｺﾞｼｯｸM-PRO" panose="020F0600000000000000" pitchFamily="50" charset="-128"/>
                <a:ea typeface="HG丸ｺﾞｼｯｸM-PRO" panose="020F0600000000000000" pitchFamily="50" charset="-128"/>
              </a:rPr>
              <a:t>する</a:t>
            </a:r>
            <a:r>
              <a:rPr kumimoji="1" lang="ja-JP" altLang="en-US" sz="1050" smtClean="0">
                <a:latin typeface="HG丸ｺﾞｼｯｸM-PRO" panose="020F0600000000000000" pitchFamily="50" charset="-128"/>
                <a:ea typeface="HG丸ｺﾞｼｯｸM-PRO" panose="020F0600000000000000" pitchFamily="50" charset="-128"/>
              </a:rPr>
              <a:t>。</a:t>
            </a:r>
            <a:endParaRPr kumimoji="1" lang="en-US" altLang="ja-JP" sz="1050" dirty="0" smtClean="0">
              <a:latin typeface="HG丸ｺﾞｼｯｸM-PRO" panose="020F0600000000000000" pitchFamily="50" charset="-128"/>
              <a:ea typeface="HG丸ｺﾞｼｯｸM-PRO" panose="020F0600000000000000" pitchFamily="50" charset="-128"/>
            </a:endParaRPr>
          </a:p>
        </p:txBody>
      </p:sp>
      <p:sp>
        <p:nvSpPr>
          <p:cNvPr id="108" name="フローチャート: データ 107"/>
          <p:cNvSpPr/>
          <p:nvPr/>
        </p:nvSpPr>
        <p:spPr>
          <a:xfrm>
            <a:off x="11793021" y="-2956"/>
            <a:ext cx="866901" cy="534563"/>
          </a:xfrm>
          <a:prstGeom prst="flowChartInputOutput">
            <a:avLst/>
          </a:prstGeom>
          <a:solidFill>
            <a:schemeClr val="accent3">
              <a:lumMod val="40000"/>
              <a:lumOff val="60000"/>
            </a:schemeClr>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5</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要素技術</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pic>
        <p:nvPicPr>
          <p:cNvPr id="9" name="図 8"/>
          <p:cNvPicPr>
            <a:picLocks noChangeAspect="1"/>
          </p:cNvPicPr>
          <p:nvPr/>
        </p:nvPicPr>
        <p:blipFill>
          <a:blip r:embed="rId2"/>
          <a:stretch>
            <a:fillRect/>
          </a:stretch>
        </p:blipFill>
        <p:spPr>
          <a:xfrm>
            <a:off x="6001107" y="617468"/>
            <a:ext cx="6071422" cy="4140878"/>
          </a:xfrm>
          <a:prstGeom prst="rect">
            <a:avLst/>
          </a:prstGeom>
          <a:ln>
            <a:solidFill>
              <a:schemeClr val="accent6">
                <a:lumMod val="75000"/>
              </a:schemeClr>
            </a:solidFill>
          </a:ln>
        </p:spPr>
      </p:pic>
      <p:cxnSp>
        <p:nvCxnSpPr>
          <p:cNvPr id="11" name="直線コネクタ 10"/>
          <p:cNvCxnSpPr/>
          <p:nvPr/>
        </p:nvCxnSpPr>
        <p:spPr>
          <a:xfrm flipH="1">
            <a:off x="7791449" y="1476825"/>
            <a:ext cx="3835402" cy="2254250"/>
          </a:xfrm>
          <a:prstGeom prst="line">
            <a:avLst/>
          </a:prstGeom>
        </p:spPr>
        <p:style>
          <a:lnRef idx="2">
            <a:schemeClr val="accent5"/>
          </a:lnRef>
          <a:fillRef idx="0">
            <a:schemeClr val="accent5"/>
          </a:fillRef>
          <a:effectRef idx="1">
            <a:schemeClr val="accent5"/>
          </a:effectRef>
          <a:fontRef idx="minor">
            <a:schemeClr val="tx1"/>
          </a:fontRef>
        </p:style>
      </p:cxnSp>
      <p:sp>
        <p:nvSpPr>
          <p:cNvPr id="48" name="円弧 47"/>
          <p:cNvSpPr/>
          <p:nvPr/>
        </p:nvSpPr>
        <p:spPr>
          <a:xfrm>
            <a:off x="7619261" y="3695423"/>
            <a:ext cx="649182" cy="649183"/>
          </a:xfrm>
          <a:prstGeom prst="arc">
            <a:avLst>
              <a:gd name="adj1" fmla="val 5400000"/>
              <a:gd name="adj2" fmla="val 14528259"/>
            </a:avLst>
          </a:prstGeom>
          <a:ln>
            <a:solidFill>
              <a:schemeClr val="accent6">
                <a:lumMod val="75000"/>
              </a:schemeClr>
            </a:solidFill>
            <a:prstDash val="sysDot"/>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cxnSp>
        <p:nvCxnSpPr>
          <p:cNvPr id="47" name="直線コネクタ 46"/>
          <p:cNvCxnSpPr/>
          <p:nvPr/>
        </p:nvCxnSpPr>
        <p:spPr>
          <a:xfrm flipH="1">
            <a:off x="7943850" y="4344606"/>
            <a:ext cx="1406969" cy="0"/>
          </a:xfrm>
          <a:prstGeom prst="line">
            <a:avLst/>
          </a:prstGeom>
        </p:spPr>
        <p:style>
          <a:lnRef idx="2">
            <a:schemeClr val="accent5"/>
          </a:lnRef>
          <a:fillRef idx="0">
            <a:schemeClr val="accent5"/>
          </a:fillRef>
          <a:effectRef idx="1">
            <a:schemeClr val="accent5"/>
          </a:effectRef>
          <a:fontRef idx="minor">
            <a:schemeClr val="tx1"/>
          </a:fontRef>
        </p:style>
      </p:cxnSp>
      <p:sp>
        <p:nvSpPr>
          <p:cNvPr id="51" name="円弧 50"/>
          <p:cNvSpPr/>
          <p:nvPr/>
        </p:nvSpPr>
        <p:spPr>
          <a:xfrm>
            <a:off x="9026228" y="3697473"/>
            <a:ext cx="649182" cy="649183"/>
          </a:xfrm>
          <a:prstGeom prst="arc">
            <a:avLst>
              <a:gd name="adj1" fmla="val 19520853"/>
              <a:gd name="adj2" fmla="val 5394544"/>
            </a:avLst>
          </a:prstGeom>
          <a:ln>
            <a:solidFill>
              <a:schemeClr val="accent6">
                <a:lumMod val="75000"/>
              </a:schemeClr>
            </a:solidFill>
            <a:prstDash val="sysDot"/>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54" name="円弧 53"/>
          <p:cNvSpPr/>
          <p:nvPr/>
        </p:nvSpPr>
        <p:spPr>
          <a:xfrm>
            <a:off x="9537220" y="3299365"/>
            <a:ext cx="649182" cy="649183"/>
          </a:xfrm>
          <a:prstGeom prst="arc">
            <a:avLst>
              <a:gd name="adj1" fmla="val 8581163"/>
              <a:gd name="adj2" fmla="val 14086221"/>
            </a:avLst>
          </a:prstGeom>
          <a:ln>
            <a:solidFill>
              <a:schemeClr val="accent6">
                <a:lumMod val="75000"/>
              </a:schemeClr>
            </a:solidFill>
            <a:prstDash val="sysDot"/>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cxnSp>
        <p:nvCxnSpPr>
          <p:cNvPr id="55" name="直線コネクタ 54"/>
          <p:cNvCxnSpPr>
            <a:endCxn id="54" idx="2"/>
          </p:cNvCxnSpPr>
          <p:nvPr/>
        </p:nvCxnSpPr>
        <p:spPr>
          <a:xfrm flipH="1">
            <a:off x="9674569" y="2667548"/>
            <a:ext cx="1167524" cy="691267"/>
          </a:xfrm>
          <a:prstGeom prst="line">
            <a:avLst/>
          </a:prstGeom>
        </p:spPr>
        <p:style>
          <a:lnRef idx="2">
            <a:schemeClr val="accent5"/>
          </a:lnRef>
          <a:fillRef idx="0">
            <a:schemeClr val="accent5"/>
          </a:fillRef>
          <a:effectRef idx="1">
            <a:schemeClr val="accent5"/>
          </a:effectRef>
          <a:fontRef idx="minor">
            <a:schemeClr val="tx1"/>
          </a:fontRef>
        </p:style>
      </p:cxnSp>
      <p:cxnSp>
        <p:nvCxnSpPr>
          <p:cNvPr id="63" name="直線コネクタ 62"/>
          <p:cNvCxnSpPr/>
          <p:nvPr/>
        </p:nvCxnSpPr>
        <p:spPr>
          <a:xfrm flipH="1">
            <a:off x="6869430" y="1004385"/>
            <a:ext cx="4452621" cy="2619571"/>
          </a:xfrm>
          <a:prstGeom prst="line">
            <a:avLst/>
          </a:prstGeom>
        </p:spPr>
        <p:style>
          <a:lnRef idx="2">
            <a:schemeClr val="accent5"/>
          </a:lnRef>
          <a:fillRef idx="0">
            <a:schemeClr val="accent5"/>
          </a:fillRef>
          <a:effectRef idx="1">
            <a:schemeClr val="accent5"/>
          </a:effectRef>
          <a:fontRef idx="minor">
            <a:schemeClr val="tx1"/>
          </a:fontRef>
        </p:style>
      </p:cxnSp>
      <p:sp>
        <p:nvSpPr>
          <p:cNvPr id="67" name="円弧 66"/>
          <p:cNvSpPr/>
          <p:nvPr/>
        </p:nvSpPr>
        <p:spPr>
          <a:xfrm>
            <a:off x="6433716" y="2994766"/>
            <a:ext cx="649182" cy="649183"/>
          </a:xfrm>
          <a:prstGeom prst="arc">
            <a:avLst>
              <a:gd name="adj1" fmla="val 4269525"/>
              <a:gd name="adj2" fmla="val 11231907"/>
            </a:avLst>
          </a:prstGeom>
          <a:ln>
            <a:solidFill>
              <a:schemeClr val="accent6">
                <a:lumMod val="75000"/>
              </a:schemeClr>
            </a:solidFill>
            <a:prstDash val="sysDot"/>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cxnSp>
        <p:nvCxnSpPr>
          <p:cNvPr id="68" name="直線コネクタ 67"/>
          <p:cNvCxnSpPr/>
          <p:nvPr/>
        </p:nvCxnSpPr>
        <p:spPr>
          <a:xfrm>
            <a:off x="6440066" y="2085975"/>
            <a:ext cx="0" cy="1203865"/>
          </a:xfrm>
          <a:prstGeom prst="line">
            <a:avLst/>
          </a:prstGeom>
        </p:spPr>
        <p:style>
          <a:lnRef idx="2">
            <a:schemeClr val="accent5"/>
          </a:lnRef>
          <a:fillRef idx="0">
            <a:schemeClr val="accent5"/>
          </a:fillRef>
          <a:effectRef idx="1">
            <a:schemeClr val="accent5"/>
          </a:effectRef>
          <a:fontRef idx="minor">
            <a:schemeClr val="tx1"/>
          </a:fontRef>
        </p:style>
      </p:cxnSp>
      <p:sp>
        <p:nvSpPr>
          <p:cNvPr id="72" name="円弧 71"/>
          <p:cNvSpPr/>
          <p:nvPr/>
        </p:nvSpPr>
        <p:spPr>
          <a:xfrm>
            <a:off x="6440066" y="1662327"/>
            <a:ext cx="862434" cy="862435"/>
          </a:xfrm>
          <a:prstGeom prst="arc">
            <a:avLst>
              <a:gd name="adj1" fmla="val 10721805"/>
              <a:gd name="adj2" fmla="val 12714619"/>
            </a:avLst>
          </a:prstGeom>
          <a:ln>
            <a:prstDash val="sysDot"/>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56" name="円弧 55"/>
          <p:cNvSpPr/>
          <p:nvPr/>
        </p:nvSpPr>
        <p:spPr>
          <a:xfrm>
            <a:off x="5450681" y="779445"/>
            <a:ext cx="1265955" cy="1265956"/>
          </a:xfrm>
          <a:prstGeom prst="arc">
            <a:avLst>
              <a:gd name="adj1" fmla="val 21500427"/>
              <a:gd name="adj2" fmla="val 2569845"/>
            </a:avLst>
          </a:prstGeom>
          <a:ln>
            <a:prstDash val="sysDot"/>
          </a:ln>
        </p:spPr>
        <p:style>
          <a:lnRef idx="2">
            <a:schemeClr val="accent6"/>
          </a:lnRef>
          <a:fillRef idx="0">
            <a:schemeClr val="accent6"/>
          </a:fillRef>
          <a:effectRef idx="1">
            <a:schemeClr val="accent6"/>
          </a:effectRef>
          <a:fontRef idx="minor">
            <a:schemeClr val="tx1"/>
          </a:fontRef>
        </p:style>
        <p:txBody>
          <a:bodyPr rtlCol="0" anchor="ctr"/>
          <a:lstStyle/>
          <a:p>
            <a:pPr algn="ctr"/>
            <a:endParaRPr kumimoji="1" lang="ja-JP" altLang="en-US"/>
          </a:p>
        </p:txBody>
      </p:sp>
      <p:cxnSp>
        <p:nvCxnSpPr>
          <p:cNvPr id="57" name="直線コネクタ 56"/>
          <p:cNvCxnSpPr/>
          <p:nvPr/>
        </p:nvCxnSpPr>
        <p:spPr>
          <a:xfrm flipH="1">
            <a:off x="6507614" y="1845469"/>
            <a:ext cx="28917" cy="24900"/>
          </a:xfrm>
          <a:prstGeom prst="line">
            <a:avLst/>
          </a:prstGeom>
          <a:ln>
            <a:prstDash val="sysDot"/>
          </a:ln>
        </p:spPr>
        <p:style>
          <a:lnRef idx="2">
            <a:schemeClr val="accent2"/>
          </a:lnRef>
          <a:fillRef idx="0">
            <a:schemeClr val="accent2"/>
          </a:fillRef>
          <a:effectRef idx="1">
            <a:schemeClr val="accent2"/>
          </a:effectRef>
          <a:fontRef idx="minor">
            <a:schemeClr val="tx1"/>
          </a:fontRef>
        </p:style>
      </p:cxnSp>
      <p:sp>
        <p:nvSpPr>
          <p:cNvPr id="60" name="円弧 59"/>
          <p:cNvSpPr/>
          <p:nvPr/>
        </p:nvSpPr>
        <p:spPr>
          <a:xfrm>
            <a:off x="6713277" y="888498"/>
            <a:ext cx="944823" cy="944824"/>
          </a:xfrm>
          <a:prstGeom prst="arc">
            <a:avLst>
              <a:gd name="adj1" fmla="val 10794222"/>
              <a:gd name="adj2" fmla="val 11880950"/>
            </a:avLst>
          </a:prstGeom>
          <a:ln>
            <a:prstDash val="sysDot"/>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61" name="円弧 60"/>
          <p:cNvSpPr/>
          <p:nvPr/>
        </p:nvSpPr>
        <p:spPr>
          <a:xfrm>
            <a:off x="6585278" y="1062472"/>
            <a:ext cx="944823" cy="944824"/>
          </a:xfrm>
          <a:prstGeom prst="arc">
            <a:avLst>
              <a:gd name="adj1" fmla="val 14250821"/>
              <a:gd name="adj2" fmla="val 16115745"/>
            </a:avLst>
          </a:prstGeom>
          <a:ln>
            <a:solidFill>
              <a:schemeClr val="accent2"/>
            </a:solidFill>
            <a:prstDash val="sysDot"/>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62" name="円弧 61"/>
          <p:cNvSpPr/>
          <p:nvPr/>
        </p:nvSpPr>
        <p:spPr>
          <a:xfrm>
            <a:off x="6726161" y="1091378"/>
            <a:ext cx="385447" cy="385447"/>
          </a:xfrm>
          <a:prstGeom prst="arc">
            <a:avLst>
              <a:gd name="adj1" fmla="val 11120294"/>
              <a:gd name="adj2" fmla="val 14673173"/>
            </a:avLst>
          </a:prstGeom>
          <a:ln>
            <a:prstDash val="sysDot"/>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cxnSp>
        <p:nvCxnSpPr>
          <p:cNvPr id="64" name="直線コネクタ 63"/>
          <p:cNvCxnSpPr/>
          <p:nvPr/>
        </p:nvCxnSpPr>
        <p:spPr>
          <a:xfrm>
            <a:off x="7055492" y="1062472"/>
            <a:ext cx="1166964" cy="0"/>
          </a:xfrm>
          <a:prstGeom prst="line">
            <a:avLst/>
          </a:prstGeom>
        </p:spPr>
        <p:style>
          <a:lnRef idx="2">
            <a:schemeClr val="accent5"/>
          </a:lnRef>
          <a:fillRef idx="0">
            <a:schemeClr val="accent5"/>
          </a:fillRef>
          <a:effectRef idx="1">
            <a:schemeClr val="accent5"/>
          </a:effectRef>
          <a:fontRef idx="minor">
            <a:schemeClr val="tx1"/>
          </a:fontRef>
        </p:style>
      </p:cxnSp>
      <p:graphicFrame>
        <p:nvGraphicFramePr>
          <p:cNvPr id="24" name="表 23"/>
          <p:cNvGraphicFramePr>
            <a:graphicFrameLocks noGrp="1"/>
          </p:cNvGraphicFramePr>
          <p:nvPr>
            <p:extLst>
              <p:ext uri="{D42A27DB-BD31-4B8C-83A1-F6EECF244321}">
                <p14:modId xmlns:p14="http://schemas.microsoft.com/office/powerpoint/2010/main" val="99457353"/>
              </p:ext>
            </p:extLst>
          </p:nvPr>
        </p:nvGraphicFramePr>
        <p:xfrm>
          <a:off x="140213" y="2667008"/>
          <a:ext cx="5719464" cy="2015232"/>
        </p:xfrm>
        <a:graphic>
          <a:graphicData uri="http://schemas.openxmlformats.org/drawingml/2006/table">
            <a:tbl>
              <a:tblPr firstRow="1" bandRow="1">
                <a:tableStyleId>{5940675A-B579-460E-94D1-54222C63F5DA}</a:tableStyleId>
              </a:tblPr>
              <a:tblGrid>
                <a:gridCol w="1239007"/>
                <a:gridCol w="4480457"/>
              </a:tblGrid>
              <a:tr h="671744">
                <a:tc>
                  <a:txBody>
                    <a:bodyPr/>
                    <a:lstStyle/>
                    <a:p>
                      <a:endParaRPr kumimoji="1" lang="ja-JP" altLang="en-US"/>
                    </a:p>
                  </a:txBody>
                  <a:tcPr/>
                </a:tc>
                <a:tc>
                  <a:txBody>
                    <a:bodyPr/>
                    <a:lstStyle/>
                    <a:p>
                      <a:r>
                        <a:rPr kumimoji="1" lang="ja-JP" altLang="en-US" sz="1200" smtClean="0"/>
                        <a:t>直線区間。</a:t>
                      </a:r>
                      <a:endParaRPr kumimoji="1" lang="en-US" altLang="ja-JP" sz="1200" smtClean="0"/>
                    </a:p>
                    <a:p>
                      <a:r>
                        <a:rPr kumimoji="1" lang="ja-JP" altLang="en-US" sz="1200" smtClean="0"/>
                        <a:t>なるべく回転係数を小さくしてライントレースを使って最高速度で走行する。</a:t>
                      </a:r>
                      <a:endParaRPr kumimoji="1" lang="ja-JP" altLang="en-US" sz="1200"/>
                    </a:p>
                  </a:txBody>
                  <a:tcPr/>
                </a:tc>
              </a:tr>
              <a:tr h="671744">
                <a:tc>
                  <a:txBody>
                    <a:bodyPr/>
                    <a:lstStyle/>
                    <a:p>
                      <a:endParaRPr kumimoji="1" lang="ja-JP" altLang="en-US"/>
                    </a:p>
                  </a:txBody>
                  <a:tcPr/>
                </a:tc>
                <a:tc>
                  <a:txBody>
                    <a:bodyPr/>
                    <a:lstStyle/>
                    <a:p>
                      <a:r>
                        <a:rPr kumimoji="1" lang="ja-JP" altLang="en-US" sz="1200" smtClean="0"/>
                        <a:t>ゆるやかな曲線区間。</a:t>
                      </a:r>
                      <a:endParaRPr kumimoji="1" lang="en-US" altLang="ja-JP" sz="1200" smtClean="0"/>
                    </a:p>
                    <a:p>
                      <a:r>
                        <a:rPr kumimoji="1" lang="ja-JP" altLang="en-US" sz="1200" smtClean="0"/>
                        <a:t>直進係数、回転係数のバランスが取れたライントレースを使って走行する。</a:t>
                      </a:r>
                      <a:endParaRPr kumimoji="1" lang="en-US" altLang="ja-JP" sz="1200" smtClean="0"/>
                    </a:p>
                  </a:txBody>
                  <a:tcPr/>
                </a:tc>
              </a:tr>
              <a:tr h="671744">
                <a:tc>
                  <a:txBody>
                    <a:bodyPr/>
                    <a:lstStyle/>
                    <a:p>
                      <a:endParaRPr kumimoji="1" lang="ja-JP" altLang="en-US"/>
                    </a:p>
                  </a:txBody>
                  <a:tcPr/>
                </a:tc>
                <a:tc>
                  <a:txBody>
                    <a:bodyPr/>
                    <a:lstStyle/>
                    <a:p>
                      <a:r>
                        <a:rPr kumimoji="1" lang="ja-JP" altLang="en-US" sz="1200" smtClean="0"/>
                        <a:t>きつい曲線区間。</a:t>
                      </a:r>
                      <a:endParaRPr kumimoji="1" lang="en-US" altLang="ja-JP" sz="1200" smtClean="0"/>
                    </a:p>
                    <a:p>
                      <a:r>
                        <a:rPr kumimoji="1" lang="ja-JP" altLang="en-US" sz="1200" smtClean="0"/>
                        <a:t>直進係数を小さくし、回転係数を強くしたライントレースを使用して走行する。</a:t>
                      </a:r>
                      <a:endParaRPr kumimoji="1" lang="ja-JP" altLang="en-US" sz="1200"/>
                    </a:p>
                  </a:txBody>
                  <a:tcPr/>
                </a:tc>
              </a:tr>
            </a:tbl>
          </a:graphicData>
        </a:graphic>
      </p:graphicFrame>
      <p:cxnSp>
        <p:nvCxnSpPr>
          <p:cNvPr id="76" name="直線コネクタ 75"/>
          <p:cNvCxnSpPr/>
          <p:nvPr/>
        </p:nvCxnSpPr>
        <p:spPr>
          <a:xfrm flipH="1">
            <a:off x="251264" y="2994766"/>
            <a:ext cx="974392"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7" name="直線コネクタ 76"/>
          <p:cNvCxnSpPr/>
          <p:nvPr/>
        </p:nvCxnSpPr>
        <p:spPr>
          <a:xfrm flipH="1">
            <a:off x="253596" y="3680289"/>
            <a:ext cx="974392" cy="0"/>
          </a:xfrm>
          <a:prstGeom prst="line">
            <a:avLst/>
          </a:prstGeom>
          <a:ln>
            <a:prstDash val="sysDot"/>
          </a:ln>
        </p:spPr>
        <p:style>
          <a:lnRef idx="2">
            <a:schemeClr val="accent6"/>
          </a:lnRef>
          <a:fillRef idx="0">
            <a:schemeClr val="accent6"/>
          </a:fillRef>
          <a:effectRef idx="1">
            <a:schemeClr val="accent6"/>
          </a:effectRef>
          <a:fontRef idx="minor">
            <a:schemeClr val="tx1"/>
          </a:fontRef>
        </p:style>
      </p:cxnSp>
      <p:cxnSp>
        <p:nvCxnSpPr>
          <p:cNvPr id="78" name="直線コネクタ 77"/>
          <p:cNvCxnSpPr/>
          <p:nvPr/>
        </p:nvCxnSpPr>
        <p:spPr>
          <a:xfrm flipH="1">
            <a:off x="268215" y="4335545"/>
            <a:ext cx="974392" cy="0"/>
          </a:xfrm>
          <a:prstGeom prst="line">
            <a:avLst/>
          </a:prstGeom>
          <a:ln>
            <a:prstDash val="sysDot"/>
          </a:ln>
        </p:spPr>
        <p:style>
          <a:lnRef idx="2">
            <a:schemeClr val="accent2"/>
          </a:lnRef>
          <a:fillRef idx="0">
            <a:schemeClr val="accent2"/>
          </a:fillRef>
          <a:effectRef idx="1">
            <a:schemeClr val="accent2"/>
          </a:effectRef>
          <a:fontRef idx="minor">
            <a:schemeClr val="tx1"/>
          </a:fontRef>
        </p:style>
      </p:cxnSp>
      <p:sp>
        <p:nvSpPr>
          <p:cNvPr id="79" name="テキスト ボックス 78"/>
          <p:cNvSpPr txBox="1"/>
          <p:nvPr/>
        </p:nvSpPr>
        <p:spPr>
          <a:xfrm>
            <a:off x="6748988" y="6225153"/>
            <a:ext cx="5910934" cy="654025"/>
          </a:xfrm>
          <a:prstGeom prst="rect">
            <a:avLst/>
          </a:prstGeom>
          <a:noFill/>
        </p:spPr>
        <p:txBody>
          <a:bodyPr wrap="square" rtlCol="0">
            <a:spAutoFit/>
          </a:bodyPr>
          <a:lstStyle/>
          <a:p>
            <a:r>
              <a:rPr lang="en-US" altLang="ja-JP"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L</a:t>
            </a:r>
            <a:r>
              <a:rPr lang="ja-JP" altLang="en-US"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コースの</a:t>
            </a:r>
            <a:r>
              <a:rPr lang="en-US" altLang="ja-JP"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S</a:t>
            </a:r>
            <a:r>
              <a:rPr lang="ja-JP" altLang="en-US"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字曲線</a:t>
            </a:r>
            <a:r>
              <a:rPr lang="ja-JP" altLang="en-US"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区間では、ライントレースをおこなわず、ショートカットする</a:t>
            </a:r>
            <a:endParaRPr lang="en-US" altLang="ja-JP"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u="sng" smtClean="0">
              <a:solidFill>
                <a:srgbClr val="0066FF"/>
              </a:solidFill>
              <a:latin typeface="HG丸ｺﾞｼｯｸM-PRO" panose="020F0600000000000000" pitchFamily="50" charset="-128"/>
              <a:ea typeface="HG丸ｺﾞｼｯｸM-PRO" panose="020F0600000000000000" pitchFamily="50" charset="-128"/>
            </a:endParaRPr>
          </a:p>
          <a:p>
            <a:r>
              <a:rPr kumimoji="1" lang="ja-JP" altLang="en-US" sz="1050" smtClean="0">
                <a:latin typeface="HG丸ｺﾞｼｯｸM-PRO" panose="020F0600000000000000" pitchFamily="50" charset="-128"/>
                <a:ea typeface="HG丸ｺﾞｼｯｸM-PRO" panose="020F0600000000000000" pitchFamily="50" charset="-128"/>
              </a:rPr>
              <a:t>　自己位置推定を使用し、ゆるやかな曲線区間にいることを検知したら、</a:t>
            </a:r>
            <a:r>
              <a:rPr lang="ja-JP" altLang="en-US" sz="1050" smtClean="0">
                <a:latin typeface="HG丸ｺﾞｼｯｸM-PRO" panose="020F0600000000000000" pitchFamily="50" charset="-128"/>
                <a:ea typeface="HG丸ｺﾞｼｯｸM-PRO" panose="020F0600000000000000" pitchFamily="50" charset="-128"/>
              </a:rPr>
              <a:t>ライントレースをおこなわず、矢印の方向に一直線に進むことでショートカットを図る</a:t>
            </a:r>
            <a:r>
              <a:rPr lang="ja-JP" altLang="en-US" sz="1050" smtClean="0">
                <a:latin typeface="HG丸ｺﾞｼｯｸM-PRO" panose="020F0600000000000000" pitchFamily="50" charset="-128"/>
                <a:ea typeface="HG丸ｺﾞｼｯｸM-PRO" panose="020F0600000000000000" pitchFamily="50" charset="-128"/>
              </a:rPr>
              <a:t>。</a:t>
            </a:r>
            <a:endParaRPr kumimoji="1" lang="en-US" altLang="ja-JP" sz="1050" dirty="0" smtClean="0">
              <a:latin typeface="HG丸ｺﾞｼｯｸM-PRO" panose="020F0600000000000000" pitchFamily="50" charset="-128"/>
              <a:ea typeface="HG丸ｺﾞｼｯｸM-PRO" panose="020F0600000000000000" pitchFamily="50" charset="-128"/>
            </a:endParaRPr>
          </a:p>
        </p:txBody>
      </p:sp>
      <p:sp>
        <p:nvSpPr>
          <p:cNvPr id="69" name="テキスト ボックス 68"/>
          <p:cNvSpPr txBox="1"/>
          <p:nvPr/>
        </p:nvSpPr>
        <p:spPr>
          <a:xfrm>
            <a:off x="6758307" y="6930140"/>
            <a:ext cx="5921297" cy="654025"/>
          </a:xfrm>
          <a:prstGeom prst="rect">
            <a:avLst/>
          </a:prstGeom>
          <a:noFill/>
        </p:spPr>
        <p:txBody>
          <a:bodyPr wrap="square" rtlCol="0">
            <a:spAutoFit/>
          </a:bodyPr>
          <a:lstStyle/>
          <a:p>
            <a:r>
              <a:rPr lang="ja-JP" altLang="en-US"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ゆるやかな曲線ときつい曲線区間で回転係数を調整する</a:t>
            </a:r>
            <a:endParaRPr lang="en-US" altLang="ja-JP"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u="sng" smtClean="0">
              <a:solidFill>
                <a:srgbClr val="0066FF"/>
              </a:solidFill>
              <a:latin typeface="HG丸ｺﾞｼｯｸM-PRO" panose="020F0600000000000000" pitchFamily="50" charset="-128"/>
              <a:ea typeface="HG丸ｺﾞｼｯｸM-PRO" panose="020F0600000000000000" pitchFamily="50" charset="-128"/>
            </a:endParaRPr>
          </a:p>
          <a:p>
            <a:r>
              <a:rPr kumimoji="1" lang="ja-JP" altLang="en-US" sz="1050" smtClean="0">
                <a:latin typeface="HG丸ｺﾞｼｯｸM-PRO" panose="020F0600000000000000" pitchFamily="50" charset="-128"/>
                <a:ea typeface="HG丸ｺﾞｼｯｸM-PRO" panose="020F0600000000000000" pitchFamily="50" charset="-128"/>
              </a:rPr>
              <a:t>　自己位置</a:t>
            </a:r>
            <a:r>
              <a:rPr kumimoji="1" lang="ja-JP" altLang="en-US" sz="1050" smtClean="0">
                <a:latin typeface="HG丸ｺﾞｼｯｸM-PRO" panose="020F0600000000000000" pitchFamily="50" charset="-128"/>
                <a:ea typeface="HG丸ｺﾞｼｯｸM-PRO" panose="020F0600000000000000" pitchFamily="50" charset="-128"/>
              </a:rPr>
              <a:t>推定</a:t>
            </a:r>
            <a:r>
              <a:rPr lang="ja-JP" altLang="en-US" sz="1050" smtClean="0">
                <a:latin typeface="HG丸ｺﾞｼｯｸM-PRO" panose="020F0600000000000000" pitchFamily="50" charset="-128"/>
                <a:ea typeface="HG丸ｺﾞｼｯｸM-PRO" panose="020F0600000000000000" pitchFamily="50" charset="-128"/>
              </a:rPr>
              <a:t>により</a:t>
            </a:r>
            <a:r>
              <a:rPr kumimoji="1" lang="ja-JP" altLang="en-US" sz="1050" smtClean="0">
                <a:latin typeface="HG丸ｺﾞｼｯｸM-PRO" panose="020F0600000000000000" pitchFamily="50" charset="-128"/>
                <a:ea typeface="HG丸ｺﾞｼｯｸM-PRO" panose="020F0600000000000000" pitchFamily="50" charset="-128"/>
              </a:rPr>
              <a:t>、</a:t>
            </a:r>
            <a:r>
              <a:rPr kumimoji="1" lang="ja-JP" altLang="en-US" sz="1050" smtClean="0">
                <a:latin typeface="HG丸ｺﾞｼｯｸM-PRO" panose="020F0600000000000000" pitchFamily="50" charset="-128"/>
                <a:ea typeface="HG丸ｺﾞｼｯｸM-PRO" panose="020F0600000000000000" pitchFamily="50" charset="-128"/>
              </a:rPr>
              <a:t>ゆるやかな曲線</a:t>
            </a:r>
            <a:r>
              <a:rPr kumimoji="1" lang="ja-JP" altLang="en-US" sz="1050" smtClean="0">
                <a:latin typeface="HG丸ｺﾞｼｯｸM-PRO" panose="020F0600000000000000" pitchFamily="50" charset="-128"/>
                <a:ea typeface="HG丸ｺﾞｼｯｸM-PRO" panose="020F0600000000000000" pitchFamily="50" charset="-128"/>
              </a:rPr>
              <a:t>区間、またはきつい曲線区間にいることを検知したら、曲線区間の曲率に最適な回転係数を使用する。</a:t>
            </a:r>
            <a:endParaRPr kumimoji="1" lang="en-US" altLang="ja-JP" sz="1050" dirty="0" smtClean="0">
              <a:latin typeface="HG丸ｺﾞｼｯｸM-PRO" panose="020F0600000000000000" pitchFamily="50" charset="-128"/>
              <a:ea typeface="HG丸ｺﾞｼｯｸM-PRO" panose="020F0600000000000000" pitchFamily="50" charset="-128"/>
            </a:endParaRPr>
          </a:p>
        </p:txBody>
      </p:sp>
      <p:sp>
        <p:nvSpPr>
          <p:cNvPr id="71" name="テキスト ボックス 70"/>
          <p:cNvSpPr txBox="1"/>
          <p:nvPr/>
        </p:nvSpPr>
        <p:spPr>
          <a:xfrm>
            <a:off x="255963" y="6489652"/>
            <a:ext cx="6134682" cy="815608"/>
          </a:xfrm>
          <a:prstGeom prst="rect">
            <a:avLst/>
          </a:prstGeom>
          <a:noFill/>
        </p:spPr>
        <p:txBody>
          <a:bodyPr wrap="square" rtlCol="0">
            <a:spAutoFit/>
          </a:bodyPr>
          <a:lstStyle/>
          <a:p>
            <a:r>
              <a:rPr lang="ja-JP" altLang="en-US"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左モーターと右モーターの個体差を、</a:t>
            </a:r>
            <a:r>
              <a:rPr lang="en-US" altLang="ja-JP"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PID</a:t>
            </a:r>
            <a:r>
              <a:rPr lang="ja-JP" altLang="en-US"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制御を用いて軽減する</a:t>
            </a:r>
            <a:endParaRPr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u="sng" dirty="0" smtClean="0">
              <a:solidFill>
                <a:srgbClr val="0066FF"/>
              </a:solidFill>
              <a:latin typeface="HG丸ｺﾞｼｯｸM-PRO" panose="020F0600000000000000" pitchFamily="50" charset="-128"/>
              <a:ea typeface="HG丸ｺﾞｼｯｸM-PRO" panose="020F0600000000000000" pitchFamily="50" charset="-128"/>
            </a:endParaRPr>
          </a:p>
          <a:p>
            <a:r>
              <a:rPr kumimoji="1" lang="ja-JP" altLang="en-US" sz="1050" smtClean="0">
                <a:latin typeface="HG丸ｺﾞｼｯｸM-PRO" panose="020F0600000000000000" pitchFamily="50" charset="-128"/>
                <a:ea typeface="HG丸ｺﾞｼｯｸM-PRO" panose="020F0600000000000000" pitchFamily="50" charset="-128"/>
              </a:rPr>
              <a:t>　</a:t>
            </a:r>
            <a:r>
              <a:rPr lang="ja-JP" altLang="en-US" sz="1050">
                <a:latin typeface="HG丸ｺﾞｼｯｸM-PRO" panose="020F0600000000000000" pitchFamily="50" charset="-128"/>
                <a:ea typeface="HG丸ｺﾞｼｯｸM-PRO" panose="020F0600000000000000" pitchFamily="50" charset="-128"/>
              </a:rPr>
              <a:t>モータ</a:t>
            </a:r>
            <a:r>
              <a:rPr lang="ja-JP" altLang="en-US" sz="1050" smtClean="0">
                <a:latin typeface="HG丸ｺﾞｼｯｸM-PRO" panose="020F0600000000000000" pitchFamily="50" charset="-128"/>
                <a:ea typeface="HG丸ｺﾞｼｯｸM-PRO" panose="020F0600000000000000" pitchFamily="50" charset="-128"/>
              </a:rPr>
              <a:t>ーの個体差があるため、同じ</a:t>
            </a:r>
            <a:r>
              <a:rPr lang="en-US" altLang="ja-JP" sz="1050" smtClean="0">
                <a:latin typeface="HG丸ｺﾞｼｯｸM-PRO" panose="020F0600000000000000" pitchFamily="50" charset="-128"/>
                <a:ea typeface="HG丸ｺﾞｼｯｸM-PRO" panose="020F0600000000000000" pitchFamily="50" charset="-128"/>
              </a:rPr>
              <a:t>PWM</a:t>
            </a:r>
            <a:r>
              <a:rPr lang="ja-JP" altLang="en-US" sz="1050" smtClean="0">
                <a:latin typeface="HG丸ｺﾞｼｯｸM-PRO" panose="020F0600000000000000" pitchFamily="50" charset="-128"/>
                <a:ea typeface="HG丸ｺﾞｼｯｸM-PRO" panose="020F0600000000000000" pitchFamily="50" charset="-128"/>
              </a:rPr>
              <a:t>値を入力しても、まっすぐ走行することは難しい。直線区間では、</a:t>
            </a:r>
            <a:r>
              <a:rPr lang="en-US" altLang="ja-JP" sz="1050" smtClean="0">
                <a:latin typeface="HG丸ｺﾞｼｯｸM-PRO" panose="020F0600000000000000" pitchFamily="50" charset="-128"/>
                <a:ea typeface="HG丸ｺﾞｼｯｸM-PRO" panose="020F0600000000000000" pitchFamily="50" charset="-128"/>
              </a:rPr>
              <a:t>PID</a:t>
            </a:r>
            <a:r>
              <a:rPr lang="ja-JP" altLang="en-US" sz="1050" smtClean="0">
                <a:latin typeface="HG丸ｺﾞｼｯｸM-PRO" panose="020F0600000000000000" pitchFamily="50" charset="-128"/>
                <a:ea typeface="HG丸ｺﾞｼｯｸM-PRO" panose="020F0600000000000000" pitchFamily="50" charset="-128"/>
              </a:rPr>
              <a:t>制御で左と右のモーターの回転数が同じになるよう調整し、まっすぐ走行できるようにする。</a:t>
            </a:r>
            <a:endParaRPr kumimoji="1" lang="en-US" altLang="ja-JP" sz="500" dirty="0" smtClean="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751174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正方形/長方形 166"/>
          <p:cNvSpPr/>
          <p:nvPr/>
        </p:nvSpPr>
        <p:spPr>
          <a:xfrm>
            <a:off x="4092829" y="7028333"/>
            <a:ext cx="6075510" cy="2580817"/>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690" name="正方形/長方形 689"/>
          <p:cNvSpPr/>
          <p:nvPr/>
        </p:nvSpPr>
        <p:spPr>
          <a:xfrm>
            <a:off x="10157088" y="7031085"/>
            <a:ext cx="2644512" cy="2571630"/>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89" name="正方形/長方形 288"/>
          <p:cNvSpPr/>
          <p:nvPr/>
        </p:nvSpPr>
        <p:spPr>
          <a:xfrm>
            <a:off x="4317588" y="533668"/>
            <a:ext cx="8484012" cy="4220731"/>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704" name="グループ化 703"/>
          <p:cNvGrpSpPr/>
          <p:nvPr/>
        </p:nvGrpSpPr>
        <p:grpSpPr>
          <a:xfrm>
            <a:off x="0" y="-1"/>
            <a:ext cx="12801600" cy="534563"/>
            <a:chOff x="0" y="-1"/>
            <a:chExt cx="12801600" cy="534563"/>
          </a:xfrm>
        </p:grpSpPr>
        <p:sp>
          <p:nvSpPr>
            <p:cNvPr id="224" name="正方形/長方形 223"/>
            <p:cNvSpPr/>
            <p:nvPr/>
          </p:nvSpPr>
          <p:spPr>
            <a:xfrm>
              <a:off x="0" y="0"/>
              <a:ext cx="12801600" cy="533668"/>
            </a:xfrm>
            <a:prstGeom prst="rect">
              <a:avLst/>
            </a:prstGeom>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25" name="テキスト ボックス 224"/>
            <p:cNvSpPr txBox="1"/>
            <p:nvPr/>
          </p:nvSpPr>
          <p:spPr>
            <a:xfrm>
              <a:off x="0" y="11342"/>
              <a:ext cx="1729961" cy="523220"/>
            </a:xfrm>
            <a:prstGeom prst="rect">
              <a:avLst/>
            </a:prstGeom>
            <a:noFill/>
          </p:spPr>
          <p:txBody>
            <a:bodyPr wrap="none" rtlCol="0">
              <a:spAutoFit/>
            </a:bodyPr>
            <a:lstStyle/>
            <a:p>
              <a:r>
                <a:rPr kumimoji="1" lang="ja-JP" altLang="en-US" sz="2800" b="1" dirty="0" smtClean="0">
                  <a:latin typeface="HG丸ｺﾞｼｯｸM-PRO" panose="020F0600000000000000" pitchFamily="50" charset="-128"/>
                  <a:ea typeface="HG丸ｺﾞｼｯｸM-PRO" panose="020F0600000000000000" pitchFamily="50" charset="-128"/>
                </a:rPr>
                <a:t>　</a:t>
              </a:r>
              <a:r>
                <a:rPr lang="en-US" altLang="ja-JP" sz="2800" b="1" dirty="0">
                  <a:latin typeface="HG丸ｺﾞｼｯｸM-PRO" panose="020F0600000000000000" pitchFamily="50" charset="-128"/>
                  <a:ea typeface="HG丸ｺﾞｼｯｸM-PRO" panose="020F0600000000000000" pitchFamily="50" charset="-128"/>
                </a:rPr>
                <a:t>3</a:t>
              </a:r>
              <a:r>
                <a:rPr kumimoji="1" lang="en-US" altLang="ja-JP" sz="2800" b="1" dirty="0" smtClean="0">
                  <a:latin typeface="HG丸ｺﾞｼｯｸM-PRO" panose="020F0600000000000000" pitchFamily="50" charset="-128"/>
                  <a:ea typeface="HG丸ｺﾞｼｯｸM-PRO" panose="020F0600000000000000" pitchFamily="50" charset="-128"/>
                </a:rPr>
                <a:t>.</a:t>
              </a:r>
              <a:r>
                <a:rPr kumimoji="1" lang="ja-JP" altLang="en-US" sz="2800" b="1" dirty="0" smtClean="0">
                  <a:latin typeface="HG丸ｺﾞｼｯｸM-PRO" panose="020F0600000000000000" pitchFamily="50" charset="-128"/>
                  <a:ea typeface="HG丸ｺﾞｼｯｸM-PRO" panose="020F0600000000000000" pitchFamily="50" charset="-128"/>
                </a:rPr>
                <a:t> 設計</a:t>
              </a:r>
              <a:endParaRPr kumimoji="1" lang="ja-JP" altLang="en-US" sz="2800" b="1" dirty="0">
                <a:latin typeface="HG丸ｺﾞｼｯｸM-PRO" panose="020F0600000000000000" pitchFamily="50" charset="-128"/>
                <a:ea typeface="HG丸ｺﾞｼｯｸM-PRO" panose="020F0600000000000000" pitchFamily="50" charset="-128"/>
              </a:endParaRPr>
            </a:p>
          </p:txBody>
        </p:sp>
        <p:sp>
          <p:nvSpPr>
            <p:cNvPr id="226" name="テキスト ボックス 225"/>
            <p:cNvSpPr txBox="1"/>
            <p:nvPr/>
          </p:nvSpPr>
          <p:spPr>
            <a:xfrm>
              <a:off x="2453089" y="149841"/>
              <a:ext cx="3134191" cy="246221"/>
            </a:xfrm>
            <a:prstGeom prst="rect">
              <a:avLst/>
            </a:prstGeom>
            <a:noFill/>
          </p:spPr>
          <p:txBody>
            <a:bodyPr wrap="none" rtlCol="0">
              <a:spAutoFit/>
            </a:bodyPr>
            <a:lstStyle/>
            <a:p>
              <a:r>
                <a:rPr kumimoji="1" lang="ja-JP" altLang="en-US" sz="1000" dirty="0" smtClean="0">
                  <a:latin typeface="HG丸ｺﾞｼｯｸM-PRO" panose="020F0600000000000000" pitchFamily="50" charset="-128"/>
                  <a:ea typeface="HG丸ｺﾞｼｯｸM-PRO" panose="020F0600000000000000" pitchFamily="50" charset="-128"/>
                </a:rPr>
                <a:t>ソフトウェアのパッケージ構成およびその内部構造</a:t>
              </a:r>
              <a:endParaRPr kumimoji="1" lang="ja-JP" altLang="en-US" sz="1000" dirty="0">
                <a:latin typeface="HG丸ｺﾞｼｯｸM-PRO" panose="020F0600000000000000" pitchFamily="50" charset="-128"/>
                <a:ea typeface="HG丸ｺﾞｼｯｸM-PRO" panose="020F0600000000000000" pitchFamily="50" charset="-128"/>
              </a:endParaRPr>
            </a:p>
          </p:txBody>
        </p:sp>
        <p:sp>
          <p:nvSpPr>
            <p:cNvPr id="64" name="フローチャート: データ 63"/>
            <p:cNvSpPr/>
            <p:nvPr/>
          </p:nvSpPr>
          <p:spPr>
            <a:xfrm>
              <a:off x="9036818"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kumimoji="1" lang="en-US" altLang="ja-JP" sz="900" dirty="0" smtClean="0">
                  <a:latin typeface="HG丸ｺﾞｼｯｸM-PRO" panose="020F0600000000000000" pitchFamily="50" charset="-128"/>
                  <a:ea typeface="HG丸ｺﾞｼｯｸM-PRO" panose="020F0600000000000000" pitchFamily="50" charset="-128"/>
                </a:rPr>
                <a:t>1.</a:t>
              </a:r>
            </a:p>
            <a:p>
              <a:r>
                <a:rPr kumimoji="1" lang="ja-JP" altLang="en-US" sz="900" dirty="0" smtClean="0">
                  <a:latin typeface="HG丸ｺﾞｼｯｸM-PRO" panose="020F0600000000000000" pitchFamily="50" charset="-128"/>
                  <a:ea typeface="HG丸ｺﾞｼｯｸM-PRO" panose="020F0600000000000000" pitchFamily="50" charset="-128"/>
                </a:rPr>
                <a:t>要求分析</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68" name="フローチャート: データ 167"/>
            <p:cNvSpPr/>
            <p:nvPr/>
          </p:nvSpPr>
          <p:spPr>
            <a:xfrm>
              <a:off x="9723638"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2</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smtClean="0">
                  <a:latin typeface="HG丸ｺﾞｼｯｸM-PRO" panose="020F0600000000000000" pitchFamily="50" charset="-128"/>
                  <a:ea typeface="HG丸ｺﾞｼｯｸM-PRO" panose="020F0600000000000000" pitchFamily="50" charset="-128"/>
                </a:rPr>
                <a:t>走行戦略</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69" name="フローチャート: データ 168"/>
            <p:cNvSpPr/>
            <p:nvPr/>
          </p:nvSpPr>
          <p:spPr>
            <a:xfrm>
              <a:off x="10415220" y="-1"/>
              <a:ext cx="866901" cy="534563"/>
            </a:xfrm>
            <a:prstGeom prst="flowChartInputOutput">
              <a:avLst/>
            </a:prstGeom>
            <a:solidFill>
              <a:schemeClr val="bg1"/>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smtClean="0">
                  <a:latin typeface="HG丸ｺﾞｼｯｸM-PRO" panose="020F0600000000000000" pitchFamily="50" charset="-128"/>
                  <a:ea typeface="HG丸ｺﾞｼｯｸM-PRO" panose="020F0600000000000000" pitchFamily="50" charset="-128"/>
                </a:rPr>
                <a:t>3</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設計</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70" name="フローチャート: データ 169"/>
            <p:cNvSpPr/>
            <p:nvPr/>
          </p:nvSpPr>
          <p:spPr>
            <a:xfrm>
              <a:off x="11101450"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4</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振る舞い</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grpSp>
      <p:sp>
        <p:nvSpPr>
          <p:cNvPr id="67" name="正方形/長方形 66"/>
          <p:cNvSpPr/>
          <p:nvPr/>
        </p:nvSpPr>
        <p:spPr>
          <a:xfrm>
            <a:off x="0" y="533668"/>
            <a:ext cx="4315748" cy="4220731"/>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66" name="グループ化 65"/>
          <p:cNvGrpSpPr/>
          <p:nvPr/>
        </p:nvGrpSpPr>
        <p:grpSpPr>
          <a:xfrm>
            <a:off x="-763" y="533668"/>
            <a:ext cx="1436548" cy="289332"/>
            <a:chOff x="108962" y="840157"/>
            <a:chExt cx="1234201" cy="289332"/>
          </a:xfrm>
        </p:grpSpPr>
        <p:sp>
          <p:nvSpPr>
            <p:cNvPr id="172" name="正方形/長方形 171"/>
            <p:cNvSpPr/>
            <p:nvPr/>
          </p:nvSpPr>
          <p:spPr>
            <a:xfrm>
              <a:off x="108962" y="840157"/>
              <a:ext cx="1230053"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74" name="テキスト ボックス 173"/>
            <p:cNvSpPr txBox="1"/>
            <p:nvPr/>
          </p:nvSpPr>
          <p:spPr>
            <a:xfrm>
              <a:off x="113110" y="878200"/>
              <a:ext cx="1230053"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a:latin typeface="HG丸ｺﾞｼｯｸM-PRO" panose="020F0600000000000000" pitchFamily="50" charset="-128"/>
                  <a:ea typeface="HG丸ｺﾞｼｯｸM-PRO" panose="020F0600000000000000" pitchFamily="50" charset="-128"/>
                </a:rPr>
                <a:t>3</a:t>
              </a:r>
              <a:r>
                <a:rPr lang="en-US" altLang="ja-JP" sz="1400" dirty="0" smtClean="0">
                  <a:latin typeface="HG丸ｺﾞｼｯｸM-PRO" panose="020F0600000000000000" pitchFamily="50" charset="-128"/>
                  <a:ea typeface="HG丸ｺﾞｼｯｸM-PRO" panose="020F0600000000000000" pitchFamily="50" charset="-128"/>
                </a:rPr>
                <a:t>.1</a:t>
              </a:r>
              <a:r>
                <a:rPr lang="ja-JP" altLang="en-US" sz="1400" dirty="0" smtClean="0">
                  <a:latin typeface="HG丸ｺﾞｼｯｸM-PRO" panose="020F0600000000000000" pitchFamily="50" charset="-128"/>
                  <a:ea typeface="HG丸ｺﾞｼｯｸM-PRO" panose="020F0600000000000000" pitchFamily="50" charset="-128"/>
                </a:rPr>
                <a:t> 設計方針　</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71" name="テキスト ボックス 70"/>
          <p:cNvSpPr txBox="1"/>
          <p:nvPr/>
        </p:nvSpPr>
        <p:spPr>
          <a:xfrm>
            <a:off x="65665" y="1144182"/>
            <a:ext cx="4240371" cy="1215717"/>
          </a:xfrm>
          <a:prstGeom prst="rect">
            <a:avLst/>
          </a:prstGeom>
          <a:noFill/>
        </p:spPr>
        <p:txBody>
          <a:bodyPr wrap="square" rtlCol="0">
            <a:spAutoFit/>
          </a:bodyPr>
          <a:lstStyle/>
          <a:p>
            <a:r>
              <a:rPr lang="ja-JP" altLang="en-US"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走行</a:t>
            </a:r>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戦略の記述の容易化</a:t>
            </a:r>
            <a:endParaRPr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i="1" u="sng" dirty="0" smtClean="0">
              <a:latin typeface="HG丸ｺﾞｼｯｸM-PRO" panose="020F0600000000000000" pitchFamily="50" charset="-128"/>
              <a:ea typeface="HG丸ｺﾞｼｯｸM-PRO" panose="020F0600000000000000" pitchFamily="50" charset="-128"/>
            </a:endParaRPr>
          </a:p>
          <a:p>
            <a:pPr marL="180975"/>
            <a:r>
              <a:rPr lang="ja-JP" altLang="en-US" sz="1050" b="1" dirty="0" smtClean="0">
                <a:latin typeface="HG丸ｺﾞｼｯｸM-PRO" panose="020F0600000000000000" pitchFamily="50" charset="-128"/>
                <a:ea typeface="HG丸ｺﾞｼｯｸM-PRO" panose="020F0600000000000000" pitchFamily="50" charset="-128"/>
              </a:rPr>
              <a:t>走行方法</a:t>
            </a:r>
            <a:r>
              <a:rPr lang="ja-JP" altLang="en-US" sz="1050" dirty="0" smtClean="0">
                <a:latin typeface="HG丸ｺﾞｼｯｸM-PRO" panose="020F0600000000000000" pitchFamily="50" charset="-128"/>
                <a:ea typeface="HG丸ｺﾞｼｯｸM-PRO" panose="020F0600000000000000" pitchFamily="50" charset="-128"/>
              </a:rPr>
              <a:t>と</a:t>
            </a:r>
            <a:r>
              <a:rPr lang="ja-JP" altLang="en-US" sz="1050" b="1" dirty="0">
                <a:latin typeface="HG丸ｺﾞｼｯｸM-PRO" panose="020F0600000000000000" pitchFamily="50" charset="-128"/>
                <a:ea typeface="HG丸ｺﾞｼｯｸM-PRO" panose="020F0600000000000000" pitchFamily="50" charset="-128"/>
              </a:rPr>
              <a:t>切換え</a:t>
            </a:r>
            <a:r>
              <a:rPr lang="ja-JP" altLang="en-US" sz="1050" b="1" dirty="0" smtClean="0">
                <a:latin typeface="HG丸ｺﾞｼｯｸM-PRO" panose="020F0600000000000000" pitchFamily="50" charset="-128"/>
                <a:ea typeface="HG丸ｺﾞｼｯｸM-PRO" panose="020F0600000000000000" pitchFamily="50" charset="-128"/>
              </a:rPr>
              <a:t>条件</a:t>
            </a:r>
            <a:r>
              <a:rPr lang="ja-JP" altLang="en-US" sz="1050" dirty="0" smtClean="0">
                <a:latin typeface="HG丸ｺﾞｼｯｸM-PRO" panose="020F0600000000000000" pitchFamily="50" charset="-128"/>
                <a:ea typeface="HG丸ｺﾞｼｯｸM-PRO" panose="020F0600000000000000" pitchFamily="50" charset="-128"/>
              </a:rPr>
              <a:t>からなる</a:t>
            </a:r>
            <a:r>
              <a:rPr lang="ja-JP" altLang="en-US" sz="1050" b="1" dirty="0" smtClean="0">
                <a:latin typeface="HG丸ｺﾞｼｯｸM-PRO" panose="020F0600000000000000" pitchFamily="50" charset="-128"/>
                <a:ea typeface="HG丸ｺﾞｼｯｸM-PRO" panose="020F0600000000000000" pitchFamily="50" charset="-128"/>
              </a:rPr>
              <a:t>走行戦術</a:t>
            </a:r>
            <a:r>
              <a:rPr lang="ja-JP" altLang="en-US" sz="1050" dirty="0" smtClean="0">
                <a:latin typeface="HG丸ｺﾞｼｯｸM-PRO" panose="020F0600000000000000" pitchFamily="50" charset="-128"/>
                <a:ea typeface="HG丸ｺﾞｼｯｸM-PRO" panose="020F0600000000000000" pitchFamily="50" charset="-128"/>
              </a:rPr>
              <a:t>の組合せによって</a:t>
            </a:r>
            <a:endParaRPr lang="en-US" altLang="ja-JP" sz="1050" dirty="0" smtClean="0">
              <a:latin typeface="HG丸ｺﾞｼｯｸM-PRO" panose="020F0600000000000000" pitchFamily="50" charset="-128"/>
              <a:ea typeface="HG丸ｺﾞｼｯｸM-PRO" panose="020F0600000000000000" pitchFamily="50" charset="-128"/>
            </a:endParaRPr>
          </a:p>
          <a:p>
            <a:pPr marL="180975"/>
            <a:r>
              <a:rPr lang="ja-JP" altLang="en-US" sz="1050" b="1" dirty="0" smtClean="0">
                <a:latin typeface="HG丸ｺﾞｼｯｸM-PRO" panose="020F0600000000000000" pitchFamily="50" charset="-128"/>
                <a:ea typeface="HG丸ｺﾞｼｯｸM-PRO" panose="020F0600000000000000" pitchFamily="50" charset="-128"/>
              </a:rPr>
              <a:t>走行戦略</a:t>
            </a:r>
            <a:r>
              <a:rPr lang="ja-JP" altLang="en-US" sz="1050" dirty="0" smtClean="0">
                <a:latin typeface="HG丸ｺﾞｼｯｸM-PRO" panose="020F0600000000000000" pitchFamily="50" charset="-128"/>
                <a:ea typeface="HG丸ｺﾞｼｯｸM-PRO" panose="020F0600000000000000" pitchFamily="50" charset="-128"/>
              </a:rPr>
              <a:t>を記述する。</a:t>
            </a:r>
            <a:endParaRPr lang="en-US" altLang="ja-JP" sz="1050" dirty="0" smtClean="0">
              <a:latin typeface="HG丸ｺﾞｼｯｸM-PRO" panose="020F0600000000000000" pitchFamily="50" charset="-128"/>
              <a:ea typeface="HG丸ｺﾞｼｯｸM-PRO" panose="020F0600000000000000" pitchFamily="50" charset="-128"/>
            </a:endParaRPr>
          </a:p>
          <a:p>
            <a:pPr marL="176213" indent="4763"/>
            <a:endParaRPr lang="en-US" altLang="ja-JP" sz="500" dirty="0">
              <a:latin typeface="HG丸ｺﾞｼｯｸM-PRO" panose="020F0600000000000000" pitchFamily="50" charset="-128"/>
              <a:ea typeface="HG丸ｺﾞｼｯｸM-PRO" panose="020F0600000000000000" pitchFamily="50" charset="-128"/>
            </a:endParaRPr>
          </a:p>
          <a:p>
            <a:pPr marL="176213" indent="268288"/>
            <a:r>
              <a:rPr lang="ja-JP" altLang="en-US" sz="1050" dirty="0" smtClean="0">
                <a:latin typeface="HG丸ｺﾞｼｯｸM-PRO" panose="020F0600000000000000" pitchFamily="50" charset="-128"/>
                <a:ea typeface="HG丸ｺﾞｼｯｸM-PRO" panose="020F0600000000000000" pitchFamily="50" charset="-128"/>
              </a:rPr>
              <a:t>・走行戦略の変更が容易。</a:t>
            </a:r>
            <a:endParaRPr lang="en-US" altLang="ja-JP" sz="1050" dirty="0" smtClean="0">
              <a:latin typeface="HG丸ｺﾞｼｯｸM-PRO" panose="020F0600000000000000" pitchFamily="50" charset="-128"/>
              <a:ea typeface="HG丸ｺﾞｼｯｸM-PRO" panose="020F0600000000000000" pitchFamily="50" charset="-128"/>
            </a:endParaRPr>
          </a:p>
          <a:p>
            <a:pPr marL="180975" indent="263525"/>
            <a:r>
              <a:rPr lang="ja-JP" altLang="en-US" sz="1050" dirty="0" smtClean="0">
                <a:latin typeface="HG丸ｺﾞｼｯｸM-PRO" panose="020F0600000000000000" pitchFamily="50" charset="-128"/>
                <a:ea typeface="HG丸ｺﾞｼｯｸM-PRO" panose="020F0600000000000000" pitchFamily="50" charset="-128"/>
              </a:rPr>
              <a:t>・正常系、</a:t>
            </a:r>
            <a:r>
              <a:rPr lang="ja-JP" altLang="en-US" sz="1050" smtClean="0">
                <a:latin typeface="HG丸ｺﾞｼｯｸM-PRO" panose="020F0600000000000000" pitchFamily="50" charset="-128"/>
                <a:ea typeface="HG丸ｺﾞｼｯｸM-PRO" panose="020F0600000000000000" pitchFamily="50" charset="-128"/>
              </a:rPr>
              <a:t>異常系を</a:t>
            </a:r>
            <a:r>
              <a:rPr lang="ja-JP" altLang="en-US" sz="1050" dirty="0" smtClean="0">
                <a:latin typeface="HG丸ｺﾞｼｯｸM-PRO" panose="020F0600000000000000" pitchFamily="50" charset="-128"/>
                <a:ea typeface="HG丸ｺﾞｼｯｸM-PRO" panose="020F0600000000000000" pitchFamily="50" charset="-128"/>
              </a:rPr>
              <a:t>共通の方式で記述</a:t>
            </a:r>
            <a:r>
              <a:rPr lang="ja-JP" altLang="en-US" sz="1050" smtClean="0">
                <a:latin typeface="HG丸ｺﾞｼｯｸM-PRO" panose="020F0600000000000000" pitchFamily="50" charset="-128"/>
                <a:ea typeface="HG丸ｺﾞｼｯｸM-PRO" panose="020F0600000000000000" pitchFamily="50" charset="-128"/>
              </a:rPr>
              <a:t>可能。</a:t>
            </a:r>
            <a:endParaRPr lang="en-US" altLang="ja-JP" sz="1050" dirty="0" smtClean="0">
              <a:latin typeface="HG丸ｺﾞｼｯｸM-PRO" panose="020F0600000000000000" pitchFamily="50" charset="-128"/>
              <a:ea typeface="HG丸ｺﾞｼｯｸM-PRO" panose="020F0600000000000000" pitchFamily="50" charset="-128"/>
            </a:endParaRPr>
          </a:p>
          <a:p>
            <a:pPr marL="180975" indent="263525"/>
            <a:r>
              <a:rPr lang="ja-JP" altLang="en-US" sz="1050" dirty="0" smtClean="0">
                <a:latin typeface="HG丸ｺﾞｼｯｸM-PRO" panose="020F0600000000000000" pitchFamily="50" charset="-128"/>
                <a:ea typeface="HG丸ｺﾞｼｯｸM-PRO" panose="020F0600000000000000" pitchFamily="50" charset="-128"/>
              </a:rPr>
              <a:t>・走行方法および切換え条件の再利用が</a:t>
            </a:r>
            <a:r>
              <a:rPr lang="ja-JP" altLang="en-US" sz="1050" smtClean="0">
                <a:latin typeface="HG丸ｺﾞｼｯｸM-PRO" panose="020F0600000000000000" pitchFamily="50" charset="-128"/>
                <a:ea typeface="HG丸ｺﾞｼｯｸM-PRO" panose="020F0600000000000000" pitchFamily="50" charset="-128"/>
              </a:rPr>
              <a:t>可能。</a:t>
            </a:r>
            <a:endParaRPr lang="en-US" altLang="ja-JP" sz="1050" smtClean="0">
              <a:latin typeface="HG丸ｺﾞｼｯｸM-PRO" panose="020F0600000000000000" pitchFamily="50" charset="-128"/>
              <a:ea typeface="HG丸ｺﾞｼｯｸM-PRO" panose="020F0600000000000000" pitchFamily="50" charset="-128"/>
            </a:endParaRPr>
          </a:p>
        </p:txBody>
      </p:sp>
      <p:grpSp>
        <p:nvGrpSpPr>
          <p:cNvPr id="129" name="グループ化 128"/>
          <p:cNvGrpSpPr/>
          <p:nvPr/>
        </p:nvGrpSpPr>
        <p:grpSpPr>
          <a:xfrm>
            <a:off x="4317588" y="533668"/>
            <a:ext cx="1993567" cy="289332"/>
            <a:chOff x="66017" y="3239209"/>
            <a:chExt cx="1993567" cy="289332"/>
          </a:xfrm>
        </p:grpSpPr>
        <p:sp>
          <p:nvSpPr>
            <p:cNvPr id="291" name="正方形/長方形 290"/>
            <p:cNvSpPr/>
            <p:nvPr/>
          </p:nvSpPr>
          <p:spPr>
            <a:xfrm>
              <a:off x="66017" y="3239209"/>
              <a:ext cx="1993566"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92" name="テキスト ボックス 291"/>
            <p:cNvSpPr txBox="1"/>
            <p:nvPr/>
          </p:nvSpPr>
          <p:spPr>
            <a:xfrm>
              <a:off x="72740" y="3265376"/>
              <a:ext cx="1986844"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a:latin typeface="HG丸ｺﾞｼｯｸM-PRO" panose="020F0600000000000000" pitchFamily="50" charset="-128"/>
                  <a:ea typeface="HG丸ｺﾞｼｯｸM-PRO" panose="020F0600000000000000" pitchFamily="50" charset="-128"/>
                </a:rPr>
                <a:t>3</a:t>
              </a:r>
              <a:r>
                <a:rPr lang="en-US" altLang="ja-JP" sz="1400" dirty="0" smtClean="0">
                  <a:latin typeface="HG丸ｺﾞｼｯｸM-PRO" panose="020F0600000000000000" pitchFamily="50" charset="-128"/>
                  <a:ea typeface="HG丸ｺﾞｼｯｸM-PRO" panose="020F0600000000000000" pitchFamily="50" charset="-128"/>
                </a:rPr>
                <a:t>.2</a:t>
              </a:r>
              <a:r>
                <a:rPr lang="ja-JP" altLang="en-US" sz="1400" dirty="0" smtClean="0">
                  <a:latin typeface="HG丸ｺﾞｼｯｸM-PRO" panose="020F0600000000000000" pitchFamily="50" charset="-128"/>
                  <a:ea typeface="HG丸ｺﾞｼｯｸM-PRO" panose="020F0600000000000000" pitchFamily="50" charset="-128"/>
                </a:rPr>
                <a:t> パッケージ構成　</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294" name="右矢印 293"/>
          <p:cNvSpPr/>
          <p:nvPr/>
        </p:nvSpPr>
        <p:spPr>
          <a:xfrm>
            <a:off x="415936" y="1836790"/>
            <a:ext cx="159860" cy="143057"/>
          </a:xfrm>
          <a:prstGeom prst="rightArrow">
            <a:avLst/>
          </a:prstGeom>
          <a:solidFill>
            <a:schemeClr val="tx2">
              <a:lumMod val="60000"/>
              <a:lumOff val="40000"/>
            </a:schemeClr>
          </a:solidFill>
          <a:ln w="9525">
            <a:solidFill>
              <a:schemeClr val="tx1"/>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46" name="テキスト ボックス 145"/>
          <p:cNvSpPr txBox="1"/>
          <p:nvPr/>
        </p:nvSpPr>
        <p:spPr>
          <a:xfrm>
            <a:off x="175783" y="3991898"/>
            <a:ext cx="640166" cy="195814"/>
          </a:xfrm>
          <a:prstGeom prst="rect">
            <a:avLst/>
          </a:prstGeom>
          <a:noFill/>
        </p:spPr>
        <p:txBody>
          <a:bodyPr wrap="none" lIns="36000" tIns="36000" rIns="36000" bIns="36000" rtlCol="0">
            <a:spAutoFit/>
          </a:bodyPr>
          <a:lstStyle/>
          <a:p>
            <a:r>
              <a:rPr kumimoji="1" lang="en-US" altLang="ja-JP" sz="800" b="1" dirty="0" smtClean="0">
                <a:latin typeface="HG丸ｺﾞｼｯｸM-PRO" panose="020F0600000000000000" pitchFamily="50" charset="-128"/>
                <a:ea typeface="HG丸ｺﾞｼｯｸM-PRO" panose="020F0600000000000000" pitchFamily="50" charset="-128"/>
              </a:rPr>
              <a:t>&lt;</a:t>
            </a:r>
            <a:r>
              <a:rPr kumimoji="1" lang="ja-JP" altLang="en-US" sz="800" b="1" dirty="0" smtClean="0">
                <a:latin typeface="HG丸ｺﾞｼｯｸM-PRO" panose="020F0600000000000000" pitchFamily="50" charset="-128"/>
                <a:ea typeface="HG丸ｺﾞｼｯｸM-PRO" panose="020F0600000000000000" pitchFamily="50" charset="-128"/>
              </a:rPr>
              <a:t> 走行戦略 </a:t>
            </a:r>
            <a:r>
              <a:rPr kumimoji="1" lang="en-US" altLang="ja-JP" sz="800" b="1" dirty="0" smtClean="0">
                <a:latin typeface="HG丸ｺﾞｼｯｸM-PRO" panose="020F0600000000000000" pitchFamily="50" charset="-128"/>
                <a:ea typeface="HG丸ｺﾞｼｯｸM-PRO" panose="020F0600000000000000" pitchFamily="50" charset="-128"/>
              </a:rPr>
              <a:t>&gt;</a:t>
            </a:r>
            <a:endParaRPr kumimoji="1" lang="ja-JP" altLang="en-US" sz="600" b="1" dirty="0">
              <a:latin typeface="HG丸ｺﾞｼｯｸM-PRO" panose="020F0600000000000000" pitchFamily="50" charset="-128"/>
              <a:ea typeface="HG丸ｺﾞｼｯｸM-PRO" panose="020F0600000000000000" pitchFamily="50" charset="-128"/>
            </a:endParaRPr>
          </a:p>
        </p:txBody>
      </p:sp>
      <p:cxnSp>
        <p:nvCxnSpPr>
          <p:cNvPr id="148" name="直線矢印コネクタ 147"/>
          <p:cNvCxnSpPr/>
          <p:nvPr/>
        </p:nvCxnSpPr>
        <p:spPr>
          <a:xfrm>
            <a:off x="2943279" y="4277518"/>
            <a:ext cx="180000" cy="0"/>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60" name="テキスト ボックス 159"/>
          <p:cNvSpPr txBox="1"/>
          <p:nvPr/>
        </p:nvSpPr>
        <p:spPr>
          <a:xfrm>
            <a:off x="3136734" y="4187478"/>
            <a:ext cx="996033" cy="165036"/>
          </a:xfrm>
          <a:prstGeom prst="rect">
            <a:avLst/>
          </a:prstGeom>
          <a:noFill/>
        </p:spPr>
        <p:txBody>
          <a:bodyPr wrap="none" lIns="36000" tIns="36000" rIns="36000" bIns="36000" rtlCol="0">
            <a:spAutoFit/>
          </a:bodyPr>
          <a:lstStyle/>
          <a:p>
            <a:r>
              <a:rPr kumimoji="1" lang="ja-JP" altLang="en-US" sz="600" dirty="0" smtClean="0">
                <a:latin typeface="HG丸ｺﾞｼｯｸM-PRO" panose="020F0600000000000000" pitchFamily="50" charset="-128"/>
                <a:ea typeface="HG丸ｺﾞｼｯｸM-PRO" panose="020F0600000000000000" pitchFamily="50" charset="-128"/>
              </a:rPr>
              <a:t>終了条件を満たさない場合</a:t>
            </a:r>
            <a:endParaRPr kumimoji="1" lang="ja-JP" altLang="en-US" sz="600" dirty="0">
              <a:latin typeface="HG丸ｺﾞｼｯｸM-PRO" panose="020F0600000000000000" pitchFamily="50" charset="-128"/>
              <a:ea typeface="HG丸ｺﾞｼｯｸM-PRO" panose="020F0600000000000000" pitchFamily="50" charset="-128"/>
            </a:endParaRPr>
          </a:p>
        </p:txBody>
      </p:sp>
      <p:sp>
        <p:nvSpPr>
          <p:cNvPr id="412" name="テキスト ボックス 411"/>
          <p:cNvSpPr txBox="1"/>
          <p:nvPr/>
        </p:nvSpPr>
        <p:spPr>
          <a:xfrm>
            <a:off x="3136734" y="4302442"/>
            <a:ext cx="842145" cy="165036"/>
          </a:xfrm>
          <a:prstGeom prst="rect">
            <a:avLst/>
          </a:prstGeom>
          <a:noFill/>
        </p:spPr>
        <p:txBody>
          <a:bodyPr wrap="none" lIns="36000" tIns="36000" rIns="36000" bIns="36000" rtlCol="0">
            <a:spAutoFit/>
          </a:bodyPr>
          <a:lstStyle/>
          <a:p>
            <a:r>
              <a:rPr kumimoji="1" lang="ja-JP" altLang="en-US" sz="600" dirty="0" smtClean="0">
                <a:latin typeface="HG丸ｺﾞｼｯｸM-PRO" panose="020F0600000000000000" pitchFamily="50" charset="-128"/>
                <a:ea typeface="HG丸ｺﾞｼｯｸM-PRO" panose="020F0600000000000000" pitchFamily="50" charset="-128"/>
              </a:rPr>
              <a:t>終了条件を満たす場合</a:t>
            </a:r>
            <a:endParaRPr kumimoji="1" lang="ja-JP" altLang="en-US" sz="600" dirty="0">
              <a:latin typeface="HG丸ｺﾞｼｯｸM-PRO" panose="020F0600000000000000" pitchFamily="50" charset="-128"/>
              <a:ea typeface="HG丸ｺﾞｼｯｸM-PRO" panose="020F0600000000000000" pitchFamily="50" charset="-128"/>
            </a:endParaRPr>
          </a:p>
        </p:txBody>
      </p:sp>
      <p:sp>
        <p:nvSpPr>
          <p:cNvPr id="417" name="円弧 416"/>
          <p:cNvSpPr/>
          <p:nvPr/>
        </p:nvSpPr>
        <p:spPr>
          <a:xfrm flipH="1" flipV="1">
            <a:off x="717960" y="4222156"/>
            <a:ext cx="168992" cy="233593"/>
          </a:xfrm>
          <a:prstGeom prst="arc">
            <a:avLst>
              <a:gd name="adj1" fmla="val 21434236"/>
              <a:gd name="adj2" fmla="val 11863775"/>
            </a:avLst>
          </a:prstGeom>
          <a:ln w="9525">
            <a:solidFill>
              <a:schemeClr val="tx1"/>
            </a:solidFill>
            <a:prstDash val="sysDash"/>
            <a:headEnd type="none" w="med" len="med"/>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cxnSp>
        <p:nvCxnSpPr>
          <p:cNvPr id="429" name="直線矢印コネクタ 428"/>
          <p:cNvCxnSpPr/>
          <p:nvPr/>
        </p:nvCxnSpPr>
        <p:spPr>
          <a:xfrm>
            <a:off x="2943879" y="4383856"/>
            <a:ext cx="180000" cy="0"/>
          </a:xfrm>
          <a:prstGeom prst="straightConnector1">
            <a:avLst/>
          </a:prstGeom>
          <a:ln>
            <a:solidFill>
              <a:schemeClr val="tx1"/>
            </a:solidFill>
            <a:prstDash val="sysDash"/>
            <a:tailEnd type="triangle" w="sm" len="sm"/>
          </a:ln>
        </p:spPr>
        <p:style>
          <a:lnRef idx="1">
            <a:schemeClr val="accent1"/>
          </a:lnRef>
          <a:fillRef idx="0">
            <a:schemeClr val="accent1"/>
          </a:fillRef>
          <a:effectRef idx="0">
            <a:schemeClr val="accent1"/>
          </a:effectRef>
          <a:fontRef idx="minor">
            <a:schemeClr val="tx1"/>
          </a:fontRef>
        </p:style>
      </p:cxnSp>
      <p:sp>
        <p:nvSpPr>
          <p:cNvPr id="431" name="テキスト ボックス 430"/>
          <p:cNvSpPr txBox="1"/>
          <p:nvPr/>
        </p:nvSpPr>
        <p:spPr>
          <a:xfrm>
            <a:off x="1055180" y="3978095"/>
            <a:ext cx="380480" cy="165036"/>
          </a:xfrm>
          <a:prstGeom prst="rect">
            <a:avLst/>
          </a:prstGeom>
          <a:noFill/>
        </p:spPr>
        <p:txBody>
          <a:bodyPr wrap="none" lIns="36000" tIns="36000" rIns="36000" bIns="36000" rtlCol="0">
            <a:spAutoFit/>
          </a:bodyPr>
          <a:lstStyle/>
          <a:p>
            <a:r>
              <a:rPr kumimoji="1" lang="ja-JP" altLang="en-US" sz="600" dirty="0" smtClean="0">
                <a:latin typeface="HG丸ｺﾞｼｯｸM-PRO" panose="020F0600000000000000" pitchFamily="50" charset="-128"/>
                <a:ea typeface="HG丸ｺﾞｼｯｸM-PRO" panose="020F0600000000000000" pitchFamily="50" charset="-128"/>
              </a:rPr>
              <a:t>走行戦術</a:t>
            </a:r>
            <a:endParaRPr kumimoji="1" lang="ja-JP" altLang="en-US" sz="600" dirty="0">
              <a:latin typeface="HG丸ｺﾞｼｯｸM-PRO" panose="020F0600000000000000" pitchFamily="50" charset="-128"/>
              <a:ea typeface="HG丸ｺﾞｼｯｸM-PRO" panose="020F0600000000000000" pitchFamily="50" charset="-128"/>
            </a:endParaRPr>
          </a:p>
        </p:txBody>
      </p:sp>
      <p:sp>
        <p:nvSpPr>
          <p:cNvPr id="432" name="テキスト ボックス 431"/>
          <p:cNvSpPr txBox="1"/>
          <p:nvPr/>
        </p:nvSpPr>
        <p:spPr>
          <a:xfrm>
            <a:off x="1910974" y="3978095"/>
            <a:ext cx="380480" cy="165036"/>
          </a:xfrm>
          <a:prstGeom prst="rect">
            <a:avLst/>
          </a:prstGeom>
          <a:noFill/>
        </p:spPr>
        <p:txBody>
          <a:bodyPr wrap="none" lIns="36000" tIns="36000" rIns="36000" bIns="36000" rtlCol="0">
            <a:spAutoFit/>
          </a:bodyPr>
          <a:lstStyle/>
          <a:p>
            <a:r>
              <a:rPr kumimoji="1" lang="ja-JP" altLang="en-US" sz="600" dirty="0" smtClean="0">
                <a:latin typeface="HG丸ｺﾞｼｯｸM-PRO" panose="020F0600000000000000" pitchFamily="50" charset="-128"/>
                <a:ea typeface="HG丸ｺﾞｼｯｸM-PRO" panose="020F0600000000000000" pitchFamily="50" charset="-128"/>
              </a:rPr>
              <a:t>走行戦術</a:t>
            </a:r>
            <a:endParaRPr kumimoji="1" lang="ja-JP" altLang="en-US" sz="600" dirty="0">
              <a:latin typeface="HG丸ｺﾞｼｯｸM-PRO" panose="020F0600000000000000" pitchFamily="50" charset="-128"/>
              <a:ea typeface="HG丸ｺﾞｼｯｸM-PRO" panose="020F0600000000000000" pitchFamily="50" charset="-128"/>
            </a:endParaRPr>
          </a:p>
        </p:txBody>
      </p:sp>
      <p:sp>
        <p:nvSpPr>
          <p:cNvPr id="1060" name="テキスト ボックス 1059"/>
          <p:cNvSpPr txBox="1"/>
          <p:nvPr/>
        </p:nvSpPr>
        <p:spPr>
          <a:xfrm>
            <a:off x="8346907" y="1750773"/>
            <a:ext cx="4318985" cy="795978"/>
          </a:xfrm>
          <a:prstGeom prst="rect">
            <a:avLst/>
          </a:prstGeom>
          <a:noFill/>
        </p:spPr>
        <p:txBody>
          <a:bodyPr wrap="square" lIns="36000" tIns="36000" rIns="36000" bIns="36000" rtlCol="0">
            <a:spAutoFit/>
          </a:bodyPr>
          <a:lstStyle/>
          <a:p>
            <a:r>
              <a:rPr lang="ja-JP" altLang="en-US" sz="1050" b="1" u="sng" dirty="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参照</a:t>
            </a:r>
            <a:r>
              <a:rPr kumimoji="1"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ルートの一本化による</a:t>
            </a:r>
            <a:r>
              <a:rPr lang="ja-JP" altLang="en-US" sz="1050" b="1" u="sng" dirty="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カプセル化</a:t>
            </a:r>
            <a:endParaRPr kumimoji="1"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dirty="0" smtClean="0">
              <a:uFill>
                <a:solidFill>
                  <a:schemeClr val="bg1">
                    <a:lumMod val="50000"/>
                  </a:schemeClr>
                </a:solidFill>
              </a:uFill>
            </a:endParaRPr>
          </a:p>
          <a:p>
            <a:pPr marL="88900"/>
            <a:r>
              <a:rPr lang="ja-JP" altLang="en-US" sz="1050" dirty="0" smtClean="0">
                <a:uFill>
                  <a:solidFill>
                    <a:schemeClr val="bg1">
                      <a:lumMod val="50000"/>
                    </a:schemeClr>
                  </a:solidFill>
                </a:uFill>
                <a:latin typeface="HG丸ｺﾞｼｯｸM-PRO" panose="020F0600000000000000" pitchFamily="50" charset="-128"/>
                <a:ea typeface="HG丸ｺﾞｼｯｸM-PRO" panose="020F0600000000000000" pitchFamily="50" charset="-128"/>
              </a:rPr>
              <a:t>パッケージの外部からのその機能を利用</a:t>
            </a:r>
            <a:r>
              <a:rPr lang="ja-JP" altLang="en-US" sz="1050" dirty="0">
                <a:uFill>
                  <a:solidFill>
                    <a:schemeClr val="bg1">
                      <a:lumMod val="50000"/>
                    </a:schemeClr>
                  </a:solidFill>
                </a:uFill>
                <a:latin typeface="HG丸ｺﾞｼｯｸM-PRO" panose="020F0600000000000000" pitchFamily="50" charset="-128"/>
                <a:ea typeface="HG丸ｺﾞｼｯｸM-PRO" panose="020F0600000000000000" pitchFamily="50" charset="-128"/>
              </a:rPr>
              <a:t>するには</a:t>
            </a:r>
            <a:r>
              <a:rPr lang="ja-JP" altLang="en-US" sz="1050" dirty="0" smtClean="0">
                <a:uFill>
                  <a:solidFill>
                    <a:schemeClr val="bg1">
                      <a:lumMod val="50000"/>
                    </a:schemeClr>
                  </a:solidFill>
                </a:uFill>
                <a:latin typeface="HG丸ｺﾞｼｯｸM-PRO" panose="020F0600000000000000" pitchFamily="50" charset="-128"/>
                <a:ea typeface="HG丸ｺﾞｼｯｸM-PRO" panose="020F0600000000000000" pitchFamily="50" charset="-128"/>
              </a:rPr>
              <a:t>、その</a:t>
            </a:r>
            <a:r>
              <a:rPr lang="ja-JP" altLang="en-US" sz="1050" b="1" dirty="0" smtClean="0">
                <a:uFill>
                  <a:solidFill>
                    <a:schemeClr val="bg1">
                      <a:lumMod val="50000"/>
                    </a:schemeClr>
                  </a:solidFill>
                </a:uFill>
                <a:latin typeface="HG丸ｺﾞｼｯｸM-PRO" panose="020F0600000000000000" pitchFamily="50" charset="-128"/>
                <a:ea typeface="HG丸ｺﾞｼｯｸM-PRO" panose="020F0600000000000000" pitchFamily="50" charset="-128"/>
              </a:rPr>
              <a:t>特定かつ唯一のインターフェ</a:t>
            </a:r>
            <a:r>
              <a:rPr lang="ja-JP" altLang="en-US" sz="1050" dirty="0" smtClean="0">
                <a:uFill>
                  <a:solidFill>
                    <a:schemeClr val="bg1">
                      <a:lumMod val="50000"/>
                    </a:schemeClr>
                  </a:solidFill>
                </a:uFill>
                <a:latin typeface="HG丸ｺﾞｼｯｸM-PRO" panose="020F0600000000000000" pitchFamily="50" charset="-128"/>
                <a:ea typeface="HG丸ｺﾞｼｯｸM-PRO" panose="020F0600000000000000" pitchFamily="50" charset="-128"/>
              </a:rPr>
              <a:t>ース （以後、</a:t>
            </a:r>
            <a:r>
              <a:rPr lang="ja-JP" altLang="en-US" sz="1050" dirty="0" smtClean="0">
                <a:solidFill>
                  <a:srgbClr val="FF0000"/>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ルート</a:t>
            </a:r>
            <a:r>
              <a:rPr lang="ja-JP" altLang="en-US" sz="1050" dirty="0" smtClean="0">
                <a:uFill>
                  <a:solidFill>
                    <a:schemeClr val="bg1">
                      <a:lumMod val="50000"/>
                    </a:schemeClr>
                  </a:solidFill>
                </a:uFill>
                <a:latin typeface="HG丸ｺﾞｼｯｸM-PRO" panose="020F0600000000000000" pitchFamily="50" charset="-128"/>
                <a:ea typeface="HG丸ｺﾞｼｯｸM-PRO" panose="020F0600000000000000" pitchFamily="50" charset="-128"/>
              </a:rPr>
              <a:t>と呼称）を介して行う。これにより、パッケージ内部の変更が外部へ及ぼす影響を低減させる。</a:t>
            </a:r>
            <a:endParaRPr lang="en-US" altLang="ja-JP" sz="1050" dirty="0">
              <a:uFill>
                <a:solidFill>
                  <a:schemeClr val="bg1">
                    <a:lumMod val="50000"/>
                  </a:schemeClr>
                </a:solidFill>
              </a:uFill>
              <a:latin typeface="HG丸ｺﾞｼｯｸM-PRO" panose="020F0600000000000000" pitchFamily="50" charset="-128"/>
              <a:ea typeface="HG丸ｺﾞｼｯｸM-PRO" panose="020F0600000000000000" pitchFamily="50" charset="-128"/>
            </a:endParaRPr>
          </a:p>
        </p:txBody>
      </p:sp>
      <p:sp>
        <p:nvSpPr>
          <p:cNvPr id="565" name="テキスト ボックス 564"/>
          <p:cNvSpPr txBox="1"/>
          <p:nvPr/>
        </p:nvSpPr>
        <p:spPr>
          <a:xfrm>
            <a:off x="8346907" y="1273939"/>
            <a:ext cx="4223735" cy="472813"/>
          </a:xfrm>
          <a:prstGeom prst="rect">
            <a:avLst/>
          </a:prstGeom>
          <a:noFill/>
        </p:spPr>
        <p:txBody>
          <a:bodyPr wrap="square" lIns="36000" tIns="36000" rIns="36000" bIns="36000" rtlCol="0">
            <a:spAutoFit/>
          </a:bodyPr>
          <a:lstStyle/>
          <a:p>
            <a:r>
              <a:rPr kumimoji="1"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パッケージ化による責務の明確化</a:t>
            </a:r>
            <a:endParaRPr kumimoji="1"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pPr marL="88900"/>
            <a:endParaRPr lang="en-US" altLang="ja-JP" sz="500" dirty="0">
              <a:uFill>
                <a:solidFill>
                  <a:schemeClr val="bg1">
                    <a:lumMod val="50000"/>
                  </a:schemeClr>
                </a:solidFill>
              </a:uFill>
            </a:endParaRPr>
          </a:p>
          <a:p>
            <a:pPr marL="88900"/>
            <a:r>
              <a:rPr lang="ja-JP" altLang="en-US" sz="1050" dirty="0">
                <a:uFill>
                  <a:solidFill>
                    <a:schemeClr val="bg1">
                      <a:lumMod val="50000"/>
                    </a:schemeClr>
                  </a:solidFill>
                </a:uFill>
                <a:latin typeface="HG丸ｺﾞｼｯｸM-PRO" panose="020F0600000000000000" pitchFamily="50" charset="-128"/>
                <a:ea typeface="HG丸ｺﾞｼｯｸM-PRO" panose="020F0600000000000000" pitchFamily="50" charset="-128"/>
              </a:rPr>
              <a:t>類似</a:t>
            </a:r>
            <a:r>
              <a:rPr lang="ja-JP" altLang="en-US" sz="1050" dirty="0" smtClean="0">
                <a:uFill>
                  <a:solidFill>
                    <a:schemeClr val="bg1">
                      <a:lumMod val="50000"/>
                    </a:schemeClr>
                  </a:solidFill>
                </a:uFill>
                <a:latin typeface="HG丸ｺﾞｼｯｸM-PRO" panose="020F0600000000000000" pitchFamily="50" charset="-128"/>
                <a:ea typeface="HG丸ｺﾞｼｯｸM-PRO" panose="020F0600000000000000" pitchFamily="50" charset="-128"/>
              </a:rPr>
              <a:t>する機能をパッケージにまとめ、それらの責務を明確化する。</a:t>
            </a:r>
            <a:endParaRPr lang="en-US" altLang="ja-JP" sz="1050" dirty="0">
              <a:uFill>
                <a:solidFill>
                  <a:schemeClr val="bg1">
                    <a:lumMod val="50000"/>
                  </a:schemeClr>
                </a:solidFill>
              </a:uFill>
              <a:latin typeface="HG丸ｺﾞｼｯｸM-PRO" panose="020F0600000000000000" pitchFamily="50" charset="-128"/>
              <a:ea typeface="HG丸ｺﾞｼｯｸM-PRO" panose="020F0600000000000000" pitchFamily="50" charset="-128"/>
            </a:endParaRPr>
          </a:p>
        </p:txBody>
      </p:sp>
      <p:sp>
        <p:nvSpPr>
          <p:cNvPr id="577" name="テキスト ボックス 576"/>
          <p:cNvSpPr txBox="1"/>
          <p:nvPr/>
        </p:nvSpPr>
        <p:spPr>
          <a:xfrm>
            <a:off x="8346907" y="635524"/>
            <a:ext cx="4289053" cy="634395"/>
          </a:xfrm>
          <a:prstGeom prst="rect">
            <a:avLst/>
          </a:prstGeom>
          <a:noFill/>
        </p:spPr>
        <p:txBody>
          <a:bodyPr wrap="square" lIns="36000" tIns="36000" rIns="36000" bIns="36000" rtlCol="0">
            <a:spAutoFit/>
          </a:bodyPr>
          <a:lstStyle/>
          <a:p>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階層化による関心事の分離</a:t>
            </a:r>
            <a:endParaRPr kumimoji="1"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pPr marL="88900"/>
            <a:endParaRPr lang="en-US" altLang="ja-JP" sz="500" dirty="0">
              <a:uFill>
                <a:solidFill>
                  <a:schemeClr val="bg1">
                    <a:lumMod val="50000"/>
                  </a:schemeClr>
                </a:solidFill>
              </a:uFill>
            </a:endParaRPr>
          </a:p>
          <a:p>
            <a:pPr marL="88900"/>
            <a:r>
              <a:rPr lang="ja-JP" altLang="en-US" sz="1050" dirty="0">
                <a:uFill>
                  <a:solidFill>
                    <a:schemeClr val="bg1">
                      <a:lumMod val="50000"/>
                    </a:schemeClr>
                  </a:solidFill>
                </a:uFill>
                <a:latin typeface="HG丸ｺﾞｼｯｸM-PRO" panose="020F0600000000000000" pitchFamily="50" charset="-128"/>
                <a:ea typeface="HG丸ｺﾞｼｯｸM-PRO" panose="020F0600000000000000" pitchFamily="50" charset="-128"/>
              </a:rPr>
              <a:t>ソフトウェア</a:t>
            </a:r>
            <a:r>
              <a:rPr lang="ja-JP" altLang="en-US" sz="1050" dirty="0" smtClean="0">
                <a:uFill>
                  <a:solidFill>
                    <a:schemeClr val="bg1">
                      <a:lumMod val="50000"/>
                    </a:schemeClr>
                  </a:solidFill>
                </a:uFill>
                <a:latin typeface="HG丸ｺﾞｼｯｸM-PRO" panose="020F0600000000000000" pitchFamily="50" charset="-128"/>
                <a:ea typeface="HG丸ｺﾞｼｯｸM-PRO" panose="020F0600000000000000" pitchFamily="50" charset="-128"/>
              </a:rPr>
              <a:t>を関心事に応じて階層分割することによって、各層の設計をその関心事に集中して行うことができる。</a:t>
            </a:r>
            <a:endParaRPr lang="en-US" altLang="ja-JP" sz="1050" dirty="0">
              <a:uFill>
                <a:solidFill>
                  <a:schemeClr val="bg1">
                    <a:lumMod val="50000"/>
                  </a:schemeClr>
                </a:solidFill>
              </a:uFill>
              <a:latin typeface="HG丸ｺﾞｼｯｸM-PRO" panose="020F0600000000000000" pitchFamily="50" charset="-128"/>
              <a:ea typeface="HG丸ｺﾞｼｯｸM-PRO" panose="020F0600000000000000" pitchFamily="50" charset="-128"/>
            </a:endParaRPr>
          </a:p>
        </p:txBody>
      </p:sp>
      <p:sp>
        <p:nvSpPr>
          <p:cNvPr id="632" name="正方形/長方形 631"/>
          <p:cNvSpPr/>
          <p:nvPr/>
        </p:nvSpPr>
        <p:spPr>
          <a:xfrm>
            <a:off x="994927" y="4124529"/>
            <a:ext cx="485239" cy="167467"/>
          </a:xfrm>
          <a:prstGeom prst="rect">
            <a:avLst/>
          </a:prstGeom>
          <a:solidFill>
            <a:srgbClr val="CCCCFF"/>
          </a:solidFill>
          <a:ln w="12700">
            <a:solidFill>
              <a:schemeClr val="tx1"/>
            </a:solidFill>
          </a:ln>
          <a:effectLst/>
        </p:spPr>
        <p:style>
          <a:lnRef idx="1">
            <a:schemeClr val="accent6"/>
          </a:lnRef>
          <a:fillRef idx="2">
            <a:schemeClr val="accent6"/>
          </a:fillRef>
          <a:effectRef idx="1">
            <a:schemeClr val="accent6"/>
          </a:effectRef>
          <a:fontRef idx="minor">
            <a:schemeClr val="dk1"/>
          </a:fontRef>
        </p:style>
        <p:txBody>
          <a:bodyPr lIns="36000" tIns="36000" rIns="36000" bIns="36000" rtlCol="0" anchor="ctr"/>
          <a:lstStyle/>
          <a:p>
            <a:pPr algn="ctr"/>
            <a:r>
              <a:rPr kumimoji="1" lang="ja-JP" altLang="en-US" sz="600" dirty="0" smtClean="0">
                <a:latin typeface="HG丸ｺﾞｼｯｸM-PRO" panose="020F0600000000000000" pitchFamily="50" charset="-128"/>
                <a:ea typeface="HG丸ｺﾞｼｯｸM-PRO" panose="020F0600000000000000" pitchFamily="50" charset="-128"/>
              </a:rPr>
              <a:t>走行方法</a:t>
            </a:r>
            <a:endParaRPr kumimoji="1" lang="ja-JP" altLang="en-US" sz="600" dirty="0">
              <a:latin typeface="HG丸ｺﾞｼｯｸM-PRO" panose="020F0600000000000000" pitchFamily="50" charset="-128"/>
              <a:ea typeface="HG丸ｺﾞｼｯｸM-PRO" panose="020F0600000000000000" pitchFamily="50" charset="-128"/>
            </a:endParaRPr>
          </a:p>
        </p:txBody>
      </p:sp>
      <p:sp>
        <p:nvSpPr>
          <p:cNvPr id="633" name="正方形/長方形 632"/>
          <p:cNvSpPr/>
          <p:nvPr/>
        </p:nvSpPr>
        <p:spPr>
          <a:xfrm>
            <a:off x="994927" y="4354767"/>
            <a:ext cx="485240" cy="169200"/>
          </a:xfrm>
          <a:prstGeom prst="rect">
            <a:avLst/>
          </a:prstGeom>
          <a:solidFill>
            <a:srgbClr val="FFCCCC"/>
          </a:solidFill>
          <a:ln w="12700">
            <a:solidFill>
              <a:schemeClr val="tx1"/>
            </a:solidFill>
          </a:ln>
          <a:effectLst/>
        </p:spPr>
        <p:style>
          <a:lnRef idx="1">
            <a:schemeClr val="accent6"/>
          </a:lnRef>
          <a:fillRef idx="2">
            <a:schemeClr val="accent6"/>
          </a:fillRef>
          <a:effectRef idx="1">
            <a:schemeClr val="accent6"/>
          </a:effectRef>
          <a:fontRef idx="minor">
            <a:schemeClr val="dk1"/>
          </a:fontRef>
        </p:style>
        <p:txBody>
          <a:bodyPr lIns="36000" tIns="36000" rIns="36000" bIns="36000" rtlCol="0" anchor="ctr"/>
          <a:lstStyle/>
          <a:p>
            <a:pPr algn="ctr"/>
            <a:r>
              <a:rPr lang="ja-JP" altLang="en-US" sz="600" dirty="0" smtClean="0">
                <a:latin typeface="HG丸ｺﾞｼｯｸM-PRO" panose="020F0600000000000000" pitchFamily="50" charset="-128"/>
                <a:ea typeface="HG丸ｺﾞｼｯｸM-PRO" panose="020F0600000000000000" pitchFamily="50" charset="-128"/>
              </a:rPr>
              <a:t>切換え</a:t>
            </a:r>
            <a:r>
              <a:rPr kumimoji="1" lang="ja-JP" altLang="en-US" sz="600" dirty="0" smtClean="0">
                <a:latin typeface="HG丸ｺﾞｼｯｸM-PRO" panose="020F0600000000000000" pitchFamily="50" charset="-128"/>
                <a:ea typeface="HG丸ｺﾞｼｯｸM-PRO" panose="020F0600000000000000" pitchFamily="50" charset="-128"/>
              </a:rPr>
              <a:t>条件</a:t>
            </a:r>
            <a:endParaRPr kumimoji="1" lang="ja-JP" altLang="en-US" sz="600" dirty="0">
              <a:latin typeface="HG丸ｺﾞｼｯｸM-PRO" panose="020F0600000000000000" pitchFamily="50" charset="-128"/>
              <a:ea typeface="HG丸ｺﾞｼｯｸM-PRO" panose="020F0600000000000000" pitchFamily="50" charset="-128"/>
            </a:endParaRPr>
          </a:p>
        </p:txBody>
      </p:sp>
      <p:sp>
        <p:nvSpPr>
          <p:cNvPr id="634" name="円弧 633"/>
          <p:cNvSpPr/>
          <p:nvPr/>
        </p:nvSpPr>
        <p:spPr>
          <a:xfrm flipH="1">
            <a:off x="882270" y="4208496"/>
            <a:ext cx="177970" cy="230278"/>
          </a:xfrm>
          <a:prstGeom prst="arc">
            <a:avLst>
              <a:gd name="adj1" fmla="val 16083125"/>
              <a:gd name="adj2" fmla="val 5812496"/>
            </a:avLst>
          </a:prstGeom>
          <a:ln w="9525">
            <a:solidFill>
              <a:schemeClr val="tx1"/>
            </a:solidFill>
            <a:headEnd type="none" w="med" len="med"/>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635" name="円弧 634"/>
          <p:cNvSpPr/>
          <p:nvPr/>
        </p:nvSpPr>
        <p:spPr>
          <a:xfrm flipV="1">
            <a:off x="1403760" y="4208496"/>
            <a:ext cx="177970" cy="230278"/>
          </a:xfrm>
          <a:prstGeom prst="arc">
            <a:avLst>
              <a:gd name="adj1" fmla="val 16083125"/>
              <a:gd name="adj2" fmla="val 5812496"/>
            </a:avLst>
          </a:prstGeom>
          <a:ln w="9525">
            <a:solidFill>
              <a:schemeClr val="tx1"/>
            </a:solidFill>
            <a:headEnd type="none" w="med" len="med"/>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636" name="円弧 635"/>
          <p:cNvSpPr/>
          <p:nvPr/>
        </p:nvSpPr>
        <p:spPr>
          <a:xfrm flipH="1" flipV="1">
            <a:off x="1583670" y="4224578"/>
            <a:ext cx="168992" cy="233593"/>
          </a:xfrm>
          <a:prstGeom prst="arc">
            <a:avLst>
              <a:gd name="adj1" fmla="val 21434236"/>
              <a:gd name="adj2" fmla="val 11863775"/>
            </a:avLst>
          </a:prstGeom>
          <a:ln w="9525">
            <a:solidFill>
              <a:schemeClr val="tx1"/>
            </a:solidFill>
            <a:prstDash val="sysDash"/>
            <a:headEnd type="none" w="med" len="med"/>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637" name="正方形/長方形 636"/>
          <p:cNvSpPr/>
          <p:nvPr/>
        </p:nvSpPr>
        <p:spPr>
          <a:xfrm>
            <a:off x="1858215" y="4124529"/>
            <a:ext cx="485239" cy="167467"/>
          </a:xfrm>
          <a:prstGeom prst="rect">
            <a:avLst/>
          </a:prstGeom>
          <a:solidFill>
            <a:srgbClr val="CCCCFF"/>
          </a:solidFill>
          <a:ln w="12700">
            <a:solidFill>
              <a:schemeClr val="tx1"/>
            </a:solidFill>
          </a:ln>
          <a:effectLst/>
        </p:spPr>
        <p:style>
          <a:lnRef idx="1">
            <a:schemeClr val="accent6"/>
          </a:lnRef>
          <a:fillRef idx="2">
            <a:schemeClr val="accent6"/>
          </a:fillRef>
          <a:effectRef idx="1">
            <a:schemeClr val="accent6"/>
          </a:effectRef>
          <a:fontRef idx="minor">
            <a:schemeClr val="dk1"/>
          </a:fontRef>
        </p:style>
        <p:txBody>
          <a:bodyPr lIns="36000" tIns="36000" rIns="36000" bIns="36000" rtlCol="0" anchor="ctr"/>
          <a:lstStyle/>
          <a:p>
            <a:pPr algn="ctr"/>
            <a:r>
              <a:rPr kumimoji="1" lang="ja-JP" altLang="en-US" sz="600" dirty="0" smtClean="0">
                <a:latin typeface="HG丸ｺﾞｼｯｸM-PRO" panose="020F0600000000000000" pitchFamily="50" charset="-128"/>
                <a:ea typeface="HG丸ｺﾞｼｯｸM-PRO" panose="020F0600000000000000" pitchFamily="50" charset="-128"/>
              </a:rPr>
              <a:t>走行方法</a:t>
            </a:r>
            <a:endParaRPr kumimoji="1" lang="ja-JP" altLang="en-US" sz="600" dirty="0">
              <a:latin typeface="HG丸ｺﾞｼｯｸM-PRO" panose="020F0600000000000000" pitchFamily="50" charset="-128"/>
              <a:ea typeface="HG丸ｺﾞｼｯｸM-PRO" panose="020F0600000000000000" pitchFamily="50" charset="-128"/>
            </a:endParaRPr>
          </a:p>
        </p:txBody>
      </p:sp>
      <p:sp>
        <p:nvSpPr>
          <p:cNvPr id="638" name="正方形/長方形 637"/>
          <p:cNvSpPr/>
          <p:nvPr/>
        </p:nvSpPr>
        <p:spPr>
          <a:xfrm>
            <a:off x="1858215" y="4354767"/>
            <a:ext cx="485240" cy="169200"/>
          </a:xfrm>
          <a:prstGeom prst="rect">
            <a:avLst/>
          </a:prstGeom>
          <a:solidFill>
            <a:srgbClr val="FFCCCC"/>
          </a:solidFill>
          <a:ln w="12700">
            <a:solidFill>
              <a:schemeClr val="tx1"/>
            </a:solidFill>
          </a:ln>
          <a:effectLst/>
        </p:spPr>
        <p:style>
          <a:lnRef idx="1">
            <a:schemeClr val="accent6"/>
          </a:lnRef>
          <a:fillRef idx="2">
            <a:schemeClr val="accent6"/>
          </a:fillRef>
          <a:effectRef idx="1">
            <a:schemeClr val="accent6"/>
          </a:effectRef>
          <a:fontRef idx="minor">
            <a:schemeClr val="dk1"/>
          </a:fontRef>
        </p:style>
        <p:txBody>
          <a:bodyPr lIns="36000" tIns="36000" rIns="36000" bIns="36000" rtlCol="0" anchor="ctr"/>
          <a:lstStyle/>
          <a:p>
            <a:pPr algn="ctr"/>
            <a:r>
              <a:rPr lang="ja-JP" altLang="en-US" sz="600" dirty="0" smtClean="0">
                <a:latin typeface="HG丸ｺﾞｼｯｸM-PRO" panose="020F0600000000000000" pitchFamily="50" charset="-128"/>
                <a:ea typeface="HG丸ｺﾞｼｯｸM-PRO" panose="020F0600000000000000" pitchFamily="50" charset="-128"/>
              </a:rPr>
              <a:t>切換え</a:t>
            </a:r>
            <a:r>
              <a:rPr kumimoji="1" lang="ja-JP" altLang="en-US" sz="600" dirty="0" smtClean="0">
                <a:latin typeface="HG丸ｺﾞｼｯｸM-PRO" panose="020F0600000000000000" pitchFamily="50" charset="-128"/>
                <a:ea typeface="HG丸ｺﾞｼｯｸM-PRO" panose="020F0600000000000000" pitchFamily="50" charset="-128"/>
              </a:rPr>
              <a:t>条件</a:t>
            </a:r>
            <a:endParaRPr kumimoji="1" lang="ja-JP" altLang="en-US" sz="600" dirty="0">
              <a:latin typeface="HG丸ｺﾞｼｯｸM-PRO" panose="020F0600000000000000" pitchFamily="50" charset="-128"/>
              <a:ea typeface="HG丸ｺﾞｼｯｸM-PRO" panose="020F0600000000000000" pitchFamily="50" charset="-128"/>
            </a:endParaRPr>
          </a:p>
        </p:txBody>
      </p:sp>
      <p:sp>
        <p:nvSpPr>
          <p:cNvPr id="639" name="円弧 638"/>
          <p:cNvSpPr/>
          <p:nvPr/>
        </p:nvSpPr>
        <p:spPr>
          <a:xfrm flipH="1">
            <a:off x="1745558" y="4208496"/>
            <a:ext cx="177970" cy="230278"/>
          </a:xfrm>
          <a:prstGeom prst="arc">
            <a:avLst>
              <a:gd name="adj1" fmla="val 16083125"/>
              <a:gd name="adj2" fmla="val 5812496"/>
            </a:avLst>
          </a:prstGeom>
          <a:ln w="9525">
            <a:solidFill>
              <a:schemeClr val="tx1"/>
            </a:solidFill>
            <a:headEnd type="none" w="med" len="med"/>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640" name="円弧 639"/>
          <p:cNvSpPr/>
          <p:nvPr/>
        </p:nvSpPr>
        <p:spPr>
          <a:xfrm flipV="1">
            <a:off x="2267048" y="4208496"/>
            <a:ext cx="177970" cy="230278"/>
          </a:xfrm>
          <a:prstGeom prst="arc">
            <a:avLst>
              <a:gd name="adj1" fmla="val 16083125"/>
              <a:gd name="adj2" fmla="val 5812496"/>
            </a:avLst>
          </a:prstGeom>
          <a:ln w="9525">
            <a:solidFill>
              <a:schemeClr val="tx1"/>
            </a:solidFill>
            <a:headEnd type="none" w="med" len="med"/>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641" name="円弧 640"/>
          <p:cNvSpPr/>
          <p:nvPr/>
        </p:nvSpPr>
        <p:spPr>
          <a:xfrm flipH="1" flipV="1">
            <a:off x="2446958" y="4224578"/>
            <a:ext cx="168992" cy="233593"/>
          </a:xfrm>
          <a:prstGeom prst="arc">
            <a:avLst>
              <a:gd name="adj1" fmla="val 21434236"/>
              <a:gd name="adj2" fmla="val 11863775"/>
            </a:avLst>
          </a:prstGeom>
          <a:ln w="9525">
            <a:solidFill>
              <a:schemeClr val="tx1"/>
            </a:solidFill>
            <a:prstDash val="sysDash"/>
            <a:headEnd type="none" w="med" len="med"/>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nvGrpSpPr>
          <p:cNvPr id="658" name="グループ化 657"/>
          <p:cNvGrpSpPr/>
          <p:nvPr/>
        </p:nvGrpSpPr>
        <p:grpSpPr>
          <a:xfrm>
            <a:off x="4080409" y="7029570"/>
            <a:ext cx="1796800" cy="296459"/>
            <a:chOff x="113110" y="840157"/>
            <a:chExt cx="2206677" cy="289332"/>
          </a:xfrm>
        </p:grpSpPr>
        <p:sp>
          <p:nvSpPr>
            <p:cNvPr id="659" name="正方形/長方形 658"/>
            <p:cNvSpPr/>
            <p:nvPr/>
          </p:nvSpPr>
          <p:spPr>
            <a:xfrm>
              <a:off x="126930" y="840157"/>
              <a:ext cx="2192857"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660" name="テキスト ボックス 659"/>
            <p:cNvSpPr txBox="1"/>
            <p:nvPr/>
          </p:nvSpPr>
          <p:spPr>
            <a:xfrm>
              <a:off x="113110" y="878200"/>
              <a:ext cx="2188708"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3.6</a:t>
              </a:r>
              <a:r>
                <a:rPr lang="ja-JP" altLang="en-US" sz="1400" dirty="0" smtClean="0">
                  <a:latin typeface="HG丸ｺﾞｼｯｸM-PRO" panose="020F0600000000000000" pitchFamily="50" charset="-128"/>
                  <a:ea typeface="HG丸ｺﾞｼｯｸM-PRO" panose="020F0600000000000000" pitchFamily="50" charset="-128"/>
                </a:rPr>
                <a:t> 機体状態取得</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663" name="正方形/長方形 662"/>
          <p:cNvSpPr/>
          <p:nvPr/>
        </p:nvSpPr>
        <p:spPr>
          <a:xfrm>
            <a:off x="1987" y="7028333"/>
            <a:ext cx="4084842" cy="2580817"/>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665" name="テキスト ボックス 664"/>
          <p:cNvSpPr txBox="1"/>
          <p:nvPr/>
        </p:nvSpPr>
        <p:spPr>
          <a:xfrm>
            <a:off x="4110670" y="7470595"/>
            <a:ext cx="1806750" cy="654025"/>
          </a:xfrm>
          <a:prstGeom prst="rect">
            <a:avLst/>
          </a:prstGeom>
          <a:noFill/>
        </p:spPr>
        <p:txBody>
          <a:bodyPr wrap="square" rtlCol="0">
            <a:spAutoFit/>
          </a:bodyPr>
          <a:lstStyle/>
          <a:p>
            <a:r>
              <a:rPr lang="ja-JP" altLang="en-US" sz="1050" b="1" u="sng" dirty="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路面</a:t>
            </a:r>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の測色をサブクラス化</a:t>
            </a:r>
            <a:endParaRPr lang="en-US" altLang="ja-JP" sz="500" u="sng" dirty="0" smtClean="0">
              <a:solidFill>
                <a:srgbClr val="0066FF"/>
              </a:solidFill>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コースの光環境に応じて</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まいまい式に切換える。</a:t>
            </a:r>
            <a:endParaRPr lang="en-US" altLang="ja-JP" sz="1050" dirty="0" smtClean="0">
              <a:latin typeface="HG丸ｺﾞｼｯｸM-PRO" panose="020F0600000000000000" pitchFamily="50" charset="-128"/>
              <a:ea typeface="HG丸ｺﾞｼｯｸM-PRO" panose="020F0600000000000000" pitchFamily="50" charset="-128"/>
            </a:endParaRPr>
          </a:p>
        </p:txBody>
      </p:sp>
      <p:sp>
        <p:nvSpPr>
          <p:cNvPr id="668" name="テキスト ボックス 667"/>
          <p:cNvSpPr txBox="1"/>
          <p:nvPr/>
        </p:nvSpPr>
        <p:spPr>
          <a:xfrm>
            <a:off x="4112239" y="8237155"/>
            <a:ext cx="1962245" cy="1215717"/>
          </a:xfrm>
          <a:prstGeom prst="rect">
            <a:avLst/>
          </a:prstGeom>
          <a:noFill/>
        </p:spPr>
        <p:txBody>
          <a:bodyPr wrap="square" rtlCol="0">
            <a:spAutoFit/>
          </a:bodyPr>
          <a:lstStyle/>
          <a:p>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必要な情報に変換</a:t>
            </a:r>
            <a:endParaRPr lang="en-US" altLang="ja-JP" sz="500" u="sng" dirty="0" smtClean="0">
              <a:solidFill>
                <a:srgbClr val="0066FF"/>
              </a:solidFill>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各センサの出力値を走行戦略の実施に必要な情報に変換する。</a:t>
            </a:r>
            <a:endParaRPr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50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例：左右</a:t>
            </a:r>
            <a:r>
              <a:rPr lang="ja-JP" altLang="en-US" sz="1050" dirty="0">
                <a:latin typeface="HG丸ｺﾞｼｯｸM-PRO" panose="020F0600000000000000" pitchFamily="50" charset="-128"/>
                <a:ea typeface="HG丸ｺﾞｼｯｸM-PRO" panose="020F0600000000000000" pitchFamily="50" charset="-128"/>
              </a:rPr>
              <a:t>の</a:t>
            </a:r>
            <a:r>
              <a:rPr lang="ja-JP" altLang="en-US" sz="1050" dirty="0" smtClean="0">
                <a:latin typeface="HG丸ｺﾞｼｯｸM-PRO" panose="020F0600000000000000" pitchFamily="50" charset="-128"/>
                <a:ea typeface="HG丸ｺﾞｼｯｸM-PRO" panose="020F0600000000000000" pitchFamily="50" charset="-128"/>
              </a:rPr>
              <a:t>エンコーダー値</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a:latin typeface="HG丸ｺﾞｼｯｸM-PRO" panose="020F0600000000000000" pitchFamily="50" charset="-128"/>
                <a:ea typeface="HG丸ｺﾞｼｯｸM-PRO" panose="020F0600000000000000" pitchFamily="50" charset="-128"/>
              </a:rPr>
              <a:t>　</a:t>
            </a:r>
            <a:r>
              <a:rPr lang="ja-JP" altLang="en-US" sz="1050" dirty="0" smtClean="0">
                <a:latin typeface="HG丸ｺﾞｼｯｸM-PRO" panose="020F0600000000000000" pitchFamily="50" charset="-128"/>
                <a:ea typeface="HG丸ｺﾞｼｯｸM-PRO" panose="020F0600000000000000" pitchFamily="50" charset="-128"/>
              </a:rPr>
              <a:t>       ⇒ 現在の座標</a:t>
            </a:r>
            <a:endParaRPr lang="en-US" altLang="ja-JP" sz="1050" dirty="0" smtClean="0">
              <a:latin typeface="HG丸ｺﾞｼｯｸM-PRO" panose="020F0600000000000000" pitchFamily="50" charset="-128"/>
              <a:ea typeface="HG丸ｺﾞｼｯｸM-PRO" panose="020F0600000000000000" pitchFamily="50" charset="-128"/>
            </a:endParaRPr>
          </a:p>
        </p:txBody>
      </p:sp>
      <p:grpSp>
        <p:nvGrpSpPr>
          <p:cNvPr id="669" name="グループ化 668"/>
          <p:cNvGrpSpPr/>
          <p:nvPr/>
        </p:nvGrpSpPr>
        <p:grpSpPr>
          <a:xfrm>
            <a:off x="-13914" y="7029643"/>
            <a:ext cx="1395021" cy="296459"/>
            <a:chOff x="113110" y="840157"/>
            <a:chExt cx="1713247" cy="289332"/>
          </a:xfrm>
        </p:grpSpPr>
        <p:sp>
          <p:nvSpPr>
            <p:cNvPr id="670" name="正方形/長方形 669"/>
            <p:cNvSpPr/>
            <p:nvPr/>
          </p:nvSpPr>
          <p:spPr>
            <a:xfrm>
              <a:off x="126930" y="840157"/>
              <a:ext cx="1699427"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671" name="テキスト ボックス 670"/>
            <p:cNvSpPr txBox="1"/>
            <p:nvPr/>
          </p:nvSpPr>
          <p:spPr>
            <a:xfrm>
              <a:off x="113110" y="878200"/>
              <a:ext cx="1713247"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3.5</a:t>
              </a:r>
              <a:r>
                <a:rPr lang="ja-JP" altLang="en-US" sz="1400" dirty="0" smtClean="0">
                  <a:latin typeface="HG丸ｺﾞｼｯｸM-PRO" panose="020F0600000000000000" pitchFamily="50" charset="-128"/>
                  <a:ea typeface="HG丸ｺﾞｼｯｸM-PRO" panose="020F0600000000000000" pitchFamily="50" charset="-128"/>
                </a:rPr>
                <a:t> 機体操作</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673" name="テキスト ボックス 672"/>
          <p:cNvSpPr txBox="1"/>
          <p:nvPr/>
        </p:nvSpPr>
        <p:spPr>
          <a:xfrm>
            <a:off x="1384090" y="7074973"/>
            <a:ext cx="2726580" cy="492443"/>
          </a:xfrm>
          <a:prstGeom prst="rect">
            <a:avLst/>
          </a:prstGeom>
          <a:noFill/>
        </p:spPr>
        <p:txBody>
          <a:bodyPr wrap="square" rtlCol="0">
            <a:spAutoFit/>
          </a:bodyPr>
          <a:lstStyle/>
          <a:p>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走行戦術が決定した操作を実行する</a:t>
            </a:r>
            <a:endParaRPr lang="en-US" altLang="ja-JP" sz="500" u="sng" dirty="0" smtClean="0">
              <a:solidFill>
                <a:srgbClr val="0066FF"/>
              </a:solidFill>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左右のモーター、尾部、ブザーを駆動する。</a:t>
            </a:r>
            <a:endParaRPr lang="en-US" altLang="ja-JP" sz="1050" dirty="0" smtClean="0">
              <a:latin typeface="HG丸ｺﾞｼｯｸM-PRO" panose="020F0600000000000000" pitchFamily="50" charset="-128"/>
              <a:ea typeface="HG丸ｺﾞｼｯｸM-PRO" panose="020F0600000000000000" pitchFamily="50" charset="-128"/>
            </a:endParaRPr>
          </a:p>
        </p:txBody>
      </p:sp>
      <p:grpSp>
        <p:nvGrpSpPr>
          <p:cNvPr id="674" name="グループ化 673"/>
          <p:cNvGrpSpPr/>
          <p:nvPr/>
        </p:nvGrpSpPr>
        <p:grpSpPr>
          <a:xfrm>
            <a:off x="10151088" y="7031085"/>
            <a:ext cx="897084" cy="296459"/>
            <a:chOff x="126930" y="840157"/>
            <a:chExt cx="1101723" cy="289332"/>
          </a:xfrm>
        </p:grpSpPr>
        <p:sp>
          <p:nvSpPr>
            <p:cNvPr id="675" name="正方形/長方形 674"/>
            <p:cNvSpPr/>
            <p:nvPr/>
          </p:nvSpPr>
          <p:spPr>
            <a:xfrm>
              <a:off x="126930" y="840157"/>
              <a:ext cx="1080533"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676" name="テキスト ボックス 675"/>
            <p:cNvSpPr txBox="1"/>
            <p:nvPr/>
          </p:nvSpPr>
          <p:spPr>
            <a:xfrm>
              <a:off x="134299" y="878200"/>
              <a:ext cx="1094354"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3.7</a:t>
              </a:r>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UI</a:t>
              </a:r>
              <a:endParaRPr kumimoji="1" lang="ja-JP" altLang="en-US" sz="1400" dirty="0">
                <a:latin typeface="HG丸ｺﾞｼｯｸM-PRO" panose="020F0600000000000000" pitchFamily="50" charset="-128"/>
                <a:ea typeface="HG丸ｺﾞｼｯｸM-PRO" panose="020F0600000000000000" pitchFamily="50" charset="-128"/>
              </a:endParaRPr>
            </a:p>
          </p:txBody>
        </p:sp>
      </p:grpSp>
      <p:pic>
        <p:nvPicPr>
          <p:cNvPr id="612"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51748" y="7712154"/>
            <a:ext cx="2238526" cy="1798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84" name="テキスト ボックス 683"/>
          <p:cNvSpPr txBox="1"/>
          <p:nvPr/>
        </p:nvSpPr>
        <p:spPr>
          <a:xfrm>
            <a:off x="10168339" y="7328406"/>
            <a:ext cx="2593369" cy="253916"/>
          </a:xfrm>
          <a:prstGeom prst="rect">
            <a:avLst/>
          </a:prstGeom>
          <a:noFill/>
        </p:spPr>
        <p:txBody>
          <a:bodyPr wrap="square" rtlCol="0">
            <a:spAutoFit/>
          </a:bodyPr>
          <a:lstStyle/>
          <a:p>
            <a:r>
              <a:rPr lang="ja-JP" altLang="en-US" sz="1050" dirty="0" smtClean="0">
                <a:latin typeface="HG丸ｺﾞｼｯｸM-PRO" panose="020F0600000000000000" pitchFamily="50" charset="-128"/>
                <a:ea typeface="HG丸ｺﾞｼｯｸM-PRO" panose="020F0600000000000000" pitchFamily="50" charset="-128"/>
              </a:rPr>
              <a:t>スタート指令の受信、デバッグに用いる。</a:t>
            </a:r>
            <a:endParaRPr lang="en-US" altLang="ja-JP" sz="1050" dirty="0" smtClean="0">
              <a:latin typeface="HG丸ｺﾞｼｯｸM-PRO" panose="020F0600000000000000" pitchFamily="50" charset="-128"/>
              <a:ea typeface="HG丸ｺﾞｼｯｸM-PRO" panose="020F0600000000000000" pitchFamily="50" charset="-128"/>
            </a:endParaRPr>
          </a:p>
        </p:txBody>
      </p:sp>
      <p:sp>
        <p:nvSpPr>
          <p:cNvPr id="685" name="テキスト ボックス 684"/>
          <p:cNvSpPr txBox="1"/>
          <p:nvPr/>
        </p:nvSpPr>
        <p:spPr>
          <a:xfrm>
            <a:off x="11104572" y="7075661"/>
            <a:ext cx="1434701" cy="253916"/>
          </a:xfrm>
          <a:prstGeom prst="rect">
            <a:avLst/>
          </a:prstGeom>
          <a:noFill/>
        </p:spPr>
        <p:txBody>
          <a:bodyPr wrap="square" rtlCol="0">
            <a:spAutoFit/>
          </a:bodyPr>
          <a:lstStyle/>
          <a:p>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外部との通信を担う</a:t>
            </a:r>
          </a:p>
        </p:txBody>
      </p:sp>
      <p:sp>
        <p:nvSpPr>
          <p:cNvPr id="750" name="テキスト ボックス 749"/>
          <p:cNvSpPr txBox="1"/>
          <p:nvPr/>
        </p:nvSpPr>
        <p:spPr>
          <a:xfrm>
            <a:off x="421506" y="4258856"/>
            <a:ext cx="303536" cy="165036"/>
          </a:xfrm>
          <a:prstGeom prst="rect">
            <a:avLst/>
          </a:prstGeom>
          <a:noFill/>
        </p:spPr>
        <p:txBody>
          <a:bodyPr wrap="none" lIns="36000" tIns="36000" rIns="36000" bIns="36000" rtlCol="0">
            <a:spAutoFit/>
          </a:bodyPr>
          <a:lstStyle/>
          <a:p>
            <a:r>
              <a:rPr kumimoji="1" lang="ja-JP" altLang="en-US" sz="600" dirty="0" smtClean="0">
                <a:latin typeface="HG丸ｺﾞｼｯｸM-PRO" panose="020F0600000000000000" pitchFamily="50" charset="-128"/>
                <a:ea typeface="HG丸ｺﾞｼｯｸM-PRO" panose="020F0600000000000000" pitchFamily="50" charset="-128"/>
              </a:rPr>
              <a:t>・・・</a:t>
            </a:r>
            <a:endParaRPr kumimoji="1" lang="ja-JP" altLang="en-US" sz="600" dirty="0">
              <a:latin typeface="HG丸ｺﾞｼｯｸM-PRO" panose="020F0600000000000000" pitchFamily="50" charset="-128"/>
              <a:ea typeface="HG丸ｺﾞｼｯｸM-PRO" panose="020F0600000000000000" pitchFamily="50" charset="-128"/>
            </a:endParaRPr>
          </a:p>
        </p:txBody>
      </p:sp>
      <p:sp>
        <p:nvSpPr>
          <p:cNvPr id="751" name="テキスト ボックス 750"/>
          <p:cNvSpPr txBox="1"/>
          <p:nvPr/>
        </p:nvSpPr>
        <p:spPr>
          <a:xfrm>
            <a:off x="2605906" y="4258856"/>
            <a:ext cx="303536" cy="165036"/>
          </a:xfrm>
          <a:prstGeom prst="rect">
            <a:avLst/>
          </a:prstGeom>
          <a:noFill/>
        </p:spPr>
        <p:txBody>
          <a:bodyPr wrap="none" lIns="36000" tIns="36000" rIns="36000" bIns="36000" rtlCol="0">
            <a:spAutoFit/>
          </a:bodyPr>
          <a:lstStyle/>
          <a:p>
            <a:r>
              <a:rPr kumimoji="1" lang="ja-JP" altLang="en-US" sz="600" dirty="0" smtClean="0">
                <a:latin typeface="HG丸ｺﾞｼｯｸM-PRO" panose="020F0600000000000000" pitchFamily="50" charset="-128"/>
                <a:ea typeface="HG丸ｺﾞｼｯｸM-PRO" panose="020F0600000000000000" pitchFamily="50" charset="-128"/>
              </a:rPr>
              <a:t>・・・</a:t>
            </a:r>
            <a:endParaRPr kumimoji="1" lang="ja-JP" altLang="en-US" sz="600" dirty="0">
              <a:latin typeface="HG丸ｺﾞｼｯｸM-PRO" panose="020F0600000000000000" pitchFamily="50" charset="-128"/>
              <a:ea typeface="HG丸ｺﾞｼｯｸM-PRO" panose="020F0600000000000000" pitchFamily="50" charset="-128"/>
            </a:endParaRPr>
          </a:p>
        </p:txBody>
      </p:sp>
      <p:pic>
        <p:nvPicPr>
          <p:cNvPr id="706" name="Picture 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65" y="7573766"/>
            <a:ext cx="3968998" cy="1961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1" name="Picture 2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67089" y="7087600"/>
            <a:ext cx="4033214" cy="24671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2" name="フローチャート: データ 161"/>
          <p:cNvSpPr/>
          <p:nvPr/>
        </p:nvSpPr>
        <p:spPr>
          <a:xfrm>
            <a:off x="11793021" y="-2956"/>
            <a:ext cx="866901" cy="534563"/>
          </a:xfrm>
          <a:prstGeom prst="flowChartInputOutput">
            <a:avLst/>
          </a:prstGeom>
          <a:solidFill>
            <a:schemeClr val="accent3">
              <a:lumMod val="40000"/>
              <a:lumOff val="60000"/>
            </a:schemeClr>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5</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要素技術</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pic>
        <p:nvPicPr>
          <p:cNvPr id="26" name="図 25"/>
          <p:cNvPicPr>
            <a:picLocks noChangeAspect="1"/>
          </p:cNvPicPr>
          <p:nvPr/>
        </p:nvPicPr>
        <p:blipFill>
          <a:blip r:embed="rId5"/>
          <a:stretch>
            <a:fillRect/>
          </a:stretch>
        </p:blipFill>
        <p:spPr>
          <a:xfrm>
            <a:off x="4431139" y="1067336"/>
            <a:ext cx="3833996" cy="3432231"/>
          </a:xfrm>
          <a:prstGeom prst="rect">
            <a:avLst/>
          </a:prstGeom>
        </p:spPr>
      </p:pic>
      <p:graphicFrame>
        <p:nvGraphicFramePr>
          <p:cNvPr id="27" name="表 26"/>
          <p:cNvGraphicFramePr>
            <a:graphicFrameLocks noGrp="1"/>
          </p:cNvGraphicFramePr>
          <p:nvPr>
            <p:extLst>
              <p:ext uri="{D42A27DB-BD31-4B8C-83A1-F6EECF244321}">
                <p14:modId xmlns:p14="http://schemas.microsoft.com/office/powerpoint/2010/main" val="3035673342"/>
              </p:ext>
            </p:extLst>
          </p:nvPr>
        </p:nvGraphicFramePr>
        <p:xfrm>
          <a:off x="7724775" y="2614993"/>
          <a:ext cx="4974060" cy="1950720"/>
        </p:xfrm>
        <a:graphic>
          <a:graphicData uri="http://schemas.openxmlformats.org/drawingml/2006/table">
            <a:tbl>
              <a:tblPr firstRow="1" bandRow="1">
                <a:tableStyleId>{00A15C55-8517-42AA-B614-E9B94910E393}</a:tableStyleId>
              </a:tblPr>
              <a:tblGrid>
                <a:gridCol w="1409700"/>
                <a:gridCol w="3564360"/>
              </a:tblGrid>
              <a:tr h="0">
                <a:tc>
                  <a:txBody>
                    <a:bodyPr/>
                    <a:lstStyle/>
                    <a:p>
                      <a:pPr algn="ctr"/>
                      <a:r>
                        <a:rPr kumimoji="1" lang="ja-JP" altLang="en-US" sz="1000" smtClean="0">
                          <a:latin typeface="+mn-lt"/>
                          <a:ea typeface="+mn-ea"/>
                          <a:cs typeface="+mn-cs"/>
                        </a:rPr>
                        <a:t>パッケージ名</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c>
                  <a:txBody>
                    <a:bodyPr/>
                    <a:lstStyle/>
                    <a:p>
                      <a:pPr algn="ctr"/>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機能</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r>
              <a:tr h="0">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アプリケーション</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各パッケージが持つ機能を呼び出し、使用する。</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r>
              <a:tr h="0">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キャリブレーション</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コース上の値を簡単に取得し保存できる機能を持つ</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r>
              <a:tr h="0">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走行戦略実施</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走行戦略が作成した戦略を実行する</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r>
              <a:tr h="0">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走行準備</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走行体をスタート位置に自動的に配置する機能を持つ</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r>
              <a:tr h="0">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走行戦略作成</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走行戦略を作成し、保持する。</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r>
              <a:tr h="0">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機体操作</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走行体を動作させるためのインターフェースを持つ</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r>
              <a:tr h="0">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機体情報</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c>
                  <a:txBody>
                    <a:bodyPr/>
                    <a:lstStyle/>
                    <a:p>
                      <a:r>
                        <a:rPr kumimoji="1" lang="ja-JP" altLang="en-US" sz="1000" smtClean="0">
                          <a:latin typeface="HG丸ｺﾞｼｯｸM-PRO" panose="020F0600000000000000" pitchFamily="50" charset="-128"/>
                          <a:ea typeface="HG丸ｺﾞｼｯｸM-PRO" panose="020F0600000000000000" pitchFamily="50" charset="-128"/>
                          <a:cs typeface="メイリオ" panose="020B0604030504040204" pitchFamily="50" charset="-128"/>
                        </a:rPr>
                        <a:t>走行体のセンサー情報を使いやすい形に変換し、提供する</a:t>
                      </a:r>
                      <a:endParaRPr kumimoji="1" lang="ja-JP" altLang="en-US" sz="1000">
                        <a:latin typeface="HG丸ｺﾞｼｯｸM-PRO" panose="020F0600000000000000" pitchFamily="50" charset="-128"/>
                        <a:ea typeface="HG丸ｺﾞｼｯｸM-PRO" panose="020F0600000000000000" pitchFamily="50" charset="-128"/>
                        <a:cs typeface="メイリオ" panose="020B0604030504040204" pitchFamily="50" charset="-128"/>
                      </a:endParaRPr>
                    </a:p>
                  </a:txBody>
                  <a:tcPr/>
                </a:tc>
              </a:tr>
            </a:tbl>
          </a:graphicData>
        </a:graphic>
      </p:graphicFrame>
      <p:sp>
        <p:nvSpPr>
          <p:cNvPr id="166" name="テキスト ボックス 165"/>
          <p:cNvSpPr txBox="1"/>
          <p:nvPr/>
        </p:nvSpPr>
        <p:spPr>
          <a:xfrm>
            <a:off x="37301" y="2413432"/>
            <a:ext cx="4240371" cy="492443"/>
          </a:xfrm>
          <a:prstGeom prst="rect">
            <a:avLst/>
          </a:prstGeom>
          <a:noFill/>
        </p:spPr>
        <p:txBody>
          <a:bodyPr wrap="square" rtlCol="0">
            <a:spAutoFit/>
          </a:bodyPr>
          <a:lstStyle/>
          <a:p>
            <a:r>
              <a:rPr lang="ja-JP" altLang="en-US"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走行</a:t>
            </a:r>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戦略の記述の容易化</a:t>
            </a:r>
            <a:endParaRPr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i="1" u="sng" dirty="0" smtClean="0">
              <a:latin typeface="HG丸ｺﾞｼｯｸM-PRO" panose="020F0600000000000000" pitchFamily="50" charset="-128"/>
              <a:ea typeface="HG丸ｺﾞｼｯｸM-PRO" panose="020F0600000000000000" pitchFamily="50" charset="-128"/>
            </a:endParaRPr>
          </a:p>
          <a:p>
            <a:pPr marL="180975"/>
            <a:endParaRPr lang="ja-JP" altLang="en-US" sz="1050" b="1" dirty="0" smtClean="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4193864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正方形/長方形 223"/>
          <p:cNvSpPr/>
          <p:nvPr/>
        </p:nvSpPr>
        <p:spPr>
          <a:xfrm>
            <a:off x="0" y="0"/>
            <a:ext cx="12801600" cy="534562"/>
          </a:xfrm>
          <a:prstGeom prst="rect">
            <a:avLst/>
          </a:prstGeom>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25" name="テキスト ボックス 224"/>
          <p:cNvSpPr txBox="1"/>
          <p:nvPr/>
        </p:nvSpPr>
        <p:spPr>
          <a:xfrm>
            <a:off x="0" y="11342"/>
            <a:ext cx="2451312" cy="523220"/>
          </a:xfrm>
          <a:prstGeom prst="rect">
            <a:avLst/>
          </a:prstGeom>
          <a:noFill/>
        </p:spPr>
        <p:txBody>
          <a:bodyPr wrap="none" rtlCol="0">
            <a:spAutoFit/>
          </a:bodyPr>
          <a:lstStyle/>
          <a:p>
            <a:r>
              <a:rPr kumimoji="1" lang="ja-JP" altLang="en-US" sz="2800" b="1" dirty="0" smtClean="0">
                <a:latin typeface="HG丸ｺﾞｼｯｸM-PRO" panose="020F0600000000000000" pitchFamily="50" charset="-128"/>
                <a:ea typeface="HG丸ｺﾞｼｯｸM-PRO" panose="020F0600000000000000" pitchFamily="50" charset="-128"/>
              </a:rPr>
              <a:t>　</a:t>
            </a:r>
            <a:r>
              <a:rPr lang="en-US" altLang="ja-JP" sz="2800" b="1" dirty="0">
                <a:latin typeface="HG丸ｺﾞｼｯｸM-PRO" panose="020F0600000000000000" pitchFamily="50" charset="-128"/>
                <a:ea typeface="HG丸ｺﾞｼｯｸM-PRO" panose="020F0600000000000000" pitchFamily="50" charset="-128"/>
              </a:rPr>
              <a:t>4</a:t>
            </a:r>
            <a:r>
              <a:rPr kumimoji="1" lang="en-US" altLang="ja-JP" sz="2800" b="1" dirty="0" smtClean="0">
                <a:latin typeface="HG丸ｺﾞｼｯｸM-PRO" panose="020F0600000000000000" pitchFamily="50" charset="-128"/>
                <a:ea typeface="HG丸ｺﾞｼｯｸM-PRO" panose="020F0600000000000000" pitchFamily="50" charset="-128"/>
              </a:rPr>
              <a:t>.</a:t>
            </a:r>
            <a:r>
              <a:rPr kumimoji="1" lang="ja-JP" altLang="en-US" sz="2800" b="1" dirty="0" smtClean="0">
                <a:latin typeface="HG丸ｺﾞｼｯｸM-PRO" panose="020F0600000000000000" pitchFamily="50" charset="-128"/>
                <a:ea typeface="HG丸ｺﾞｼｯｸM-PRO" panose="020F0600000000000000" pitchFamily="50" charset="-128"/>
              </a:rPr>
              <a:t> 振る舞い</a:t>
            </a:r>
            <a:endParaRPr kumimoji="1" lang="ja-JP" altLang="en-US" sz="2800" b="1" dirty="0">
              <a:latin typeface="HG丸ｺﾞｼｯｸM-PRO" panose="020F0600000000000000" pitchFamily="50" charset="-128"/>
              <a:ea typeface="HG丸ｺﾞｼｯｸM-PRO" panose="020F0600000000000000" pitchFamily="50" charset="-128"/>
            </a:endParaRPr>
          </a:p>
        </p:txBody>
      </p:sp>
      <p:sp>
        <p:nvSpPr>
          <p:cNvPr id="226" name="テキスト ボックス 225"/>
          <p:cNvSpPr txBox="1"/>
          <p:nvPr/>
        </p:nvSpPr>
        <p:spPr>
          <a:xfrm>
            <a:off x="2453089" y="149841"/>
            <a:ext cx="3647152" cy="246221"/>
          </a:xfrm>
          <a:prstGeom prst="rect">
            <a:avLst/>
          </a:prstGeom>
          <a:noFill/>
        </p:spPr>
        <p:txBody>
          <a:bodyPr wrap="none" rtlCol="0">
            <a:spAutoFit/>
          </a:bodyPr>
          <a:lstStyle/>
          <a:p>
            <a:r>
              <a:rPr kumimoji="1" lang="ja-JP" altLang="en-US" sz="1000" dirty="0" smtClean="0">
                <a:latin typeface="HG丸ｺﾞｼｯｸM-PRO" panose="020F0600000000000000" pitchFamily="50" charset="-128"/>
                <a:ea typeface="HG丸ｺﾞｼｯｸM-PRO" panose="020F0600000000000000" pitchFamily="50" charset="-128"/>
              </a:rPr>
              <a:t>パッケージ間の相互作用およびタスク制御、戦術の切換え</a:t>
            </a:r>
            <a:endParaRPr kumimoji="1" lang="ja-JP" altLang="en-US" sz="1000" dirty="0">
              <a:latin typeface="HG丸ｺﾞｼｯｸM-PRO" panose="020F0600000000000000" pitchFamily="50" charset="-128"/>
              <a:ea typeface="HG丸ｺﾞｼｯｸM-PRO" panose="020F0600000000000000" pitchFamily="50" charset="-128"/>
            </a:endParaRPr>
          </a:p>
        </p:txBody>
      </p:sp>
      <p:sp>
        <p:nvSpPr>
          <p:cNvPr id="64" name="フローチャート: データ 63"/>
          <p:cNvSpPr/>
          <p:nvPr/>
        </p:nvSpPr>
        <p:spPr>
          <a:xfrm>
            <a:off x="9036818" y="-1"/>
            <a:ext cx="866901" cy="534563"/>
          </a:xfrm>
          <a:prstGeom prst="flowChartInputOutput">
            <a:avLst/>
          </a:prstGeom>
          <a:solidFill>
            <a:schemeClr val="accent3">
              <a:lumMod val="40000"/>
              <a:lumOff val="60000"/>
            </a:schemeClr>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kumimoji="1" lang="en-US" altLang="ja-JP" sz="900" dirty="0" smtClean="0">
                <a:latin typeface="HG丸ｺﾞｼｯｸM-PRO" panose="020F0600000000000000" pitchFamily="50" charset="-128"/>
                <a:ea typeface="HG丸ｺﾞｼｯｸM-PRO" panose="020F0600000000000000" pitchFamily="50" charset="-128"/>
              </a:rPr>
              <a:t>1.</a:t>
            </a:r>
          </a:p>
          <a:p>
            <a:r>
              <a:rPr kumimoji="1" lang="ja-JP" altLang="en-US" sz="900" dirty="0" smtClean="0">
                <a:latin typeface="HG丸ｺﾞｼｯｸM-PRO" panose="020F0600000000000000" pitchFamily="50" charset="-128"/>
                <a:ea typeface="HG丸ｺﾞｼｯｸM-PRO" panose="020F0600000000000000" pitchFamily="50" charset="-128"/>
              </a:rPr>
              <a:t>要求分析</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68" name="フローチャート: データ 167"/>
          <p:cNvSpPr/>
          <p:nvPr/>
        </p:nvSpPr>
        <p:spPr>
          <a:xfrm>
            <a:off x="9723638" y="-1"/>
            <a:ext cx="866901" cy="534563"/>
          </a:xfrm>
          <a:prstGeom prst="flowChartInputOutput">
            <a:avLst/>
          </a:prstGeom>
          <a:solidFill>
            <a:schemeClr val="accent3">
              <a:lumMod val="40000"/>
              <a:lumOff val="60000"/>
            </a:schemeClr>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2</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smtClean="0">
                <a:latin typeface="HG丸ｺﾞｼｯｸM-PRO" panose="020F0600000000000000" pitchFamily="50" charset="-128"/>
                <a:ea typeface="HG丸ｺﾞｼｯｸM-PRO" panose="020F0600000000000000" pitchFamily="50" charset="-128"/>
              </a:rPr>
              <a:t>走行戦略</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69" name="フローチャート: データ 168"/>
          <p:cNvSpPr/>
          <p:nvPr/>
        </p:nvSpPr>
        <p:spPr>
          <a:xfrm>
            <a:off x="10415220" y="-1"/>
            <a:ext cx="866901" cy="534563"/>
          </a:xfrm>
          <a:prstGeom prst="flowChartInputOutput">
            <a:avLst/>
          </a:prstGeom>
          <a:solidFill>
            <a:schemeClr val="accent3">
              <a:lumMod val="40000"/>
              <a:lumOff val="60000"/>
            </a:schemeClr>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smtClean="0">
                <a:latin typeface="HG丸ｺﾞｼｯｸM-PRO" panose="020F0600000000000000" pitchFamily="50" charset="-128"/>
                <a:ea typeface="HG丸ｺﾞｼｯｸM-PRO" panose="020F0600000000000000" pitchFamily="50" charset="-128"/>
              </a:rPr>
              <a:t>3</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設計</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70" name="フローチャート: データ 169"/>
          <p:cNvSpPr/>
          <p:nvPr/>
        </p:nvSpPr>
        <p:spPr>
          <a:xfrm>
            <a:off x="11101450" y="-1"/>
            <a:ext cx="866901" cy="534563"/>
          </a:xfrm>
          <a:prstGeom prst="flowChartInputOutput">
            <a:avLst/>
          </a:prstGeom>
          <a:solidFill>
            <a:schemeClr val="bg1"/>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4</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振る舞い</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39" name="正方形/長方形 138"/>
          <p:cNvSpPr/>
          <p:nvPr/>
        </p:nvSpPr>
        <p:spPr>
          <a:xfrm>
            <a:off x="0" y="5479315"/>
            <a:ext cx="5884421" cy="4121885"/>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140" name="グループ化 139"/>
          <p:cNvGrpSpPr/>
          <p:nvPr/>
        </p:nvGrpSpPr>
        <p:grpSpPr>
          <a:xfrm>
            <a:off x="0" y="532869"/>
            <a:ext cx="5063319" cy="289332"/>
            <a:chOff x="108961" y="835133"/>
            <a:chExt cx="775390" cy="289332"/>
          </a:xfrm>
        </p:grpSpPr>
        <p:sp>
          <p:nvSpPr>
            <p:cNvPr id="141" name="正方形/長方形 140"/>
            <p:cNvSpPr/>
            <p:nvPr/>
          </p:nvSpPr>
          <p:spPr>
            <a:xfrm>
              <a:off x="108961" y="835133"/>
              <a:ext cx="77539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43" name="テキスト ボックス 142"/>
            <p:cNvSpPr txBox="1"/>
            <p:nvPr/>
          </p:nvSpPr>
          <p:spPr>
            <a:xfrm>
              <a:off x="113109" y="878200"/>
              <a:ext cx="771242"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4.1</a:t>
              </a:r>
              <a:r>
                <a:rPr lang="ja-JP" altLang="en-US" sz="1400" dirty="0" smtClean="0">
                  <a:latin typeface="HG丸ｺﾞｼｯｸM-PRO" panose="020F0600000000000000" pitchFamily="50" charset="-128"/>
                  <a:ea typeface="HG丸ｺﾞｼｯｸM-PRO" panose="020F0600000000000000" pitchFamily="50" charset="-128"/>
                </a:rPr>
                <a:t> ルートオブジェクトの生成および周期実行の開始</a:t>
              </a:r>
              <a:endParaRPr kumimoji="1" lang="ja-JP" altLang="en-US" sz="1400" dirty="0">
                <a:latin typeface="HG丸ｺﾞｼｯｸM-PRO" panose="020F0600000000000000" pitchFamily="50" charset="-128"/>
                <a:ea typeface="HG丸ｺﾞｼｯｸM-PRO" panose="020F0600000000000000" pitchFamily="50" charset="-128"/>
              </a:endParaRPr>
            </a:p>
          </p:txBody>
        </p:sp>
      </p:grpSp>
      <p:pic>
        <p:nvPicPr>
          <p:cNvPr id="4097"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3193" y="1249326"/>
            <a:ext cx="5485348" cy="40260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正方形/長方形 2"/>
          <p:cNvSpPr/>
          <p:nvPr/>
        </p:nvSpPr>
        <p:spPr>
          <a:xfrm>
            <a:off x="5228439" y="5782036"/>
            <a:ext cx="529500" cy="123111"/>
          </a:xfrm>
          <a:prstGeom prst="rect">
            <a:avLst/>
          </a:prstGeom>
          <a:solidFill>
            <a:schemeClr val="bg1"/>
          </a:solidFill>
          <a:ln w="12700">
            <a:noFill/>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44" name="正方形/長方形 143"/>
          <p:cNvSpPr/>
          <p:nvPr/>
        </p:nvSpPr>
        <p:spPr>
          <a:xfrm>
            <a:off x="5884422" y="532868"/>
            <a:ext cx="6917178" cy="9068331"/>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147" name="グループ化 146"/>
          <p:cNvGrpSpPr/>
          <p:nvPr/>
        </p:nvGrpSpPr>
        <p:grpSpPr>
          <a:xfrm>
            <a:off x="5884422" y="531914"/>
            <a:ext cx="5063319" cy="289332"/>
            <a:chOff x="108961" y="835133"/>
            <a:chExt cx="775390" cy="289332"/>
          </a:xfrm>
        </p:grpSpPr>
        <p:sp>
          <p:nvSpPr>
            <p:cNvPr id="150" name="正方形/長方形 149"/>
            <p:cNvSpPr/>
            <p:nvPr/>
          </p:nvSpPr>
          <p:spPr>
            <a:xfrm>
              <a:off x="108961" y="835133"/>
              <a:ext cx="77539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51" name="テキスト ボックス 150"/>
            <p:cNvSpPr txBox="1"/>
            <p:nvPr/>
          </p:nvSpPr>
          <p:spPr>
            <a:xfrm>
              <a:off x="113109" y="878200"/>
              <a:ext cx="771242"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4.3</a:t>
              </a:r>
              <a:r>
                <a:rPr lang="ja-JP" altLang="en-US" sz="1400" dirty="0" smtClean="0">
                  <a:latin typeface="HG丸ｺﾞｼｯｸM-PRO" panose="020F0600000000000000" pitchFamily="50" charset="-128"/>
                  <a:ea typeface="HG丸ｺﾞｼｯｸM-PRO" panose="020F0600000000000000" pitchFamily="50" charset="-128"/>
                </a:rPr>
                <a:t> </a:t>
              </a:r>
              <a:r>
                <a:rPr lang="ja-JP" altLang="en-US" sz="1400" dirty="0">
                  <a:latin typeface="HG丸ｺﾞｼｯｸM-PRO" panose="020F0600000000000000" pitchFamily="50" charset="-128"/>
                  <a:ea typeface="HG丸ｺﾞｼｯｸM-PRO" panose="020F0600000000000000" pitchFamily="50" charset="-128"/>
                </a:rPr>
                <a:t>戦術</a:t>
              </a:r>
              <a:r>
                <a:rPr lang="ja-JP" altLang="en-US" sz="1400" dirty="0" smtClean="0">
                  <a:latin typeface="HG丸ｺﾞｼｯｸM-PRO" panose="020F0600000000000000" pitchFamily="50" charset="-128"/>
                  <a:ea typeface="HG丸ｺﾞｼｯｸM-PRO" panose="020F0600000000000000" pitchFamily="50" charset="-128"/>
                </a:rPr>
                <a:t>の実行および戦術の切換え、他の戦略への切換え</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154" name="テキスト ボックス 153"/>
          <p:cNvSpPr txBox="1"/>
          <p:nvPr/>
        </p:nvSpPr>
        <p:spPr>
          <a:xfrm>
            <a:off x="140799" y="922313"/>
            <a:ext cx="5697174" cy="492443"/>
          </a:xfrm>
          <a:prstGeom prst="rect">
            <a:avLst/>
          </a:prstGeom>
          <a:noFill/>
        </p:spPr>
        <p:txBody>
          <a:bodyPr wrap="square" rtlCol="0">
            <a:spAutoFit/>
          </a:bodyPr>
          <a:lstStyle/>
          <a:p>
            <a:r>
              <a:rPr lang="ja-JP" altLang="en-US" sz="1050" dirty="0" smtClean="0">
                <a:latin typeface="HG丸ｺﾞｼｯｸM-PRO" panose="020F0600000000000000" pitchFamily="50" charset="-128"/>
                <a:ea typeface="HG丸ｺﾞｼｯｸM-PRO" panose="020F0600000000000000" pitchFamily="50" charset="-128"/>
              </a:rPr>
              <a:t>アプリケーションがすべてのルートを作成し、周期実行すべきメソッドをタスク管理に登録する。</a:t>
            </a:r>
            <a:endParaRPr kumimoji="1" lang="en-US" altLang="ja-JP" sz="1050" dirty="0" smtClean="0">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p:txBody>
      </p:sp>
      <p:sp>
        <p:nvSpPr>
          <p:cNvPr id="157" name="テキスト ボックス 156"/>
          <p:cNvSpPr txBox="1"/>
          <p:nvPr/>
        </p:nvSpPr>
        <p:spPr>
          <a:xfrm>
            <a:off x="6280565" y="1003104"/>
            <a:ext cx="5697174" cy="492443"/>
          </a:xfrm>
          <a:prstGeom prst="rect">
            <a:avLst/>
          </a:prstGeom>
          <a:noFill/>
        </p:spPr>
        <p:txBody>
          <a:bodyPr wrap="square" rtlCol="0">
            <a:spAutoFit/>
          </a:bodyPr>
          <a:lstStyle/>
          <a:p>
            <a:endParaRPr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走行戦略実施が戦術イテレーターが指す戦術を切りかえることで、他の戦略に移行する。</a:t>
            </a:r>
            <a:endParaRPr kumimoji="1" lang="en-US" altLang="ja-JP" sz="1050" dirty="0" smtClean="0">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p:txBody>
      </p:sp>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087" y="5764784"/>
            <a:ext cx="3810188" cy="3791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4" name="グループ化 163"/>
          <p:cNvGrpSpPr/>
          <p:nvPr/>
        </p:nvGrpSpPr>
        <p:grpSpPr>
          <a:xfrm>
            <a:off x="-3665" y="5475452"/>
            <a:ext cx="3152307" cy="289332"/>
            <a:chOff x="108961" y="835133"/>
            <a:chExt cx="775390" cy="289332"/>
          </a:xfrm>
        </p:grpSpPr>
        <p:sp>
          <p:nvSpPr>
            <p:cNvPr id="165" name="正方形/長方形 164"/>
            <p:cNvSpPr/>
            <p:nvPr/>
          </p:nvSpPr>
          <p:spPr>
            <a:xfrm>
              <a:off x="108961" y="835133"/>
              <a:ext cx="77539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66" name="テキスト ボックス 165"/>
            <p:cNvSpPr txBox="1"/>
            <p:nvPr/>
          </p:nvSpPr>
          <p:spPr>
            <a:xfrm>
              <a:off x="113109" y="878200"/>
              <a:ext cx="771242"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4.2</a:t>
              </a:r>
              <a:r>
                <a:rPr lang="ja-JP" altLang="en-US" sz="1400" dirty="0" smtClean="0">
                  <a:latin typeface="HG丸ｺﾞｼｯｸM-PRO" panose="020F0600000000000000" pitchFamily="50" charset="-128"/>
                  <a:ea typeface="HG丸ｺﾞｼｯｸM-PRO" panose="020F0600000000000000" pitchFamily="50" charset="-128"/>
                </a:rPr>
                <a:t> コースアウトからの復帰戦略</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167" name="テキスト ボックス 166"/>
          <p:cNvSpPr txBox="1"/>
          <p:nvPr/>
        </p:nvSpPr>
        <p:spPr>
          <a:xfrm>
            <a:off x="3903811" y="6479347"/>
            <a:ext cx="1589378" cy="415498"/>
          </a:xfrm>
          <a:prstGeom prst="rect">
            <a:avLst/>
          </a:prstGeom>
          <a:noFill/>
        </p:spPr>
        <p:txBody>
          <a:bodyPr wrap="square" rtlCol="0">
            <a:spAutoFit/>
          </a:bodyPr>
          <a:lstStyle/>
          <a:p>
            <a:r>
              <a:rPr lang="ja-JP" altLang="en-US" sz="1050" dirty="0">
                <a:latin typeface="HG丸ｺﾞｼｯｸM-PRO" panose="020F0600000000000000" pitchFamily="50" charset="-128"/>
                <a:ea typeface="HG丸ｺﾞｼｯｸM-PRO" panose="020F0600000000000000" pitchFamily="50" charset="-128"/>
              </a:rPr>
              <a:t>停止</a:t>
            </a:r>
            <a:r>
              <a:rPr lang="ja-JP" altLang="en-US" sz="1050" dirty="0" smtClean="0">
                <a:latin typeface="HG丸ｺﾞｼｯｸM-PRO" panose="020F0600000000000000" pitchFamily="50" charset="-128"/>
                <a:ea typeface="HG丸ｺﾞｼｯｸM-PRO" panose="020F0600000000000000" pitchFamily="50" charset="-128"/>
              </a:rPr>
              <a:t>して左右に旋回し、ラインを検出を試みる。</a:t>
            </a:r>
            <a:endParaRPr kumimoji="1" lang="en-US" altLang="ja-JP" sz="1050" dirty="0" smtClean="0">
              <a:latin typeface="HG丸ｺﾞｼｯｸM-PRO" panose="020F0600000000000000" pitchFamily="50" charset="-128"/>
              <a:ea typeface="HG丸ｺﾞｼｯｸM-PRO" panose="020F0600000000000000" pitchFamily="50" charset="-128"/>
            </a:endParaRPr>
          </a:p>
        </p:txBody>
      </p:sp>
      <p:sp>
        <p:nvSpPr>
          <p:cNvPr id="30" name="フローチャート: データ 29"/>
          <p:cNvSpPr/>
          <p:nvPr/>
        </p:nvSpPr>
        <p:spPr>
          <a:xfrm>
            <a:off x="11793021" y="-2956"/>
            <a:ext cx="866901" cy="534563"/>
          </a:xfrm>
          <a:prstGeom prst="flowChartInputOutput">
            <a:avLst/>
          </a:prstGeom>
          <a:solidFill>
            <a:schemeClr val="accent3">
              <a:lumMod val="40000"/>
              <a:lumOff val="60000"/>
            </a:schemeClr>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5</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要素技術</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9152" y="1635509"/>
            <a:ext cx="5400000" cy="68630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308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p:cNvGrpSpPr/>
          <p:nvPr/>
        </p:nvGrpSpPr>
        <p:grpSpPr>
          <a:xfrm>
            <a:off x="0" y="-1"/>
            <a:ext cx="12801600" cy="534563"/>
            <a:chOff x="0" y="-1"/>
            <a:chExt cx="12801600" cy="534563"/>
          </a:xfrm>
        </p:grpSpPr>
        <p:sp>
          <p:nvSpPr>
            <p:cNvPr id="10" name="正方形/長方形 9"/>
            <p:cNvSpPr/>
            <p:nvPr/>
          </p:nvSpPr>
          <p:spPr>
            <a:xfrm>
              <a:off x="0" y="0"/>
              <a:ext cx="12801600" cy="533668"/>
            </a:xfrm>
            <a:prstGeom prst="rect">
              <a:avLst/>
            </a:prstGeom>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1" name="テキスト ボックス 10"/>
            <p:cNvSpPr txBox="1"/>
            <p:nvPr/>
          </p:nvSpPr>
          <p:spPr>
            <a:xfrm>
              <a:off x="0" y="11342"/>
              <a:ext cx="2451312" cy="523220"/>
            </a:xfrm>
            <a:prstGeom prst="rect">
              <a:avLst/>
            </a:prstGeom>
            <a:noFill/>
          </p:spPr>
          <p:txBody>
            <a:bodyPr wrap="none" rtlCol="0">
              <a:spAutoFit/>
            </a:bodyPr>
            <a:lstStyle/>
            <a:p>
              <a:r>
                <a:rPr kumimoji="1" lang="ja-JP" altLang="en-US" sz="2800" b="1" dirty="0" smtClean="0">
                  <a:latin typeface="HG丸ｺﾞｼｯｸM-PRO" panose="020F0600000000000000" pitchFamily="50" charset="-128"/>
                  <a:ea typeface="HG丸ｺﾞｼｯｸM-PRO" panose="020F0600000000000000" pitchFamily="50" charset="-128"/>
                </a:rPr>
                <a:t>　</a:t>
              </a:r>
              <a:r>
                <a:rPr lang="en-US" altLang="ja-JP" sz="2800" b="1" dirty="0">
                  <a:latin typeface="HG丸ｺﾞｼｯｸM-PRO" panose="020F0600000000000000" pitchFamily="50" charset="-128"/>
                  <a:ea typeface="HG丸ｺﾞｼｯｸM-PRO" panose="020F0600000000000000" pitchFamily="50" charset="-128"/>
                </a:rPr>
                <a:t>5</a:t>
              </a:r>
              <a:r>
                <a:rPr kumimoji="1" lang="en-US" altLang="ja-JP" sz="2800" b="1" dirty="0" smtClean="0">
                  <a:latin typeface="HG丸ｺﾞｼｯｸM-PRO" panose="020F0600000000000000" pitchFamily="50" charset="-128"/>
                  <a:ea typeface="HG丸ｺﾞｼｯｸM-PRO" panose="020F0600000000000000" pitchFamily="50" charset="-128"/>
                </a:rPr>
                <a:t>.</a:t>
              </a:r>
              <a:r>
                <a:rPr kumimoji="1" lang="ja-JP" altLang="en-US" sz="2800" b="1" dirty="0" smtClean="0">
                  <a:latin typeface="HG丸ｺﾞｼｯｸM-PRO" panose="020F0600000000000000" pitchFamily="50" charset="-128"/>
                  <a:ea typeface="HG丸ｺﾞｼｯｸM-PRO" panose="020F0600000000000000" pitchFamily="50" charset="-128"/>
                </a:rPr>
                <a:t> 要素技術</a:t>
              </a:r>
              <a:endParaRPr kumimoji="1" lang="ja-JP" altLang="en-US" sz="2800" b="1" dirty="0">
                <a:latin typeface="HG丸ｺﾞｼｯｸM-PRO" panose="020F0600000000000000" pitchFamily="50" charset="-128"/>
                <a:ea typeface="HG丸ｺﾞｼｯｸM-PRO" panose="020F0600000000000000" pitchFamily="50" charset="-128"/>
              </a:endParaRPr>
            </a:p>
          </p:txBody>
        </p:sp>
        <p:sp>
          <p:nvSpPr>
            <p:cNvPr id="12" name="テキスト ボックス 11"/>
            <p:cNvSpPr txBox="1"/>
            <p:nvPr/>
          </p:nvSpPr>
          <p:spPr>
            <a:xfrm>
              <a:off x="2453089" y="149841"/>
              <a:ext cx="1723549" cy="246221"/>
            </a:xfrm>
            <a:prstGeom prst="rect">
              <a:avLst/>
            </a:prstGeom>
            <a:noFill/>
          </p:spPr>
          <p:txBody>
            <a:bodyPr wrap="none" rtlCol="0">
              <a:spAutoFit/>
            </a:bodyPr>
            <a:lstStyle/>
            <a:p>
              <a:r>
                <a:rPr lang="ja-JP" altLang="en-US" sz="1000" dirty="0">
                  <a:latin typeface="HG丸ｺﾞｼｯｸM-PRO" panose="020F0600000000000000" pitchFamily="50" charset="-128"/>
                  <a:ea typeface="HG丸ｺﾞｼｯｸM-PRO" panose="020F0600000000000000" pitchFamily="50" charset="-128"/>
                </a:rPr>
                <a:t>機能実現のため</a:t>
              </a:r>
              <a:r>
                <a:rPr lang="ja-JP" altLang="en-US" sz="1000" dirty="0" smtClean="0">
                  <a:latin typeface="HG丸ｺﾞｼｯｸM-PRO" panose="020F0600000000000000" pitchFamily="50" charset="-128"/>
                  <a:ea typeface="HG丸ｺﾞｼｯｸM-PRO" panose="020F0600000000000000" pitchFamily="50" charset="-128"/>
                </a:rPr>
                <a:t>の基礎技術</a:t>
              </a:r>
              <a:endParaRPr kumimoji="1" lang="ja-JP" altLang="en-US" sz="1000" dirty="0">
                <a:latin typeface="HG丸ｺﾞｼｯｸM-PRO" panose="020F0600000000000000" pitchFamily="50" charset="-128"/>
                <a:ea typeface="HG丸ｺﾞｼｯｸM-PRO" panose="020F0600000000000000" pitchFamily="50" charset="-128"/>
              </a:endParaRPr>
            </a:p>
          </p:txBody>
        </p:sp>
        <p:sp>
          <p:nvSpPr>
            <p:cNvPr id="13" name="フローチャート: データ 12"/>
            <p:cNvSpPr/>
            <p:nvPr/>
          </p:nvSpPr>
          <p:spPr>
            <a:xfrm>
              <a:off x="9036818"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kumimoji="1" lang="en-US" altLang="ja-JP" sz="900" dirty="0" smtClean="0">
                  <a:latin typeface="HG丸ｺﾞｼｯｸM-PRO" panose="020F0600000000000000" pitchFamily="50" charset="-128"/>
                  <a:ea typeface="HG丸ｺﾞｼｯｸM-PRO" panose="020F0600000000000000" pitchFamily="50" charset="-128"/>
                </a:rPr>
                <a:t>1.</a:t>
              </a:r>
            </a:p>
            <a:p>
              <a:r>
                <a:rPr kumimoji="1" lang="ja-JP" altLang="en-US" sz="900" dirty="0" smtClean="0">
                  <a:latin typeface="HG丸ｺﾞｼｯｸM-PRO" panose="020F0600000000000000" pitchFamily="50" charset="-128"/>
                  <a:ea typeface="HG丸ｺﾞｼｯｸM-PRO" panose="020F0600000000000000" pitchFamily="50" charset="-128"/>
                </a:rPr>
                <a:t>要求分析</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4" name="フローチャート: データ 13"/>
            <p:cNvSpPr/>
            <p:nvPr/>
          </p:nvSpPr>
          <p:spPr>
            <a:xfrm>
              <a:off x="9723638"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2</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smtClean="0">
                  <a:latin typeface="HG丸ｺﾞｼｯｸM-PRO" panose="020F0600000000000000" pitchFamily="50" charset="-128"/>
                  <a:ea typeface="HG丸ｺﾞｼｯｸM-PRO" panose="020F0600000000000000" pitchFamily="50" charset="-128"/>
                </a:rPr>
                <a:t>走行戦略</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5" name="フローチャート: データ 14"/>
            <p:cNvSpPr/>
            <p:nvPr/>
          </p:nvSpPr>
          <p:spPr>
            <a:xfrm>
              <a:off x="10415220"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smtClean="0">
                  <a:latin typeface="HG丸ｺﾞｼｯｸM-PRO" panose="020F0600000000000000" pitchFamily="50" charset="-128"/>
                  <a:ea typeface="HG丸ｺﾞｼｯｸM-PRO" panose="020F0600000000000000" pitchFamily="50" charset="-128"/>
                </a:rPr>
                <a:t>3</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設計</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6" name="フローチャート: データ 15"/>
            <p:cNvSpPr/>
            <p:nvPr/>
          </p:nvSpPr>
          <p:spPr>
            <a:xfrm>
              <a:off x="11101450"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4</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振る舞い</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grpSp>
      <p:sp>
        <p:nvSpPr>
          <p:cNvPr id="17" name="フローチャート: データ 16"/>
          <p:cNvSpPr/>
          <p:nvPr/>
        </p:nvSpPr>
        <p:spPr>
          <a:xfrm>
            <a:off x="11793021" y="-2956"/>
            <a:ext cx="866901" cy="534563"/>
          </a:xfrm>
          <a:prstGeom prst="flowChartInputOutput">
            <a:avLst/>
          </a:prstGeom>
          <a:solidFill>
            <a:schemeClr val="bg1"/>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5</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要素技術</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22" name="正方形/長方形 21"/>
          <p:cNvSpPr/>
          <p:nvPr/>
        </p:nvSpPr>
        <p:spPr>
          <a:xfrm>
            <a:off x="2" y="550821"/>
            <a:ext cx="5027862" cy="3895601"/>
          </a:xfrm>
          <a:prstGeom prst="rect">
            <a:avLst/>
          </a:prstGeom>
          <a:no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8" name="正方形/長方形 17"/>
          <p:cNvSpPr/>
          <p:nvPr/>
        </p:nvSpPr>
        <p:spPr>
          <a:xfrm>
            <a:off x="5026672" y="567360"/>
            <a:ext cx="7774928" cy="3031719"/>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19" name="グループ化 18"/>
          <p:cNvGrpSpPr/>
          <p:nvPr/>
        </p:nvGrpSpPr>
        <p:grpSpPr>
          <a:xfrm>
            <a:off x="0" y="531607"/>
            <a:ext cx="1496035" cy="289332"/>
            <a:chOff x="108961" y="835133"/>
            <a:chExt cx="775390" cy="289332"/>
          </a:xfrm>
        </p:grpSpPr>
        <p:sp>
          <p:nvSpPr>
            <p:cNvPr id="20" name="正方形/長方形 19"/>
            <p:cNvSpPr/>
            <p:nvPr/>
          </p:nvSpPr>
          <p:spPr>
            <a:xfrm>
              <a:off x="108961" y="835133"/>
              <a:ext cx="77539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1" name="テキスト ボックス 20"/>
            <p:cNvSpPr txBox="1"/>
            <p:nvPr/>
          </p:nvSpPr>
          <p:spPr>
            <a:xfrm>
              <a:off x="113109" y="878200"/>
              <a:ext cx="771242"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5.1</a:t>
              </a:r>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PID</a:t>
              </a:r>
              <a:r>
                <a:rPr lang="ja-JP" altLang="en-US" sz="1400" dirty="0">
                  <a:latin typeface="HG丸ｺﾞｼｯｸM-PRO" panose="020F0600000000000000" pitchFamily="50" charset="-128"/>
                  <a:ea typeface="HG丸ｺﾞｼｯｸM-PRO" panose="020F0600000000000000" pitchFamily="50" charset="-128"/>
                </a:rPr>
                <a:t>制御</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23" name="テキスト ボックス 22"/>
          <p:cNvSpPr txBox="1"/>
          <p:nvPr/>
        </p:nvSpPr>
        <p:spPr>
          <a:xfrm>
            <a:off x="72013" y="933369"/>
            <a:ext cx="4977981" cy="1223412"/>
          </a:xfrm>
          <a:prstGeom prst="rect">
            <a:avLst/>
          </a:prstGeom>
          <a:noFill/>
        </p:spPr>
        <p:txBody>
          <a:bodyPr wrap="square" rtlCol="0">
            <a:spAutoFit/>
          </a:bodyPr>
          <a:lstStyle/>
          <a:p>
            <a:r>
              <a:rPr kumimoji="1" lang="ja-JP" altLang="en-US" sz="1050" smtClean="0">
                <a:latin typeface="HG丸ｺﾞｼｯｸM-PRO" panose="020F0600000000000000" pitchFamily="50" charset="-128"/>
                <a:ea typeface="HG丸ｺﾞｼｯｸM-PRO" panose="020F0600000000000000" pitchFamily="50" charset="-128"/>
              </a:rPr>
              <a:t>ライントレース制御に</a:t>
            </a:r>
            <a:r>
              <a:rPr kumimoji="1" lang="en-US" altLang="ja-JP" sz="1050" smtClean="0">
                <a:latin typeface="HG丸ｺﾞｼｯｸM-PRO" panose="020F0600000000000000" pitchFamily="50" charset="-128"/>
                <a:ea typeface="HG丸ｺﾞｼｯｸM-PRO" panose="020F0600000000000000" pitchFamily="50" charset="-128"/>
              </a:rPr>
              <a:t>PID</a:t>
            </a:r>
            <a:r>
              <a:rPr kumimoji="1" lang="ja-JP" altLang="en-US" sz="1050" smtClean="0">
                <a:latin typeface="HG丸ｺﾞｼｯｸM-PRO" panose="020F0600000000000000" pitchFamily="50" charset="-128"/>
                <a:ea typeface="HG丸ｺﾞｼｯｸM-PRO" panose="020F0600000000000000" pitchFamily="50" charset="-128"/>
              </a:rPr>
              <a:t>制御を用いた。</a:t>
            </a:r>
            <a:endParaRPr kumimoji="1" lang="en-US" altLang="ja-JP" sz="1050" smtClean="0">
              <a:latin typeface="HG丸ｺﾞｼｯｸM-PRO" panose="020F0600000000000000" pitchFamily="50" charset="-128"/>
              <a:ea typeface="HG丸ｺﾞｼｯｸM-PRO" panose="020F0600000000000000" pitchFamily="50" charset="-128"/>
            </a:endParaRPr>
          </a:p>
          <a:p>
            <a:endParaRPr lang="en-US" altLang="ja-JP" sz="1050" dirty="0">
              <a:latin typeface="HG丸ｺﾞｼｯｸM-PRO" panose="020F0600000000000000" pitchFamily="50" charset="-128"/>
              <a:ea typeface="HG丸ｺﾞｼｯｸM-PRO" panose="020F0600000000000000" pitchFamily="50" charset="-128"/>
            </a:endParaRPr>
          </a:p>
          <a:p>
            <a:r>
              <a:rPr kumimoji="1" lang="ja-JP" altLang="en-US" sz="1050" dirty="0" smtClean="0">
                <a:latin typeface="HG丸ｺﾞｼｯｸM-PRO" panose="020F0600000000000000" pitchFamily="50" charset="-128"/>
                <a:ea typeface="HG丸ｺﾞｼｯｸM-PRO" panose="020F0600000000000000" pitchFamily="50" charset="-128"/>
              </a:rPr>
              <a:t>　偏差 </a:t>
            </a:r>
            <a:r>
              <a:rPr kumimoji="1" lang="en-US" altLang="ja-JP" sz="1050" dirty="0" smtClean="0">
                <a:latin typeface="HG丸ｺﾞｼｯｸM-PRO" panose="020F0600000000000000" pitchFamily="50" charset="-128"/>
                <a:ea typeface="HG丸ｺﾞｼｯｸM-PRO" panose="020F0600000000000000" pitchFamily="50" charset="-128"/>
              </a:rPr>
              <a:t>=</a:t>
            </a:r>
            <a:r>
              <a:rPr kumimoji="1" lang="ja-JP" altLang="en-US" sz="1050" dirty="0" smtClean="0">
                <a:latin typeface="HG丸ｺﾞｼｯｸM-PRO" panose="020F0600000000000000" pitchFamily="50" charset="-128"/>
                <a:ea typeface="HG丸ｺﾞｼｯｸM-PRO" panose="020F0600000000000000" pitchFamily="50" charset="-128"/>
              </a:rPr>
              <a:t> 現在値 </a:t>
            </a:r>
            <a:r>
              <a:rPr kumimoji="1" lang="en-US" altLang="ja-JP" sz="1050" dirty="0" smtClean="0">
                <a:latin typeface="HG丸ｺﾞｼｯｸM-PRO" panose="020F0600000000000000" pitchFamily="50" charset="-128"/>
                <a:ea typeface="HG丸ｺﾞｼｯｸM-PRO" panose="020F0600000000000000" pitchFamily="50" charset="-128"/>
              </a:rPr>
              <a:t>–</a:t>
            </a:r>
            <a:r>
              <a:rPr kumimoji="1" lang="ja-JP" altLang="en-US" sz="1050" dirty="0" smtClean="0">
                <a:latin typeface="HG丸ｺﾞｼｯｸM-PRO" panose="020F0600000000000000" pitchFamily="50" charset="-128"/>
                <a:ea typeface="HG丸ｺﾞｼｯｸM-PRO" panose="020F0600000000000000" pitchFamily="50" charset="-128"/>
              </a:rPr>
              <a:t> 目標値</a:t>
            </a:r>
            <a:endParaRPr kumimoji="1"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a:latin typeface="HG丸ｺﾞｼｯｸM-PRO" panose="020F0600000000000000" pitchFamily="50" charset="-128"/>
                <a:ea typeface="HG丸ｺﾞｼｯｸM-PRO" panose="020F0600000000000000" pitchFamily="50" charset="-128"/>
              </a:rPr>
              <a:t>　</a:t>
            </a:r>
            <a:r>
              <a:rPr lang="ja-JP" altLang="en-US" sz="1050" dirty="0" smtClean="0">
                <a:latin typeface="HG丸ｺﾞｼｯｸM-PRO" panose="020F0600000000000000" pitchFamily="50" charset="-128"/>
                <a:ea typeface="HG丸ｺﾞｼｯｸM-PRO" panose="020F0600000000000000" pitchFamily="50" charset="-128"/>
              </a:rPr>
              <a:t>偏差の微分値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（現在</a:t>
            </a:r>
            <a:r>
              <a:rPr lang="ja-JP" altLang="en-US" sz="1050" dirty="0">
                <a:latin typeface="HG丸ｺﾞｼｯｸM-PRO" panose="020F0600000000000000" pitchFamily="50" charset="-128"/>
                <a:ea typeface="HG丸ｺﾞｼｯｸM-PRO" panose="020F0600000000000000" pitchFamily="50" charset="-128"/>
              </a:rPr>
              <a:t>の偏差 </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 前の</a:t>
            </a:r>
            <a:r>
              <a:rPr lang="ja-JP" altLang="en-US" sz="1050" dirty="0" smtClean="0">
                <a:latin typeface="HG丸ｺﾞｼｯｸM-PRO" panose="020F0600000000000000" pitchFamily="50" charset="-128"/>
                <a:ea typeface="HG丸ｺﾞｼｯｸM-PRO" panose="020F0600000000000000" pitchFamily="50" charset="-128"/>
              </a:rPr>
              <a:t>偏差）</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周期</a:t>
            </a:r>
            <a:endParaRPr kumimoji="1"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　偏差</a:t>
            </a:r>
            <a:r>
              <a:rPr lang="ja-JP" altLang="en-US" sz="1050" dirty="0">
                <a:latin typeface="HG丸ｺﾞｼｯｸM-PRO" panose="020F0600000000000000" pitchFamily="50" charset="-128"/>
                <a:ea typeface="HG丸ｺﾞｼｯｸM-PRO" panose="020F0600000000000000" pitchFamily="50" charset="-128"/>
              </a:rPr>
              <a:t>の</a:t>
            </a:r>
            <a:r>
              <a:rPr lang="ja-JP" altLang="en-US" sz="1050" dirty="0" smtClean="0">
                <a:latin typeface="HG丸ｺﾞｼｯｸM-PRO" panose="020F0600000000000000" pitchFamily="50" charset="-128"/>
                <a:ea typeface="HG丸ｺﾞｼｯｸM-PRO" panose="020F0600000000000000" pitchFamily="50" charset="-128"/>
              </a:rPr>
              <a:t>積分値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現在の偏差 </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 偏差の積算値）* 周期 </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2</a:t>
            </a:r>
            <a:r>
              <a:rPr lang="ja-JP" altLang="en-US" sz="1050" dirty="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 </a:t>
            </a:r>
            <a:r>
              <a:rPr lang="ja-JP" altLang="en-US" sz="1050" dirty="0" smtClean="0">
                <a:latin typeface="HG丸ｺﾞｼｯｸM-PRO" panose="020F0600000000000000" pitchFamily="50" charset="-128"/>
                <a:ea typeface="HG丸ｺﾞｼｯｸM-PRO" panose="020F0600000000000000" pitchFamily="50" charset="-128"/>
              </a:rPr>
              <a:t>前回</a:t>
            </a:r>
            <a:r>
              <a:rPr lang="ja-JP" altLang="en-US" sz="1050" smtClean="0">
                <a:latin typeface="HG丸ｺﾞｼｯｸM-PRO" panose="020F0600000000000000" pitchFamily="50" charset="-128"/>
                <a:ea typeface="HG丸ｺﾞｼｯｸM-PRO" panose="020F0600000000000000" pitchFamily="50" charset="-128"/>
              </a:rPr>
              <a:t>の積分値</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a:latin typeface="HG丸ｺﾞｼｯｸM-PRO" panose="020F0600000000000000" pitchFamily="50" charset="-128"/>
                <a:ea typeface="HG丸ｺﾞｼｯｸM-PRO" panose="020F0600000000000000" pitchFamily="50" charset="-128"/>
              </a:rPr>
              <a:t>　</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　操作量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err="1" smtClean="0">
                <a:latin typeface="HG丸ｺﾞｼｯｸM-PRO" panose="020F0600000000000000" pitchFamily="50" charset="-128"/>
                <a:ea typeface="HG丸ｺﾞｼｯｸM-PRO" panose="020F0600000000000000" pitchFamily="50" charset="-128"/>
              </a:rPr>
              <a:t>Kp</a:t>
            </a:r>
            <a:r>
              <a:rPr lang="ja-JP" altLang="en-US" sz="1050" dirty="0" smtClean="0">
                <a:latin typeface="HG丸ｺﾞｼｯｸM-PRO" panose="020F0600000000000000" pitchFamily="50" charset="-128"/>
                <a:ea typeface="HG丸ｺﾞｼｯｸM-PRO" panose="020F0600000000000000" pitchFamily="50" charset="-128"/>
              </a:rPr>
              <a:t> * 偏差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err="1" smtClean="0">
                <a:latin typeface="HG丸ｺﾞｼｯｸM-PRO" panose="020F0600000000000000" pitchFamily="50" charset="-128"/>
                <a:ea typeface="HG丸ｺﾞｼｯｸM-PRO" panose="020F0600000000000000" pitchFamily="50" charset="-128"/>
              </a:rPr>
              <a:t>Kd</a:t>
            </a:r>
            <a:r>
              <a:rPr lang="ja-JP" altLang="en-US" sz="1050" dirty="0" smtClean="0">
                <a:latin typeface="HG丸ｺﾞｼｯｸM-PRO" panose="020F0600000000000000" pitchFamily="50" charset="-128"/>
                <a:ea typeface="HG丸ｺﾞｼｯｸM-PRO" panose="020F0600000000000000" pitchFamily="50" charset="-128"/>
              </a:rPr>
              <a:t> *</a:t>
            </a:r>
            <a:r>
              <a:rPr lang="ja-JP" altLang="en-US" sz="1050" dirty="0">
                <a:latin typeface="HG丸ｺﾞｼｯｸM-PRO" panose="020F0600000000000000" pitchFamily="50" charset="-128"/>
                <a:ea typeface="HG丸ｺﾞｼｯｸM-PRO" panose="020F0600000000000000" pitchFamily="50" charset="-128"/>
              </a:rPr>
              <a:t> </a:t>
            </a:r>
            <a:r>
              <a:rPr lang="ja-JP" altLang="en-US" sz="1050" dirty="0" smtClean="0">
                <a:latin typeface="HG丸ｺﾞｼｯｸM-PRO" panose="020F0600000000000000" pitchFamily="50" charset="-128"/>
                <a:ea typeface="HG丸ｺﾞｼｯｸM-PRO" panose="020F0600000000000000" pitchFamily="50" charset="-128"/>
              </a:rPr>
              <a:t>偏差の微分値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Ki</a:t>
            </a:r>
            <a:r>
              <a:rPr lang="ja-JP" altLang="en-US" sz="1050" dirty="0" smtClean="0">
                <a:latin typeface="HG丸ｺﾞｼｯｸM-PRO" panose="020F0600000000000000" pitchFamily="50" charset="-128"/>
                <a:ea typeface="HG丸ｺﾞｼｯｸM-PRO" panose="020F0600000000000000" pitchFamily="50" charset="-128"/>
              </a:rPr>
              <a:t> *</a:t>
            </a:r>
            <a:r>
              <a:rPr lang="ja-JP" altLang="en-US" sz="1050" dirty="0">
                <a:latin typeface="HG丸ｺﾞｼｯｸM-PRO" panose="020F0600000000000000" pitchFamily="50" charset="-128"/>
                <a:ea typeface="HG丸ｺﾞｼｯｸM-PRO" panose="020F0600000000000000" pitchFamily="50" charset="-128"/>
              </a:rPr>
              <a:t>偏差の積分値 </a:t>
            </a:r>
            <a:endParaRPr lang="en-US" altLang="ja-JP" sz="1050" dirty="0" smtClean="0">
              <a:latin typeface="HG丸ｺﾞｼｯｸM-PRO" panose="020F0600000000000000" pitchFamily="50" charset="-128"/>
              <a:ea typeface="HG丸ｺﾞｼｯｸM-PRO" panose="020F0600000000000000" pitchFamily="50" charset="-128"/>
            </a:endParaRPr>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781" y="2271719"/>
            <a:ext cx="2794982" cy="168008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6" name="直線コネクタ 25"/>
          <p:cNvCxnSpPr/>
          <p:nvPr/>
        </p:nvCxnSpPr>
        <p:spPr>
          <a:xfrm>
            <a:off x="3242894" y="3004040"/>
            <a:ext cx="3175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3247302" y="2845290"/>
            <a:ext cx="317591"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561422" y="3153225"/>
            <a:ext cx="2393129"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3242894" y="3172358"/>
            <a:ext cx="321894"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rot="16200000">
            <a:off x="-132337" y="3050135"/>
            <a:ext cx="697627" cy="215444"/>
          </a:xfrm>
          <a:prstGeom prst="rect">
            <a:avLst/>
          </a:prstGeom>
          <a:noFill/>
        </p:spPr>
        <p:txBody>
          <a:bodyPr wrap="none" rtlCol="0">
            <a:spAutoFit/>
          </a:bodyPr>
          <a:lstStyle/>
          <a:p>
            <a:r>
              <a:rPr kumimoji="1" lang="ja-JP" altLang="en-US" sz="800" dirty="0" smtClean="0">
                <a:latin typeface="HG丸ｺﾞｼｯｸM-PRO" panose="020F0600000000000000" pitchFamily="50" charset="-128"/>
                <a:ea typeface="HG丸ｺﾞｼｯｸM-PRO" panose="020F0600000000000000" pitchFamily="50" charset="-128"/>
              </a:rPr>
              <a:t>光センサ値</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36" name="テキスト ボックス 35"/>
          <p:cNvSpPr txBox="1"/>
          <p:nvPr/>
        </p:nvSpPr>
        <p:spPr>
          <a:xfrm>
            <a:off x="3564893" y="2896318"/>
            <a:ext cx="566181" cy="215444"/>
          </a:xfrm>
          <a:prstGeom prst="rect">
            <a:avLst/>
          </a:prstGeom>
          <a:noFill/>
        </p:spPr>
        <p:txBody>
          <a:bodyPr wrap="none" rtlCol="0">
            <a:spAutoFit/>
          </a:bodyPr>
          <a:lstStyle/>
          <a:p>
            <a:r>
              <a:rPr kumimoji="1" lang="en-US" altLang="ja-JP" sz="800" dirty="0" smtClean="0">
                <a:latin typeface="HG丸ｺﾞｼｯｸM-PRO" panose="020F0600000000000000" pitchFamily="50" charset="-128"/>
                <a:ea typeface="HG丸ｺﾞｼｯｸM-PRO" panose="020F0600000000000000" pitchFamily="50" charset="-128"/>
              </a:rPr>
              <a:t>PID</a:t>
            </a:r>
            <a:r>
              <a:rPr kumimoji="1" lang="ja-JP" altLang="en-US" sz="800" dirty="0" smtClean="0">
                <a:latin typeface="HG丸ｺﾞｼｯｸM-PRO" panose="020F0600000000000000" pitchFamily="50" charset="-128"/>
                <a:ea typeface="HG丸ｺﾞｼｯｸM-PRO" panose="020F0600000000000000" pitchFamily="50" charset="-128"/>
              </a:rPr>
              <a:t>制御</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37" name="テキスト ボックス 36"/>
          <p:cNvSpPr txBox="1"/>
          <p:nvPr/>
        </p:nvSpPr>
        <p:spPr>
          <a:xfrm>
            <a:off x="3565234" y="2735292"/>
            <a:ext cx="667170" cy="215444"/>
          </a:xfrm>
          <a:prstGeom prst="rect">
            <a:avLst/>
          </a:prstGeom>
          <a:noFill/>
        </p:spPr>
        <p:txBody>
          <a:bodyPr wrap="none" rtlCol="0">
            <a:spAutoFit/>
          </a:bodyPr>
          <a:lstStyle/>
          <a:p>
            <a:r>
              <a:rPr kumimoji="1" lang="en-US" altLang="ja-JP" sz="800" dirty="0" smtClean="0">
                <a:latin typeface="HG丸ｺﾞｼｯｸM-PRO" panose="020F0600000000000000" pitchFamily="50" charset="-128"/>
                <a:ea typeface="HG丸ｺﾞｼｯｸM-PRO" panose="020F0600000000000000" pitchFamily="50" charset="-128"/>
              </a:rPr>
              <a:t>P</a:t>
            </a:r>
            <a:r>
              <a:rPr kumimoji="1" lang="ja-JP" altLang="en-US" sz="800" dirty="0" smtClean="0">
                <a:latin typeface="HG丸ｺﾞｼｯｸM-PRO" panose="020F0600000000000000" pitchFamily="50" charset="-128"/>
                <a:ea typeface="HG丸ｺﾞｼｯｸM-PRO" panose="020F0600000000000000" pitchFamily="50" charset="-128"/>
              </a:rPr>
              <a:t>制御のみ</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38" name="テキスト ボックス 37"/>
          <p:cNvSpPr txBox="1"/>
          <p:nvPr/>
        </p:nvSpPr>
        <p:spPr>
          <a:xfrm>
            <a:off x="3560484" y="3072587"/>
            <a:ext cx="1489510" cy="215444"/>
          </a:xfrm>
          <a:prstGeom prst="rect">
            <a:avLst/>
          </a:prstGeom>
          <a:noFill/>
        </p:spPr>
        <p:txBody>
          <a:bodyPr wrap="none" rtlCol="0">
            <a:spAutoFit/>
          </a:bodyPr>
          <a:lstStyle/>
          <a:p>
            <a:r>
              <a:rPr lang="ja-JP" altLang="en-US" sz="800" dirty="0" smtClean="0">
                <a:latin typeface="HG丸ｺﾞｼｯｸM-PRO" panose="020F0600000000000000" pitchFamily="50" charset="-128"/>
                <a:ea typeface="HG丸ｺﾞｼｯｸM-PRO" panose="020F0600000000000000" pitchFamily="50" charset="-128"/>
              </a:rPr>
              <a:t>目標値</a:t>
            </a:r>
            <a:r>
              <a:rPr lang="en-US" altLang="ja-JP" sz="800" dirty="0" smtClean="0">
                <a:latin typeface="HG丸ｺﾞｼｯｸM-PRO" panose="020F0600000000000000" pitchFamily="50" charset="-128"/>
                <a:ea typeface="HG丸ｺﾞｼｯｸM-PRO" panose="020F0600000000000000" pitchFamily="50" charset="-128"/>
              </a:rPr>
              <a:t>(</a:t>
            </a:r>
            <a:r>
              <a:rPr lang="ja-JP" altLang="en-US" sz="800" dirty="0" smtClean="0">
                <a:latin typeface="HG丸ｺﾞｼｯｸM-PRO" panose="020F0600000000000000" pitchFamily="50" charset="-128"/>
                <a:ea typeface="HG丸ｺﾞｼｯｸM-PRO" panose="020F0600000000000000" pitchFamily="50" charset="-128"/>
              </a:rPr>
              <a:t>ライン境界の濃淡値</a:t>
            </a:r>
            <a:r>
              <a:rPr lang="en-US" altLang="ja-JP" sz="800" dirty="0" smtClean="0">
                <a:latin typeface="HG丸ｺﾞｼｯｸM-PRO" panose="020F0600000000000000" pitchFamily="50" charset="-128"/>
                <a:ea typeface="HG丸ｺﾞｼｯｸM-PRO" panose="020F0600000000000000" pitchFamily="50" charset="-128"/>
              </a:rPr>
              <a:t>)</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41" name="テキスト ボックス 40"/>
          <p:cNvSpPr txBox="1"/>
          <p:nvPr/>
        </p:nvSpPr>
        <p:spPr>
          <a:xfrm>
            <a:off x="902665" y="3951805"/>
            <a:ext cx="1550424" cy="215444"/>
          </a:xfrm>
          <a:prstGeom prst="rect">
            <a:avLst/>
          </a:prstGeom>
          <a:noFill/>
        </p:spPr>
        <p:txBody>
          <a:bodyPr wrap="none" rtlCol="0">
            <a:spAutoFit/>
          </a:bodyPr>
          <a:lstStyle/>
          <a:p>
            <a:r>
              <a:rPr kumimoji="1" lang="ja-JP" altLang="en-US" sz="800" dirty="0" smtClean="0">
                <a:latin typeface="HG丸ｺﾞｼｯｸM-PRO" panose="020F0600000000000000" pitchFamily="50" charset="-128"/>
                <a:ea typeface="HG丸ｺﾞｼｯｸM-PRO" panose="020F0600000000000000" pitchFamily="50" charset="-128"/>
              </a:rPr>
              <a:t>カーブ進入</a:t>
            </a:r>
            <a:r>
              <a:rPr lang="ja-JP" altLang="en-US" sz="800" dirty="0" smtClean="0">
                <a:latin typeface="HG丸ｺﾞｼｯｸM-PRO" panose="020F0600000000000000" pitchFamily="50" charset="-128"/>
                <a:ea typeface="HG丸ｺﾞｼｯｸM-PRO" panose="020F0600000000000000" pitchFamily="50" charset="-128"/>
              </a:rPr>
              <a:t>後の経過時間</a:t>
            </a:r>
            <a:r>
              <a:rPr lang="en-US" altLang="ja-JP" sz="800" dirty="0" smtClean="0">
                <a:latin typeface="HG丸ｺﾞｼｯｸM-PRO" panose="020F0600000000000000" pitchFamily="50" charset="-128"/>
                <a:ea typeface="HG丸ｺﾞｼｯｸM-PRO" panose="020F0600000000000000" pitchFamily="50" charset="-128"/>
              </a:rPr>
              <a:t>[</a:t>
            </a:r>
            <a:r>
              <a:rPr lang="en-US" altLang="ja-JP" sz="800" dirty="0" err="1" smtClean="0">
                <a:latin typeface="HG丸ｺﾞｼｯｸM-PRO" panose="020F0600000000000000" pitchFamily="50" charset="-128"/>
                <a:ea typeface="HG丸ｺﾞｼｯｸM-PRO" panose="020F0600000000000000" pitchFamily="50" charset="-128"/>
              </a:rPr>
              <a:t>ms</a:t>
            </a:r>
            <a:r>
              <a:rPr lang="en-US" altLang="ja-JP" sz="800" dirty="0" smtClean="0">
                <a:latin typeface="HG丸ｺﾞｼｯｸM-PRO" panose="020F0600000000000000" pitchFamily="50" charset="-128"/>
                <a:ea typeface="HG丸ｺﾞｼｯｸM-PRO" panose="020F0600000000000000" pitchFamily="50" charset="-128"/>
              </a:rPr>
              <a:t>]</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42" name="正方形/長方形 41"/>
          <p:cNvSpPr/>
          <p:nvPr/>
        </p:nvSpPr>
        <p:spPr>
          <a:xfrm>
            <a:off x="-7953" y="4446422"/>
            <a:ext cx="5035817" cy="5154777"/>
          </a:xfrm>
          <a:prstGeom prst="rect">
            <a:avLst/>
          </a:prstGeom>
          <a:no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43" name="グループ化 42"/>
          <p:cNvGrpSpPr/>
          <p:nvPr/>
        </p:nvGrpSpPr>
        <p:grpSpPr>
          <a:xfrm>
            <a:off x="-7952" y="4446423"/>
            <a:ext cx="1748371" cy="289332"/>
            <a:chOff x="108961" y="835133"/>
            <a:chExt cx="706089" cy="289332"/>
          </a:xfrm>
        </p:grpSpPr>
        <p:sp>
          <p:nvSpPr>
            <p:cNvPr id="44" name="正方形/長方形 43"/>
            <p:cNvSpPr/>
            <p:nvPr/>
          </p:nvSpPr>
          <p:spPr>
            <a:xfrm>
              <a:off x="108961" y="835133"/>
              <a:ext cx="706089"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45" name="テキスト ボックス 44"/>
            <p:cNvSpPr txBox="1"/>
            <p:nvPr/>
          </p:nvSpPr>
          <p:spPr>
            <a:xfrm>
              <a:off x="113109" y="878200"/>
              <a:ext cx="674794"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5.2</a:t>
              </a:r>
              <a:r>
                <a:rPr lang="ja-JP" altLang="en-US" sz="1400" dirty="0" smtClean="0">
                  <a:latin typeface="HG丸ｺﾞｼｯｸM-PRO" panose="020F0600000000000000" pitchFamily="50" charset="-128"/>
                  <a:ea typeface="HG丸ｺﾞｼｯｸM-PRO" panose="020F0600000000000000" pitchFamily="50" charset="-128"/>
                </a:rPr>
                <a:t> まいまい式</a:t>
              </a:r>
              <a:endParaRPr kumimoji="1" lang="ja-JP" altLang="en-US" sz="1400" dirty="0">
                <a:latin typeface="HG丸ｺﾞｼｯｸM-PRO" panose="020F0600000000000000" pitchFamily="50" charset="-128"/>
                <a:ea typeface="HG丸ｺﾞｼｯｸM-PRO" panose="020F0600000000000000" pitchFamily="50" charset="-128"/>
              </a:endParaRPr>
            </a:p>
          </p:txBody>
        </p:sp>
      </p:grpSp>
      <p:grpSp>
        <p:nvGrpSpPr>
          <p:cNvPr id="138" name="グループ化 137"/>
          <p:cNvGrpSpPr/>
          <p:nvPr/>
        </p:nvGrpSpPr>
        <p:grpSpPr>
          <a:xfrm>
            <a:off x="331474" y="4832831"/>
            <a:ext cx="1023520" cy="1305291"/>
            <a:chOff x="561422" y="4776993"/>
            <a:chExt cx="1502358" cy="1743153"/>
          </a:xfrm>
        </p:grpSpPr>
        <p:sp>
          <p:nvSpPr>
            <p:cNvPr id="82" name="正方形/長方形 81"/>
            <p:cNvSpPr/>
            <p:nvPr/>
          </p:nvSpPr>
          <p:spPr>
            <a:xfrm>
              <a:off x="561422" y="4776993"/>
              <a:ext cx="1502358" cy="1535482"/>
            </a:xfrm>
            <a:prstGeom prst="rect">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7514" tIns="53757" rIns="107514" bIns="53757" spcCol="0"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83" name="円/楕円 82"/>
            <p:cNvSpPr/>
            <p:nvPr/>
          </p:nvSpPr>
          <p:spPr>
            <a:xfrm>
              <a:off x="1440859" y="5558680"/>
              <a:ext cx="123411" cy="389164"/>
            </a:xfrm>
            <a:prstGeom prst="ellipse">
              <a:avLst/>
            </a:prstGeom>
            <a:solidFill>
              <a:srgbClr val="FF33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7514" tIns="53757" rIns="107514" bIns="53757" spcCol="0"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84" name="円/楕円 83"/>
            <p:cNvSpPr/>
            <p:nvPr/>
          </p:nvSpPr>
          <p:spPr>
            <a:xfrm>
              <a:off x="1118403" y="5548341"/>
              <a:ext cx="126022" cy="389164"/>
            </a:xfrm>
            <a:prstGeom prst="ellipse">
              <a:avLst/>
            </a:prstGeom>
            <a:solidFill>
              <a:schemeClr val="accent1">
                <a:lumMod val="40000"/>
                <a:lumOff val="60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107514" tIns="53757" rIns="107514" bIns="53757" spcCol="0"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grpSp>
          <p:nvGrpSpPr>
            <p:cNvPr id="85" name="グループ化 84"/>
            <p:cNvGrpSpPr/>
            <p:nvPr/>
          </p:nvGrpSpPr>
          <p:grpSpPr>
            <a:xfrm>
              <a:off x="1000185" y="5132422"/>
              <a:ext cx="679909" cy="733288"/>
              <a:chOff x="4894732" y="1543050"/>
              <a:chExt cx="365507" cy="552450"/>
            </a:xfrm>
          </p:grpSpPr>
          <p:sp>
            <p:nvSpPr>
              <p:cNvPr id="86" name="角丸四角形 85"/>
              <p:cNvSpPr/>
              <p:nvPr/>
            </p:nvSpPr>
            <p:spPr>
              <a:xfrm>
                <a:off x="4914900" y="1543050"/>
                <a:ext cx="323850" cy="552450"/>
              </a:xfrm>
              <a:prstGeom prst="roundRect">
                <a:avLst/>
              </a:prstGeom>
              <a:solidFill>
                <a:schemeClr val="bg1">
                  <a:lumMod val="75000"/>
                </a:schemeClr>
              </a:solid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87" name="正方形/長方形 86"/>
              <p:cNvSpPr/>
              <p:nvPr/>
            </p:nvSpPr>
            <p:spPr>
              <a:xfrm>
                <a:off x="4894732" y="1603169"/>
                <a:ext cx="365507" cy="416055"/>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grpSp>
        <p:cxnSp>
          <p:nvCxnSpPr>
            <p:cNvPr id="88" name="直線矢印コネクタ 87"/>
            <p:cNvCxnSpPr/>
            <p:nvPr/>
          </p:nvCxnSpPr>
          <p:spPr>
            <a:xfrm>
              <a:off x="1502763" y="5970656"/>
              <a:ext cx="0" cy="288980"/>
            </a:xfrm>
            <a:prstGeom prst="straightConnector1">
              <a:avLst/>
            </a:prstGeom>
            <a:ln w="12700">
              <a:solidFill>
                <a:srgbClr val="FF0000"/>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flipH="1" flipV="1">
              <a:off x="1181415" y="5982394"/>
              <a:ext cx="242208" cy="277243"/>
            </a:xfrm>
            <a:prstGeom prst="straightConnector1">
              <a:avLst/>
            </a:prstGeom>
            <a:ln w="12700">
              <a:solidFill>
                <a:srgbClr val="FF0000"/>
              </a:solidFill>
              <a:prstDash val="sysDash"/>
              <a:tailEnd type="arrow" w="med" len="sm"/>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786671" y="5866504"/>
              <a:ext cx="292594" cy="47999"/>
            </a:xfrm>
            <a:prstGeom prst="straightConnector1">
              <a:avLst/>
            </a:prstGeom>
            <a:ln w="12700">
              <a:solidFill>
                <a:schemeClr val="accent6"/>
              </a:solidFill>
              <a:prstDash val="solid"/>
              <a:tailEnd type="arrow" w="med" len="sm"/>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flipV="1">
              <a:off x="927242" y="5963213"/>
              <a:ext cx="195872" cy="296422"/>
            </a:xfrm>
            <a:prstGeom prst="straightConnector1">
              <a:avLst/>
            </a:prstGeom>
            <a:ln w="12700">
              <a:solidFill>
                <a:schemeClr val="accent6"/>
              </a:solidFill>
              <a:prstDash val="sysDash"/>
              <a:tailEnd type="arrow" w="med" len="sm"/>
            </a:ln>
          </p:spPr>
          <p:style>
            <a:lnRef idx="1">
              <a:schemeClr val="accent1"/>
            </a:lnRef>
            <a:fillRef idx="0">
              <a:schemeClr val="accent1"/>
            </a:fillRef>
            <a:effectRef idx="0">
              <a:schemeClr val="accent1"/>
            </a:effectRef>
            <a:fontRef idx="minor">
              <a:schemeClr val="tx1"/>
            </a:fontRef>
          </p:style>
        </p:cxnSp>
        <p:sp>
          <p:nvSpPr>
            <p:cNvPr id="94" name="正方形/長方形 93"/>
            <p:cNvSpPr/>
            <p:nvPr/>
          </p:nvSpPr>
          <p:spPr>
            <a:xfrm>
              <a:off x="561422" y="6294687"/>
              <a:ext cx="1502358" cy="225459"/>
            </a:xfrm>
            <a:prstGeom prst="rect">
              <a:avLst/>
            </a:prstGeom>
            <a:gradFill flip="none" rotWithShape="1">
              <a:gsLst>
                <a:gs pos="25000">
                  <a:schemeClr val="tx1"/>
                </a:gs>
                <a:gs pos="56000">
                  <a:schemeClr val="tx1">
                    <a:tint val="44500"/>
                    <a:satMod val="160000"/>
                    <a:lumMod val="100000"/>
                  </a:schemeClr>
                </a:gs>
                <a:gs pos="70000">
                  <a:schemeClr val="bg1"/>
                </a:gs>
              </a:gsLst>
              <a:lin ang="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grpSp>
      <p:sp>
        <p:nvSpPr>
          <p:cNvPr id="115" name="テキスト ボックス 114"/>
          <p:cNvSpPr txBox="1"/>
          <p:nvPr/>
        </p:nvSpPr>
        <p:spPr>
          <a:xfrm>
            <a:off x="1440419" y="4848702"/>
            <a:ext cx="3608386" cy="577069"/>
          </a:xfrm>
          <a:prstGeom prst="rect">
            <a:avLst/>
          </a:prstGeom>
          <a:noFill/>
        </p:spPr>
        <p:txBody>
          <a:bodyPr wrap="square" lIns="91428" tIns="45714" rIns="91428" bIns="45714" rtlCol="0">
            <a:spAutoFit/>
          </a:bodyPr>
          <a:lstStyle/>
          <a:p>
            <a:r>
              <a:rPr lang="ja-JP" altLang="en-US" sz="1050" dirty="0" smtClean="0">
                <a:latin typeface="HG丸ｺﾞｼｯｸM-PRO" panose="020F0600000000000000" pitchFamily="50" charset="-128"/>
                <a:ea typeface="HG丸ｺﾞｼｯｸM-PRO" panose="020F0600000000000000" pitchFamily="50" charset="-128"/>
              </a:rPr>
              <a:t>光センサ値     　</a:t>
            </a:r>
            <a:r>
              <a:rPr lang="ja-JP" altLang="en-US" sz="1050" dirty="0" smtClean="0">
                <a:solidFill>
                  <a:srgbClr val="C00000"/>
                </a:solidFill>
                <a:latin typeface="HG丸ｺﾞｼｯｸM-PRO" panose="020F0600000000000000" pitchFamily="50" charset="-128"/>
                <a:ea typeface="HG丸ｺﾞｼｯｸM-PRO" panose="020F0600000000000000" pitchFamily="50" charset="-128"/>
              </a:rPr>
              <a:t>外乱光</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LED</a:t>
            </a:r>
            <a:r>
              <a:rPr lang="ja-JP" altLang="en-US" sz="1050" dirty="0">
                <a:latin typeface="HG丸ｺﾞｼｯｸM-PRO" panose="020F0600000000000000" pitchFamily="50" charset="-128"/>
                <a:ea typeface="HG丸ｺﾞｼｯｸM-PRO" panose="020F0600000000000000" pitchFamily="50" charset="-128"/>
              </a:rPr>
              <a:t>の</a:t>
            </a:r>
            <a:r>
              <a:rPr lang="ja-JP" altLang="en-US" sz="1050" dirty="0" smtClean="0">
                <a:latin typeface="HG丸ｺﾞｼｯｸM-PRO" panose="020F0600000000000000" pitchFamily="50" charset="-128"/>
                <a:ea typeface="HG丸ｺﾞｼｯｸM-PRO" panose="020F0600000000000000" pitchFamily="50" charset="-128"/>
              </a:rPr>
              <a:t>反射光</a:t>
            </a:r>
            <a:endParaRPr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050" dirty="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外乱光が変動すると、ラインの境界を検出できない。　　　　　</a:t>
            </a:r>
            <a:endParaRPr lang="ja-JP" altLang="en-US" sz="1050" dirty="0">
              <a:latin typeface="HG丸ｺﾞｼｯｸM-PRO" panose="020F0600000000000000" pitchFamily="50" charset="-128"/>
              <a:ea typeface="HG丸ｺﾞｼｯｸM-PRO" panose="020F0600000000000000" pitchFamily="50" charset="-128"/>
            </a:endParaRPr>
          </a:p>
        </p:txBody>
      </p:sp>
      <p:sp>
        <p:nvSpPr>
          <p:cNvPr id="116" name="テキスト ボックス 115"/>
          <p:cNvSpPr txBox="1"/>
          <p:nvPr/>
        </p:nvSpPr>
        <p:spPr>
          <a:xfrm rot="16200000">
            <a:off x="793078" y="5328533"/>
            <a:ext cx="349752" cy="184654"/>
          </a:xfrm>
          <a:prstGeom prst="rect">
            <a:avLst/>
          </a:prstGeom>
          <a:noFill/>
        </p:spPr>
        <p:txBody>
          <a:bodyPr wrap="none" lIns="91428" tIns="45714" rIns="91428" bIns="45714" rtlCol="0">
            <a:spAutoFit/>
          </a:bodyPr>
          <a:lstStyle/>
          <a:p>
            <a:r>
              <a:rPr lang="en-US" altLang="ja-JP" sz="600" dirty="0">
                <a:latin typeface="HG丸ｺﾞｼｯｸM-PRO" panose="020F0600000000000000" pitchFamily="50" charset="-128"/>
                <a:ea typeface="HG丸ｺﾞｼｯｸM-PRO" panose="020F0600000000000000" pitchFamily="50" charset="-128"/>
              </a:rPr>
              <a:t>LED</a:t>
            </a:r>
            <a:endParaRPr lang="ja-JP" altLang="en-US" sz="600" dirty="0">
              <a:latin typeface="HG丸ｺﾞｼｯｸM-PRO" panose="020F0600000000000000" pitchFamily="50" charset="-128"/>
              <a:ea typeface="HG丸ｺﾞｼｯｸM-PRO" panose="020F0600000000000000" pitchFamily="50" charset="-128"/>
            </a:endParaRPr>
          </a:p>
        </p:txBody>
      </p:sp>
      <p:sp>
        <p:nvSpPr>
          <p:cNvPr id="117" name="テキスト ボックス 116"/>
          <p:cNvSpPr txBox="1"/>
          <p:nvPr/>
        </p:nvSpPr>
        <p:spPr>
          <a:xfrm rot="16200000">
            <a:off x="491789" y="5310132"/>
            <a:ext cx="492418" cy="184654"/>
          </a:xfrm>
          <a:prstGeom prst="rect">
            <a:avLst/>
          </a:prstGeom>
          <a:noFill/>
        </p:spPr>
        <p:txBody>
          <a:bodyPr wrap="none" lIns="91428" tIns="45714" rIns="91428" bIns="45714" rtlCol="0">
            <a:spAutoFit/>
          </a:bodyPr>
          <a:lstStyle/>
          <a:p>
            <a:r>
              <a:rPr lang="ja-JP" altLang="en-US" sz="600" dirty="0">
                <a:latin typeface="HG丸ｺﾞｼｯｸM-PRO" panose="020F0600000000000000" pitchFamily="50" charset="-128"/>
                <a:ea typeface="HG丸ｺﾞｼｯｸM-PRO" panose="020F0600000000000000" pitchFamily="50" charset="-128"/>
              </a:rPr>
              <a:t>光</a:t>
            </a:r>
            <a:r>
              <a:rPr lang="ja-JP" altLang="en-US" sz="600" dirty="0" smtClean="0">
                <a:latin typeface="HG丸ｺﾞｼｯｸM-PRO" panose="020F0600000000000000" pitchFamily="50" charset="-128"/>
                <a:ea typeface="HG丸ｺﾞｼｯｸM-PRO" panose="020F0600000000000000" pitchFamily="50" charset="-128"/>
              </a:rPr>
              <a:t>センサ</a:t>
            </a:r>
            <a:endParaRPr lang="ja-JP" altLang="en-US" sz="600" dirty="0">
              <a:latin typeface="HG丸ｺﾞｼｯｸM-PRO" panose="020F0600000000000000" pitchFamily="50" charset="-128"/>
              <a:ea typeface="HG丸ｺﾞｼｯｸM-PRO" panose="020F0600000000000000" pitchFamily="50" charset="-128"/>
            </a:endParaRPr>
          </a:p>
        </p:txBody>
      </p:sp>
      <p:sp>
        <p:nvSpPr>
          <p:cNvPr id="136" name="テキスト ボックス 135"/>
          <p:cNvSpPr txBox="1"/>
          <p:nvPr/>
        </p:nvSpPr>
        <p:spPr>
          <a:xfrm>
            <a:off x="609621" y="4794734"/>
            <a:ext cx="495853" cy="208595"/>
          </a:xfrm>
          <a:prstGeom prst="rect">
            <a:avLst/>
          </a:prstGeom>
          <a:noFill/>
        </p:spPr>
        <p:txBody>
          <a:bodyPr wrap="none" lIns="42329" tIns="42329" rIns="42329" bIns="42329" rtlCol="0">
            <a:spAutoFit/>
          </a:bodyPr>
          <a:lstStyle/>
          <a:p>
            <a:r>
              <a:rPr lang="ja-JP" altLang="en-US" sz="800" b="1" dirty="0" smtClean="0">
                <a:solidFill>
                  <a:srgbClr val="009900"/>
                </a:solidFill>
                <a:latin typeface="HG丸ｺﾞｼｯｸM-PRO" panose="020F0600000000000000" pitchFamily="50" charset="-128"/>
                <a:ea typeface="HG丸ｺﾞｼｯｸM-PRO" panose="020F0600000000000000" pitchFamily="50" charset="-128"/>
              </a:rPr>
              <a:t>走行環境</a:t>
            </a:r>
            <a:endParaRPr lang="ja-JP" altLang="en-US" sz="800" b="1" dirty="0">
              <a:solidFill>
                <a:srgbClr val="009900"/>
              </a:solidFill>
              <a:latin typeface="HG丸ｺﾞｼｯｸM-PRO" panose="020F0600000000000000" pitchFamily="50" charset="-128"/>
              <a:ea typeface="HG丸ｺﾞｼｯｸM-PRO" panose="020F0600000000000000" pitchFamily="50" charset="-128"/>
            </a:endParaRPr>
          </a:p>
        </p:txBody>
      </p:sp>
      <p:sp>
        <p:nvSpPr>
          <p:cNvPr id="93" name="テキスト ボックス 92"/>
          <p:cNvSpPr txBox="1"/>
          <p:nvPr/>
        </p:nvSpPr>
        <p:spPr>
          <a:xfrm>
            <a:off x="321109" y="5318814"/>
            <a:ext cx="316317" cy="177818"/>
          </a:xfrm>
          <a:prstGeom prst="rect">
            <a:avLst/>
          </a:prstGeom>
          <a:noFill/>
        </p:spPr>
        <p:txBody>
          <a:bodyPr wrap="none" lIns="42329" tIns="42329" rIns="42329" bIns="42329" rtlCol="0">
            <a:spAutoFit/>
          </a:bodyPr>
          <a:lstStyle/>
          <a:p>
            <a:r>
              <a:rPr lang="ja-JP" altLang="en-US" sz="600" dirty="0">
                <a:latin typeface="HG丸ｺﾞｼｯｸM-PRO" panose="020F0600000000000000" pitchFamily="50" charset="-128"/>
                <a:ea typeface="HG丸ｺﾞｼｯｸM-PRO" panose="020F0600000000000000" pitchFamily="50" charset="-128"/>
              </a:rPr>
              <a:t>外乱光</a:t>
            </a:r>
          </a:p>
        </p:txBody>
      </p:sp>
      <p:cxnSp>
        <p:nvCxnSpPr>
          <p:cNvPr id="140" name="直線矢印コネクタ 139"/>
          <p:cNvCxnSpPr/>
          <p:nvPr/>
        </p:nvCxnSpPr>
        <p:spPr>
          <a:xfrm flipV="1">
            <a:off x="961169" y="6070390"/>
            <a:ext cx="0" cy="1842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5" name="テキスト ボックス 144"/>
          <p:cNvSpPr txBox="1"/>
          <p:nvPr/>
        </p:nvSpPr>
        <p:spPr>
          <a:xfrm>
            <a:off x="894038" y="6182639"/>
            <a:ext cx="646307" cy="184654"/>
          </a:xfrm>
          <a:prstGeom prst="rect">
            <a:avLst/>
          </a:prstGeom>
          <a:noFill/>
        </p:spPr>
        <p:txBody>
          <a:bodyPr wrap="none" lIns="91428" tIns="45714" rIns="91428" bIns="45714" rtlCol="0">
            <a:spAutoFit/>
          </a:bodyPr>
          <a:lstStyle/>
          <a:p>
            <a:r>
              <a:rPr lang="ja-JP" altLang="en-US" sz="600" dirty="0" smtClean="0">
                <a:latin typeface="HG丸ｺﾞｼｯｸM-PRO" panose="020F0600000000000000" pitchFamily="50" charset="-128"/>
                <a:ea typeface="HG丸ｺﾞｼｯｸM-PRO" panose="020F0600000000000000" pitchFamily="50" charset="-128"/>
              </a:rPr>
              <a:t>ラインの境界</a:t>
            </a:r>
            <a:endParaRPr lang="ja-JP" altLang="en-US" sz="600" dirty="0">
              <a:latin typeface="HG丸ｺﾞｼｯｸM-PRO" panose="020F0600000000000000" pitchFamily="50" charset="-128"/>
              <a:ea typeface="HG丸ｺﾞｼｯｸM-PRO" panose="020F0600000000000000" pitchFamily="50" charset="-128"/>
            </a:endParaRPr>
          </a:p>
        </p:txBody>
      </p:sp>
      <p:sp>
        <p:nvSpPr>
          <p:cNvPr id="151" name="右矢印 150"/>
          <p:cNvSpPr/>
          <p:nvPr/>
        </p:nvSpPr>
        <p:spPr>
          <a:xfrm rot="10800000">
            <a:off x="2278247" y="4918155"/>
            <a:ext cx="228600" cy="135945"/>
          </a:xfrm>
          <a:prstGeom prst="rightArrow">
            <a:avLst/>
          </a:prstGeom>
          <a:noFill/>
          <a:ln w="9525">
            <a:solidFill>
              <a:schemeClr val="tx1"/>
            </a:solidFill>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53" name="テキスト ボックス 152"/>
          <p:cNvSpPr txBox="1"/>
          <p:nvPr/>
        </p:nvSpPr>
        <p:spPr>
          <a:xfrm>
            <a:off x="1501592" y="5451707"/>
            <a:ext cx="3525079" cy="700180"/>
          </a:xfrm>
          <a:prstGeom prst="rect">
            <a:avLst/>
          </a:prstGeom>
          <a:noFill/>
        </p:spPr>
        <p:txBody>
          <a:bodyPr wrap="square" lIns="91428" tIns="45714" rIns="91428" bIns="45714" rtlCol="0">
            <a:spAutoFit/>
          </a:bodyPr>
          <a:lstStyle/>
          <a:p>
            <a:r>
              <a:rPr lang="ja-JP" altLang="en-US" sz="1050" b="1" u="sng" dirty="0" smtClean="0">
                <a:solidFill>
                  <a:srgbClr val="0066FF"/>
                </a:solidFill>
                <a:latin typeface="HG丸ｺﾞｼｯｸM-PRO" panose="020F0600000000000000" pitchFamily="50" charset="-128"/>
                <a:ea typeface="HG丸ｺﾞｼｯｸM-PRO" panose="020F0600000000000000" pitchFamily="50" charset="-128"/>
              </a:rPr>
              <a:t>まいまい式</a:t>
            </a:r>
            <a:endParaRPr lang="en-US" altLang="ja-JP" sz="1050" b="1" u="sng" dirty="0" smtClean="0">
              <a:solidFill>
                <a:srgbClr val="0066FF"/>
              </a:solidFill>
              <a:latin typeface="HG丸ｺﾞｼｯｸM-PRO" panose="020F0600000000000000" pitchFamily="50" charset="-128"/>
              <a:ea typeface="HG丸ｺﾞｼｯｸM-PRO" panose="020F0600000000000000" pitchFamily="50" charset="-128"/>
            </a:endParaRPr>
          </a:p>
          <a:p>
            <a:endParaRPr lang="en-US" altLang="ja-JP" sz="800" b="1" dirty="0" smtClean="0">
              <a:latin typeface="HG丸ｺﾞｼｯｸM-PRO" panose="020F0600000000000000" pitchFamily="50" charset="-128"/>
              <a:ea typeface="HG丸ｺﾞｼｯｸM-PRO" panose="020F0600000000000000" pitchFamily="50" charset="-128"/>
            </a:endParaRPr>
          </a:p>
          <a:p>
            <a:pPr marL="87313" indent="87313"/>
            <a:r>
              <a:rPr lang="en-US" altLang="ja-JP" sz="1050" b="1" dirty="0" smtClean="0">
                <a:latin typeface="HG丸ｺﾞｼｯｸM-PRO" panose="020F0600000000000000" pitchFamily="50" charset="-128"/>
                <a:ea typeface="HG丸ｺﾞｼｯｸM-PRO" panose="020F0600000000000000" pitchFamily="50" charset="-128"/>
              </a:rPr>
              <a:t>LED</a:t>
            </a:r>
            <a:r>
              <a:rPr lang="ja-JP" altLang="en-US" sz="1050" b="1" dirty="0" smtClean="0">
                <a:latin typeface="HG丸ｺﾞｼｯｸM-PRO" panose="020F0600000000000000" pitchFamily="50" charset="-128"/>
                <a:ea typeface="HG丸ｺﾞｼｯｸM-PRO" panose="020F0600000000000000" pitchFamily="50" charset="-128"/>
              </a:rPr>
              <a:t>の反射光のみの光センサ値</a:t>
            </a:r>
            <a:endParaRPr lang="en-US" altLang="ja-JP" sz="1050" b="1" dirty="0" smtClean="0">
              <a:latin typeface="HG丸ｺﾞｼｯｸM-PRO" panose="020F0600000000000000" pitchFamily="50" charset="-128"/>
              <a:ea typeface="HG丸ｺﾞｼｯｸM-PRO" panose="020F0600000000000000" pitchFamily="50" charset="-128"/>
            </a:endParaRPr>
          </a:p>
          <a:p>
            <a:pPr marL="87313" indent="87313"/>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LED</a:t>
            </a:r>
            <a:r>
              <a:rPr lang="ja-JP" altLang="en-US" sz="1050" dirty="0">
                <a:latin typeface="HG丸ｺﾞｼｯｸM-PRO" panose="020F0600000000000000" pitchFamily="50" charset="-128"/>
                <a:ea typeface="HG丸ｺﾞｼｯｸM-PRO" panose="020F0600000000000000" pitchFamily="50" charset="-128"/>
              </a:rPr>
              <a:t>点灯時</a:t>
            </a:r>
            <a:r>
              <a:rPr lang="ja-JP" altLang="en-US" sz="1050" dirty="0" smtClean="0">
                <a:latin typeface="HG丸ｺﾞｼｯｸM-PRO" panose="020F0600000000000000" pitchFamily="50" charset="-128"/>
                <a:ea typeface="HG丸ｺﾞｼｯｸM-PRO" panose="020F0600000000000000" pitchFamily="50" charset="-128"/>
              </a:rPr>
              <a:t>の値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LED</a:t>
            </a:r>
            <a:r>
              <a:rPr lang="ja-JP" altLang="en-US" sz="1050" dirty="0" smtClean="0">
                <a:latin typeface="HG丸ｺﾞｼｯｸM-PRO" panose="020F0600000000000000" pitchFamily="50" charset="-128"/>
                <a:ea typeface="HG丸ｺﾞｼｯｸM-PRO" panose="020F0600000000000000" pitchFamily="50" charset="-128"/>
              </a:rPr>
              <a:t>消灯時の値</a:t>
            </a:r>
            <a:endParaRPr lang="en-US" altLang="ja-JP" sz="1050" dirty="0">
              <a:latin typeface="HG丸ｺﾞｼｯｸM-PRO" panose="020F0600000000000000" pitchFamily="50" charset="-128"/>
              <a:ea typeface="HG丸ｺﾞｼｯｸM-PRO" panose="020F0600000000000000" pitchFamily="50" charset="-128"/>
            </a:endParaRPr>
          </a:p>
        </p:txBody>
      </p:sp>
      <p:sp>
        <p:nvSpPr>
          <p:cNvPr id="154" name="テキスト ボックス 153"/>
          <p:cNvSpPr txBox="1"/>
          <p:nvPr/>
        </p:nvSpPr>
        <p:spPr>
          <a:xfrm>
            <a:off x="20104" y="4116217"/>
            <a:ext cx="4977981" cy="253916"/>
          </a:xfrm>
          <a:prstGeom prst="rect">
            <a:avLst/>
          </a:prstGeom>
          <a:noFill/>
        </p:spPr>
        <p:txBody>
          <a:bodyPr wrap="square" rtlCol="0">
            <a:spAutoFit/>
          </a:bodyPr>
          <a:lstStyle/>
          <a:p>
            <a:r>
              <a:rPr lang="ja-JP" altLang="en-US" sz="1050" dirty="0" smtClean="0">
                <a:latin typeface="HG丸ｺﾞｼｯｸM-PRO" panose="020F0600000000000000" pitchFamily="50" charset="-128"/>
                <a:ea typeface="HG丸ｺﾞｼｯｸM-PRO" panose="020F0600000000000000" pitchFamily="50" charset="-128"/>
              </a:rPr>
              <a:t>　　　　カーブ進入時の光センサ値の変動</a:t>
            </a:r>
          </a:p>
        </p:txBody>
      </p:sp>
      <p:sp>
        <p:nvSpPr>
          <p:cNvPr id="155" name="テキスト ボックス 154"/>
          <p:cNvSpPr txBox="1"/>
          <p:nvPr/>
        </p:nvSpPr>
        <p:spPr>
          <a:xfrm>
            <a:off x="3231706" y="3490140"/>
            <a:ext cx="1766379" cy="461665"/>
          </a:xfrm>
          <a:prstGeom prst="rect">
            <a:avLst/>
          </a:prstGeom>
          <a:noFill/>
        </p:spPr>
        <p:txBody>
          <a:bodyPr wrap="square" rtlCol="0">
            <a:spAutoFit/>
          </a:bodyPr>
          <a:lstStyle/>
          <a:p>
            <a:r>
              <a:rPr lang="en-US" altLang="ja-JP" sz="800" dirty="0" smtClean="0">
                <a:latin typeface="HG丸ｺﾞｼｯｸM-PRO" panose="020F0600000000000000" pitchFamily="50" charset="-128"/>
                <a:ea typeface="HG丸ｺﾞｼｯｸM-PRO" panose="020F0600000000000000" pitchFamily="50" charset="-128"/>
              </a:rPr>
              <a:t>P</a:t>
            </a:r>
            <a:r>
              <a:rPr lang="ja-JP" altLang="en-US" sz="800" dirty="0" smtClean="0">
                <a:latin typeface="HG丸ｺﾞｼｯｸM-PRO" panose="020F0600000000000000" pitchFamily="50" charset="-128"/>
                <a:ea typeface="HG丸ｺﾞｼｯｸM-PRO" panose="020F0600000000000000" pitchFamily="50" charset="-128"/>
              </a:rPr>
              <a:t>制御のみと比較し、</a:t>
            </a:r>
            <a:r>
              <a:rPr lang="en-US" altLang="ja-JP" sz="800" dirty="0" smtClean="0">
                <a:latin typeface="HG丸ｺﾞｼｯｸM-PRO" panose="020F0600000000000000" pitchFamily="50" charset="-128"/>
                <a:ea typeface="HG丸ｺﾞｼｯｸM-PRO" panose="020F0600000000000000" pitchFamily="50" charset="-128"/>
              </a:rPr>
              <a:t>PID</a:t>
            </a:r>
            <a:r>
              <a:rPr lang="ja-JP" altLang="en-US" sz="800" dirty="0" smtClean="0">
                <a:latin typeface="HG丸ｺﾞｼｯｸM-PRO" panose="020F0600000000000000" pitchFamily="50" charset="-128"/>
                <a:ea typeface="HG丸ｺﾞｼｯｸM-PRO" panose="020F0600000000000000" pitchFamily="50" charset="-128"/>
              </a:rPr>
              <a:t>制御ではラインの境界を安定してとらえることが</a:t>
            </a:r>
            <a:r>
              <a:rPr lang="ja-JP" altLang="en-US" sz="800" dirty="0">
                <a:latin typeface="HG丸ｺﾞｼｯｸM-PRO" panose="020F0600000000000000" pitchFamily="50" charset="-128"/>
                <a:ea typeface="HG丸ｺﾞｼｯｸM-PRO" panose="020F0600000000000000" pitchFamily="50" charset="-128"/>
              </a:rPr>
              <a:t>できて</a:t>
            </a:r>
            <a:r>
              <a:rPr lang="ja-JP" altLang="en-US" sz="800" dirty="0" smtClean="0">
                <a:latin typeface="HG丸ｺﾞｼｯｸM-PRO" panose="020F0600000000000000" pitchFamily="50" charset="-128"/>
                <a:ea typeface="HG丸ｺﾞｼｯｸM-PRO" panose="020F0600000000000000" pitchFamily="50" charset="-128"/>
              </a:rPr>
              <a:t>いる。</a:t>
            </a:r>
            <a:endParaRPr lang="en-US" altLang="ja-JP" sz="800" dirty="0">
              <a:latin typeface="HG丸ｺﾞｼｯｸM-PRO" panose="020F0600000000000000" pitchFamily="50" charset="-128"/>
              <a:ea typeface="HG丸ｺﾞｼｯｸM-PRO" panose="020F0600000000000000" pitchFamily="50" charset="-128"/>
            </a:endParaRPr>
          </a:p>
        </p:txBody>
      </p:sp>
      <p:grpSp>
        <p:nvGrpSpPr>
          <p:cNvPr id="156" name="グループ化 155"/>
          <p:cNvGrpSpPr/>
          <p:nvPr/>
        </p:nvGrpSpPr>
        <p:grpSpPr>
          <a:xfrm>
            <a:off x="5026671" y="546376"/>
            <a:ext cx="3202931" cy="289332"/>
            <a:chOff x="108961" y="835133"/>
            <a:chExt cx="705349" cy="289332"/>
          </a:xfrm>
        </p:grpSpPr>
        <p:sp>
          <p:nvSpPr>
            <p:cNvPr id="157" name="正方形/長方形 156"/>
            <p:cNvSpPr/>
            <p:nvPr/>
          </p:nvSpPr>
          <p:spPr>
            <a:xfrm>
              <a:off x="108961" y="835133"/>
              <a:ext cx="705349"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58" name="テキスト ボックス 157"/>
            <p:cNvSpPr txBox="1"/>
            <p:nvPr/>
          </p:nvSpPr>
          <p:spPr>
            <a:xfrm>
              <a:off x="113109" y="878200"/>
              <a:ext cx="686862"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5.</a:t>
              </a:r>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3</a:t>
              </a:r>
              <a:r>
                <a:rPr lang="ja-JP" altLang="en-US" sz="1400" dirty="0" smtClean="0">
                  <a:latin typeface="HG丸ｺﾞｼｯｸM-PRO" panose="020F0600000000000000" pitchFamily="50" charset="-128"/>
                  <a:ea typeface="HG丸ｺﾞｼｯｸM-PRO" panose="020F0600000000000000" pitchFamily="50" charset="-128"/>
                </a:rPr>
                <a:t> 光センサのキャリブレーション</a:t>
              </a:r>
              <a:endParaRPr kumimoji="1" lang="ja-JP" altLang="en-US" sz="1400" dirty="0">
                <a:latin typeface="HG丸ｺﾞｼｯｸM-PRO" panose="020F0600000000000000" pitchFamily="50" charset="-128"/>
                <a:ea typeface="HG丸ｺﾞｼｯｸM-PRO" panose="020F0600000000000000" pitchFamily="50" charset="-128"/>
              </a:endParaRPr>
            </a:p>
          </p:txBody>
        </p:sp>
      </p:grpSp>
      <p:cxnSp>
        <p:nvCxnSpPr>
          <p:cNvPr id="159" name="直線コネクタ 158"/>
          <p:cNvCxnSpPr/>
          <p:nvPr/>
        </p:nvCxnSpPr>
        <p:spPr>
          <a:xfrm>
            <a:off x="2209608" y="6138122"/>
            <a:ext cx="2095631"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61" name="テキスト ボックス 160"/>
          <p:cNvSpPr txBox="1"/>
          <p:nvPr/>
        </p:nvSpPr>
        <p:spPr>
          <a:xfrm>
            <a:off x="5125535" y="1180067"/>
            <a:ext cx="3694108" cy="577069"/>
          </a:xfrm>
          <a:prstGeom prst="rect">
            <a:avLst/>
          </a:prstGeom>
          <a:noFill/>
        </p:spPr>
        <p:txBody>
          <a:bodyPr wrap="square" lIns="91428" tIns="45714" rIns="91428" bIns="45714" rtlCol="0">
            <a:spAutoFit/>
          </a:bodyPr>
          <a:lstStyle/>
          <a:p>
            <a:r>
              <a:rPr lang="ja-JP" altLang="en-US" sz="1050" dirty="0" smtClean="0">
                <a:latin typeface="HG丸ｺﾞｼｯｸM-PRO" panose="020F0600000000000000" pitchFamily="50" charset="-128"/>
                <a:ea typeface="HG丸ｺﾞｼｯｸM-PRO" panose="020F0600000000000000" pitchFamily="50" charset="-128"/>
              </a:rPr>
              <a:t>光センサの入力</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出力の非線形性および個体差を補正す</a:t>
            </a:r>
            <a:r>
              <a:rPr lang="ja-JP" altLang="en-US" sz="1050" dirty="0">
                <a:latin typeface="HG丸ｺﾞｼｯｸM-PRO" panose="020F0600000000000000" pitchFamily="50" charset="-128"/>
                <a:ea typeface="HG丸ｺﾞｼｯｸM-PRO" panose="020F0600000000000000" pitchFamily="50" charset="-128"/>
              </a:rPr>
              <a:t>るため</a:t>
            </a:r>
            <a:r>
              <a:rPr lang="ja-JP" altLang="en-US" sz="1050" dirty="0" smtClean="0">
                <a:latin typeface="HG丸ｺﾞｼｯｸM-PRO" panose="020F0600000000000000" pitchFamily="50" charset="-128"/>
                <a:ea typeface="HG丸ｺﾞｼｯｸM-PRO" panose="020F0600000000000000" pitchFamily="50" charset="-128"/>
              </a:rPr>
              <a:t>に、黒色の濃度 </a:t>
            </a:r>
            <a:r>
              <a:rPr lang="en-US" altLang="ja-JP" sz="1050" dirty="0" smtClean="0">
                <a:latin typeface="HG丸ｺﾞｼｯｸM-PRO" panose="020F0600000000000000" pitchFamily="50" charset="-128"/>
                <a:ea typeface="HG丸ｺﾞｼｯｸM-PRO" panose="020F0600000000000000" pitchFamily="50" charset="-128"/>
              </a:rPr>
              <a:t>0</a:t>
            </a:r>
            <a:r>
              <a:rPr lang="ja-JP" altLang="en-US" sz="1050" dirty="0" smtClean="0">
                <a:latin typeface="HG丸ｺﾞｼｯｸM-PRO" panose="020F0600000000000000" pitchFamily="50" charset="-128"/>
                <a:ea typeface="HG丸ｺﾞｼｯｸM-PRO" panose="020F0600000000000000" pitchFamily="50" charset="-128"/>
              </a:rPr>
              <a:t> </a:t>
            </a:r>
            <a:r>
              <a:rPr lang="ja-JP" altLang="en-US" sz="1050" dirty="0">
                <a:latin typeface="HG丸ｺﾞｼｯｸM-PRO" panose="020F0600000000000000" pitchFamily="50" charset="-128"/>
                <a:ea typeface="HG丸ｺﾞｼｯｸM-PRO" panose="020F0600000000000000" pitchFamily="50" charset="-128"/>
              </a:rPr>
              <a:t>から</a:t>
            </a:r>
            <a:r>
              <a:rPr lang="en-US" altLang="ja-JP" sz="1050" dirty="0" smtClean="0">
                <a:latin typeface="HG丸ｺﾞｼｯｸM-PRO" panose="020F0600000000000000" pitchFamily="50" charset="-128"/>
                <a:ea typeface="HG丸ｺﾞｼｯｸM-PRO" panose="020F0600000000000000" pitchFamily="50" charset="-128"/>
              </a:rPr>
              <a:t>100</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の</a:t>
            </a:r>
            <a:r>
              <a:rPr lang="ja-JP" altLang="en-US" sz="1050" dirty="0" smtClean="0">
                <a:latin typeface="HG丸ｺﾞｼｯｸM-PRO" panose="020F0600000000000000" pitchFamily="50" charset="-128"/>
                <a:ea typeface="HG丸ｺﾞｼｯｸM-PRO" panose="020F0600000000000000" pitchFamily="50" charset="-128"/>
              </a:rPr>
              <a:t>カラーチャートを作成し、補正を行った。 </a:t>
            </a:r>
            <a:endParaRPr lang="ja-JP" altLang="en-US" sz="1050" dirty="0">
              <a:latin typeface="HG丸ｺﾞｼｯｸM-PRO" panose="020F0600000000000000" pitchFamily="50" charset="-128"/>
              <a:ea typeface="HG丸ｺﾞｼｯｸM-PRO" panose="020F0600000000000000" pitchFamily="50" charset="-128"/>
            </a:endParaRPr>
          </a:p>
        </p:txBody>
      </p:sp>
      <p:grpSp>
        <p:nvGrpSpPr>
          <p:cNvPr id="3080" name="グループ化 3079"/>
          <p:cNvGrpSpPr/>
          <p:nvPr/>
        </p:nvGrpSpPr>
        <p:grpSpPr>
          <a:xfrm>
            <a:off x="377209" y="7059799"/>
            <a:ext cx="4016803" cy="1608852"/>
            <a:chOff x="862940" y="2989246"/>
            <a:chExt cx="7830455" cy="3557192"/>
          </a:xfrm>
        </p:grpSpPr>
        <p:grpSp>
          <p:nvGrpSpPr>
            <p:cNvPr id="162" name="グループ化 161"/>
            <p:cNvGrpSpPr/>
            <p:nvPr/>
          </p:nvGrpSpPr>
          <p:grpSpPr>
            <a:xfrm>
              <a:off x="1455175" y="2989246"/>
              <a:ext cx="4616449" cy="3067340"/>
              <a:chOff x="1455173" y="1660599"/>
              <a:chExt cx="7325571" cy="4257006"/>
            </a:xfrm>
          </p:grpSpPr>
          <p:cxnSp>
            <p:nvCxnSpPr>
              <p:cNvPr id="163" name="直線矢印コネクタ 162"/>
              <p:cNvCxnSpPr/>
              <p:nvPr/>
            </p:nvCxnSpPr>
            <p:spPr>
              <a:xfrm flipV="1">
                <a:off x="1455173" y="1660599"/>
                <a:ext cx="0" cy="4248592"/>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64" name="直線矢印コネクタ 163"/>
              <p:cNvCxnSpPr/>
              <p:nvPr/>
            </p:nvCxnSpPr>
            <p:spPr>
              <a:xfrm>
                <a:off x="1455173" y="5913497"/>
                <a:ext cx="7325571" cy="4108"/>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cxnSp>
          <p:nvCxnSpPr>
            <p:cNvPr id="165" name="直線コネクタ 164"/>
            <p:cNvCxnSpPr/>
            <p:nvPr/>
          </p:nvCxnSpPr>
          <p:spPr>
            <a:xfrm>
              <a:off x="3373505" y="3386322"/>
              <a:ext cx="3" cy="2670264"/>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nvGrpSpPr>
            <p:cNvPr id="166" name="グループ化 165"/>
            <p:cNvGrpSpPr/>
            <p:nvPr/>
          </p:nvGrpSpPr>
          <p:grpSpPr>
            <a:xfrm>
              <a:off x="1455175" y="3379622"/>
              <a:ext cx="4262512" cy="2242157"/>
              <a:chOff x="1455173" y="2648103"/>
              <a:chExt cx="4262506" cy="3163873"/>
            </a:xfrm>
          </p:grpSpPr>
          <p:sp>
            <p:nvSpPr>
              <p:cNvPr id="167" name="フリーフォーム 166"/>
              <p:cNvSpPr/>
              <p:nvPr/>
            </p:nvSpPr>
            <p:spPr>
              <a:xfrm>
                <a:off x="1972397" y="2648103"/>
                <a:ext cx="1453019" cy="3163873"/>
              </a:xfrm>
              <a:custGeom>
                <a:avLst/>
                <a:gdLst>
                  <a:gd name="connsiteX0" fmla="*/ 0 w 3093929"/>
                  <a:gd name="connsiteY0" fmla="*/ 3689128 h 3689128"/>
                  <a:gd name="connsiteX1" fmla="*/ 2480154 w 3093929"/>
                  <a:gd name="connsiteY1" fmla="*/ 582673 h 3689128"/>
                  <a:gd name="connsiteX2" fmla="*/ 3093929 w 3093929"/>
                  <a:gd name="connsiteY2" fmla="*/ 6476 h 3689128"/>
                  <a:gd name="connsiteX0" fmla="*/ 0 w 3093929"/>
                  <a:gd name="connsiteY0" fmla="*/ 3906016 h 3906016"/>
                  <a:gd name="connsiteX1" fmla="*/ 1778696 w 3093929"/>
                  <a:gd name="connsiteY1" fmla="*/ 298520 h 3906016"/>
                  <a:gd name="connsiteX2" fmla="*/ 3093929 w 3093929"/>
                  <a:gd name="connsiteY2" fmla="*/ 223364 h 3906016"/>
                  <a:gd name="connsiteX0" fmla="*/ 0 w 2993721"/>
                  <a:gd name="connsiteY0" fmla="*/ 4045339 h 4045339"/>
                  <a:gd name="connsiteX1" fmla="*/ 1778696 w 2993721"/>
                  <a:gd name="connsiteY1" fmla="*/ 437843 h 4045339"/>
                  <a:gd name="connsiteX2" fmla="*/ 2993721 w 2993721"/>
                  <a:gd name="connsiteY2" fmla="*/ 74588 h 4045339"/>
                  <a:gd name="connsiteX0" fmla="*/ 0 w 2993721"/>
                  <a:gd name="connsiteY0" fmla="*/ 3981887 h 3981887"/>
                  <a:gd name="connsiteX1" fmla="*/ 1866378 w 2993721"/>
                  <a:gd name="connsiteY1" fmla="*/ 587333 h 3981887"/>
                  <a:gd name="connsiteX2" fmla="*/ 2993721 w 2993721"/>
                  <a:gd name="connsiteY2" fmla="*/ 11136 h 3981887"/>
                  <a:gd name="connsiteX0" fmla="*/ 0 w 2993721"/>
                  <a:gd name="connsiteY0" fmla="*/ 3971063 h 3971063"/>
                  <a:gd name="connsiteX1" fmla="*/ 1703540 w 2993721"/>
                  <a:gd name="connsiteY1" fmla="*/ 1478383 h 3971063"/>
                  <a:gd name="connsiteX2" fmla="*/ 2993721 w 2993721"/>
                  <a:gd name="connsiteY2" fmla="*/ 312 h 3971063"/>
                  <a:gd name="connsiteX0" fmla="*/ 0 w 2993721"/>
                  <a:gd name="connsiteY0" fmla="*/ 3971241 h 3971241"/>
                  <a:gd name="connsiteX1" fmla="*/ 1703540 w 2993721"/>
                  <a:gd name="connsiteY1" fmla="*/ 1478561 h 3971241"/>
                  <a:gd name="connsiteX2" fmla="*/ 2993721 w 2993721"/>
                  <a:gd name="connsiteY2" fmla="*/ 490 h 3971241"/>
                  <a:gd name="connsiteX0" fmla="*/ 0 w 2993721"/>
                  <a:gd name="connsiteY0" fmla="*/ 3971174 h 3971174"/>
                  <a:gd name="connsiteX1" fmla="*/ 1615858 w 2993721"/>
                  <a:gd name="connsiteY1" fmla="*/ 1566177 h 3971174"/>
                  <a:gd name="connsiteX2" fmla="*/ 2993721 w 2993721"/>
                  <a:gd name="connsiteY2" fmla="*/ 423 h 3971174"/>
                  <a:gd name="connsiteX0" fmla="*/ 0 w 2718148"/>
                  <a:gd name="connsiteY0" fmla="*/ 3332574 h 3332574"/>
                  <a:gd name="connsiteX1" fmla="*/ 1615858 w 2718148"/>
                  <a:gd name="connsiteY1" fmla="*/ 927577 h 3332574"/>
                  <a:gd name="connsiteX2" fmla="*/ 2718148 w 2718148"/>
                  <a:gd name="connsiteY2" fmla="*/ 651 h 3332574"/>
                  <a:gd name="connsiteX0" fmla="*/ 0 w 2718148"/>
                  <a:gd name="connsiteY0" fmla="*/ 3332242 h 3332242"/>
                  <a:gd name="connsiteX1" fmla="*/ 1052186 w 2718148"/>
                  <a:gd name="connsiteY1" fmla="*/ 1353129 h 3332242"/>
                  <a:gd name="connsiteX2" fmla="*/ 2718148 w 2718148"/>
                  <a:gd name="connsiteY2" fmla="*/ 319 h 3332242"/>
                  <a:gd name="connsiteX0" fmla="*/ 0 w 2718148"/>
                  <a:gd name="connsiteY0" fmla="*/ 3332318 h 3332318"/>
                  <a:gd name="connsiteX1" fmla="*/ 1052186 w 2718148"/>
                  <a:gd name="connsiteY1" fmla="*/ 1353205 h 3332318"/>
                  <a:gd name="connsiteX2" fmla="*/ 2718148 w 2718148"/>
                  <a:gd name="connsiteY2" fmla="*/ 395 h 3332318"/>
                  <a:gd name="connsiteX0" fmla="*/ 0 w 1703540"/>
                  <a:gd name="connsiteY0" fmla="*/ 2969169 h 2969169"/>
                  <a:gd name="connsiteX1" fmla="*/ 1052186 w 1703540"/>
                  <a:gd name="connsiteY1" fmla="*/ 990056 h 2969169"/>
                  <a:gd name="connsiteX2" fmla="*/ 1703540 w 1703540"/>
                  <a:gd name="connsiteY2" fmla="*/ 501 h 2969169"/>
                  <a:gd name="connsiteX0" fmla="*/ 0 w 1703540"/>
                  <a:gd name="connsiteY0" fmla="*/ 2974296 h 2974296"/>
                  <a:gd name="connsiteX1" fmla="*/ 1114817 w 1703540"/>
                  <a:gd name="connsiteY1" fmla="*/ 481615 h 2974296"/>
                  <a:gd name="connsiteX2" fmla="*/ 1703540 w 1703540"/>
                  <a:gd name="connsiteY2" fmla="*/ 5628 h 2974296"/>
                  <a:gd name="connsiteX0" fmla="*/ 0 w 1703540"/>
                  <a:gd name="connsiteY0" fmla="*/ 2976288 h 2976288"/>
                  <a:gd name="connsiteX1" fmla="*/ 1114817 w 1703540"/>
                  <a:gd name="connsiteY1" fmla="*/ 483607 h 2976288"/>
                  <a:gd name="connsiteX2" fmla="*/ 1703540 w 1703540"/>
                  <a:gd name="connsiteY2" fmla="*/ 7620 h 2976288"/>
                  <a:gd name="connsiteX0" fmla="*/ 0 w 1703540"/>
                  <a:gd name="connsiteY0" fmla="*/ 3109546 h 3109546"/>
                  <a:gd name="connsiteX1" fmla="*/ 1277655 w 1703540"/>
                  <a:gd name="connsiteY1" fmla="*/ 278663 h 3109546"/>
                  <a:gd name="connsiteX2" fmla="*/ 1703540 w 1703540"/>
                  <a:gd name="connsiteY2" fmla="*/ 140878 h 3109546"/>
                  <a:gd name="connsiteX0" fmla="*/ 0 w 1860121"/>
                  <a:gd name="connsiteY0" fmla="*/ 2969634 h 2969634"/>
                  <a:gd name="connsiteX1" fmla="*/ 1277655 w 1860121"/>
                  <a:gd name="connsiteY1" fmla="*/ 138751 h 2969634"/>
                  <a:gd name="connsiteX2" fmla="*/ 1703540 w 1860121"/>
                  <a:gd name="connsiteY2" fmla="*/ 966 h 2969634"/>
                  <a:gd name="connsiteX0" fmla="*/ 0 w 2592888"/>
                  <a:gd name="connsiteY0" fmla="*/ 3087919 h 3087919"/>
                  <a:gd name="connsiteX1" fmla="*/ 1277655 w 2592888"/>
                  <a:gd name="connsiteY1" fmla="*/ 257036 h 3087919"/>
                  <a:gd name="connsiteX2" fmla="*/ 2592888 w 2592888"/>
                  <a:gd name="connsiteY2" fmla="*/ 144303 h 3087919"/>
                  <a:gd name="connsiteX0" fmla="*/ 0 w 2592888"/>
                  <a:gd name="connsiteY0" fmla="*/ 3009539 h 3009539"/>
                  <a:gd name="connsiteX1" fmla="*/ 1302707 w 2592888"/>
                  <a:gd name="connsiteY1" fmla="*/ 316442 h 3009539"/>
                  <a:gd name="connsiteX2" fmla="*/ 2592888 w 2592888"/>
                  <a:gd name="connsiteY2" fmla="*/ 65923 h 3009539"/>
                  <a:gd name="connsiteX0" fmla="*/ 0 w 2116899"/>
                  <a:gd name="connsiteY0" fmla="*/ 3166268 h 3166268"/>
                  <a:gd name="connsiteX1" fmla="*/ 1302707 w 2116899"/>
                  <a:gd name="connsiteY1" fmla="*/ 473171 h 3166268"/>
                  <a:gd name="connsiteX2" fmla="*/ 2116899 w 2116899"/>
                  <a:gd name="connsiteY2" fmla="*/ 9710 h 3166268"/>
                  <a:gd name="connsiteX0" fmla="*/ 0 w 2116899"/>
                  <a:gd name="connsiteY0" fmla="*/ 3162689 h 3162689"/>
                  <a:gd name="connsiteX1" fmla="*/ 1302707 w 2116899"/>
                  <a:gd name="connsiteY1" fmla="*/ 469592 h 3162689"/>
                  <a:gd name="connsiteX2" fmla="*/ 2116899 w 2116899"/>
                  <a:gd name="connsiteY2" fmla="*/ 6131 h 3162689"/>
                  <a:gd name="connsiteX0" fmla="*/ 0 w 2116899"/>
                  <a:gd name="connsiteY0" fmla="*/ 3156558 h 3156558"/>
                  <a:gd name="connsiteX1" fmla="*/ 1302707 w 2116899"/>
                  <a:gd name="connsiteY1" fmla="*/ 463461 h 3156558"/>
                  <a:gd name="connsiteX2" fmla="*/ 2116899 w 2116899"/>
                  <a:gd name="connsiteY2" fmla="*/ 0 h 3156558"/>
                  <a:gd name="connsiteX0" fmla="*/ 0 w 2116899"/>
                  <a:gd name="connsiteY0" fmla="*/ 3163873 h 3163873"/>
                  <a:gd name="connsiteX1" fmla="*/ 1302707 w 2116899"/>
                  <a:gd name="connsiteY1" fmla="*/ 470776 h 3163873"/>
                  <a:gd name="connsiteX2" fmla="*/ 2116899 w 2116899"/>
                  <a:gd name="connsiteY2" fmla="*/ 0 h 3163873"/>
                  <a:gd name="connsiteX0" fmla="*/ 0 w 2116899"/>
                  <a:gd name="connsiteY0" fmla="*/ 3163873 h 3163873"/>
                  <a:gd name="connsiteX1" fmla="*/ 1302707 w 2116899"/>
                  <a:gd name="connsiteY1" fmla="*/ 470776 h 3163873"/>
                  <a:gd name="connsiteX2" fmla="*/ 2116899 w 2116899"/>
                  <a:gd name="connsiteY2" fmla="*/ 0 h 3163873"/>
                  <a:gd name="connsiteX0" fmla="*/ 0 w 2116899"/>
                  <a:gd name="connsiteY0" fmla="*/ 3163873 h 3163873"/>
                  <a:gd name="connsiteX1" fmla="*/ 1302707 w 2116899"/>
                  <a:gd name="connsiteY1" fmla="*/ 470776 h 3163873"/>
                  <a:gd name="connsiteX2" fmla="*/ 2116899 w 2116899"/>
                  <a:gd name="connsiteY2" fmla="*/ 0 h 3163873"/>
                </a:gdLst>
                <a:ahLst/>
                <a:cxnLst>
                  <a:cxn ang="0">
                    <a:pos x="connsiteX0" y="connsiteY0"/>
                  </a:cxn>
                  <a:cxn ang="0">
                    <a:pos x="connsiteX1" y="connsiteY1"/>
                  </a:cxn>
                  <a:cxn ang="0">
                    <a:pos x="connsiteX2" y="connsiteY2"/>
                  </a:cxn>
                </a:cxnLst>
                <a:rect l="l" t="t" r="r" b="b"/>
                <a:pathLst>
                  <a:path w="2116899" h="3163873">
                    <a:moveTo>
                      <a:pt x="0" y="3163873"/>
                    </a:moveTo>
                    <a:cubicBezTo>
                      <a:pt x="769099" y="3146487"/>
                      <a:pt x="949891" y="998088"/>
                      <a:pt x="1302707" y="470776"/>
                    </a:cubicBezTo>
                    <a:cubicBezTo>
                      <a:pt x="1655523" y="-56536"/>
                      <a:pt x="1929291" y="10472"/>
                      <a:pt x="2116899" y="0"/>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cxnSp>
            <p:nvCxnSpPr>
              <p:cNvPr id="168" name="直線コネクタ 167"/>
              <p:cNvCxnSpPr/>
              <p:nvPr/>
            </p:nvCxnSpPr>
            <p:spPr>
              <a:xfrm>
                <a:off x="3425416" y="2649287"/>
                <a:ext cx="3883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69" name="フリーフォーム 168"/>
              <p:cNvSpPr/>
              <p:nvPr/>
            </p:nvSpPr>
            <p:spPr>
              <a:xfrm flipH="1">
                <a:off x="3813722" y="2649287"/>
                <a:ext cx="1515650" cy="3150163"/>
              </a:xfrm>
              <a:custGeom>
                <a:avLst/>
                <a:gdLst>
                  <a:gd name="connsiteX0" fmla="*/ 0 w 3093929"/>
                  <a:gd name="connsiteY0" fmla="*/ 3689128 h 3689128"/>
                  <a:gd name="connsiteX1" fmla="*/ 2480154 w 3093929"/>
                  <a:gd name="connsiteY1" fmla="*/ 582673 h 3689128"/>
                  <a:gd name="connsiteX2" fmla="*/ 3093929 w 3093929"/>
                  <a:gd name="connsiteY2" fmla="*/ 6476 h 3689128"/>
                  <a:gd name="connsiteX0" fmla="*/ 0 w 3093929"/>
                  <a:gd name="connsiteY0" fmla="*/ 3906016 h 3906016"/>
                  <a:gd name="connsiteX1" fmla="*/ 1778696 w 3093929"/>
                  <a:gd name="connsiteY1" fmla="*/ 298520 h 3906016"/>
                  <a:gd name="connsiteX2" fmla="*/ 3093929 w 3093929"/>
                  <a:gd name="connsiteY2" fmla="*/ 223364 h 3906016"/>
                  <a:gd name="connsiteX0" fmla="*/ 0 w 2993721"/>
                  <a:gd name="connsiteY0" fmla="*/ 4045339 h 4045339"/>
                  <a:gd name="connsiteX1" fmla="*/ 1778696 w 2993721"/>
                  <a:gd name="connsiteY1" fmla="*/ 437843 h 4045339"/>
                  <a:gd name="connsiteX2" fmla="*/ 2993721 w 2993721"/>
                  <a:gd name="connsiteY2" fmla="*/ 74588 h 4045339"/>
                  <a:gd name="connsiteX0" fmla="*/ 0 w 2993721"/>
                  <a:gd name="connsiteY0" fmla="*/ 3981887 h 3981887"/>
                  <a:gd name="connsiteX1" fmla="*/ 1866378 w 2993721"/>
                  <a:gd name="connsiteY1" fmla="*/ 587333 h 3981887"/>
                  <a:gd name="connsiteX2" fmla="*/ 2993721 w 2993721"/>
                  <a:gd name="connsiteY2" fmla="*/ 11136 h 3981887"/>
                  <a:gd name="connsiteX0" fmla="*/ 0 w 2993721"/>
                  <a:gd name="connsiteY0" fmla="*/ 3971063 h 3971063"/>
                  <a:gd name="connsiteX1" fmla="*/ 1703540 w 2993721"/>
                  <a:gd name="connsiteY1" fmla="*/ 1478383 h 3971063"/>
                  <a:gd name="connsiteX2" fmla="*/ 2993721 w 2993721"/>
                  <a:gd name="connsiteY2" fmla="*/ 312 h 3971063"/>
                  <a:gd name="connsiteX0" fmla="*/ 0 w 2993721"/>
                  <a:gd name="connsiteY0" fmla="*/ 3971241 h 3971241"/>
                  <a:gd name="connsiteX1" fmla="*/ 1703540 w 2993721"/>
                  <a:gd name="connsiteY1" fmla="*/ 1478561 h 3971241"/>
                  <a:gd name="connsiteX2" fmla="*/ 2993721 w 2993721"/>
                  <a:gd name="connsiteY2" fmla="*/ 490 h 3971241"/>
                  <a:gd name="connsiteX0" fmla="*/ 0 w 2993721"/>
                  <a:gd name="connsiteY0" fmla="*/ 3971174 h 3971174"/>
                  <a:gd name="connsiteX1" fmla="*/ 1615858 w 2993721"/>
                  <a:gd name="connsiteY1" fmla="*/ 1566177 h 3971174"/>
                  <a:gd name="connsiteX2" fmla="*/ 2993721 w 2993721"/>
                  <a:gd name="connsiteY2" fmla="*/ 423 h 3971174"/>
                  <a:gd name="connsiteX0" fmla="*/ 0 w 2718148"/>
                  <a:gd name="connsiteY0" fmla="*/ 3332574 h 3332574"/>
                  <a:gd name="connsiteX1" fmla="*/ 1615858 w 2718148"/>
                  <a:gd name="connsiteY1" fmla="*/ 927577 h 3332574"/>
                  <a:gd name="connsiteX2" fmla="*/ 2718148 w 2718148"/>
                  <a:gd name="connsiteY2" fmla="*/ 651 h 3332574"/>
                  <a:gd name="connsiteX0" fmla="*/ 0 w 2718148"/>
                  <a:gd name="connsiteY0" fmla="*/ 3332242 h 3332242"/>
                  <a:gd name="connsiteX1" fmla="*/ 1052186 w 2718148"/>
                  <a:gd name="connsiteY1" fmla="*/ 1353129 h 3332242"/>
                  <a:gd name="connsiteX2" fmla="*/ 2718148 w 2718148"/>
                  <a:gd name="connsiteY2" fmla="*/ 319 h 3332242"/>
                  <a:gd name="connsiteX0" fmla="*/ 0 w 2718148"/>
                  <a:gd name="connsiteY0" fmla="*/ 3332318 h 3332318"/>
                  <a:gd name="connsiteX1" fmla="*/ 1052186 w 2718148"/>
                  <a:gd name="connsiteY1" fmla="*/ 1353205 h 3332318"/>
                  <a:gd name="connsiteX2" fmla="*/ 2718148 w 2718148"/>
                  <a:gd name="connsiteY2" fmla="*/ 395 h 3332318"/>
                  <a:gd name="connsiteX0" fmla="*/ 0 w 1703540"/>
                  <a:gd name="connsiteY0" fmla="*/ 2969169 h 2969169"/>
                  <a:gd name="connsiteX1" fmla="*/ 1052186 w 1703540"/>
                  <a:gd name="connsiteY1" fmla="*/ 990056 h 2969169"/>
                  <a:gd name="connsiteX2" fmla="*/ 1703540 w 1703540"/>
                  <a:gd name="connsiteY2" fmla="*/ 501 h 2969169"/>
                  <a:gd name="connsiteX0" fmla="*/ 0 w 1703540"/>
                  <a:gd name="connsiteY0" fmla="*/ 2974296 h 2974296"/>
                  <a:gd name="connsiteX1" fmla="*/ 1114817 w 1703540"/>
                  <a:gd name="connsiteY1" fmla="*/ 481615 h 2974296"/>
                  <a:gd name="connsiteX2" fmla="*/ 1703540 w 1703540"/>
                  <a:gd name="connsiteY2" fmla="*/ 5628 h 2974296"/>
                  <a:gd name="connsiteX0" fmla="*/ 0 w 1703540"/>
                  <a:gd name="connsiteY0" fmla="*/ 2976288 h 2976288"/>
                  <a:gd name="connsiteX1" fmla="*/ 1114817 w 1703540"/>
                  <a:gd name="connsiteY1" fmla="*/ 483607 h 2976288"/>
                  <a:gd name="connsiteX2" fmla="*/ 1703540 w 1703540"/>
                  <a:gd name="connsiteY2" fmla="*/ 7620 h 2976288"/>
                  <a:gd name="connsiteX0" fmla="*/ 0 w 1703540"/>
                  <a:gd name="connsiteY0" fmla="*/ 3109546 h 3109546"/>
                  <a:gd name="connsiteX1" fmla="*/ 1277655 w 1703540"/>
                  <a:gd name="connsiteY1" fmla="*/ 278663 h 3109546"/>
                  <a:gd name="connsiteX2" fmla="*/ 1703540 w 1703540"/>
                  <a:gd name="connsiteY2" fmla="*/ 140878 h 3109546"/>
                  <a:gd name="connsiteX0" fmla="*/ 0 w 1860121"/>
                  <a:gd name="connsiteY0" fmla="*/ 2969634 h 2969634"/>
                  <a:gd name="connsiteX1" fmla="*/ 1277655 w 1860121"/>
                  <a:gd name="connsiteY1" fmla="*/ 138751 h 2969634"/>
                  <a:gd name="connsiteX2" fmla="*/ 1703540 w 1860121"/>
                  <a:gd name="connsiteY2" fmla="*/ 966 h 2969634"/>
                  <a:gd name="connsiteX0" fmla="*/ 0 w 2592888"/>
                  <a:gd name="connsiteY0" fmla="*/ 3087919 h 3087919"/>
                  <a:gd name="connsiteX1" fmla="*/ 1277655 w 2592888"/>
                  <a:gd name="connsiteY1" fmla="*/ 257036 h 3087919"/>
                  <a:gd name="connsiteX2" fmla="*/ 2592888 w 2592888"/>
                  <a:gd name="connsiteY2" fmla="*/ 144303 h 3087919"/>
                  <a:gd name="connsiteX0" fmla="*/ 0 w 2592888"/>
                  <a:gd name="connsiteY0" fmla="*/ 3009539 h 3009539"/>
                  <a:gd name="connsiteX1" fmla="*/ 1302707 w 2592888"/>
                  <a:gd name="connsiteY1" fmla="*/ 316442 h 3009539"/>
                  <a:gd name="connsiteX2" fmla="*/ 2592888 w 2592888"/>
                  <a:gd name="connsiteY2" fmla="*/ 65923 h 3009539"/>
                  <a:gd name="connsiteX0" fmla="*/ 0 w 2116899"/>
                  <a:gd name="connsiteY0" fmla="*/ 3166268 h 3166268"/>
                  <a:gd name="connsiteX1" fmla="*/ 1302707 w 2116899"/>
                  <a:gd name="connsiteY1" fmla="*/ 473171 h 3166268"/>
                  <a:gd name="connsiteX2" fmla="*/ 2116899 w 2116899"/>
                  <a:gd name="connsiteY2" fmla="*/ 9710 h 3166268"/>
                  <a:gd name="connsiteX0" fmla="*/ 0 w 2116899"/>
                  <a:gd name="connsiteY0" fmla="*/ 3162689 h 3162689"/>
                  <a:gd name="connsiteX1" fmla="*/ 1302707 w 2116899"/>
                  <a:gd name="connsiteY1" fmla="*/ 469592 h 3162689"/>
                  <a:gd name="connsiteX2" fmla="*/ 2116899 w 2116899"/>
                  <a:gd name="connsiteY2" fmla="*/ 6131 h 3162689"/>
                  <a:gd name="connsiteX0" fmla="*/ 0 w 3784757"/>
                  <a:gd name="connsiteY0" fmla="*/ 3166268 h 3166268"/>
                  <a:gd name="connsiteX1" fmla="*/ 2970565 w 3784757"/>
                  <a:gd name="connsiteY1" fmla="*/ 473171 h 3166268"/>
                  <a:gd name="connsiteX2" fmla="*/ 3784757 w 3784757"/>
                  <a:gd name="connsiteY2" fmla="*/ 9710 h 3166268"/>
                  <a:gd name="connsiteX0" fmla="*/ 0 w 3784757"/>
                  <a:gd name="connsiteY0" fmla="*/ 3156842 h 3156842"/>
                  <a:gd name="connsiteX1" fmla="*/ 981964 w 3784757"/>
                  <a:gd name="connsiteY1" fmla="*/ 1428249 h 3156842"/>
                  <a:gd name="connsiteX2" fmla="*/ 3784757 w 3784757"/>
                  <a:gd name="connsiteY2" fmla="*/ 284 h 3156842"/>
                  <a:gd name="connsiteX0" fmla="*/ 0 w 3784757"/>
                  <a:gd name="connsiteY0" fmla="*/ 3157128 h 3157128"/>
                  <a:gd name="connsiteX1" fmla="*/ 981964 w 3784757"/>
                  <a:gd name="connsiteY1" fmla="*/ 1428535 h 3157128"/>
                  <a:gd name="connsiteX2" fmla="*/ 3784757 w 3784757"/>
                  <a:gd name="connsiteY2" fmla="*/ 570 h 3157128"/>
                  <a:gd name="connsiteX0" fmla="*/ 0 w 3784757"/>
                  <a:gd name="connsiteY0" fmla="*/ 3157128 h 3157128"/>
                  <a:gd name="connsiteX1" fmla="*/ 981964 w 3784757"/>
                  <a:gd name="connsiteY1" fmla="*/ 1428535 h 3157128"/>
                  <a:gd name="connsiteX2" fmla="*/ 3784757 w 3784757"/>
                  <a:gd name="connsiteY2" fmla="*/ 570 h 3157128"/>
                  <a:gd name="connsiteX0" fmla="*/ 0 w 3784757"/>
                  <a:gd name="connsiteY0" fmla="*/ 3166196 h 3166196"/>
                  <a:gd name="connsiteX1" fmla="*/ 2553602 w 3784757"/>
                  <a:gd name="connsiteY1" fmla="*/ 911510 h 3166196"/>
                  <a:gd name="connsiteX2" fmla="*/ 3784757 w 3784757"/>
                  <a:gd name="connsiteY2" fmla="*/ 9638 h 3166196"/>
                  <a:gd name="connsiteX0" fmla="*/ 0 w 3784757"/>
                  <a:gd name="connsiteY0" fmla="*/ 3166196 h 3166196"/>
                  <a:gd name="connsiteX1" fmla="*/ 2553602 w 3784757"/>
                  <a:gd name="connsiteY1" fmla="*/ 911510 h 3166196"/>
                  <a:gd name="connsiteX2" fmla="*/ 3784757 w 3784757"/>
                  <a:gd name="connsiteY2" fmla="*/ 9638 h 3166196"/>
                  <a:gd name="connsiteX0" fmla="*/ 0 w 3784757"/>
                  <a:gd name="connsiteY0" fmla="*/ 3156558 h 3156558"/>
                  <a:gd name="connsiteX1" fmla="*/ 2553602 w 3784757"/>
                  <a:gd name="connsiteY1" fmla="*/ 901872 h 3156558"/>
                  <a:gd name="connsiteX2" fmla="*/ 3784757 w 3784757"/>
                  <a:gd name="connsiteY2" fmla="*/ 0 h 3156558"/>
                  <a:gd name="connsiteX0" fmla="*/ 0 w 3784757"/>
                  <a:gd name="connsiteY0" fmla="*/ 3156558 h 3156558"/>
                  <a:gd name="connsiteX1" fmla="*/ 2553602 w 3784757"/>
                  <a:gd name="connsiteY1" fmla="*/ 901872 h 3156558"/>
                  <a:gd name="connsiteX2" fmla="*/ 3784757 w 3784757"/>
                  <a:gd name="connsiteY2" fmla="*/ 0 h 3156558"/>
                </a:gdLst>
                <a:ahLst/>
                <a:cxnLst>
                  <a:cxn ang="0">
                    <a:pos x="connsiteX0" y="connsiteY0"/>
                  </a:cxn>
                  <a:cxn ang="0">
                    <a:pos x="connsiteX1" y="connsiteY1"/>
                  </a:cxn>
                  <a:cxn ang="0">
                    <a:pos x="connsiteX2" y="connsiteY2"/>
                  </a:cxn>
                </a:cxnLst>
                <a:rect l="l" t="t" r="r" b="b"/>
                <a:pathLst>
                  <a:path w="3784757" h="3156558">
                    <a:moveTo>
                      <a:pt x="0" y="3156558"/>
                    </a:moveTo>
                    <a:cubicBezTo>
                      <a:pt x="1469914" y="3131924"/>
                      <a:pt x="1986958" y="1903954"/>
                      <a:pt x="2553602" y="901872"/>
                    </a:cubicBezTo>
                    <a:cubicBezTo>
                      <a:pt x="3120246" y="-100210"/>
                      <a:pt x="3505825" y="10540"/>
                      <a:pt x="3784757" y="0"/>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cxnSp>
            <p:nvCxnSpPr>
              <p:cNvPr id="170" name="直線コネクタ 169"/>
              <p:cNvCxnSpPr/>
              <p:nvPr/>
            </p:nvCxnSpPr>
            <p:spPr>
              <a:xfrm>
                <a:off x="5329372" y="5799452"/>
                <a:ext cx="3883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a:endCxn id="167" idx="0"/>
              </p:cNvCxnSpPr>
              <p:nvPr/>
            </p:nvCxnSpPr>
            <p:spPr>
              <a:xfrm>
                <a:off x="1455173" y="5811976"/>
                <a:ext cx="51722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72" name="直線矢印コネクタ 171"/>
            <p:cNvCxnSpPr/>
            <p:nvPr/>
          </p:nvCxnSpPr>
          <p:spPr>
            <a:xfrm flipV="1">
              <a:off x="1974301" y="5637149"/>
              <a:ext cx="0" cy="419437"/>
            </a:xfrm>
            <a:prstGeom prst="straightConnector1">
              <a:avLst/>
            </a:prstGeom>
            <a:ln w="12700">
              <a:solidFill>
                <a:srgbClr val="00B050"/>
              </a:solidFill>
              <a:prstDash val="sysDash"/>
              <a:headEnd w="med" len="sm"/>
              <a:tailEnd type="triangle" w="med" len="med"/>
            </a:ln>
          </p:spPr>
          <p:style>
            <a:lnRef idx="1">
              <a:schemeClr val="accent1"/>
            </a:lnRef>
            <a:fillRef idx="0">
              <a:schemeClr val="accent1"/>
            </a:fillRef>
            <a:effectRef idx="0">
              <a:schemeClr val="accent1"/>
            </a:effectRef>
            <a:fontRef idx="minor">
              <a:schemeClr val="tx1"/>
            </a:fontRef>
          </p:style>
        </p:cxnSp>
        <p:sp>
          <p:nvSpPr>
            <p:cNvPr id="173" name="テキスト ボックス 172"/>
            <p:cNvSpPr txBox="1"/>
            <p:nvPr/>
          </p:nvSpPr>
          <p:spPr>
            <a:xfrm>
              <a:off x="1619545" y="6127666"/>
              <a:ext cx="675636" cy="418772"/>
            </a:xfrm>
            <a:prstGeom prst="rect">
              <a:avLst/>
            </a:prstGeom>
            <a:noFill/>
          </p:spPr>
          <p:txBody>
            <a:bodyPr wrap="none" rtlCol="0">
              <a:spAutoFit/>
            </a:bodyPr>
            <a:lstStyle/>
            <a:p>
              <a:r>
                <a:rPr kumimoji="1"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消灯</a:t>
              </a:r>
              <a:endParaRPr kumimoji="1"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sp>
          <p:nvSpPr>
            <p:cNvPr id="174" name="テキスト ボックス 173"/>
            <p:cNvSpPr txBox="1"/>
            <p:nvPr/>
          </p:nvSpPr>
          <p:spPr>
            <a:xfrm rot="16200000">
              <a:off x="301705" y="4286688"/>
              <a:ext cx="1542462" cy="419992"/>
            </a:xfrm>
            <a:prstGeom prst="rect">
              <a:avLst/>
            </a:prstGeom>
            <a:noFill/>
          </p:spPr>
          <p:txBody>
            <a:bodyPr wrap="none" rtlCol="0">
              <a:spAutoFit/>
            </a:bodyPr>
            <a:lstStyle/>
            <a:p>
              <a:r>
                <a:rPr kumimoji="1"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光センサ値</a:t>
              </a:r>
              <a:endParaRPr kumimoji="1"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sp>
          <p:nvSpPr>
            <p:cNvPr id="175" name="テキスト ボックス 174"/>
            <p:cNvSpPr txBox="1"/>
            <p:nvPr/>
          </p:nvSpPr>
          <p:spPr>
            <a:xfrm>
              <a:off x="3529524" y="6092128"/>
              <a:ext cx="675636" cy="418772"/>
            </a:xfrm>
            <a:prstGeom prst="rect">
              <a:avLst/>
            </a:prstGeom>
            <a:noFill/>
          </p:spPr>
          <p:txBody>
            <a:bodyPr wrap="none" rtlCol="0">
              <a:spAutoFit/>
            </a:bodyPr>
            <a:lstStyle/>
            <a:p>
              <a:r>
                <a:rPr kumimoji="1"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点灯</a:t>
              </a:r>
              <a:endParaRPr kumimoji="1"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cxnSp>
          <p:nvCxnSpPr>
            <p:cNvPr id="176" name="直線矢印コネクタ 175"/>
            <p:cNvCxnSpPr/>
            <p:nvPr/>
          </p:nvCxnSpPr>
          <p:spPr>
            <a:xfrm flipH="1" flipV="1">
              <a:off x="3877082" y="3379622"/>
              <a:ext cx="9341" cy="2676965"/>
            </a:xfrm>
            <a:prstGeom prst="straightConnector1">
              <a:avLst/>
            </a:prstGeom>
            <a:ln w="12700">
              <a:solidFill>
                <a:srgbClr val="00B050"/>
              </a:solidFill>
              <a:prstDash val="sysDash"/>
              <a:headEnd w="med"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a:xfrm flipH="1">
              <a:off x="5285020" y="5606657"/>
              <a:ext cx="6814" cy="452907"/>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78" name="直線コネクタ 177"/>
            <p:cNvCxnSpPr/>
            <p:nvPr/>
          </p:nvCxnSpPr>
          <p:spPr>
            <a:xfrm>
              <a:off x="1972399" y="5877000"/>
              <a:ext cx="1401106" cy="0"/>
            </a:xfrm>
            <a:prstGeom prst="line">
              <a:avLst/>
            </a:prstGeom>
            <a:ln w="12700">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179" name="テキスト ボックス 178"/>
            <p:cNvSpPr txBox="1"/>
            <p:nvPr/>
          </p:nvSpPr>
          <p:spPr>
            <a:xfrm>
              <a:off x="2528751" y="5609886"/>
              <a:ext cx="317056" cy="337370"/>
            </a:xfrm>
            <a:prstGeom prst="rect">
              <a:avLst/>
            </a:prstGeom>
            <a:solidFill>
              <a:schemeClr val="bg1"/>
            </a:solidFill>
          </p:spPr>
          <p:txBody>
            <a:bodyPr wrap="none" lIns="36000" tIns="36000" rIns="36000" bIns="36000" rtlCol="0">
              <a:spAutoFit/>
            </a:bodyPr>
            <a:lstStyle/>
            <a:p>
              <a:r>
                <a:rPr kumimoji="1" lang="en-US" altLang="ja-JP" sz="800" b="1" dirty="0" smtClean="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rPr>
                <a:t>T</a:t>
              </a:r>
              <a:r>
                <a:rPr lang="en-US" altLang="ja-JP" sz="800" b="1" dirty="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rPr>
                <a:t>r</a:t>
              </a:r>
              <a:endParaRPr kumimoji="1" lang="ja-JP" altLang="en-US" sz="800" b="1" dirty="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cxnSp>
          <p:nvCxnSpPr>
            <p:cNvPr id="180" name="直線コネクタ 179"/>
            <p:cNvCxnSpPr/>
            <p:nvPr/>
          </p:nvCxnSpPr>
          <p:spPr>
            <a:xfrm>
              <a:off x="3946288" y="5883101"/>
              <a:ext cx="1345548" cy="0"/>
            </a:xfrm>
            <a:prstGeom prst="line">
              <a:avLst/>
            </a:prstGeom>
            <a:ln w="12700">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181" name="テキスト ボックス 180"/>
            <p:cNvSpPr txBox="1"/>
            <p:nvPr/>
          </p:nvSpPr>
          <p:spPr>
            <a:xfrm>
              <a:off x="4435062" y="5566194"/>
              <a:ext cx="441722" cy="432947"/>
            </a:xfrm>
            <a:prstGeom prst="rect">
              <a:avLst/>
            </a:prstGeom>
            <a:solidFill>
              <a:schemeClr val="bg1"/>
            </a:solidFill>
          </p:spPr>
          <p:txBody>
            <a:bodyPr wrap="none" lIns="36000" tIns="36000" rIns="36000" bIns="36000" rtlCol="0">
              <a:spAutoFit/>
            </a:bodyPr>
            <a:lstStyle/>
            <a:p>
              <a:r>
                <a:rPr kumimoji="1" lang="en-US" altLang="ja-JP" sz="800" b="1" dirty="0" err="1" smtClean="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rPr>
                <a:t>T</a:t>
              </a:r>
              <a:r>
                <a:rPr lang="en-US" altLang="ja-JP" sz="800" b="1" dirty="0" err="1" smtClean="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rPr>
                <a:t>f</a:t>
              </a:r>
              <a:r>
                <a:rPr lang="ja-JP" altLang="en-US" sz="800" b="1" dirty="0" smtClean="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rPr>
                <a:t> </a:t>
              </a:r>
              <a:endParaRPr kumimoji="1" lang="ja-JP" altLang="en-US" sz="800" b="1" dirty="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cxnSp>
          <p:nvCxnSpPr>
            <p:cNvPr id="182" name="直線コネクタ 181"/>
            <p:cNvCxnSpPr/>
            <p:nvPr/>
          </p:nvCxnSpPr>
          <p:spPr>
            <a:xfrm flipH="1">
              <a:off x="1455177" y="3386937"/>
              <a:ext cx="1908002" cy="0"/>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183" name="テキスト ボックス 182"/>
            <p:cNvSpPr txBox="1"/>
            <p:nvPr/>
          </p:nvSpPr>
          <p:spPr>
            <a:xfrm>
              <a:off x="967094" y="3170748"/>
              <a:ext cx="531817" cy="371189"/>
            </a:xfrm>
            <a:prstGeom prst="rect">
              <a:avLst/>
            </a:prstGeom>
            <a:noFill/>
          </p:spPr>
          <p:txBody>
            <a:bodyPr wrap="none" rtlCol="0">
              <a:spAutoFit/>
            </a:bodyPr>
            <a:lstStyle/>
            <a:p>
              <a:r>
                <a:rPr kumimoji="1" lang="en-US" altLang="ja-JP" sz="800" dirty="0" smtClean="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rPr>
                <a:t>Lp</a:t>
              </a:r>
              <a:endParaRPr kumimoji="1" lang="ja-JP" altLang="en-US" sz="800" dirty="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sp>
          <p:nvSpPr>
            <p:cNvPr id="184" name="テキスト ボックス 183"/>
            <p:cNvSpPr txBox="1"/>
            <p:nvPr/>
          </p:nvSpPr>
          <p:spPr>
            <a:xfrm>
              <a:off x="5861579" y="3896515"/>
              <a:ext cx="2831816" cy="1292945"/>
            </a:xfrm>
            <a:prstGeom prst="rect">
              <a:avLst/>
            </a:prstGeom>
            <a:noFill/>
          </p:spPr>
          <p:txBody>
            <a:bodyPr wrap="none" rtlCol="0">
              <a:spAutoFit/>
            </a:bodyPr>
            <a:lstStyle/>
            <a:p>
              <a:r>
                <a:rPr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Lp</a:t>
              </a:r>
              <a:r>
                <a:rPr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rPr>
                <a:t> </a:t>
              </a:r>
              <a:r>
                <a:rPr lang="en-US" altLang="ja-JP" sz="800" dirty="0">
                  <a:latin typeface="HG丸ｺﾞｼｯｸM-PRO" panose="020F0600000000000000" pitchFamily="50" charset="-128"/>
                  <a:ea typeface="HG丸ｺﾞｼｯｸM-PRO" panose="020F0600000000000000" pitchFamily="50" charset="-128"/>
                  <a:cs typeface="Arial Unicode MS" panose="020B0604020202020204" pitchFamily="50" charset="-128"/>
                </a:rPr>
                <a:t>:</a:t>
              </a:r>
              <a:r>
                <a:rPr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 </a:t>
              </a:r>
              <a:r>
                <a:rPr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LED</a:t>
              </a:r>
              <a:r>
                <a:rPr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rPr>
                <a:t>消灯</a:t>
              </a:r>
              <a:r>
                <a:rPr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時のピーク値</a:t>
              </a:r>
              <a:endParaRPr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endParaRPr>
            </a:p>
            <a:p>
              <a:r>
                <a:rPr lang="en-US" altLang="ja-JP" sz="800" dirty="0" err="1"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Lb</a:t>
              </a:r>
              <a:r>
                <a:rPr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 </a:t>
              </a:r>
              <a:r>
                <a:rPr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a:t>
              </a:r>
              <a:r>
                <a:rPr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 </a:t>
              </a:r>
              <a:r>
                <a:rPr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LED</a:t>
              </a:r>
              <a:r>
                <a:rPr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rPr>
                <a:t>点灯</a:t>
              </a:r>
              <a:r>
                <a:rPr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時の最低値</a:t>
              </a:r>
              <a:endParaRPr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endParaRPr>
            </a:p>
            <a:p>
              <a:r>
                <a:rPr kumimoji="1"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Tr</a:t>
              </a:r>
              <a:r>
                <a:rPr kumimoji="1"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 </a:t>
              </a:r>
              <a:r>
                <a:rPr kumimoji="1"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a:t>
              </a:r>
              <a:r>
                <a:rPr kumimoji="1"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 立ち上がり時間</a:t>
              </a:r>
              <a:endParaRPr kumimoji="1"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endParaRPr>
            </a:p>
            <a:p>
              <a:r>
                <a:rPr lang="en-US" altLang="ja-JP" sz="800" dirty="0" err="1"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Tf</a:t>
              </a:r>
              <a:r>
                <a:rPr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 </a:t>
              </a:r>
              <a:r>
                <a:rPr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a:t>
              </a:r>
              <a:r>
                <a:rPr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 立ち下がり時間</a:t>
              </a:r>
              <a:endParaRPr kumimoji="1"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sp>
          <p:nvSpPr>
            <p:cNvPr id="185" name="テキスト ボックス 184"/>
            <p:cNvSpPr txBox="1"/>
            <p:nvPr/>
          </p:nvSpPr>
          <p:spPr>
            <a:xfrm>
              <a:off x="6047295" y="5865856"/>
              <a:ext cx="646043" cy="371189"/>
            </a:xfrm>
            <a:prstGeom prst="rect">
              <a:avLst/>
            </a:prstGeom>
            <a:noFill/>
          </p:spPr>
          <p:txBody>
            <a:bodyPr wrap="none" rtlCol="0">
              <a:spAutoFit/>
            </a:bodyPr>
            <a:lstStyle/>
            <a:p>
              <a:r>
                <a:rPr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rPr>
                <a:t>時間</a:t>
              </a:r>
              <a:endParaRPr kumimoji="1"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sp>
          <p:nvSpPr>
            <p:cNvPr id="186" name="テキスト ボックス 185"/>
            <p:cNvSpPr txBox="1"/>
            <p:nvPr/>
          </p:nvSpPr>
          <p:spPr>
            <a:xfrm>
              <a:off x="951593" y="5421660"/>
              <a:ext cx="531817" cy="371189"/>
            </a:xfrm>
            <a:prstGeom prst="rect">
              <a:avLst/>
            </a:prstGeom>
            <a:noFill/>
          </p:spPr>
          <p:txBody>
            <a:bodyPr wrap="none" rtlCol="0">
              <a:spAutoFit/>
            </a:bodyPr>
            <a:lstStyle/>
            <a:p>
              <a:r>
                <a:rPr kumimoji="1" lang="en-US" altLang="ja-JP" sz="800" dirty="0" err="1" smtClean="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rPr>
                <a:t>L</a:t>
              </a:r>
              <a:r>
                <a:rPr lang="en-US" altLang="ja-JP" sz="800" dirty="0" err="1">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rPr>
                <a:t>b</a:t>
              </a:r>
              <a:endParaRPr kumimoji="1" lang="ja-JP" altLang="en-US" sz="800" dirty="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grpSp>
      <p:sp>
        <p:nvSpPr>
          <p:cNvPr id="196" name="テキスト ボックス 195"/>
          <p:cNvSpPr txBox="1"/>
          <p:nvPr/>
        </p:nvSpPr>
        <p:spPr>
          <a:xfrm>
            <a:off x="271725" y="6362014"/>
            <a:ext cx="4726360" cy="654013"/>
          </a:xfrm>
          <a:prstGeom prst="rect">
            <a:avLst/>
          </a:prstGeom>
          <a:noFill/>
        </p:spPr>
        <p:txBody>
          <a:bodyPr wrap="square" lIns="91428" tIns="45714" rIns="91428" bIns="45714" rtlCol="0">
            <a:spAutoFit/>
          </a:bodyPr>
          <a:lstStyle/>
          <a:p>
            <a:r>
              <a:rPr lang="en-US" altLang="ja-JP" sz="1050" b="1" u="sng" dirty="0" smtClean="0">
                <a:solidFill>
                  <a:srgbClr val="0066FF"/>
                </a:solidFill>
                <a:latin typeface="HG丸ｺﾞｼｯｸM-PRO" panose="020F0600000000000000" pitchFamily="50" charset="-128"/>
                <a:ea typeface="HG丸ｺﾞｼｯｸM-PRO" panose="020F0600000000000000" pitchFamily="50" charset="-128"/>
              </a:rPr>
              <a:t>LED</a:t>
            </a:r>
            <a:r>
              <a:rPr lang="ja-JP" altLang="en-US" sz="1050" b="1" u="sng" dirty="0" smtClean="0">
                <a:solidFill>
                  <a:srgbClr val="0066FF"/>
                </a:solidFill>
                <a:latin typeface="HG丸ｺﾞｼｯｸM-PRO" panose="020F0600000000000000" pitchFamily="50" charset="-128"/>
                <a:ea typeface="HG丸ｺﾞｼｯｸM-PRO" panose="020F0600000000000000" pitchFamily="50" charset="-128"/>
              </a:rPr>
              <a:t>点滅周期の決定</a:t>
            </a:r>
            <a:endParaRPr lang="en-US" altLang="ja-JP" sz="1050" b="1" u="sng" dirty="0" smtClean="0">
              <a:solidFill>
                <a:srgbClr val="0066FF"/>
              </a:solidFill>
              <a:latin typeface="HG丸ｺﾞｼｯｸM-PRO" panose="020F0600000000000000" pitchFamily="50" charset="-128"/>
              <a:ea typeface="HG丸ｺﾞｼｯｸM-PRO" panose="020F0600000000000000" pitchFamily="50" charset="-128"/>
            </a:endParaRPr>
          </a:p>
          <a:p>
            <a:endParaRPr lang="en-US" altLang="ja-JP" sz="500" b="1"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まいまい式での</a:t>
            </a:r>
            <a:r>
              <a:rPr lang="en-US" altLang="ja-JP" sz="1050" dirty="0" smtClean="0">
                <a:latin typeface="HG丸ｺﾞｼｯｸM-PRO" panose="020F0600000000000000" pitchFamily="50" charset="-128"/>
                <a:ea typeface="HG丸ｺﾞｼｯｸM-PRO" panose="020F0600000000000000" pitchFamily="50" charset="-128"/>
              </a:rPr>
              <a:t>LED</a:t>
            </a:r>
            <a:r>
              <a:rPr lang="ja-JP" altLang="en-US" sz="1050" dirty="0" smtClean="0">
                <a:latin typeface="HG丸ｺﾞｼｯｸM-PRO" panose="020F0600000000000000" pitchFamily="50" charset="-128"/>
                <a:ea typeface="HG丸ｺﾞｼｯｸM-PRO" panose="020F0600000000000000" pitchFamily="50" charset="-128"/>
              </a:rPr>
              <a:t>の点灯</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消灯の周期を決定するために光センサの</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応答速度を測定した。</a:t>
            </a:r>
            <a:endParaRPr lang="en-US" altLang="ja-JP" sz="1050" dirty="0" smtClean="0">
              <a:latin typeface="HG丸ｺﾞｼｯｸM-PRO" panose="020F0600000000000000" pitchFamily="50" charset="-128"/>
              <a:ea typeface="HG丸ｺﾞｼｯｸM-PRO" panose="020F0600000000000000" pitchFamily="50" charset="-128"/>
            </a:endParaRPr>
          </a:p>
        </p:txBody>
      </p:sp>
      <p:sp>
        <p:nvSpPr>
          <p:cNvPr id="198" name="テキスト ボックス 197"/>
          <p:cNvSpPr txBox="1"/>
          <p:nvPr/>
        </p:nvSpPr>
        <p:spPr>
          <a:xfrm>
            <a:off x="216476" y="8669618"/>
            <a:ext cx="4726360" cy="769429"/>
          </a:xfrm>
          <a:prstGeom prst="rect">
            <a:avLst/>
          </a:prstGeom>
          <a:noFill/>
        </p:spPr>
        <p:txBody>
          <a:bodyPr wrap="square" lIns="91428" tIns="45714" rIns="91428" bIns="45714" rtlCol="0">
            <a:spAutoFit/>
          </a:bodyPr>
          <a:lstStyle/>
          <a:p>
            <a:endParaRPr lang="en-US" altLang="ja-JP" sz="500" b="1"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実験の結果、光環境によらず </a:t>
            </a:r>
            <a:r>
              <a:rPr lang="en-US" altLang="ja-JP" sz="1050" dirty="0" err="1" smtClean="0">
                <a:latin typeface="HG丸ｺﾞｼｯｸM-PRO" panose="020F0600000000000000" pitchFamily="50" charset="-128"/>
                <a:ea typeface="HG丸ｺﾞｼｯｸM-PRO" panose="020F0600000000000000" pitchFamily="50" charset="-128"/>
              </a:rPr>
              <a:t>Tr</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err="1" smtClean="0">
                <a:latin typeface="HG丸ｺﾞｼｯｸM-PRO" panose="020F0600000000000000" pitchFamily="50" charset="-128"/>
                <a:ea typeface="HG丸ｺﾞｼｯｸM-PRO" panose="020F0600000000000000" pitchFamily="50" charset="-128"/>
              </a:rPr>
              <a:t>Tf</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12</a:t>
            </a:r>
            <a:r>
              <a:rPr lang="ja-JP" altLang="en-US" sz="1050" dirty="0" smtClean="0">
                <a:latin typeface="HG丸ｺﾞｼｯｸM-PRO" panose="020F0600000000000000" pitchFamily="50" charset="-128"/>
                <a:ea typeface="HG丸ｺﾞｼｯｸM-PRO" panose="020F0600000000000000" pitchFamily="50" charset="-128"/>
              </a:rPr>
              <a:t> </a:t>
            </a:r>
            <a:r>
              <a:rPr lang="ja-JP" altLang="en-US" sz="1050" dirty="0">
                <a:latin typeface="HG丸ｺﾞｼｯｸM-PRO" panose="020F0600000000000000" pitchFamily="50" charset="-128"/>
                <a:ea typeface="HG丸ｺﾞｼｯｸM-PRO" panose="020F0600000000000000" pitchFamily="50" charset="-128"/>
              </a:rPr>
              <a:t>～</a:t>
            </a:r>
            <a:r>
              <a:rPr lang="en-US" altLang="ja-JP" sz="1050" dirty="0" smtClean="0">
                <a:latin typeface="HG丸ｺﾞｼｯｸM-PRO" panose="020F0600000000000000" pitchFamily="50" charset="-128"/>
                <a:ea typeface="HG丸ｺﾞｼｯｸM-PRO" panose="020F0600000000000000" pitchFamily="50" charset="-128"/>
              </a:rPr>
              <a:t>13</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err="1" smtClean="0">
                <a:latin typeface="HG丸ｺﾞｼｯｸM-PRO" panose="020F0600000000000000" pitchFamily="50" charset="-128"/>
                <a:ea typeface="HG丸ｺﾞｼｯｸM-PRO" panose="020F0600000000000000" pitchFamily="50" charset="-128"/>
              </a:rPr>
              <a:t>msec</a:t>
            </a:r>
            <a:r>
              <a:rPr lang="ja-JP" altLang="en-US" sz="1050" dirty="0" smtClean="0">
                <a:latin typeface="HG丸ｺﾞｼｯｸM-PRO" panose="020F0600000000000000" pitchFamily="50" charset="-128"/>
                <a:ea typeface="HG丸ｺﾞｼｯｸM-PRO" panose="020F0600000000000000" pitchFamily="50" charset="-128"/>
              </a:rPr>
              <a:t> と判明。</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900" dirty="0" smtClean="0">
                <a:latin typeface="HG丸ｺﾞｼｯｸM-PRO" panose="020F0600000000000000" pitchFamily="50" charset="-128"/>
                <a:ea typeface="HG丸ｺﾞｼｯｸM-PRO" panose="020F0600000000000000" pitchFamily="50" charset="-128"/>
              </a:rPr>
              <a:t>（センサーの個体差はほぼなかった）</a:t>
            </a:r>
            <a:endParaRPr lang="en-US" altLang="ja-JP" sz="900" dirty="0" smtClean="0">
              <a:latin typeface="HG丸ｺﾞｼｯｸM-PRO" panose="020F0600000000000000" pitchFamily="50" charset="-128"/>
              <a:ea typeface="HG丸ｺﾞｼｯｸM-PRO" panose="020F0600000000000000" pitchFamily="50" charset="-128"/>
            </a:endParaRPr>
          </a:p>
          <a:p>
            <a:endParaRPr lang="en-US" altLang="ja-JP" sz="800" dirty="0" smtClean="0">
              <a:latin typeface="HG丸ｺﾞｼｯｸM-PRO" panose="020F0600000000000000" pitchFamily="50" charset="-128"/>
              <a:ea typeface="HG丸ｺﾞｼｯｸM-PRO" panose="020F0600000000000000" pitchFamily="50" charset="-128"/>
            </a:endParaRPr>
          </a:p>
          <a:p>
            <a:r>
              <a:rPr lang="ja-JP" altLang="en-US" sz="1050" dirty="0">
                <a:latin typeface="HG丸ｺﾞｼｯｸM-PRO" panose="020F0600000000000000" pitchFamily="50" charset="-128"/>
                <a:ea typeface="HG丸ｺﾞｼｯｸM-PRO" panose="020F0600000000000000" pitchFamily="50" charset="-128"/>
              </a:rPr>
              <a:t>まいまい</a:t>
            </a:r>
            <a:r>
              <a:rPr lang="ja-JP" altLang="en-US" sz="1050" dirty="0" smtClean="0">
                <a:latin typeface="HG丸ｺﾞｼｯｸM-PRO" panose="020F0600000000000000" pitchFamily="50" charset="-128"/>
                <a:ea typeface="HG丸ｺﾞｼｯｸM-PRO" panose="020F0600000000000000" pitchFamily="50" charset="-128"/>
              </a:rPr>
              <a:t>式での</a:t>
            </a:r>
            <a:r>
              <a:rPr lang="en-US" altLang="ja-JP" sz="1050" dirty="0" smtClean="0">
                <a:latin typeface="HG丸ｺﾞｼｯｸM-PRO" panose="020F0600000000000000" pitchFamily="50" charset="-128"/>
                <a:ea typeface="HG丸ｺﾞｼｯｸM-PRO" panose="020F0600000000000000" pitchFamily="50" charset="-128"/>
              </a:rPr>
              <a:t>LED</a:t>
            </a:r>
            <a:r>
              <a:rPr lang="ja-JP" altLang="en-US" sz="1050" dirty="0" smtClean="0">
                <a:latin typeface="HG丸ｺﾞｼｯｸM-PRO" panose="020F0600000000000000" pitchFamily="50" charset="-128"/>
                <a:ea typeface="HG丸ｺﾞｼｯｸM-PRO" panose="020F0600000000000000" pitchFamily="50" charset="-128"/>
              </a:rPr>
              <a:t>点滅周期を </a:t>
            </a:r>
            <a:r>
              <a:rPr lang="en-US" altLang="ja-JP" sz="1050" dirty="0" smtClean="0">
                <a:latin typeface="HG丸ｺﾞｼｯｸM-PRO" panose="020F0600000000000000" pitchFamily="50" charset="-128"/>
                <a:ea typeface="HG丸ｺﾞｼｯｸM-PRO" panose="020F0600000000000000" pitchFamily="50" charset="-128"/>
              </a:rPr>
              <a:t>26</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err="1" smtClean="0">
                <a:latin typeface="HG丸ｺﾞｼｯｸM-PRO" panose="020F0600000000000000" pitchFamily="50" charset="-128"/>
                <a:ea typeface="HG丸ｺﾞｼｯｸM-PRO" panose="020F0600000000000000" pitchFamily="50" charset="-128"/>
              </a:rPr>
              <a:t>msec</a:t>
            </a:r>
            <a:r>
              <a:rPr lang="ja-JP" altLang="en-US" sz="1050" dirty="0">
                <a:latin typeface="HG丸ｺﾞｼｯｸM-PRO" panose="020F0600000000000000" pitchFamily="50" charset="-128"/>
                <a:ea typeface="HG丸ｺﾞｼｯｸM-PRO" panose="020F0600000000000000" pitchFamily="50" charset="-128"/>
              </a:rPr>
              <a:t>と</a:t>
            </a:r>
            <a:r>
              <a:rPr lang="ja-JP" altLang="en-US" sz="1050" dirty="0" smtClean="0">
                <a:latin typeface="HG丸ｺﾞｼｯｸM-PRO" panose="020F0600000000000000" pitchFamily="50" charset="-128"/>
                <a:ea typeface="HG丸ｺﾞｼｯｸM-PRO" panose="020F0600000000000000" pitchFamily="50" charset="-128"/>
              </a:rPr>
              <a:t>した。</a:t>
            </a:r>
            <a:endParaRPr lang="en-US" altLang="ja-JP" sz="1050" dirty="0" smtClean="0">
              <a:latin typeface="HG丸ｺﾞｼｯｸM-PRO" panose="020F0600000000000000" pitchFamily="50" charset="-128"/>
              <a:ea typeface="HG丸ｺﾞｼｯｸM-PRO" panose="020F0600000000000000" pitchFamily="50" charset="-128"/>
            </a:endParaRPr>
          </a:p>
        </p:txBody>
      </p:sp>
      <p:graphicFrame>
        <p:nvGraphicFramePr>
          <p:cNvPr id="200" name="グラフ 199"/>
          <p:cNvGraphicFramePr>
            <a:graphicFrameLocks/>
          </p:cNvGraphicFramePr>
          <p:nvPr>
            <p:extLst>
              <p:ext uri="{D42A27DB-BD31-4B8C-83A1-F6EECF244321}">
                <p14:modId xmlns:p14="http://schemas.microsoft.com/office/powerpoint/2010/main" val="3237237178"/>
              </p:ext>
            </p:extLst>
          </p:nvPr>
        </p:nvGraphicFramePr>
        <p:xfrm>
          <a:off x="9029892" y="935890"/>
          <a:ext cx="3555014" cy="2452889"/>
        </p:xfrm>
        <a:graphic>
          <a:graphicData uri="http://schemas.openxmlformats.org/drawingml/2006/chart">
            <c:chart xmlns:c="http://schemas.openxmlformats.org/drawingml/2006/chart" xmlns:r="http://schemas.openxmlformats.org/officeDocument/2006/relationships" r:id="rId3"/>
          </a:graphicData>
        </a:graphic>
      </p:graphicFrame>
      <p:grpSp>
        <p:nvGrpSpPr>
          <p:cNvPr id="3085" name="グループ化 3084"/>
          <p:cNvGrpSpPr/>
          <p:nvPr/>
        </p:nvGrpSpPr>
        <p:grpSpPr>
          <a:xfrm>
            <a:off x="11716839" y="1461524"/>
            <a:ext cx="577024" cy="552739"/>
            <a:chOff x="9094918" y="1780311"/>
            <a:chExt cx="577024" cy="552739"/>
          </a:xfrm>
        </p:grpSpPr>
        <p:sp>
          <p:nvSpPr>
            <p:cNvPr id="3084" name="正方形/長方形 3083"/>
            <p:cNvSpPr/>
            <p:nvPr/>
          </p:nvSpPr>
          <p:spPr>
            <a:xfrm>
              <a:off x="9094918" y="1780311"/>
              <a:ext cx="540470" cy="552739"/>
            </a:xfrm>
            <a:prstGeom prst="rect">
              <a:avLst/>
            </a:prstGeom>
            <a:solidFill>
              <a:schemeClr val="bg1"/>
            </a:solidFill>
            <a:ln w="6350">
              <a:solidFill>
                <a:schemeClr val="tx1"/>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cxnSp>
          <p:nvCxnSpPr>
            <p:cNvPr id="201" name="直線コネクタ 200"/>
            <p:cNvCxnSpPr/>
            <p:nvPr/>
          </p:nvCxnSpPr>
          <p:spPr>
            <a:xfrm>
              <a:off x="9126722" y="1888033"/>
              <a:ext cx="180000" cy="0"/>
            </a:xfrm>
            <a:prstGeom prst="line">
              <a:avLst/>
            </a:prstGeom>
            <a:ln w="28575">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p:cNvCxnSpPr/>
            <p:nvPr/>
          </p:nvCxnSpPr>
          <p:spPr>
            <a:xfrm>
              <a:off x="9131131" y="2049059"/>
              <a:ext cx="180000" cy="0"/>
            </a:xfrm>
            <a:prstGeom prst="line">
              <a:avLst/>
            </a:prstGeom>
            <a:ln w="28575">
              <a:solidFill>
                <a:srgbClr val="FFCC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a:off x="9126723" y="2217377"/>
              <a:ext cx="180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4" name="テキスト ボックス 203"/>
            <p:cNvSpPr txBox="1"/>
            <p:nvPr/>
          </p:nvSpPr>
          <p:spPr>
            <a:xfrm>
              <a:off x="9281751" y="1941337"/>
              <a:ext cx="389850" cy="215444"/>
            </a:xfrm>
            <a:prstGeom prst="rect">
              <a:avLst/>
            </a:prstGeom>
            <a:noFill/>
          </p:spPr>
          <p:txBody>
            <a:bodyPr wrap="none" rtlCol="0">
              <a:spAutoFit/>
            </a:bodyPr>
            <a:lstStyle/>
            <a:p>
              <a:r>
                <a:rPr lang="ja-JP" altLang="en-US" sz="800" dirty="0">
                  <a:latin typeface="HG丸ｺﾞｼｯｸM-PRO" panose="020F0600000000000000" pitchFamily="50" charset="-128"/>
                  <a:ea typeface="HG丸ｺﾞｼｯｸM-PRO" panose="020F0600000000000000" pitchFamily="50" charset="-128"/>
                </a:rPr>
                <a:t>室内</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205" name="テキスト ボックス 204"/>
            <p:cNvSpPr txBox="1"/>
            <p:nvPr/>
          </p:nvSpPr>
          <p:spPr>
            <a:xfrm>
              <a:off x="9282092" y="1780311"/>
              <a:ext cx="389850" cy="215444"/>
            </a:xfrm>
            <a:prstGeom prst="rect">
              <a:avLst/>
            </a:prstGeom>
            <a:noFill/>
          </p:spPr>
          <p:txBody>
            <a:bodyPr wrap="none" rtlCol="0">
              <a:spAutoFit/>
            </a:bodyPr>
            <a:lstStyle/>
            <a:p>
              <a:r>
                <a:rPr lang="ja-JP" altLang="en-US" sz="800" dirty="0" smtClean="0">
                  <a:latin typeface="HG丸ｺﾞｼｯｸM-PRO" panose="020F0600000000000000" pitchFamily="50" charset="-128"/>
                  <a:ea typeface="HG丸ｺﾞｼｯｸM-PRO" panose="020F0600000000000000" pitchFamily="50" charset="-128"/>
                </a:rPr>
                <a:t>暗黒</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206" name="テキスト ボックス 205"/>
            <p:cNvSpPr txBox="1"/>
            <p:nvPr/>
          </p:nvSpPr>
          <p:spPr>
            <a:xfrm>
              <a:off x="9277342" y="2117606"/>
              <a:ext cx="389850" cy="215444"/>
            </a:xfrm>
            <a:prstGeom prst="rect">
              <a:avLst/>
            </a:prstGeom>
            <a:noFill/>
          </p:spPr>
          <p:txBody>
            <a:bodyPr wrap="none" rtlCol="0">
              <a:spAutoFit/>
            </a:bodyPr>
            <a:lstStyle/>
            <a:p>
              <a:r>
                <a:rPr kumimoji="1" lang="ja-JP" altLang="en-US" sz="800" dirty="0" smtClean="0">
                  <a:latin typeface="HG丸ｺﾞｼｯｸM-PRO" panose="020F0600000000000000" pitchFamily="50" charset="-128"/>
                  <a:ea typeface="HG丸ｺﾞｼｯｸM-PRO" panose="020F0600000000000000" pitchFamily="50" charset="-128"/>
                </a:rPr>
                <a:t>強光</a:t>
              </a:r>
              <a:endParaRPr kumimoji="1" lang="ja-JP" altLang="en-US" sz="800" dirty="0">
                <a:latin typeface="HG丸ｺﾞｼｯｸM-PRO" panose="020F0600000000000000" pitchFamily="50" charset="-128"/>
                <a:ea typeface="HG丸ｺﾞｼｯｸM-PRO" panose="020F0600000000000000" pitchFamily="50" charset="-128"/>
              </a:endParaRPr>
            </a:p>
          </p:txBody>
        </p:sp>
      </p:grpSp>
      <p:sp>
        <p:nvSpPr>
          <p:cNvPr id="3086" name="正方形/長方形 3085"/>
          <p:cNvSpPr/>
          <p:nvPr/>
        </p:nvSpPr>
        <p:spPr>
          <a:xfrm>
            <a:off x="8892795" y="937681"/>
            <a:ext cx="3651250" cy="2583513"/>
          </a:xfrm>
          <a:prstGeom prst="rect">
            <a:avLst/>
          </a:prstGeom>
          <a:noFill/>
          <a:ln w="9525">
            <a:solidFill>
              <a:schemeClr val="tx1"/>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10" name="テキスト ボックス 209"/>
          <p:cNvSpPr txBox="1"/>
          <p:nvPr/>
        </p:nvSpPr>
        <p:spPr>
          <a:xfrm rot="16200000">
            <a:off x="8366485" y="1779874"/>
            <a:ext cx="1382110" cy="215444"/>
          </a:xfrm>
          <a:prstGeom prst="rect">
            <a:avLst/>
          </a:prstGeom>
          <a:noFill/>
        </p:spPr>
        <p:txBody>
          <a:bodyPr wrap="none" rtlCol="0">
            <a:spAutoFit/>
          </a:bodyPr>
          <a:lstStyle/>
          <a:p>
            <a:r>
              <a:rPr kumimoji="1" lang="ja-JP" altLang="en-US" sz="800" dirty="0" smtClean="0">
                <a:latin typeface="HG丸ｺﾞｼｯｸM-PRO" panose="020F0600000000000000" pitchFamily="50" charset="-128"/>
                <a:ea typeface="HG丸ｺﾞｼｯｸM-PRO" panose="020F0600000000000000" pitchFamily="50" charset="-128"/>
              </a:rPr>
              <a:t>カラーチャートの濃度</a:t>
            </a:r>
            <a:r>
              <a:rPr kumimoji="1" lang="en-US" altLang="ja-JP" sz="800" dirty="0" smtClean="0">
                <a:latin typeface="HG丸ｺﾞｼｯｸM-PRO" panose="020F0600000000000000" pitchFamily="50" charset="-128"/>
                <a:ea typeface="HG丸ｺﾞｼｯｸM-PRO" panose="020F0600000000000000" pitchFamily="50" charset="-128"/>
              </a:rPr>
              <a:t>(%)</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211" name="テキスト ボックス 210"/>
          <p:cNvSpPr txBox="1"/>
          <p:nvPr/>
        </p:nvSpPr>
        <p:spPr>
          <a:xfrm>
            <a:off x="9797335" y="1162080"/>
            <a:ext cx="1149921" cy="349702"/>
          </a:xfrm>
          <a:prstGeom prst="rect">
            <a:avLst/>
          </a:prstGeom>
          <a:solidFill>
            <a:schemeClr val="tx2">
              <a:lumMod val="20000"/>
              <a:lumOff val="80000"/>
            </a:schemeClr>
          </a:solidFill>
        </p:spPr>
        <p:txBody>
          <a:bodyPr wrap="none" lIns="36000" tIns="36000" rIns="36000" bIns="36000" rtlCol="0">
            <a:spAutoFit/>
          </a:bodyPr>
          <a:lstStyle/>
          <a:p>
            <a:r>
              <a:rPr kumimoji="1" lang="en-US" altLang="ja-JP" sz="600" dirty="0" smtClean="0">
                <a:latin typeface="HG丸ｺﾞｼｯｸM-PRO" panose="020F0600000000000000" pitchFamily="50" charset="-128"/>
                <a:ea typeface="HG丸ｺﾞｼｯｸM-PRO" panose="020F0600000000000000" pitchFamily="50" charset="-128"/>
              </a:rPr>
              <a:t>40</a:t>
            </a:r>
            <a:r>
              <a:rPr kumimoji="1" lang="ja-JP" altLang="en-US" sz="600" dirty="0" smtClean="0">
                <a:latin typeface="HG丸ｺﾞｼｯｸM-PRO" panose="020F0600000000000000" pitchFamily="50" charset="-128"/>
                <a:ea typeface="HG丸ｺﾞｼｯｸM-PRO" panose="020F0600000000000000" pitchFamily="50" charset="-128"/>
              </a:rPr>
              <a:t>～</a:t>
            </a:r>
            <a:r>
              <a:rPr kumimoji="1" lang="en-US" altLang="ja-JP" sz="600" dirty="0" smtClean="0">
                <a:latin typeface="HG丸ｺﾞｼｯｸM-PRO" panose="020F0600000000000000" pitchFamily="50" charset="-128"/>
                <a:ea typeface="HG丸ｺﾞｼｯｸM-PRO" panose="020F0600000000000000" pitchFamily="50" charset="-128"/>
              </a:rPr>
              <a:t>60%</a:t>
            </a:r>
            <a:r>
              <a:rPr kumimoji="1" lang="ja-JP" altLang="en-US" sz="600" dirty="0" smtClean="0">
                <a:latin typeface="HG丸ｺﾞｼｯｸM-PRO" panose="020F0600000000000000" pitchFamily="50" charset="-128"/>
                <a:ea typeface="HG丸ｺﾞｼｯｸM-PRO" panose="020F0600000000000000" pitchFamily="50" charset="-128"/>
              </a:rPr>
              <a:t>のセンサ値の差</a:t>
            </a:r>
            <a:r>
              <a:rPr lang="ja-JP" altLang="en-US" sz="600" dirty="0" smtClean="0">
                <a:latin typeface="HG丸ｺﾞｼｯｸM-PRO" panose="020F0600000000000000" pitchFamily="50" charset="-128"/>
                <a:ea typeface="HG丸ｺﾞｼｯｸM-PRO" panose="020F0600000000000000" pitchFamily="50" charset="-128"/>
              </a:rPr>
              <a:t> </a:t>
            </a:r>
            <a:endParaRPr lang="en-US" altLang="ja-JP" sz="600" dirty="0" smtClean="0">
              <a:latin typeface="HG丸ｺﾞｼｯｸM-PRO" panose="020F0600000000000000" pitchFamily="50" charset="-128"/>
              <a:ea typeface="HG丸ｺﾞｼｯｸM-PRO" panose="020F0600000000000000" pitchFamily="50" charset="-128"/>
            </a:endParaRPr>
          </a:p>
          <a:p>
            <a:r>
              <a:rPr lang="ja-JP" altLang="en-US" sz="600" dirty="0">
                <a:latin typeface="HG丸ｺﾞｼｯｸM-PRO" panose="020F0600000000000000" pitchFamily="50" charset="-128"/>
                <a:ea typeface="HG丸ｺﾞｼｯｸM-PRO" panose="020F0600000000000000" pitchFamily="50" charset="-128"/>
              </a:rPr>
              <a:t>　</a:t>
            </a:r>
            <a:r>
              <a:rPr lang="en-US" altLang="ja-JP" sz="600" dirty="0" smtClean="0">
                <a:latin typeface="HG丸ｺﾞｼｯｸM-PRO" panose="020F0600000000000000" pitchFamily="50" charset="-128"/>
                <a:ea typeface="HG丸ｺﾞｼｯｸM-PRO" panose="020F0600000000000000" pitchFamily="50" charset="-128"/>
              </a:rPr>
              <a:t>&gt;</a:t>
            </a:r>
            <a:r>
              <a:rPr lang="ja-JP" altLang="en-US" sz="600" dirty="0" smtClean="0">
                <a:latin typeface="HG丸ｺﾞｼｯｸM-PRO" panose="020F0600000000000000" pitchFamily="50" charset="-128"/>
                <a:ea typeface="HG丸ｺﾞｼｯｸM-PRO" panose="020F0600000000000000" pitchFamily="50" charset="-128"/>
              </a:rPr>
              <a:t> </a:t>
            </a:r>
            <a:r>
              <a:rPr lang="en-US" altLang="ja-JP" sz="600" dirty="0" smtClean="0">
                <a:latin typeface="HG丸ｺﾞｼｯｸM-PRO" panose="020F0600000000000000" pitchFamily="50" charset="-128"/>
                <a:ea typeface="HG丸ｺﾞｼｯｸM-PRO" panose="020F0600000000000000" pitchFamily="50" charset="-128"/>
              </a:rPr>
              <a:t>60</a:t>
            </a:r>
            <a:r>
              <a:rPr lang="ja-JP" altLang="en-US" sz="600" dirty="0" smtClean="0">
                <a:latin typeface="HG丸ｺﾞｼｯｸM-PRO" panose="020F0600000000000000" pitchFamily="50" charset="-128"/>
                <a:ea typeface="HG丸ｺﾞｼｯｸM-PRO" panose="020F0600000000000000" pitchFamily="50" charset="-128"/>
              </a:rPr>
              <a:t> ～ </a:t>
            </a:r>
            <a:r>
              <a:rPr lang="en-US" altLang="ja-JP" sz="600" dirty="0" smtClean="0">
                <a:latin typeface="HG丸ｺﾞｼｯｸM-PRO" panose="020F0600000000000000" pitchFamily="50" charset="-128"/>
                <a:ea typeface="HG丸ｺﾞｼｯｸM-PRO" panose="020F0600000000000000" pitchFamily="50" charset="-128"/>
              </a:rPr>
              <a:t>80</a:t>
            </a:r>
            <a:r>
              <a:rPr lang="ja-JP" altLang="en-US" sz="600" dirty="0" smtClean="0">
                <a:latin typeface="HG丸ｺﾞｼｯｸM-PRO" panose="020F0600000000000000" pitchFamily="50" charset="-128"/>
                <a:ea typeface="HG丸ｺﾞｼｯｸM-PRO" panose="020F0600000000000000" pitchFamily="50" charset="-128"/>
              </a:rPr>
              <a:t> </a:t>
            </a:r>
            <a:r>
              <a:rPr lang="en-US" altLang="ja-JP" sz="600" dirty="0" smtClean="0">
                <a:latin typeface="HG丸ｺﾞｼｯｸM-PRO" panose="020F0600000000000000" pitchFamily="50" charset="-128"/>
                <a:ea typeface="HG丸ｺﾞｼｯｸM-PRO" panose="020F0600000000000000" pitchFamily="50" charset="-128"/>
              </a:rPr>
              <a:t>%</a:t>
            </a:r>
            <a:r>
              <a:rPr lang="ja-JP" altLang="en-US" sz="600" dirty="0">
                <a:latin typeface="HG丸ｺﾞｼｯｸM-PRO" panose="020F0600000000000000" pitchFamily="50" charset="-128"/>
                <a:ea typeface="HG丸ｺﾞｼｯｸM-PRO" panose="020F0600000000000000" pitchFamily="50" charset="-128"/>
              </a:rPr>
              <a:t>センサ値の差</a:t>
            </a:r>
            <a:endParaRPr lang="en-US" altLang="ja-JP" sz="600" dirty="0" smtClean="0">
              <a:latin typeface="HG丸ｺﾞｼｯｸM-PRO" panose="020F0600000000000000" pitchFamily="50" charset="-128"/>
              <a:ea typeface="HG丸ｺﾞｼｯｸM-PRO" panose="020F0600000000000000" pitchFamily="50" charset="-128"/>
            </a:endParaRPr>
          </a:p>
          <a:p>
            <a:r>
              <a:rPr kumimoji="1" lang="ja-JP" altLang="en-US" sz="600" dirty="0" smtClean="0">
                <a:latin typeface="HG丸ｺﾞｼｯｸM-PRO" panose="020F0600000000000000" pitchFamily="50" charset="-128"/>
                <a:ea typeface="HG丸ｺﾞｼｯｸM-PRO" panose="020F0600000000000000" pitchFamily="50" charset="-128"/>
              </a:rPr>
              <a:t> ⇒ 光センサの応答の非線形性 </a:t>
            </a:r>
            <a:endParaRPr kumimoji="1" lang="ja-JP" altLang="en-US" sz="600" dirty="0">
              <a:latin typeface="HG丸ｺﾞｼｯｸM-PRO" panose="020F0600000000000000" pitchFamily="50" charset="-128"/>
              <a:ea typeface="HG丸ｺﾞｼｯｸM-PRO" panose="020F0600000000000000" pitchFamily="50" charset="-128"/>
            </a:endParaRPr>
          </a:p>
        </p:txBody>
      </p:sp>
      <p:cxnSp>
        <p:nvCxnSpPr>
          <p:cNvPr id="217" name="直線矢印コネクタ 216"/>
          <p:cNvCxnSpPr/>
          <p:nvPr/>
        </p:nvCxnSpPr>
        <p:spPr>
          <a:xfrm>
            <a:off x="11187974" y="1473418"/>
            <a:ext cx="191080" cy="0"/>
          </a:xfrm>
          <a:prstGeom prst="straightConnector1">
            <a:avLst/>
          </a:prstGeom>
          <a:ln w="6350">
            <a:solidFill>
              <a:srgbClr val="00B050"/>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18" name="直線矢印コネクタ 217"/>
          <p:cNvCxnSpPr/>
          <p:nvPr/>
        </p:nvCxnSpPr>
        <p:spPr>
          <a:xfrm>
            <a:off x="11267688" y="1571345"/>
            <a:ext cx="218724" cy="0"/>
          </a:xfrm>
          <a:prstGeom prst="straightConnector1">
            <a:avLst/>
          </a:prstGeom>
          <a:ln w="6350">
            <a:solidFill>
              <a:schemeClr val="tx2">
                <a:lumMod val="60000"/>
                <a:lumOff val="4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23" name="直線矢印コネクタ 222"/>
          <p:cNvCxnSpPr/>
          <p:nvPr/>
        </p:nvCxnSpPr>
        <p:spPr>
          <a:xfrm>
            <a:off x="9958662" y="2632491"/>
            <a:ext cx="191080" cy="0"/>
          </a:xfrm>
          <a:prstGeom prst="straightConnector1">
            <a:avLst/>
          </a:prstGeom>
          <a:ln w="6350">
            <a:solidFill>
              <a:srgbClr val="00B050"/>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24" name="直線矢印コネクタ 223"/>
          <p:cNvCxnSpPr/>
          <p:nvPr/>
        </p:nvCxnSpPr>
        <p:spPr>
          <a:xfrm>
            <a:off x="10739650" y="1979451"/>
            <a:ext cx="218724" cy="0"/>
          </a:xfrm>
          <a:prstGeom prst="straightConnector1">
            <a:avLst/>
          </a:prstGeom>
          <a:ln w="6350">
            <a:solidFill>
              <a:schemeClr val="tx2">
                <a:lumMod val="60000"/>
                <a:lumOff val="4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25" name="直線矢印コネクタ 224"/>
          <p:cNvCxnSpPr/>
          <p:nvPr/>
        </p:nvCxnSpPr>
        <p:spPr>
          <a:xfrm>
            <a:off x="9913682" y="2875068"/>
            <a:ext cx="218724" cy="0"/>
          </a:xfrm>
          <a:prstGeom prst="straightConnector1">
            <a:avLst/>
          </a:prstGeom>
          <a:ln w="6350">
            <a:solidFill>
              <a:schemeClr val="tx2">
                <a:lumMod val="60000"/>
                <a:lumOff val="4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097" name="直線コネクタ 3096"/>
          <p:cNvCxnSpPr/>
          <p:nvPr/>
        </p:nvCxnSpPr>
        <p:spPr>
          <a:xfrm flipV="1">
            <a:off x="10111311" y="1571345"/>
            <a:ext cx="0" cy="9418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7" name="直線コネクタ 236"/>
          <p:cNvCxnSpPr/>
          <p:nvPr/>
        </p:nvCxnSpPr>
        <p:spPr>
          <a:xfrm flipV="1">
            <a:off x="10499844" y="1571345"/>
            <a:ext cx="0" cy="744588"/>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8" name="直線矢印コネクタ 237"/>
          <p:cNvCxnSpPr/>
          <p:nvPr/>
        </p:nvCxnSpPr>
        <p:spPr>
          <a:xfrm>
            <a:off x="10222986" y="2315933"/>
            <a:ext cx="191080" cy="0"/>
          </a:xfrm>
          <a:prstGeom prst="straightConnector1">
            <a:avLst/>
          </a:prstGeom>
          <a:ln w="6350">
            <a:solidFill>
              <a:srgbClr val="00B050"/>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39" name="直線コネクタ 238"/>
          <p:cNvCxnSpPr/>
          <p:nvPr/>
        </p:nvCxnSpPr>
        <p:spPr>
          <a:xfrm flipV="1">
            <a:off x="10808255" y="1571345"/>
            <a:ext cx="0" cy="261955"/>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6" name="直線矢印コネクタ 245"/>
          <p:cNvCxnSpPr/>
          <p:nvPr/>
        </p:nvCxnSpPr>
        <p:spPr>
          <a:xfrm>
            <a:off x="10111311" y="1659361"/>
            <a:ext cx="388533" cy="0"/>
          </a:xfrm>
          <a:prstGeom prst="straightConnector1">
            <a:avLst/>
          </a:prstGeom>
          <a:ln w="6350">
            <a:solidFill>
              <a:schemeClr val="tx1">
                <a:lumMod val="65000"/>
                <a:lumOff val="35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49" name="直線矢印コネクタ 248"/>
          <p:cNvCxnSpPr/>
          <p:nvPr/>
        </p:nvCxnSpPr>
        <p:spPr>
          <a:xfrm>
            <a:off x="10499844" y="1659361"/>
            <a:ext cx="308411" cy="0"/>
          </a:xfrm>
          <a:prstGeom prst="straightConnector1">
            <a:avLst/>
          </a:prstGeom>
          <a:ln w="6350">
            <a:solidFill>
              <a:schemeClr val="tx1">
                <a:lumMod val="65000"/>
                <a:lumOff val="35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253" name="テキスト ボックス 252"/>
          <p:cNvSpPr txBox="1"/>
          <p:nvPr/>
        </p:nvSpPr>
        <p:spPr>
          <a:xfrm>
            <a:off x="10111311" y="3305750"/>
            <a:ext cx="1330814" cy="215444"/>
          </a:xfrm>
          <a:prstGeom prst="rect">
            <a:avLst/>
          </a:prstGeom>
          <a:noFill/>
        </p:spPr>
        <p:txBody>
          <a:bodyPr wrap="none" rtlCol="0">
            <a:spAutoFit/>
          </a:bodyPr>
          <a:lstStyle/>
          <a:p>
            <a:r>
              <a:rPr lang="ja-JP" altLang="en-US" sz="800" dirty="0" smtClean="0">
                <a:latin typeface="HG丸ｺﾞｼｯｸM-PRO" panose="020F0600000000000000" pitchFamily="50" charset="-128"/>
                <a:ea typeface="HG丸ｺﾞｼｯｸM-PRO" panose="020F0600000000000000" pitchFamily="50" charset="-128"/>
              </a:rPr>
              <a:t>光センサ値（</a:t>
            </a:r>
            <a:r>
              <a:rPr lang="en-US" altLang="ja-JP" sz="800" dirty="0" smtClean="0">
                <a:latin typeface="HG丸ｺﾞｼｯｸM-PRO" panose="020F0600000000000000" pitchFamily="50" charset="-128"/>
                <a:ea typeface="HG丸ｺﾞｼｯｸM-PRO" panose="020F0600000000000000" pitchFamily="50" charset="-128"/>
              </a:rPr>
              <a:t>LED</a:t>
            </a:r>
            <a:r>
              <a:rPr lang="ja-JP" altLang="en-US" sz="800" dirty="0" smtClean="0">
                <a:latin typeface="HG丸ｺﾞｼｯｸM-PRO" panose="020F0600000000000000" pitchFamily="50" charset="-128"/>
                <a:ea typeface="HG丸ｺﾞｼｯｸM-PRO" panose="020F0600000000000000" pitchFamily="50" charset="-128"/>
              </a:rPr>
              <a:t>点灯）</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254" name="テキスト ボックス 253"/>
          <p:cNvSpPr txBox="1"/>
          <p:nvPr/>
        </p:nvSpPr>
        <p:spPr>
          <a:xfrm>
            <a:off x="10739650" y="2307725"/>
            <a:ext cx="1611586" cy="257369"/>
          </a:xfrm>
          <a:prstGeom prst="rect">
            <a:avLst/>
          </a:prstGeom>
          <a:solidFill>
            <a:schemeClr val="tx2">
              <a:lumMod val="20000"/>
              <a:lumOff val="80000"/>
            </a:schemeClr>
          </a:solidFill>
        </p:spPr>
        <p:txBody>
          <a:bodyPr wrap="none" lIns="36000" tIns="36000" rIns="36000" bIns="36000" rtlCol="0">
            <a:spAutoFit/>
          </a:bodyPr>
          <a:lstStyle/>
          <a:p>
            <a:r>
              <a:rPr lang="ja-JP" altLang="en-US" sz="600" dirty="0" smtClean="0">
                <a:latin typeface="HG丸ｺﾞｼｯｸM-PRO" panose="020F0600000000000000" pitchFamily="50" charset="-128"/>
                <a:ea typeface="HG丸ｺﾞｼｯｸM-PRO" panose="020F0600000000000000" pitchFamily="50" charset="-128"/>
              </a:rPr>
              <a:t>外乱光の影響は、路面の反射率によらず一定</a:t>
            </a:r>
            <a:endParaRPr lang="en-US" altLang="ja-JP" sz="600" dirty="0">
              <a:latin typeface="HG丸ｺﾞｼｯｸM-PRO" panose="020F0600000000000000" pitchFamily="50" charset="-128"/>
              <a:ea typeface="HG丸ｺﾞｼｯｸM-PRO" panose="020F0600000000000000" pitchFamily="50" charset="-128"/>
            </a:endParaRPr>
          </a:p>
          <a:p>
            <a:r>
              <a:rPr lang="ja-JP" altLang="en-US" sz="600" dirty="0" smtClean="0">
                <a:latin typeface="HG丸ｺﾞｼｯｸM-PRO" panose="020F0600000000000000" pitchFamily="50" charset="-128"/>
                <a:ea typeface="HG丸ｺﾞｼｯｸM-PRO" panose="020F0600000000000000" pitchFamily="50" charset="-128"/>
              </a:rPr>
              <a:t>⇒ 外乱光の影響は加算的</a:t>
            </a:r>
            <a:endParaRPr kumimoji="1" lang="ja-JP" altLang="en-US" sz="600" dirty="0">
              <a:latin typeface="HG丸ｺﾞｼｯｸM-PRO" panose="020F0600000000000000" pitchFamily="50" charset="-128"/>
              <a:ea typeface="HG丸ｺﾞｼｯｸM-PRO" panose="020F0600000000000000" pitchFamily="50" charset="-128"/>
            </a:endParaRPr>
          </a:p>
        </p:txBody>
      </p:sp>
      <p:cxnSp>
        <p:nvCxnSpPr>
          <p:cNvPr id="256" name="直線矢印コネクタ 255"/>
          <p:cNvCxnSpPr/>
          <p:nvPr/>
        </p:nvCxnSpPr>
        <p:spPr>
          <a:xfrm flipH="1" flipV="1">
            <a:off x="394063" y="5716892"/>
            <a:ext cx="178983" cy="233472"/>
          </a:xfrm>
          <a:prstGeom prst="straightConnector1">
            <a:avLst/>
          </a:prstGeom>
          <a:ln w="12700">
            <a:solidFill>
              <a:schemeClr val="accent6"/>
            </a:solidFill>
            <a:prstDash val="sysDash"/>
            <a:tailEnd type="none" w="med" len="sm"/>
          </a:ln>
        </p:spPr>
        <p:style>
          <a:lnRef idx="1">
            <a:schemeClr val="accent1"/>
          </a:lnRef>
          <a:fillRef idx="0">
            <a:schemeClr val="accent1"/>
          </a:fillRef>
          <a:effectRef idx="0">
            <a:schemeClr val="accent1"/>
          </a:effectRef>
          <a:fontRef idx="minor">
            <a:schemeClr val="tx1"/>
          </a:fontRef>
        </p:style>
      </p:cxnSp>
      <p:sp>
        <p:nvSpPr>
          <p:cNvPr id="262" name="テキスト ボックス 261"/>
          <p:cNvSpPr txBox="1"/>
          <p:nvPr/>
        </p:nvSpPr>
        <p:spPr>
          <a:xfrm>
            <a:off x="5173177" y="2076267"/>
            <a:ext cx="3745786" cy="1061817"/>
          </a:xfrm>
          <a:prstGeom prst="rect">
            <a:avLst/>
          </a:prstGeom>
          <a:noFill/>
        </p:spPr>
        <p:txBody>
          <a:bodyPr wrap="square" lIns="91428" tIns="45714" rIns="91428" bIns="45714" rtlCol="0">
            <a:spAutoFit/>
          </a:bodyPr>
          <a:lstStyle/>
          <a:p>
            <a:r>
              <a:rPr lang="ja-JP" altLang="en-US" sz="1050" dirty="0">
                <a:latin typeface="HG丸ｺﾞｼｯｸM-PRO" panose="020F0600000000000000" pitchFamily="50" charset="-128"/>
                <a:ea typeface="HG丸ｺﾞｼｯｸM-PRO" panose="020F0600000000000000" pitchFamily="50" charset="-128"/>
              </a:rPr>
              <a:t>暗黒下（</a:t>
            </a:r>
            <a:r>
              <a:rPr lang="en-US" altLang="ja-JP" sz="1050" dirty="0" smtClean="0">
                <a:latin typeface="HG丸ｺﾞｼｯｸM-PRO" panose="020F0600000000000000" pitchFamily="50" charset="-128"/>
                <a:ea typeface="HG丸ｺﾞｼｯｸM-PRO" panose="020F0600000000000000" pitchFamily="50" charset="-128"/>
              </a:rPr>
              <a:t>LED</a:t>
            </a:r>
            <a:r>
              <a:rPr lang="ja-JP" altLang="en-US" sz="1050" dirty="0" smtClean="0">
                <a:latin typeface="HG丸ｺﾞｼｯｸM-PRO" panose="020F0600000000000000" pitchFamily="50" charset="-128"/>
                <a:ea typeface="HG丸ｺﾞｼｯｸM-PRO" panose="020F0600000000000000" pitchFamily="50" charset="-128"/>
              </a:rPr>
              <a:t>の光のみ）で測定した光センサ値</a:t>
            </a:r>
            <a:r>
              <a:rPr lang="ja-JP" altLang="en-US" sz="1050" dirty="0">
                <a:latin typeface="HG丸ｺﾞｼｯｸM-PRO" panose="020F0600000000000000" pitchFamily="50" charset="-128"/>
                <a:ea typeface="HG丸ｺﾞｼｯｸM-PRO" panose="020F0600000000000000" pitchFamily="50" charset="-128"/>
              </a:rPr>
              <a:t>と</a:t>
            </a:r>
            <a:r>
              <a:rPr lang="ja-JP" altLang="en-US" sz="1050" dirty="0" smtClean="0">
                <a:latin typeface="HG丸ｺﾞｼｯｸM-PRO" panose="020F0600000000000000" pitchFamily="50" charset="-128"/>
                <a:ea typeface="HG丸ｺﾞｼｯｸM-PRO" panose="020F0600000000000000" pitchFamily="50" charset="-128"/>
              </a:rPr>
              <a:t>カラーチャート濃度のデータから、三次多項式近似直線を求めた。</a:t>
            </a:r>
            <a:endParaRPr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050" dirty="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この近似式を用いて、</a:t>
            </a:r>
            <a:r>
              <a:rPr lang="en-US" altLang="ja-JP" sz="1050" dirty="0" smtClean="0">
                <a:latin typeface="HG丸ｺﾞｼｯｸM-PRO" panose="020F0600000000000000" pitchFamily="50" charset="-128"/>
                <a:ea typeface="HG丸ｺﾞｼｯｸM-PRO" panose="020F0600000000000000" pitchFamily="50" charset="-128"/>
              </a:rPr>
              <a:t>LED</a:t>
            </a:r>
            <a:r>
              <a:rPr lang="ja-JP" altLang="en-US" sz="1050" dirty="0" smtClean="0">
                <a:latin typeface="HG丸ｺﾞｼｯｸM-PRO" panose="020F0600000000000000" pitchFamily="50" charset="-128"/>
                <a:ea typeface="HG丸ｺﾞｼｯｸM-PRO" panose="020F0600000000000000" pitchFamily="50" charset="-128"/>
              </a:rPr>
              <a:t>の反射光のみの光センサ値（</a:t>
            </a:r>
            <a:r>
              <a:rPr lang="en-US" altLang="ja-JP" sz="1050" dirty="0" smtClean="0">
                <a:latin typeface="HG丸ｺﾞｼｯｸM-PRO" panose="020F0600000000000000" pitchFamily="50" charset="-128"/>
                <a:ea typeface="HG丸ｺﾞｼｯｸM-PRO" panose="020F0600000000000000" pitchFamily="50" charset="-128"/>
              </a:rPr>
              <a:t>5.2</a:t>
            </a:r>
            <a:r>
              <a:rPr lang="ja-JP" altLang="en-US" sz="1050" dirty="0" smtClean="0">
                <a:latin typeface="HG丸ｺﾞｼｯｸM-PRO" panose="020F0600000000000000" pitchFamily="50" charset="-128"/>
                <a:ea typeface="HG丸ｺﾞｼｯｸM-PRO" panose="020F0600000000000000" pitchFamily="50" charset="-128"/>
              </a:rPr>
              <a:t>参照）をチャートの濃度に変換することで、ライントレースの目標値</a:t>
            </a:r>
            <a:r>
              <a:rPr lang="en-US" altLang="ja-JP" sz="1050" dirty="0" smtClean="0">
                <a:latin typeface="HG丸ｺﾞｼｯｸM-PRO" panose="020F0600000000000000" pitchFamily="50" charset="-128"/>
                <a:ea typeface="HG丸ｺﾞｼｯｸM-PRO" panose="020F0600000000000000" pitchFamily="50" charset="-128"/>
              </a:rPr>
              <a:t>(72%)</a:t>
            </a:r>
            <a:r>
              <a:rPr lang="ja-JP" altLang="en-US" sz="1050" dirty="0" smtClean="0">
                <a:latin typeface="HG丸ｺﾞｼｯｸM-PRO" panose="020F0600000000000000" pitchFamily="50" charset="-128"/>
                <a:ea typeface="HG丸ｺﾞｼｯｸM-PRO" panose="020F0600000000000000" pitchFamily="50" charset="-128"/>
              </a:rPr>
              <a:t>の変更を不要にした。</a:t>
            </a:r>
            <a:endParaRPr lang="ja-JP" altLang="en-US" sz="1050" dirty="0">
              <a:latin typeface="HG丸ｺﾞｼｯｸM-PRO" panose="020F0600000000000000" pitchFamily="50" charset="-128"/>
              <a:ea typeface="HG丸ｺﾞｼｯｸM-PRO" panose="020F0600000000000000" pitchFamily="50" charset="-128"/>
            </a:endParaRPr>
          </a:p>
        </p:txBody>
      </p:sp>
      <p:cxnSp>
        <p:nvCxnSpPr>
          <p:cNvPr id="265" name="直線コネクタ 264"/>
          <p:cNvCxnSpPr/>
          <p:nvPr/>
        </p:nvCxnSpPr>
        <p:spPr>
          <a:xfrm>
            <a:off x="9282991" y="1889549"/>
            <a:ext cx="1102971" cy="0"/>
          </a:xfrm>
          <a:prstGeom prst="line">
            <a:avLst/>
          </a:prstGeom>
          <a:ln w="952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72" name="直線コネクタ 271"/>
          <p:cNvCxnSpPr/>
          <p:nvPr/>
        </p:nvCxnSpPr>
        <p:spPr>
          <a:xfrm rot="5400000">
            <a:off x="10291246" y="2393069"/>
            <a:ext cx="1102971" cy="0"/>
          </a:xfrm>
          <a:prstGeom prst="line">
            <a:avLst/>
          </a:prstGeom>
          <a:ln w="9525">
            <a:solidFill>
              <a:srgbClr val="00B050"/>
            </a:solidFill>
            <a:prstDash val="sysDash"/>
          </a:ln>
        </p:spPr>
        <p:style>
          <a:lnRef idx="1">
            <a:schemeClr val="accent1"/>
          </a:lnRef>
          <a:fillRef idx="0">
            <a:schemeClr val="accent1"/>
          </a:fillRef>
          <a:effectRef idx="0">
            <a:schemeClr val="accent1"/>
          </a:effectRef>
          <a:fontRef idx="minor">
            <a:schemeClr val="tx1"/>
          </a:fontRef>
        </p:style>
      </p:cxnSp>
      <p:grpSp>
        <p:nvGrpSpPr>
          <p:cNvPr id="274" name="グループ化 273"/>
          <p:cNvGrpSpPr/>
          <p:nvPr/>
        </p:nvGrpSpPr>
        <p:grpSpPr>
          <a:xfrm>
            <a:off x="5026670" y="3603953"/>
            <a:ext cx="1710629" cy="289332"/>
            <a:chOff x="108961" y="835133"/>
            <a:chExt cx="705349" cy="289332"/>
          </a:xfrm>
        </p:grpSpPr>
        <p:sp>
          <p:nvSpPr>
            <p:cNvPr id="275" name="正方形/長方形 274"/>
            <p:cNvSpPr/>
            <p:nvPr/>
          </p:nvSpPr>
          <p:spPr>
            <a:xfrm>
              <a:off x="108961" y="835133"/>
              <a:ext cx="705349"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76" name="テキスト ボックス 275"/>
            <p:cNvSpPr txBox="1"/>
            <p:nvPr/>
          </p:nvSpPr>
          <p:spPr>
            <a:xfrm>
              <a:off x="113109" y="878200"/>
              <a:ext cx="686862"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5.4</a:t>
              </a:r>
              <a:r>
                <a:rPr lang="ja-JP" altLang="en-US" sz="1400" dirty="0" smtClean="0">
                  <a:latin typeface="HG丸ｺﾞｼｯｸM-PRO" panose="020F0600000000000000" pitchFamily="50" charset="-128"/>
                  <a:ea typeface="HG丸ｺﾞｼｯｸM-PRO" panose="020F0600000000000000" pitchFamily="50" charset="-128"/>
                </a:rPr>
                <a:t> 自己位置推定</a:t>
              </a:r>
              <a:endParaRPr kumimoji="1" lang="ja-JP" altLang="en-US" sz="1400" dirty="0">
                <a:latin typeface="HG丸ｺﾞｼｯｸM-PRO" panose="020F0600000000000000" pitchFamily="50" charset="-128"/>
                <a:ea typeface="HG丸ｺﾞｼｯｸM-PRO" panose="020F0600000000000000" pitchFamily="50" charset="-128"/>
              </a:endParaRPr>
            </a:p>
          </p:txBody>
        </p:sp>
      </p:grpSp>
      <p:grpSp>
        <p:nvGrpSpPr>
          <p:cNvPr id="307" name="グループ化 306"/>
          <p:cNvGrpSpPr>
            <a:grpSpLocks noChangeAspect="1"/>
          </p:cNvGrpSpPr>
          <p:nvPr/>
        </p:nvGrpSpPr>
        <p:grpSpPr>
          <a:xfrm>
            <a:off x="5461918" y="4324269"/>
            <a:ext cx="3437732" cy="3527142"/>
            <a:chOff x="5764393" y="5075633"/>
            <a:chExt cx="4890568" cy="5017764"/>
          </a:xfrm>
        </p:grpSpPr>
        <p:sp>
          <p:nvSpPr>
            <p:cNvPr id="281" name="円弧 280"/>
            <p:cNvSpPr>
              <a:spLocks noChangeAspect="1"/>
            </p:cNvSpPr>
            <p:nvPr/>
          </p:nvSpPr>
          <p:spPr>
            <a:xfrm>
              <a:off x="5764393" y="5202241"/>
              <a:ext cx="4890568" cy="4891156"/>
            </a:xfrm>
            <a:prstGeom prst="arc">
              <a:avLst>
                <a:gd name="adj1" fmla="val 11808163"/>
                <a:gd name="adj2" fmla="val 15322377"/>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282" name="グループ化 281"/>
            <p:cNvGrpSpPr/>
            <p:nvPr/>
          </p:nvGrpSpPr>
          <p:grpSpPr>
            <a:xfrm rot="3857177">
              <a:off x="6778161" y="5238045"/>
              <a:ext cx="737632" cy="412808"/>
              <a:chOff x="7585665" y="2266306"/>
              <a:chExt cx="737632" cy="412808"/>
            </a:xfrm>
          </p:grpSpPr>
          <p:sp>
            <p:nvSpPr>
              <p:cNvPr id="286" name="角丸四角形 285"/>
              <p:cNvSpPr/>
              <p:nvPr/>
            </p:nvSpPr>
            <p:spPr>
              <a:xfrm>
                <a:off x="7585665" y="2266306"/>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287" name="角丸四角形 286"/>
              <p:cNvSpPr/>
              <p:nvPr/>
            </p:nvSpPr>
            <p:spPr>
              <a:xfrm>
                <a:off x="8221177" y="2275124"/>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288" name="正方形/長方形 287"/>
              <p:cNvSpPr/>
              <p:nvPr/>
            </p:nvSpPr>
            <p:spPr>
              <a:xfrm>
                <a:off x="7681436" y="2447194"/>
                <a:ext cx="535374" cy="45719"/>
              </a:xfrm>
              <a:prstGeom prst="rect">
                <a:avLst/>
              </a:prstGeom>
              <a:solidFill>
                <a:srgbClr val="00FFFF"/>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grpSp>
        <p:grpSp>
          <p:nvGrpSpPr>
            <p:cNvPr id="296" name="グループ化 295"/>
            <p:cNvGrpSpPr/>
            <p:nvPr/>
          </p:nvGrpSpPr>
          <p:grpSpPr>
            <a:xfrm rot="2053306">
              <a:off x="5796198" y="6058372"/>
              <a:ext cx="737632" cy="412808"/>
              <a:chOff x="7585665" y="2266306"/>
              <a:chExt cx="737632" cy="412808"/>
            </a:xfrm>
          </p:grpSpPr>
          <p:sp>
            <p:nvSpPr>
              <p:cNvPr id="297" name="角丸四角形 296"/>
              <p:cNvSpPr/>
              <p:nvPr/>
            </p:nvSpPr>
            <p:spPr>
              <a:xfrm>
                <a:off x="7585665" y="2266306"/>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298" name="角丸四角形 297"/>
              <p:cNvSpPr/>
              <p:nvPr/>
            </p:nvSpPr>
            <p:spPr>
              <a:xfrm>
                <a:off x="8221177" y="2275124"/>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299" name="正方形/長方形 298"/>
              <p:cNvSpPr/>
              <p:nvPr/>
            </p:nvSpPr>
            <p:spPr>
              <a:xfrm>
                <a:off x="7681437" y="2447194"/>
                <a:ext cx="544847" cy="57104"/>
              </a:xfrm>
              <a:prstGeom prst="rect">
                <a:avLst/>
              </a:prstGeom>
              <a:solidFill>
                <a:srgbClr val="00FFFF"/>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grpSp>
        <p:cxnSp>
          <p:nvCxnSpPr>
            <p:cNvPr id="300" name="直線コネクタ 299"/>
            <p:cNvCxnSpPr>
              <a:stCxn id="288" idx="1"/>
            </p:cNvCxnSpPr>
            <p:nvPr/>
          </p:nvCxnSpPr>
          <p:spPr>
            <a:xfrm>
              <a:off x="7030903" y="5197290"/>
              <a:ext cx="1146225" cy="2444644"/>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05" name="直線コネクタ 304"/>
            <p:cNvCxnSpPr>
              <a:stCxn id="297" idx="1"/>
            </p:cNvCxnSpPr>
            <p:nvPr/>
          </p:nvCxnSpPr>
          <p:spPr>
            <a:xfrm>
              <a:off x="5862532" y="6053709"/>
              <a:ext cx="2314596" cy="159411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317" name="テキスト ボックス 316"/>
          <p:cNvSpPr txBox="1"/>
          <p:nvPr/>
        </p:nvSpPr>
        <p:spPr>
          <a:xfrm>
            <a:off x="7037130" y="4012269"/>
            <a:ext cx="5439659" cy="415486"/>
          </a:xfrm>
          <a:prstGeom prst="rect">
            <a:avLst/>
          </a:prstGeom>
          <a:noFill/>
        </p:spPr>
        <p:txBody>
          <a:bodyPr wrap="square" lIns="91428" tIns="45714" rIns="91428" bIns="45714" rtlCol="0">
            <a:spAutoFit/>
          </a:bodyPr>
          <a:lstStyle/>
          <a:p>
            <a:r>
              <a:rPr lang="ja-JP" altLang="en-US" sz="1050" dirty="0">
                <a:latin typeface="HG丸ｺﾞｼｯｸM-PRO" panose="020F0600000000000000" pitchFamily="50" charset="-128"/>
                <a:ea typeface="HG丸ｺﾞｼｯｸM-PRO" panose="020F0600000000000000" pitchFamily="50" charset="-128"/>
              </a:rPr>
              <a:t>左右</a:t>
            </a:r>
            <a:r>
              <a:rPr lang="ja-JP" altLang="en-US" sz="1050" dirty="0" smtClean="0">
                <a:latin typeface="HG丸ｺﾞｼｯｸM-PRO" panose="020F0600000000000000" pitchFamily="50" charset="-128"/>
                <a:ea typeface="HG丸ｺﾞｼｯｸM-PRO" panose="020F0600000000000000" pitchFamily="50" charset="-128"/>
              </a:rPr>
              <a:t>モーターのロータリーエンコーダー値の時間変化から以下の方法で機体の現在位置を算出した</a:t>
            </a:r>
            <a:endParaRPr lang="ja-JP" altLang="en-US" sz="1050" dirty="0">
              <a:latin typeface="HG丸ｺﾞｼｯｸM-PRO" panose="020F0600000000000000" pitchFamily="50" charset="-128"/>
              <a:ea typeface="HG丸ｺﾞｼｯｸM-PRO" panose="020F0600000000000000" pitchFamily="50" charset="-128"/>
            </a:endParaRPr>
          </a:p>
        </p:txBody>
      </p:sp>
      <p:sp>
        <p:nvSpPr>
          <p:cNvPr id="319" name="円弧 318"/>
          <p:cNvSpPr>
            <a:spLocks noChangeAspect="1"/>
          </p:cNvSpPr>
          <p:nvPr/>
        </p:nvSpPr>
        <p:spPr>
          <a:xfrm rot="4574878">
            <a:off x="6913832" y="5871999"/>
            <a:ext cx="334120" cy="334160"/>
          </a:xfrm>
          <a:prstGeom prst="arc">
            <a:avLst>
              <a:gd name="adj1" fmla="val 7753775"/>
              <a:gd name="adj2" fmla="val 10981213"/>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21" name="テキスト ボックス 320"/>
          <p:cNvSpPr txBox="1"/>
          <p:nvPr/>
        </p:nvSpPr>
        <p:spPr>
          <a:xfrm>
            <a:off x="7400257" y="4704934"/>
            <a:ext cx="3608386" cy="3808723"/>
          </a:xfrm>
          <a:prstGeom prst="rect">
            <a:avLst/>
          </a:prstGeom>
          <a:noFill/>
        </p:spPr>
        <p:txBody>
          <a:bodyPr wrap="square" lIns="91428" tIns="45714" rIns="91428" bIns="45714" rtlCol="0">
            <a:spAutoFit/>
          </a:bodyPr>
          <a:lstStyle/>
          <a:p>
            <a:endParaRPr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車軸の長さ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La</a:t>
            </a:r>
          </a:p>
          <a:p>
            <a:r>
              <a:rPr lang="ja-JP" altLang="en-US" sz="1050" dirty="0" smtClean="0">
                <a:latin typeface="HG丸ｺﾞｼｯｸM-PRO" panose="020F0600000000000000" pitchFamily="50" charset="-128"/>
                <a:ea typeface="HG丸ｺﾞｼｯｸM-PRO" panose="020F0600000000000000" pitchFamily="50" charset="-128"/>
              </a:rPr>
              <a:t>旋回半径：</a:t>
            </a:r>
            <a:r>
              <a:rPr lang="en-US" altLang="ja-JP" sz="1050" dirty="0" smtClean="0">
                <a:latin typeface="HG丸ｺﾞｼｯｸM-PRO" panose="020F0600000000000000" pitchFamily="50" charset="-128"/>
                <a:ea typeface="HG丸ｺﾞｼｯｸM-PRO" panose="020F0600000000000000" pitchFamily="50" charset="-128"/>
              </a:rPr>
              <a:t>Rr</a:t>
            </a:r>
          </a:p>
          <a:p>
            <a:r>
              <a:rPr lang="ja-JP" altLang="en-US" sz="1050" dirty="0" smtClean="0">
                <a:latin typeface="HG丸ｺﾞｼｯｸM-PRO" panose="020F0600000000000000" pitchFamily="50" charset="-128"/>
                <a:ea typeface="HG丸ｺﾞｼｯｸM-PRO" panose="020F0600000000000000" pitchFamily="50" charset="-128"/>
              </a:rPr>
              <a:t>右エンコーダー値の</a:t>
            </a:r>
            <a:r>
              <a:rPr lang="ja-JP" altLang="en-US" sz="1050" dirty="0">
                <a:latin typeface="HG丸ｺﾞｼｯｸM-PRO" panose="020F0600000000000000" pitchFamily="50" charset="-128"/>
                <a:ea typeface="HG丸ｺﾞｼｯｸM-PRO" panose="020F0600000000000000" pitchFamily="50" charset="-128"/>
              </a:rPr>
              <a:t>変化</a:t>
            </a:r>
            <a:r>
              <a:rPr lang="ja-JP" altLang="en-US" sz="1050" dirty="0" smtClean="0">
                <a:latin typeface="HG丸ｺﾞｼｯｸM-PRO" panose="020F0600000000000000" pitchFamily="50" charset="-128"/>
                <a:ea typeface="HG丸ｺﾞｼｯｸM-PRO" panose="020F0600000000000000" pitchFamily="50" charset="-128"/>
              </a:rPr>
              <a:t>：</a:t>
            </a:r>
            <a:r>
              <a:rPr lang="en-US" altLang="ja-JP" sz="1050" dirty="0" smtClean="0">
                <a:latin typeface="HG丸ｺﾞｼｯｸM-PRO" panose="020F0600000000000000" pitchFamily="50" charset="-128"/>
                <a:ea typeface="HG丸ｺﾞｼｯｸM-PRO" panose="020F0600000000000000" pitchFamily="50" charset="-128"/>
              </a:rPr>
              <a:t>ΔL</a:t>
            </a:r>
            <a:r>
              <a:rPr lang="en-US" altLang="ja-JP" sz="700" dirty="0" smtClean="0">
                <a:latin typeface="HG丸ｺﾞｼｯｸM-PRO" panose="020F0600000000000000" pitchFamily="50" charset="-128"/>
                <a:ea typeface="HG丸ｺﾞｼｯｸM-PRO" panose="020F0600000000000000" pitchFamily="50" charset="-128"/>
              </a:rPr>
              <a:t>R</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左エンコーダー値</a:t>
            </a:r>
            <a:r>
              <a:rPr lang="ja-JP" altLang="en-US" sz="1050" dirty="0">
                <a:latin typeface="HG丸ｺﾞｼｯｸM-PRO" panose="020F0600000000000000" pitchFamily="50" charset="-128"/>
                <a:ea typeface="HG丸ｺﾞｼｯｸM-PRO" panose="020F0600000000000000" pitchFamily="50" charset="-128"/>
              </a:rPr>
              <a:t>の変化：</a:t>
            </a:r>
            <a:r>
              <a:rPr lang="en-US" altLang="ja-JP" sz="1050" dirty="0" smtClean="0">
                <a:latin typeface="HG丸ｺﾞｼｯｸM-PRO" panose="020F0600000000000000" pitchFamily="50" charset="-128"/>
                <a:ea typeface="HG丸ｺﾞｼｯｸM-PRO" panose="020F0600000000000000" pitchFamily="50" charset="-128"/>
              </a:rPr>
              <a:t>ΔL</a:t>
            </a:r>
            <a:r>
              <a:rPr lang="en-US" altLang="ja-JP" sz="700" dirty="0" smtClean="0">
                <a:latin typeface="HG丸ｺﾞｼｯｸM-PRO" panose="020F0600000000000000" pitchFamily="50" charset="-128"/>
                <a:ea typeface="HG丸ｺﾞｼｯｸM-PRO" panose="020F0600000000000000" pitchFamily="50" charset="-128"/>
              </a:rPr>
              <a:t>L</a:t>
            </a:r>
            <a:endParaRPr lang="en-US" altLang="ja-JP" sz="1050" dirty="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微小時間の機体の進行方向の変化：</a:t>
            </a:r>
            <a:r>
              <a:rPr lang="en-US" altLang="ja-JP" sz="1050" dirty="0" err="1" smtClean="0">
                <a:latin typeface="HG丸ｺﾞｼｯｸM-PRO" panose="020F0600000000000000" pitchFamily="50" charset="-128"/>
                <a:ea typeface="HG丸ｺﾞｼｯｸM-PRO" panose="020F0600000000000000" pitchFamily="50" charset="-128"/>
              </a:rPr>
              <a:t>Δθ</a:t>
            </a:r>
            <a:r>
              <a:rPr lang="en-US" altLang="ja-JP" sz="1050" dirty="0" smtClean="0">
                <a:latin typeface="HG丸ｺﾞｼｯｸM-PRO" panose="020F0600000000000000" pitchFamily="50" charset="-128"/>
                <a:ea typeface="HG丸ｺﾞｼｯｸM-PRO" panose="020F0600000000000000" pitchFamily="50" charset="-128"/>
              </a:rPr>
              <a:t>(rad.)</a:t>
            </a:r>
          </a:p>
          <a:p>
            <a:r>
              <a:rPr lang="ja-JP" altLang="en-US" sz="1050" dirty="0" smtClean="0">
                <a:latin typeface="HG丸ｺﾞｼｯｸM-PRO" panose="020F0600000000000000" pitchFamily="50" charset="-128"/>
                <a:ea typeface="HG丸ｺﾞｼｯｸM-PRO" panose="020F0600000000000000" pitchFamily="50" charset="-128"/>
              </a:rPr>
              <a:t>横軸</a:t>
            </a:r>
            <a:r>
              <a:rPr lang="ja-JP" altLang="en-US" sz="1050" dirty="0">
                <a:latin typeface="HG丸ｺﾞｼｯｸM-PRO" panose="020F0600000000000000" pitchFamily="50" charset="-128"/>
                <a:ea typeface="HG丸ｺﾞｼｯｸM-PRO" panose="020F0600000000000000" pitchFamily="50" charset="-128"/>
              </a:rPr>
              <a:t>方向の</a:t>
            </a:r>
            <a:r>
              <a:rPr lang="ja-JP" altLang="en-US" sz="1050" dirty="0" smtClean="0">
                <a:latin typeface="HG丸ｺﾞｼｯｸM-PRO" panose="020F0600000000000000" pitchFamily="50" charset="-128"/>
                <a:ea typeface="HG丸ｺﾞｼｯｸM-PRO" panose="020F0600000000000000" pitchFamily="50" charset="-128"/>
              </a:rPr>
              <a:t>変化：</a:t>
            </a:r>
            <a:r>
              <a:rPr lang="en-US" altLang="ja-JP" sz="1050" dirty="0" err="1" smtClean="0">
                <a:latin typeface="HG丸ｺﾞｼｯｸM-PRO" panose="020F0600000000000000" pitchFamily="50" charset="-128"/>
                <a:ea typeface="HG丸ｺﾞｼｯｸM-PRO" panose="020F0600000000000000" pitchFamily="50" charset="-128"/>
              </a:rPr>
              <a:t>Δ</a:t>
            </a:r>
            <a:r>
              <a:rPr lang="en-US" altLang="ja-JP" sz="1050" dirty="0" err="1">
                <a:latin typeface="HG丸ｺﾞｼｯｸM-PRO" panose="020F0600000000000000" pitchFamily="50" charset="-128"/>
                <a:ea typeface="HG丸ｺﾞｼｯｸM-PRO" panose="020F0600000000000000" pitchFamily="50" charset="-128"/>
              </a:rPr>
              <a:t>x</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縦軸</a:t>
            </a:r>
            <a:r>
              <a:rPr lang="ja-JP" altLang="en-US" sz="1050" dirty="0">
                <a:latin typeface="HG丸ｺﾞｼｯｸM-PRO" panose="020F0600000000000000" pitchFamily="50" charset="-128"/>
                <a:ea typeface="HG丸ｺﾞｼｯｸM-PRO" panose="020F0600000000000000" pitchFamily="50" charset="-128"/>
              </a:rPr>
              <a:t>方向の変化：</a:t>
            </a:r>
            <a:r>
              <a:rPr lang="en-US" altLang="ja-JP" sz="1050" dirty="0" err="1" smtClean="0">
                <a:latin typeface="HG丸ｺﾞｼｯｸM-PRO" panose="020F0600000000000000" pitchFamily="50" charset="-128"/>
                <a:ea typeface="HG丸ｺﾞｼｯｸM-PRO" panose="020F0600000000000000" pitchFamily="50" charset="-128"/>
              </a:rPr>
              <a:t>Δy</a:t>
            </a:r>
            <a:endParaRPr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050" dirty="0">
              <a:latin typeface="HG丸ｺﾞｼｯｸM-PRO" panose="020F0600000000000000" pitchFamily="50" charset="-128"/>
              <a:ea typeface="HG丸ｺﾞｼｯｸM-PRO" panose="020F0600000000000000" pitchFamily="50" charset="-128"/>
            </a:endParaRPr>
          </a:p>
          <a:p>
            <a:endParaRPr lang="en-US" altLang="ja-JP" sz="1050" dirty="0">
              <a:latin typeface="HG丸ｺﾞｼｯｸM-PRO" panose="020F0600000000000000" pitchFamily="50" charset="-128"/>
              <a:ea typeface="HG丸ｺﾞｼｯｸM-PRO" panose="020F0600000000000000" pitchFamily="50" charset="-128"/>
            </a:endParaRPr>
          </a:p>
          <a:p>
            <a:endParaRPr lang="en-US" altLang="ja-JP" sz="1050" dirty="0">
              <a:latin typeface="HG丸ｺﾞｼｯｸM-PRO" panose="020F0600000000000000" pitchFamily="50" charset="-128"/>
              <a:ea typeface="HG丸ｺﾞｼｯｸM-PRO" panose="020F0600000000000000" pitchFamily="50" charset="-128"/>
            </a:endParaRPr>
          </a:p>
          <a:p>
            <a:r>
              <a:rPr lang="en-US" altLang="ja-JP" sz="1050" dirty="0" err="1" smtClean="0">
                <a:latin typeface="HG丸ｺﾞｼｯｸM-PRO" panose="020F0600000000000000" pitchFamily="50" charset="-128"/>
                <a:ea typeface="HG丸ｺﾞｼｯｸM-PRO" panose="020F0600000000000000" pitchFamily="50" charset="-128"/>
              </a:rPr>
              <a:t>Δθ</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endParaRPr lang="en-US" altLang="ja-JP" sz="1050" dirty="0">
              <a:latin typeface="HG丸ｺﾞｼｯｸM-PRO" panose="020F0600000000000000" pitchFamily="50" charset="-128"/>
              <a:ea typeface="HG丸ｺﾞｼｯｸM-PRO" panose="020F0600000000000000" pitchFamily="50" charset="-128"/>
            </a:endParaRPr>
          </a:p>
          <a:p>
            <a:endParaRPr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Rr</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endParaRPr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050" dirty="0" smtClean="0">
              <a:latin typeface="HG丸ｺﾞｼｯｸM-PRO" panose="020F0600000000000000" pitchFamily="50" charset="-128"/>
              <a:ea typeface="HG丸ｺﾞｼｯｸM-PRO" panose="020F0600000000000000" pitchFamily="50" charset="-128"/>
            </a:endParaRPr>
          </a:p>
          <a:p>
            <a:r>
              <a:rPr lang="en-US" altLang="ja-JP" sz="1050" dirty="0" err="1" smtClean="0">
                <a:latin typeface="HG丸ｺﾞｼｯｸM-PRO" panose="020F0600000000000000" pitchFamily="50" charset="-128"/>
                <a:ea typeface="HG丸ｺﾞｼｯｸM-PRO" panose="020F0600000000000000" pitchFamily="50" charset="-128"/>
              </a:rPr>
              <a:t>Δx</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Rr</a:t>
            </a:r>
            <a:r>
              <a:rPr lang="ja-JP" altLang="en-US" sz="1050" dirty="0" smtClean="0">
                <a:latin typeface="HG丸ｺﾞｼｯｸM-PRO" panose="020F0600000000000000" pitchFamily="50" charset="-128"/>
                <a:ea typeface="HG丸ｺﾞｼｯｸM-PRO" panose="020F0600000000000000" pitchFamily="50" charset="-128"/>
              </a:rPr>
              <a:t> * </a:t>
            </a:r>
            <a:r>
              <a:rPr lang="en-US" altLang="ja-JP" sz="1050" dirty="0" err="1" smtClean="0">
                <a:latin typeface="HG丸ｺﾞｼｯｸM-PRO" panose="020F0600000000000000" pitchFamily="50" charset="-128"/>
                <a:ea typeface="HG丸ｺﾞｼｯｸM-PRO" panose="020F0600000000000000" pitchFamily="50" charset="-128"/>
              </a:rPr>
              <a:t>Δθ</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cos</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θ</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err="1" smtClean="0">
                <a:latin typeface="HG丸ｺﾞｼｯｸM-PRO" panose="020F0600000000000000" pitchFamily="50" charset="-128"/>
                <a:ea typeface="HG丸ｺﾞｼｯｸM-PRO" panose="020F0600000000000000" pitchFamily="50" charset="-128"/>
              </a:rPr>
              <a:t>Δθ</a:t>
            </a:r>
            <a:r>
              <a:rPr lang="en-US" altLang="ja-JP" sz="1050" dirty="0" smtClean="0">
                <a:latin typeface="HG丸ｺﾞｼｯｸM-PRO" panose="020F0600000000000000" pitchFamily="50" charset="-128"/>
                <a:ea typeface="HG丸ｺﾞｼｯｸM-PRO" panose="020F0600000000000000" pitchFamily="50" charset="-128"/>
              </a:rPr>
              <a:t>/2)</a:t>
            </a:r>
            <a:r>
              <a:rPr lang="ja-JP" altLang="en-US" sz="1050" dirty="0" smtClean="0">
                <a:latin typeface="HG丸ｺﾞｼｯｸM-PRO" panose="020F0600000000000000" pitchFamily="50" charset="-128"/>
                <a:ea typeface="HG丸ｺﾞｼｯｸM-PRO" panose="020F0600000000000000" pitchFamily="50" charset="-128"/>
              </a:rPr>
              <a:t> * </a:t>
            </a:r>
            <a:r>
              <a:rPr lang="en-US" altLang="ja-JP" sz="1050" dirty="0" err="1" smtClean="0">
                <a:latin typeface="HG丸ｺﾞｼｯｸM-PRO" panose="020F0600000000000000" pitchFamily="50" charset="-128"/>
                <a:ea typeface="HG丸ｺﾞｼｯｸM-PRO" panose="020F0600000000000000" pitchFamily="50" charset="-128"/>
              </a:rPr>
              <a:t>sinc</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err="1" smtClean="0">
                <a:latin typeface="HG丸ｺﾞｼｯｸM-PRO" panose="020F0600000000000000" pitchFamily="50" charset="-128"/>
                <a:ea typeface="HG丸ｺﾞｼｯｸM-PRO" panose="020F0600000000000000" pitchFamily="50" charset="-128"/>
              </a:rPr>
              <a:t>Δθ</a:t>
            </a:r>
            <a:r>
              <a:rPr lang="en-US" altLang="ja-JP" sz="1050" dirty="0" smtClean="0">
                <a:latin typeface="HG丸ｺﾞｼｯｸM-PRO" panose="020F0600000000000000" pitchFamily="50" charset="-128"/>
                <a:ea typeface="HG丸ｺﾞｼｯｸM-PRO" panose="020F0600000000000000" pitchFamily="50" charset="-128"/>
              </a:rPr>
              <a:t>/2)</a:t>
            </a:r>
          </a:p>
          <a:p>
            <a:endParaRPr lang="en-US" altLang="ja-JP" sz="1050" dirty="0" smtClean="0">
              <a:latin typeface="HG丸ｺﾞｼｯｸM-PRO" panose="020F0600000000000000" pitchFamily="50" charset="-128"/>
              <a:ea typeface="HG丸ｺﾞｼｯｸM-PRO" panose="020F0600000000000000" pitchFamily="50" charset="-128"/>
            </a:endParaRPr>
          </a:p>
          <a:p>
            <a:r>
              <a:rPr lang="en-US" altLang="ja-JP" sz="1050" dirty="0" err="1" smtClean="0">
                <a:latin typeface="HG丸ｺﾞｼｯｸM-PRO" panose="020F0600000000000000" pitchFamily="50" charset="-128"/>
                <a:ea typeface="HG丸ｺﾞｼｯｸM-PRO" panose="020F0600000000000000" pitchFamily="50" charset="-128"/>
              </a:rPr>
              <a:t>Δy</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Rr</a:t>
            </a:r>
            <a:r>
              <a:rPr lang="ja-JP" altLang="en-US" sz="1050" dirty="0">
                <a:latin typeface="HG丸ｺﾞｼｯｸM-PRO" panose="020F0600000000000000" pitchFamily="50" charset="-128"/>
                <a:ea typeface="HG丸ｺﾞｼｯｸM-PRO" panose="020F0600000000000000" pitchFamily="50" charset="-128"/>
              </a:rPr>
              <a:t> * </a:t>
            </a:r>
            <a:r>
              <a:rPr lang="en-US" altLang="ja-JP" sz="1050" dirty="0" err="1" smtClean="0">
                <a:latin typeface="HG丸ｺﾞｼｯｸM-PRO" panose="020F0600000000000000" pitchFamily="50" charset="-128"/>
                <a:ea typeface="HG丸ｺﾞｼｯｸM-PRO" panose="020F0600000000000000" pitchFamily="50" charset="-128"/>
              </a:rPr>
              <a:t>Δθsin</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θ</a:t>
            </a:r>
            <a:r>
              <a:rPr lang="ja-JP" altLang="en-US" sz="1050" dirty="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 </a:t>
            </a:r>
            <a:r>
              <a:rPr lang="en-US" altLang="ja-JP" sz="1050" dirty="0" err="1">
                <a:latin typeface="HG丸ｺﾞｼｯｸM-PRO" panose="020F0600000000000000" pitchFamily="50" charset="-128"/>
                <a:ea typeface="HG丸ｺﾞｼｯｸM-PRO" panose="020F0600000000000000" pitchFamily="50" charset="-128"/>
              </a:rPr>
              <a:t>Δθ</a:t>
            </a:r>
            <a:r>
              <a:rPr lang="en-US" altLang="ja-JP" sz="1050" dirty="0">
                <a:latin typeface="HG丸ｺﾞｼｯｸM-PRO" panose="020F0600000000000000" pitchFamily="50" charset="-128"/>
                <a:ea typeface="HG丸ｺﾞｼｯｸM-PRO" panose="020F0600000000000000" pitchFamily="50" charset="-128"/>
              </a:rPr>
              <a:t>/2)</a:t>
            </a:r>
            <a:r>
              <a:rPr lang="ja-JP" altLang="en-US" sz="1050" dirty="0">
                <a:latin typeface="HG丸ｺﾞｼｯｸM-PRO" panose="020F0600000000000000" pitchFamily="50" charset="-128"/>
                <a:ea typeface="HG丸ｺﾞｼｯｸM-PRO" panose="020F0600000000000000" pitchFamily="50" charset="-128"/>
              </a:rPr>
              <a:t> * </a:t>
            </a:r>
            <a:r>
              <a:rPr lang="en-US" altLang="ja-JP" sz="1050" dirty="0" err="1">
                <a:latin typeface="HG丸ｺﾞｼｯｸM-PRO" panose="020F0600000000000000" pitchFamily="50" charset="-128"/>
                <a:ea typeface="HG丸ｺﾞｼｯｸM-PRO" panose="020F0600000000000000" pitchFamily="50" charset="-128"/>
              </a:rPr>
              <a:t>sinc</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 </a:t>
            </a:r>
            <a:r>
              <a:rPr lang="en-US" altLang="ja-JP" sz="1050" dirty="0" err="1">
                <a:latin typeface="HG丸ｺﾞｼｯｸM-PRO" panose="020F0600000000000000" pitchFamily="50" charset="-128"/>
                <a:ea typeface="HG丸ｺﾞｼｯｸM-PRO" panose="020F0600000000000000" pitchFamily="50" charset="-128"/>
              </a:rPr>
              <a:t>Δθ</a:t>
            </a:r>
            <a:r>
              <a:rPr lang="en-US" altLang="ja-JP" sz="1050" dirty="0">
                <a:latin typeface="HG丸ｺﾞｼｯｸM-PRO" panose="020F0600000000000000" pitchFamily="50" charset="-128"/>
                <a:ea typeface="HG丸ｺﾞｼｯｸM-PRO" panose="020F0600000000000000" pitchFamily="50" charset="-128"/>
              </a:rPr>
              <a:t>/2)</a:t>
            </a:r>
          </a:p>
          <a:p>
            <a:r>
              <a:rPr lang="ja-JP" altLang="en-US" sz="1050" dirty="0" smtClean="0">
                <a:latin typeface="HG丸ｺﾞｼｯｸM-PRO" panose="020F0600000000000000" pitchFamily="50" charset="-128"/>
                <a:ea typeface="HG丸ｺﾞｼｯｸM-PRO" panose="020F0600000000000000" pitchFamily="50" charset="-128"/>
              </a:rPr>
              <a:t>　　　　</a:t>
            </a:r>
            <a:endParaRPr lang="ja-JP" altLang="en-US" sz="1050" dirty="0">
              <a:latin typeface="HG丸ｺﾞｼｯｸM-PRO" panose="020F0600000000000000" pitchFamily="50" charset="-128"/>
              <a:ea typeface="HG丸ｺﾞｼｯｸM-PRO" panose="020F0600000000000000" pitchFamily="50" charset="-128"/>
            </a:endParaRPr>
          </a:p>
        </p:txBody>
      </p:sp>
      <p:sp>
        <p:nvSpPr>
          <p:cNvPr id="322" name="円弧 321"/>
          <p:cNvSpPr>
            <a:spLocks noChangeAspect="1"/>
          </p:cNvSpPr>
          <p:nvPr/>
        </p:nvSpPr>
        <p:spPr>
          <a:xfrm>
            <a:off x="5614318" y="4565666"/>
            <a:ext cx="3437732" cy="3438145"/>
          </a:xfrm>
          <a:prstGeom prst="arc">
            <a:avLst>
              <a:gd name="adj1" fmla="val 12974517"/>
              <a:gd name="adj2" fmla="val 14485159"/>
            </a:avLst>
          </a:prstGeom>
          <a:ln w="19050">
            <a:solidFill>
              <a:srgbClr val="FF0000"/>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23" name="円弧 322"/>
          <p:cNvSpPr>
            <a:spLocks noChangeAspect="1"/>
          </p:cNvSpPr>
          <p:nvPr/>
        </p:nvSpPr>
        <p:spPr>
          <a:xfrm>
            <a:off x="5231798" y="4168452"/>
            <a:ext cx="3972652" cy="3973129"/>
          </a:xfrm>
          <a:prstGeom prst="arc">
            <a:avLst>
              <a:gd name="adj1" fmla="val 12837570"/>
              <a:gd name="adj2" fmla="val 14621218"/>
            </a:avLst>
          </a:prstGeom>
          <a:ln w="19050">
            <a:solidFill>
              <a:srgbClr val="0066FF"/>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24" name="テキスト ボックス 323"/>
          <p:cNvSpPr txBox="1"/>
          <p:nvPr/>
        </p:nvSpPr>
        <p:spPr>
          <a:xfrm>
            <a:off x="6682985" y="5671387"/>
            <a:ext cx="398819" cy="215431"/>
          </a:xfrm>
          <a:prstGeom prst="rect">
            <a:avLst/>
          </a:prstGeom>
          <a:noFill/>
        </p:spPr>
        <p:txBody>
          <a:bodyPr wrap="square" lIns="91428" tIns="45714" rIns="91428" bIns="45714" rtlCol="0">
            <a:spAutoFit/>
          </a:bodyPr>
          <a:lstStyle/>
          <a:p>
            <a:r>
              <a:rPr lang="en-US" altLang="ja-JP" sz="800" dirty="0" err="1" smtClean="0">
                <a:latin typeface="HG丸ｺﾞｼｯｸM-PRO" panose="020F0600000000000000" pitchFamily="50" charset="-128"/>
                <a:ea typeface="HG丸ｺﾞｼｯｸM-PRO" panose="020F0600000000000000" pitchFamily="50" charset="-128"/>
              </a:rPr>
              <a:t>Δθ</a:t>
            </a:r>
            <a:r>
              <a:rPr lang="ja-JP" altLang="en-US" sz="800" dirty="0" smtClean="0">
                <a:latin typeface="HG丸ｺﾞｼｯｸM-PRO" panose="020F0600000000000000" pitchFamily="50" charset="-128"/>
                <a:ea typeface="HG丸ｺﾞｼｯｸM-PRO" panose="020F0600000000000000" pitchFamily="50" charset="-128"/>
              </a:rPr>
              <a:t>　　　　</a:t>
            </a:r>
            <a:endParaRPr lang="ja-JP" altLang="en-US" sz="800" dirty="0">
              <a:latin typeface="HG丸ｺﾞｼｯｸM-PRO" panose="020F0600000000000000" pitchFamily="50" charset="-128"/>
              <a:ea typeface="HG丸ｺﾞｼｯｸM-PRO" panose="020F0600000000000000" pitchFamily="50" charset="-128"/>
            </a:endParaRPr>
          </a:p>
        </p:txBody>
      </p:sp>
      <p:sp>
        <p:nvSpPr>
          <p:cNvPr id="325" name="テキスト ボックス 324"/>
          <p:cNvSpPr txBox="1"/>
          <p:nvPr/>
        </p:nvSpPr>
        <p:spPr>
          <a:xfrm>
            <a:off x="6131127" y="5029520"/>
            <a:ext cx="398819" cy="215431"/>
          </a:xfrm>
          <a:prstGeom prst="rect">
            <a:avLst/>
          </a:prstGeom>
          <a:noFill/>
        </p:spPr>
        <p:txBody>
          <a:bodyPr wrap="square" lIns="91428" tIns="45714" rIns="91428" bIns="45714" rtlCol="0">
            <a:spAutoFit/>
          </a:bodyPr>
          <a:lstStyle/>
          <a:p>
            <a:r>
              <a:rPr lang="ja-JP" altLang="en-US" sz="800" dirty="0" smtClean="0">
                <a:latin typeface="HG丸ｺﾞｼｯｸM-PRO" panose="020F0600000000000000" pitchFamily="50" charset="-128"/>
                <a:ea typeface="HG丸ｺﾞｼｯｸM-PRO" panose="020F0600000000000000" pitchFamily="50" charset="-128"/>
              </a:rPr>
              <a:t>　　　　</a:t>
            </a:r>
            <a:endParaRPr lang="ja-JP" altLang="en-US" sz="800" dirty="0">
              <a:latin typeface="HG丸ｺﾞｼｯｸM-PRO" panose="020F0600000000000000" pitchFamily="50" charset="-128"/>
              <a:ea typeface="HG丸ｺﾞｼｯｸM-PRO" panose="020F0600000000000000" pitchFamily="50" charset="-128"/>
            </a:endParaRPr>
          </a:p>
        </p:txBody>
      </p:sp>
      <p:sp>
        <p:nvSpPr>
          <p:cNvPr id="327" name="テキスト ボックス 326"/>
          <p:cNvSpPr txBox="1"/>
          <p:nvPr/>
        </p:nvSpPr>
        <p:spPr>
          <a:xfrm>
            <a:off x="7932440" y="6488676"/>
            <a:ext cx="1824519" cy="261598"/>
          </a:xfrm>
          <a:prstGeom prst="rect">
            <a:avLst/>
          </a:prstGeom>
          <a:noFill/>
        </p:spPr>
        <p:txBody>
          <a:bodyPr wrap="square" lIns="91428" tIns="45714" rIns="91428" bIns="45714" rtlCol="0">
            <a:spAutoFit/>
          </a:bodyPr>
          <a:lstStyle/>
          <a:p>
            <a:r>
              <a:rPr lang="en-US" altLang="ja-JP" sz="1050" dirty="0" smtClean="0">
                <a:latin typeface="HG丸ｺﾞｼｯｸM-PRO" panose="020F0600000000000000" pitchFamily="50" charset="-128"/>
                <a:ea typeface="HG丸ｺﾞｼｯｸM-PRO" panose="020F0600000000000000" pitchFamily="50" charset="-128"/>
              </a:rPr>
              <a:t>Π</a:t>
            </a:r>
            <a:r>
              <a:rPr lang="ja-JP" altLang="en-US" sz="1050" dirty="0" smtClean="0">
                <a:latin typeface="HG丸ｺﾞｼｯｸM-PRO" panose="020F0600000000000000" pitchFamily="50" charset="-128"/>
                <a:ea typeface="HG丸ｺﾞｼｯｸM-PRO" panose="020F0600000000000000" pitchFamily="50" charset="-128"/>
              </a:rPr>
              <a:t> * </a:t>
            </a:r>
            <a:r>
              <a:rPr lang="en-US" altLang="ja-JP" sz="1050" dirty="0" smtClean="0">
                <a:latin typeface="HG丸ｺﾞｼｯｸM-PRO" panose="020F0600000000000000" pitchFamily="50" charset="-128"/>
                <a:ea typeface="HG丸ｺﾞｼｯｸM-PRO" panose="020F0600000000000000" pitchFamily="50" charset="-128"/>
              </a:rPr>
              <a:t>Rr</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ΔL</a:t>
            </a:r>
            <a:r>
              <a:rPr lang="en-US" altLang="ja-JP" sz="700" dirty="0" smtClean="0">
                <a:latin typeface="HG丸ｺﾞｼｯｸM-PRO" panose="020F0600000000000000" pitchFamily="50" charset="-128"/>
                <a:ea typeface="HG丸ｺﾞｼｯｸM-PRO" panose="020F0600000000000000" pitchFamily="50" charset="-128"/>
              </a:rPr>
              <a:t>R</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ΔL</a:t>
            </a:r>
            <a:r>
              <a:rPr lang="en-US" altLang="ja-JP" sz="700" dirty="0" smtClean="0">
                <a:latin typeface="HG丸ｺﾞｼｯｸM-PRO" panose="020F0600000000000000" pitchFamily="50" charset="-128"/>
                <a:ea typeface="HG丸ｺﾞｼｯｸM-PRO" panose="020F0600000000000000" pitchFamily="50" charset="-128"/>
              </a:rPr>
              <a:t>L</a:t>
            </a:r>
            <a:r>
              <a:rPr lang="ja-JP" altLang="en-US" sz="1050" dirty="0" smtClean="0">
                <a:latin typeface="HG丸ｺﾞｼｯｸM-PRO" panose="020F0600000000000000" pitchFamily="50" charset="-128"/>
                <a:ea typeface="HG丸ｺﾞｼｯｸM-PRO" panose="020F0600000000000000" pitchFamily="50" charset="-128"/>
              </a:rPr>
              <a:t>）　　</a:t>
            </a:r>
            <a:endParaRPr lang="ja-JP" altLang="en-US" sz="1050" dirty="0">
              <a:latin typeface="HG丸ｺﾞｼｯｸM-PRO" panose="020F0600000000000000" pitchFamily="50" charset="-128"/>
              <a:ea typeface="HG丸ｺﾞｼｯｸM-PRO" panose="020F0600000000000000" pitchFamily="50" charset="-128"/>
            </a:endParaRPr>
          </a:p>
        </p:txBody>
      </p:sp>
      <p:sp>
        <p:nvSpPr>
          <p:cNvPr id="328" name="テキスト ボックス 327"/>
          <p:cNvSpPr txBox="1"/>
          <p:nvPr/>
        </p:nvSpPr>
        <p:spPr>
          <a:xfrm>
            <a:off x="8174360" y="6754614"/>
            <a:ext cx="1030090" cy="253904"/>
          </a:xfrm>
          <a:prstGeom prst="rect">
            <a:avLst/>
          </a:prstGeom>
          <a:noFill/>
        </p:spPr>
        <p:txBody>
          <a:bodyPr wrap="square" lIns="91428" tIns="45714" rIns="91428" bIns="45714" rtlCol="0">
            <a:spAutoFit/>
          </a:bodyPr>
          <a:lstStyle/>
          <a:p>
            <a:r>
              <a:rPr lang="en-US" altLang="ja-JP" sz="1050" dirty="0" smtClean="0">
                <a:latin typeface="HG丸ｺﾞｼｯｸM-PRO" panose="020F0600000000000000" pitchFamily="50" charset="-128"/>
                <a:ea typeface="HG丸ｺﾞｼｯｸM-PRO" panose="020F0600000000000000" pitchFamily="50" charset="-128"/>
              </a:rPr>
              <a:t>360</a:t>
            </a:r>
            <a:r>
              <a:rPr lang="ja-JP" altLang="en-US" sz="1050" dirty="0" smtClean="0">
                <a:latin typeface="HG丸ｺﾞｼｯｸM-PRO" panose="020F0600000000000000" pitchFamily="50" charset="-128"/>
                <a:ea typeface="HG丸ｺﾞｼｯｸM-PRO" panose="020F0600000000000000" pitchFamily="50" charset="-128"/>
              </a:rPr>
              <a:t> * </a:t>
            </a:r>
            <a:r>
              <a:rPr lang="en-US" altLang="ja-JP" sz="1050" dirty="0" smtClean="0">
                <a:latin typeface="HG丸ｺﾞｼｯｸM-PRO" panose="020F0600000000000000" pitchFamily="50" charset="-128"/>
                <a:ea typeface="HG丸ｺﾞｼｯｸM-PRO" panose="020F0600000000000000" pitchFamily="50" charset="-128"/>
              </a:rPr>
              <a:t>La</a:t>
            </a:r>
            <a:endParaRPr lang="ja-JP" altLang="en-US" sz="1050" dirty="0">
              <a:latin typeface="HG丸ｺﾞｼｯｸM-PRO" panose="020F0600000000000000" pitchFamily="50" charset="-128"/>
              <a:ea typeface="HG丸ｺﾞｼｯｸM-PRO" panose="020F0600000000000000" pitchFamily="50" charset="-128"/>
            </a:endParaRPr>
          </a:p>
        </p:txBody>
      </p:sp>
      <p:cxnSp>
        <p:nvCxnSpPr>
          <p:cNvPr id="329" name="直線コネクタ 328"/>
          <p:cNvCxnSpPr/>
          <p:nvPr/>
        </p:nvCxnSpPr>
        <p:spPr>
          <a:xfrm flipV="1">
            <a:off x="7947453" y="6754615"/>
            <a:ext cx="1708611"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3" name="テキスト ボックス 332"/>
          <p:cNvSpPr txBox="1"/>
          <p:nvPr/>
        </p:nvSpPr>
        <p:spPr>
          <a:xfrm>
            <a:off x="7815397" y="7141889"/>
            <a:ext cx="1738253" cy="253904"/>
          </a:xfrm>
          <a:prstGeom prst="rect">
            <a:avLst/>
          </a:prstGeom>
          <a:noFill/>
        </p:spPr>
        <p:txBody>
          <a:bodyPr wrap="square" lIns="91428" tIns="45714" rIns="91428" bIns="45714" rtlCol="0">
            <a:spAutoFit/>
          </a:bodyPr>
          <a:lstStyle/>
          <a:p>
            <a:r>
              <a:rPr lang="en-US" altLang="ja-JP" sz="1050" dirty="0" smtClean="0">
                <a:latin typeface="HG丸ｺﾞｼｯｸM-PRO" panose="020F0600000000000000" pitchFamily="50" charset="-128"/>
                <a:ea typeface="HG丸ｺﾞｼｯｸM-PRO" panose="020F0600000000000000" pitchFamily="50" charset="-128"/>
              </a:rPr>
              <a:t>Π</a:t>
            </a:r>
            <a:r>
              <a:rPr lang="ja-JP" altLang="en-US" sz="1050" dirty="0" smtClean="0">
                <a:latin typeface="HG丸ｺﾞｼｯｸM-PRO" panose="020F0600000000000000" pitchFamily="50" charset="-128"/>
                <a:ea typeface="HG丸ｺﾞｼｯｸM-PRO" panose="020F0600000000000000" pitchFamily="50" charset="-128"/>
              </a:rPr>
              <a:t> * </a:t>
            </a:r>
            <a:r>
              <a:rPr lang="en-US" altLang="ja-JP" sz="1050" dirty="0" smtClean="0">
                <a:latin typeface="HG丸ｺﾞｼｯｸM-PRO" panose="020F0600000000000000" pitchFamily="50" charset="-128"/>
                <a:ea typeface="HG丸ｺﾞｼｯｸM-PRO" panose="020F0600000000000000" pitchFamily="50" charset="-128"/>
              </a:rPr>
              <a:t>Rr</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ΔL</a:t>
            </a:r>
            <a:r>
              <a:rPr lang="en-US" altLang="ja-JP" sz="700" dirty="0" smtClean="0">
                <a:latin typeface="HG丸ｺﾞｼｯｸM-PRO" panose="020F0600000000000000" pitchFamily="50" charset="-128"/>
                <a:ea typeface="HG丸ｺﾞｼｯｸM-PRO" panose="020F0600000000000000" pitchFamily="50" charset="-128"/>
              </a:rPr>
              <a:t>R</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ΔL</a:t>
            </a:r>
            <a:r>
              <a:rPr lang="en-US" altLang="ja-JP" sz="700" dirty="0" smtClean="0">
                <a:latin typeface="HG丸ｺﾞｼｯｸM-PRO" panose="020F0600000000000000" pitchFamily="50" charset="-128"/>
                <a:ea typeface="HG丸ｺﾞｼｯｸM-PRO" panose="020F0600000000000000" pitchFamily="50" charset="-128"/>
              </a:rPr>
              <a:t>L</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endParaRPr lang="ja-JP" altLang="en-US" sz="1050" dirty="0">
              <a:latin typeface="HG丸ｺﾞｼｯｸM-PRO" panose="020F0600000000000000" pitchFamily="50" charset="-128"/>
              <a:ea typeface="HG丸ｺﾞｼｯｸM-PRO" panose="020F0600000000000000" pitchFamily="50" charset="-128"/>
            </a:endParaRPr>
          </a:p>
        </p:txBody>
      </p:sp>
      <p:cxnSp>
        <p:nvCxnSpPr>
          <p:cNvPr id="334" name="直線コネクタ 333"/>
          <p:cNvCxnSpPr/>
          <p:nvPr/>
        </p:nvCxnSpPr>
        <p:spPr>
          <a:xfrm>
            <a:off x="7910028" y="7392772"/>
            <a:ext cx="17460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5" name="テキスト ボックス 334"/>
          <p:cNvSpPr txBox="1"/>
          <p:nvPr/>
        </p:nvSpPr>
        <p:spPr>
          <a:xfrm>
            <a:off x="8260399" y="7352809"/>
            <a:ext cx="689420" cy="253904"/>
          </a:xfrm>
          <a:prstGeom prst="rect">
            <a:avLst/>
          </a:prstGeom>
          <a:noFill/>
        </p:spPr>
        <p:txBody>
          <a:bodyPr wrap="square" lIns="91428" tIns="45714" rIns="91428" bIns="45714" rtlCol="0">
            <a:spAutoFit/>
          </a:bodyPr>
          <a:lstStyle/>
          <a:p>
            <a:r>
              <a:rPr lang="en-US" altLang="ja-JP" sz="1050" dirty="0">
                <a:latin typeface="HG丸ｺﾞｼｯｸM-PRO" panose="020F0600000000000000" pitchFamily="50" charset="-128"/>
                <a:ea typeface="HG丸ｺﾞｼｯｸM-PRO" panose="020F0600000000000000" pitchFamily="50" charset="-128"/>
              </a:rPr>
              <a:t>360</a:t>
            </a:r>
            <a:endParaRPr lang="ja-JP" altLang="en-US" sz="105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18029002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0" scaled="1"/>
          <a:tileRect/>
        </a:gradFill>
        <a:ln w="12700">
          <a:noFill/>
        </a:ln>
      </a:spPr>
      <a:bodyPr lIns="91428" tIns="45714" rIns="91428" bIns="45714" rtlCol="0" anchor="ctr"/>
      <a:lstStyle>
        <a:defPPr algn="ctr">
          <a:defRPr kumimoji="1" sz="2400" dirty="0">
            <a:latin typeface="HG丸ｺﾞｼｯｸM-PRO" panose="020F0600000000000000" pitchFamily="50" charset="-128"/>
            <a:ea typeface="HG丸ｺﾞｼｯｸM-PRO" panose="020F0600000000000000" pitchFamily="50" charset="-128"/>
          </a:defRPr>
        </a:defPPr>
      </a:lstStyle>
      <a:style>
        <a:lnRef idx="1">
          <a:schemeClr val="accent6"/>
        </a:lnRef>
        <a:fillRef idx="2">
          <a:schemeClr val="accent6"/>
        </a:fillRef>
        <a:effectRef idx="1">
          <a:schemeClr val="accent6"/>
        </a:effectRef>
        <a:fontRef idx="minor">
          <a:schemeClr val="dk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11241</TotalTime>
  <Words>1730</Words>
  <Application>Microsoft Office PowerPoint</Application>
  <PresentationFormat>A3 297x420 mm</PresentationFormat>
  <Paragraphs>333</Paragraphs>
  <Slides>5</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vt:i4>
      </vt:variant>
    </vt:vector>
  </HeadingPairs>
  <TitlesOfParts>
    <vt:vector size="12" baseType="lpstr">
      <vt:lpstr>Arial Unicode MS</vt:lpstr>
      <vt:lpstr>HG丸ｺﾞｼｯｸM-PRO</vt:lpstr>
      <vt:lpstr>ＭＳ Ｐゴシック</vt:lpstr>
      <vt:lpstr>メイリオ</vt:lpstr>
      <vt:lpstr>Arial</vt:lpstr>
      <vt:lpstr>Calibri</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リコーＩＴソリューションズ株式会社</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Takase Masahide</dc:creator>
  <cp:lastModifiedBy>Tomita Naoki</cp:lastModifiedBy>
  <cp:revision>450</cp:revision>
  <cp:lastPrinted>2014-08-13T06:38:51Z</cp:lastPrinted>
  <dcterms:created xsi:type="dcterms:W3CDTF">2014-07-23T00:05:56Z</dcterms:created>
  <dcterms:modified xsi:type="dcterms:W3CDTF">2015-07-21T10:39:32Z</dcterms:modified>
</cp:coreProperties>
</file>