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9866313" cy="14295438"/>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21"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66FF"/>
    <a:srgbClr val="FF66FF"/>
    <a:srgbClr val="FFCC00"/>
    <a:srgbClr val="FFCCFF"/>
    <a:srgbClr val="00FFFF"/>
    <a:srgbClr val="0000CC"/>
    <a:srgbClr val="FFCC99"/>
    <a:srgbClr val="99CC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50" d="100"/>
          <a:sy n="50" d="100"/>
        </p:scale>
        <p:origin x="204" y="552"/>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23T12:07:12.502" idx="20">
    <p:pos x="7482" y="3644"/>
    <p:text>スペースを広げて、ミスユースケースの表を作った。</p:text>
    <p:extLst>
      <p:ext uri="{C676402C-5697-4E1C-873F-D02D1690AC5C}">
        <p15:threadingInfo xmlns:p15="http://schemas.microsoft.com/office/powerpoint/2012/main" timeZoneBias="-540">
          <p15:parentCm authorId="1" idx="3"/>
        </p15:threadingInfo>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23T12:07:25.049" idx="21">
    <p:pos x="227" y="4239"/>
    <p:text>自動スタート準備は無理。</p:text>
    <p:extLst>
      <p:ext uri="{C676402C-5697-4E1C-873F-D02D1690AC5C}">
        <p15:threadingInfo xmlns:p15="http://schemas.microsoft.com/office/powerpoint/2012/main" timeZoneBias="-540">
          <p15:parentCm authorId="1" idx="4"/>
        </p15:threadingInfo>
      </p:ext>
    </p:extLst>
  </p:cm>
  <p:cm authorId="1" dt="2015-07-15T12:20:43.910" idx="5">
    <p:pos x="1351" y="5434"/>
    <p:text>ここのコメントがすごく微妙</p:text>
    <p:extLst mod="1">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540" y="3534"/>
    <p:text>直線区間でライントレースしないことも検討する。もし、ライントレース(回転係数低め)と比べて、非ライントレース走行のほうが早ければ、それを採用するのもアリ。</p:text>
    <p:extLst mod="1">
      <p:ext uri="{C676402C-5697-4E1C-873F-D02D1690AC5C}">
        <p15:threadingInfo xmlns:p15="http://schemas.microsoft.com/office/powerpoint/2012/main" timeZoneBias="-540"/>
      </p:ext>
    </p:extLst>
  </p:cm>
  <p:cm authorId="1" dt="2015-07-21T12:14:57.923" idx="19">
    <p:pos x="1540" y="3670"/>
    <p:text>まっすぐ走れるようにするためにプログラムを作成してみる。</p:text>
    <p:extLst>
      <p:ext uri="{C676402C-5697-4E1C-873F-D02D1690AC5C}">
        <p15:threadingInfo xmlns:p15="http://schemas.microsoft.com/office/powerpoint/2012/main" timeZoneBias="-54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4871" cy="715791"/>
          </a:xfrm>
          <a:prstGeom prst="rect">
            <a:avLst/>
          </a:prstGeom>
        </p:spPr>
        <p:txBody>
          <a:bodyPr vert="horz" lIns="130664" tIns="65331" rIns="130664" bIns="65331"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9167" y="1"/>
            <a:ext cx="4274871" cy="715791"/>
          </a:xfrm>
          <a:prstGeom prst="rect">
            <a:avLst/>
          </a:prstGeom>
        </p:spPr>
        <p:txBody>
          <a:bodyPr vert="horz" lIns="130664" tIns="65331" rIns="130664" bIns="65331" rtlCol="0"/>
          <a:lstStyle>
            <a:lvl1pPr algn="r">
              <a:defRPr sz="1700"/>
            </a:lvl1pPr>
          </a:lstStyle>
          <a:p>
            <a:fld id="{20DEA7AF-5BE1-40D9-B563-34B581AF3C5C}" type="datetimeFigureOut">
              <a:rPr kumimoji="1" lang="ja-JP" altLang="en-US" smtClean="0"/>
              <a:t>2015/7/24</a:t>
            </a:fld>
            <a:endParaRPr kumimoji="1"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0664" tIns="65331" rIns="130664" bIns="65331" rtlCol="0" anchor="ctr"/>
          <a:lstStyle/>
          <a:p>
            <a:endParaRPr lang="ja-JP" altLang="en-US"/>
          </a:p>
        </p:txBody>
      </p:sp>
      <p:sp>
        <p:nvSpPr>
          <p:cNvPr id="5" name="ノート プレースホルダー 4"/>
          <p:cNvSpPr>
            <a:spLocks noGrp="1"/>
          </p:cNvSpPr>
          <p:nvPr>
            <p:ph type="body" sz="quarter" idx="3"/>
          </p:nvPr>
        </p:nvSpPr>
        <p:spPr>
          <a:xfrm>
            <a:off x="986859" y="6790956"/>
            <a:ext cx="7892596" cy="6433060"/>
          </a:xfrm>
          <a:prstGeom prst="rect">
            <a:avLst/>
          </a:prstGeom>
        </p:spPr>
        <p:txBody>
          <a:bodyPr vert="horz" lIns="130664" tIns="65331" rIns="130664" bIns="6533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577382"/>
            <a:ext cx="4274871" cy="715791"/>
          </a:xfrm>
          <a:prstGeom prst="rect">
            <a:avLst/>
          </a:prstGeom>
        </p:spPr>
        <p:txBody>
          <a:bodyPr vert="horz" lIns="130664" tIns="65331" rIns="130664" bIns="6533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9167" y="13577382"/>
            <a:ext cx="4274871" cy="715791"/>
          </a:xfrm>
          <a:prstGeom prst="rect">
            <a:avLst/>
          </a:prstGeom>
        </p:spPr>
        <p:txBody>
          <a:bodyPr vert="horz" lIns="130664" tIns="65331" rIns="130664" bIns="65331" rtlCol="0" anchor="b"/>
          <a:lstStyle>
            <a:lvl1pPr algn="r">
              <a:defRPr sz="17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41915"/>
            <a:ext cx="5677731" cy="121628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43143"/>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5681682" y="540014"/>
            <a:ext cx="7119918" cy="90527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5676336"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2714"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347070" y="955348"/>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383346" y="236488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スタートからゴールまでの道のりをなるべく早く駆け抜ける。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　これにより、ポイントが高くなり、難所攻略にかけられる時間を格段に増やすことができる。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83346" y="323483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昨年、走行体をコースに設置する際、位置がずれてしまったことにより、スタート直後にコースアウトしてしまった。安全にスタートを切れるようにすることで、リタイアを避けたい。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416052" y="472812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77646" y="494193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u="sng">
                <a:solidFill>
                  <a:srgbClr val="0000CC"/>
                </a:solidFill>
                <a:latin typeface="HG丸ｺﾞｼｯｸM-PRO" panose="020F0600000000000000" pitchFamily="50" charset="-128"/>
                <a:ea typeface="HG丸ｺﾞｼｯｸM-PRO" panose="020F0600000000000000" pitchFamily="50" charset="-128"/>
              </a:rPr>
              <a:t>一般的</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な概念を使い、わかりやすく記述する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ステートマシンを利用して振る舞いを記述することで、モデル図を簡単にわかりやすくする。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5677732" y="542852"/>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7418854"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5686809"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174931" y="7387666"/>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174931" y="7932190"/>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2865158" y="841039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383346" y="415079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走行体が</a:t>
            </a:r>
            <a:r>
              <a:rPr lang="ja-JP" altLang="en-US" sz="1050" dirty="0" smtClean="0">
                <a:latin typeface="HG丸ｺﾞｼｯｸM-PRO" panose="020F0600000000000000" pitchFamily="50" charset="-128"/>
                <a:ea typeface="HG丸ｺﾞｼｯｸM-PRO" panose="020F0600000000000000" pitchFamily="50" charset="-128"/>
              </a:rPr>
              <a:t>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4" name="テキスト ボックス 93"/>
          <p:cNvSpPr txBox="1"/>
          <p:nvPr/>
        </p:nvSpPr>
        <p:spPr>
          <a:xfrm>
            <a:off x="1907324" y="6190389"/>
            <a:ext cx="3430503" cy="395869"/>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a:t>
            </a:r>
            <a:r>
              <a:rPr lang="ja-JP" altLang="en-US" sz="1050" smtClean="0">
                <a:latin typeface="HG丸ｺﾞｼｯｸM-PRO" panose="020F0600000000000000" pitchFamily="50" charset="-128"/>
                <a:ea typeface="HG丸ｺﾞｼｯｸM-PRO" panose="020F0600000000000000" pitchFamily="50" charset="-128"/>
              </a:rPr>
              <a:t>ために</a:t>
            </a:r>
            <a:endParaRPr lang="en-US" altLang="ja-JP" sz="105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必要</a:t>
            </a:r>
            <a:r>
              <a:rPr lang="ja-JP" altLang="en-US" sz="1050" dirty="0" smtClean="0">
                <a:latin typeface="HG丸ｺﾞｼｯｸM-PRO" panose="020F0600000000000000" pitchFamily="50" charset="-128"/>
                <a:ea typeface="HG丸ｺﾞｼｯｸM-PRO" panose="020F0600000000000000" pitchFamily="50" charset="-128"/>
              </a:rPr>
              <a:t>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189839" y="863494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2860667" y="668643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172166" y="6689157"/>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95" name="テキスト ボックス 94"/>
          <p:cNvSpPr txBox="1"/>
          <p:nvPr/>
        </p:nvSpPr>
        <p:spPr>
          <a:xfrm>
            <a:off x="2855042" y="7553804"/>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891172522"/>
              </p:ext>
            </p:extLst>
          </p:nvPr>
        </p:nvGraphicFramePr>
        <p:xfrm>
          <a:off x="5793624" y="5450883"/>
          <a:ext cx="6874436" cy="4034060"/>
        </p:xfrm>
        <a:graphic>
          <a:graphicData uri="http://schemas.openxmlformats.org/drawingml/2006/table">
            <a:tbl>
              <a:tblPr firstRow="1" bandRow="1">
                <a:tableStyleId>{21E4AEA4-8DFA-4A89-87EB-49C32662AFE0}</a:tableStyleId>
              </a:tblPr>
              <a:tblGrid>
                <a:gridCol w="1000876"/>
                <a:gridCol w="2882900"/>
                <a:gridCol w="2990660"/>
              </a:tblGrid>
              <a:tr h="325390">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リスク因子</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脅威の内容</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緩和策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不適切な</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走行体の配置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いつもと違う環境でスタート位置に走行体を配置しようとして、置こうと思っていたところに置けず、スタート時にラインを見失ってしまう。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走行体自身が、スタート位置として適切な場所にいるかを検知して、競技者に知らせる。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PC/</a:t>
                      </a:r>
                      <a:r>
                        <a:rPr kumimoji="1" lang="ja-JP" altLang="en-US" sz="900" kern="0" spc="0" baseline="0" smtClean="0">
                          <a:latin typeface="HG丸ｺﾞｼｯｸM-PRO" panose="020F0600000000000000" pitchFamily="50" charset="-128"/>
                          <a:ea typeface="HG丸ｺﾞｼｯｸM-PRO" panose="020F0600000000000000" pitchFamily="50" charset="-128"/>
                        </a:rPr>
                        <a:t>無線機器の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不具合</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Bluetooth</a:t>
                      </a:r>
                      <a:r>
                        <a:rPr kumimoji="1" lang="ja-JP" altLang="en-US" sz="900" kern="0" spc="0" baseline="0" smtClean="0">
                          <a:latin typeface="HG丸ｺﾞｼｯｸM-PRO" panose="020F0600000000000000" pitchFamily="50" charset="-128"/>
                          <a:ea typeface="HG丸ｺﾞｼｯｸM-PRO" panose="020F0600000000000000" pitchFamily="50" charset="-128"/>
                        </a:rPr>
                        <a:t>通信ができず、リモートスタートできなくなる。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タッチセンサーを使用して、手動スタートを可能にする。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急カーブ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自己位置推定により、カーブを検出し、曲率に合わせて左右のモーターの速度を調節し、ロスのない走行を行う。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部品の個体差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光センサの値がずれる。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左右のモーターの出力が一致しないため、まっすぐ走りたくても、ずれた方向に進んでしまう。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事前のキャリブレーションで、センサー、モーターの個体値を取得し、それをもとに補正する。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速度の出しすぎ</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光センサがノイズを拾ったときに、大きく反応してしまう。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自己位置推定により、走行体のいる位置を検知し、コースの形に合わせて速度、</a:t>
                      </a:r>
                      <a:r>
                        <a:rPr kumimoji="1" lang="en-US" altLang="ja-JP" sz="900" kern="0" spc="0" baseline="0" smtClean="0">
                          <a:latin typeface="HG丸ｺﾞｼｯｸM-PRO" panose="020F0600000000000000" pitchFamily="50" charset="-128"/>
                          <a:ea typeface="HG丸ｺﾞｼｯｸM-PRO" panose="020F0600000000000000" pitchFamily="50" charset="-128"/>
                        </a:rPr>
                        <a:t>PID</a:t>
                      </a:r>
                      <a:r>
                        <a:rPr kumimoji="1" lang="ja-JP" altLang="en-US" sz="900" kern="0" spc="0" baseline="0" smtClean="0">
                          <a:latin typeface="HG丸ｺﾞｼｯｸM-PRO" panose="020F0600000000000000" pitchFamily="50" charset="-128"/>
                          <a:ea typeface="HG丸ｺﾞｼｯｸM-PRO" panose="020F0600000000000000" pitchFamily="50" charset="-128"/>
                        </a:rPr>
                        <a:t>値を調整する。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ローパスフィルターを用いて、ノイズを軽減する。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外乱光</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光センサの値がぶれる。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まいまい式で外乱光の影響をキャンセルする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コースのゆがみ</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コースの形がゆがんでしまった場合に、自己位置推定で想定している座標がずれてしまう。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スリップ</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タイヤがスリップしてしまった場合に、自己位置推定で想定している座標がずれてしまう。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marL="0" marR="0" indent="0" algn="just" defTabSz="1279544" rtl="0" eaLnBrk="1" fontAlgn="auto" latinLnBrk="0" hangingPunct="1">
                        <a:lnSpc>
                          <a:spcPct val="100000"/>
                        </a:lnSpc>
                        <a:spcBef>
                          <a:spcPts val="0"/>
                        </a:spcBef>
                        <a:spcAft>
                          <a:spcPts val="0"/>
                        </a:spcAft>
                        <a:buClrTx/>
                        <a:buSzTx/>
                        <a:buFontTx/>
                        <a:buNone/>
                        <a:tabLst/>
                        <a:defRPr/>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p:sp>
        <p:nvSpPr>
          <p:cNvPr id="98" name="テキスト ボックス 97"/>
          <p:cNvSpPr txBox="1"/>
          <p:nvPr/>
        </p:nvSpPr>
        <p:spPr>
          <a:xfrm>
            <a:off x="9242760" y="9441423"/>
            <a:ext cx="3606543" cy="165036"/>
          </a:xfrm>
          <a:prstGeom prst="rect">
            <a:avLst/>
          </a:prstGeom>
          <a:noFill/>
        </p:spPr>
        <p:txBody>
          <a:bodyPr wrap="squar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a:t>
            </a:r>
            <a:r>
              <a:rPr kumimoji="1" lang="ja-JP" altLang="en-US" sz="600" dirty="0" smtClean="0">
                <a:latin typeface="HG丸ｺﾞｼｯｸM-PRO" panose="020F0600000000000000" pitchFamily="50" charset="-128"/>
                <a:ea typeface="HG丸ｺﾞｼｯｸM-PRO" panose="020F0600000000000000" pitchFamily="50" charset="-128"/>
              </a:rPr>
              <a:t>まいまい</a:t>
            </a:r>
            <a:r>
              <a:rPr lang="ja-JP" altLang="en-US" sz="600" dirty="0" smtClean="0">
                <a:latin typeface="HG丸ｺﾞｼｯｸM-PRO" panose="020F0600000000000000" pitchFamily="50" charset="-128"/>
                <a:ea typeface="HG丸ｺﾞｼｯｸM-PRO" panose="020F0600000000000000" pitchFamily="50" charset="-128"/>
              </a:rPr>
              <a:t>式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LED</a:t>
            </a:r>
            <a:r>
              <a:rPr lang="ja-JP" altLang="en-US" sz="600" dirty="0" smtClean="0">
                <a:latin typeface="HG丸ｺﾞｼｯｸM-PRO" panose="020F0600000000000000" pitchFamily="50" charset="-128"/>
                <a:ea typeface="HG丸ｺﾞｼｯｸM-PRO" panose="020F0600000000000000" pitchFamily="50" charset="-128"/>
              </a:rPr>
              <a:t>の点灯時および消灯時の光センサの値を用いて、外乱光の影響を除去する技術。</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35" y="825138"/>
            <a:ext cx="5758543" cy="4671448"/>
          </a:xfrm>
          <a:prstGeom prst="rect">
            <a:avLst/>
          </a:prstGeom>
        </p:spPr>
      </p:pic>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68215" y="7330632"/>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7109" y="5494400"/>
            <a:ext cx="6075186" cy="977191"/>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endParaRPr lang="en-US" altLang="ja-JP" sz="500" dirty="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921599" y="8276112"/>
            <a:ext cx="2401888" cy="2735832"/>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1" name="正方形/長方形 80"/>
          <p:cNvSpPr/>
          <p:nvPr/>
        </p:nvSpPr>
        <p:spPr>
          <a:xfrm>
            <a:off x="6508844" y="7697644"/>
            <a:ext cx="6292756" cy="19065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23" y="5077746"/>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442096"/>
            <a:ext cx="5487848" cy="654025"/>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a:t>
            </a:r>
            <a:r>
              <a:rPr kumimoji="1" lang="ja-JP" altLang="en-US" sz="1050" smtClean="0">
                <a:latin typeface="HG丸ｺﾞｼｯｸM-PRO" panose="020F0600000000000000" pitchFamily="50" charset="-128"/>
                <a:ea typeface="HG丸ｺﾞｼｯｸM-PRO" panose="020F0600000000000000" pitchFamily="50" charset="-128"/>
              </a:rPr>
              <a:t>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a:ln>
            <a:solidFill>
              <a:schemeClr val="accent6">
                <a:lumMod val="75000"/>
              </a:schemeClr>
            </a:solidFill>
          </a:ln>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solidFill>
              <a:schemeClr val="accent2"/>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2729692445"/>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pPr lvl="0"/>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48988" y="6161653"/>
            <a:ext cx="5910934" cy="654025"/>
          </a:xfrm>
          <a:prstGeom prst="rect">
            <a:avLst/>
          </a:prstGeom>
          <a:noFill/>
        </p:spPr>
        <p:txBody>
          <a:bodyPr wrap="square" rtlCol="0">
            <a:spAutoFit/>
          </a:bodyPr>
          <a:lstStyle/>
          <a:p>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L</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コースの</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S</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字曲線区間では、ライントレースをおこなわず、ショートカットする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69" name="テキスト ボックス 68"/>
          <p:cNvSpPr txBox="1"/>
          <p:nvPr/>
        </p:nvSpPr>
        <p:spPr>
          <a:xfrm>
            <a:off x="6758307" y="6866640"/>
            <a:ext cx="5921297" cy="65402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ゆるやかな曲線ときつい曲線区間で回転係数を調整する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a:t>
            </a:r>
            <a:r>
              <a:rPr lang="ja-JP" altLang="en-US" sz="1050" smtClean="0">
                <a:latin typeface="HG丸ｺﾞｼｯｸM-PRO" panose="020F0600000000000000" pitchFamily="50" charset="-128"/>
                <a:ea typeface="HG丸ｺﾞｼｯｸM-PRO" panose="020F0600000000000000" pitchFamily="50" charset="-128"/>
              </a:rPr>
              <a:t>により</a:t>
            </a:r>
            <a:r>
              <a:rPr kumimoji="1" lang="ja-JP" altLang="en-US" sz="1050" smtClean="0">
                <a:latin typeface="HG丸ｺﾞｼｯｸM-PRO" panose="020F0600000000000000" pitchFamily="50" charset="-128"/>
                <a:ea typeface="HG丸ｺﾞｼｯｸM-PRO" panose="020F0600000000000000" pitchFamily="50" charset="-128"/>
              </a:rPr>
              <a:t>、ゆるやかな曲線区間、またはきつい曲線区間にいることを検知したら、曲線区間の曲率に最適な回転係数を使用する。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255963" y="6489652"/>
            <a:ext cx="6134682"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左モーターと右モーターの個体差を、</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PID</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制御を用いて軽減する</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ja-JP" altLang="en-US" sz="1050">
                <a:latin typeface="HG丸ｺﾞｼｯｸM-PRO" panose="020F0600000000000000" pitchFamily="50" charset="-128"/>
                <a:ea typeface="HG丸ｺﾞｼｯｸM-PRO" panose="020F0600000000000000" pitchFamily="50" charset="-128"/>
              </a:rPr>
              <a:t>モータ</a:t>
            </a:r>
            <a:r>
              <a:rPr lang="ja-JP" altLang="en-US" sz="1050" smtClean="0">
                <a:latin typeface="HG丸ｺﾞｼｯｸM-PRO" panose="020F0600000000000000" pitchFamily="50" charset="-128"/>
                <a:ea typeface="HG丸ｺﾞｼｯｸM-PRO" panose="020F0600000000000000" pitchFamily="50" charset="-128"/>
              </a:rPr>
              <a:t>ーの個体差があるため、同じ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値を入力しても、まっすぐ走行することは難しい。直線区間では、</a:t>
            </a:r>
            <a:r>
              <a:rPr lang="en-US" altLang="ja-JP" sz="1050" smtClean="0">
                <a:latin typeface="HG丸ｺﾞｼｯｸM-PRO" panose="020F0600000000000000" pitchFamily="50" charset="-128"/>
                <a:ea typeface="HG丸ｺﾞｼｯｸM-PRO" panose="020F0600000000000000" pitchFamily="50" charset="-128"/>
              </a:rPr>
              <a:t>PID</a:t>
            </a:r>
            <a:r>
              <a:rPr lang="ja-JP" altLang="en-US" sz="1050" smtClean="0">
                <a:latin typeface="HG丸ｺﾞｼｯｸM-PRO" panose="020F0600000000000000" pitchFamily="50" charset="-128"/>
                <a:ea typeface="HG丸ｺﾞｼｯｸM-PRO" panose="020F0600000000000000" pitchFamily="50" charset="-128"/>
              </a:rPr>
              <a:t>制御で左と右のモーターの回転数が同じになるよう調整し、まっすぐ走行できるようにする。</a:t>
            </a:r>
            <a:endParaRPr kumimoji="1" lang="en-US" altLang="ja-JP" sz="500" dirty="0" smtClean="0">
              <a:latin typeface="HG丸ｺﾞｼｯｸM-PRO" panose="020F0600000000000000" pitchFamily="50" charset="-128"/>
              <a:ea typeface="HG丸ｺﾞｼｯｸM-PRO" panose="020F0600000000000000" pitchFamily="50" charset="-128"/>
            </a:endParaRPr>
          </a:p>
        </p:txBody>
      </p:sp>
      <p:grpSp>
        <p:nvGrpSpPr>
          <p:cNvPr id="70" name="グループ化 69"/>
          <p:cNvGrpSpPr/>
          <p:nvPr/>
        </p:nvGrpSpPr>
        <p:grpSpPr>
          <a:xfrm>
            <a:off x="6508823" y="7697644"/>
            <a:ext cx="2035836" cy="289332"/>
            <a:chOff x="108961" y="835133"/>
            <a:chExt cx="775390" cy="289332"/>
          </a:xfrm>
        </p:grpSpPr>
        <p:sp>
          <p:nvSpPr>
            <p:cNvPr id="73" name="正方形/長方形 72"/>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0" name="テキスト ボックス 79"/>
            <p:cNvSpPr txBox="1"/>
            <p:nvPr/>
          </p:nvSpPr>
          <p:spPr>
            <a:xfrm>
              <a:off x="113109" y="878200"/>
              <a:ext cx="738386" cy="215444"/>
            </a:xfrm>
            <a:prstGeom prst="rect">
              <a:avLst/>
            </a:prstGeom>
            <a:noFill/>
          </p:spPr>
          <p:txBody>
            <a:bodyPr wrap="square" lIns="0" tIns="0" rIns="0" bIns="0" rtlCol="0">
              <a:spAutoFit/>
            </a:bodyPr>
            <a:lstStyle/>
            <a:p>
              <a:r>
                <a:rPr lang="ja-JP" altLang="en-US" sz="1400" smtClean="0">
                  <a:latin typeface="HG丸ｺﾞｼｯｸM-PRO" panose="020F0600000000000000" pitchFamily="50" charset="-128"/>
                  <a:ea typeface="HG丸ｺﾞｼｯｸM-PRO" panose="020F0600000000000000" pitchFamily="50" charset="-128"/>
                </a:rPr>
                <a:t>　</a:t>
              </a:r>
              <a:r>
                <a:rPr lang="en-US" altLang="ja-JP" sz="1400" smtClean="0">
                  <a:latin typeface="HG丸ｺﾞｼｯｸM-PRO" panose="020F0600000000000000" pitchFamily="50" charset="-128"/>
                  <a:ea typeface="HG丸ｺﾞｼｯｸM-PRO" panose="020F0600000000000000" pitchFamily="50" charset="-128"/>
                </a:rPr>
                <a:t>2.4</a:t>
              </a:r>
              <a:r>
                <a:rPr lang="ja-JP" altLang="en-US" sz="1400" smtClean="0">
                  <a:latin typeface="HG丸ｺﾞｼｯｸM-PRO" panose="020F0600000000000000" pitchFamily="50" charset="-128"/>
                  <a:ea typeface="HG丸ｺﾞｼｯｸM-PRO" panose="020F0600000000000000" pitchFamily="50" charset="-128"/>
                </a:rPr>
                <a:t> スタートの</a:t>
              </a:r>
              <a:r>
                <a:rPr lang="ja-JP" altLang="en-US" sz="1400" dirty="0" smtClean="0">
                  <a:latin typeface="HG丸ｺﾞｼｯｸM-PRO" panose="020F0600000000000000" pitchFamily="50" charset="-128"/>
                  <a:ea typeface="HG丸ｺﾞｼｯｸM-PRO" panose="020F0600000000000000" pitchFamily="50" charset="-128"/>
                </a:rPr>
                <a:t>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82" name="テキスト ボックス 81"/>
          <p:cNvSpPr txBox="1"/>
          <p:nvPr/>
        </p:nvSpPr>
        <p:spPr>
          <a:xfrm>
            <a:off x="6747372" y="8232231"/>
            <a:ext cx="5921297"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スタート時の左右のふらつきをなくすため、ライントレースをしない</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スタート直後、速度が遅いときにライントレースを行うと、トレースしている位置の色によって左右に大きくふらついてしまう。ふらつきを抑えるため、強制的に左右のモーターに</a:t>
            </a:r>
            <a:r>
              <a:rPr lang="ja-JP" altLang="en-US" sz="1050" smtClean="0">
                <a:latin typeface="HG丸ｺﾞｼｯｸM-PRO" panose="020F0600000000000000" pitchFamily="50" charset="-128"/>
                <a:ea typeface="HG丸ｺﾞｼｯｸM-PRO" panose="020F0600000000000000" pitchFamily="50" charset="-128"/>
              </a:rPr>
              <a:t>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値を印加し、直線走行させる。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5117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1" y="546368"/>
            <a:ext cx="4657724" cy="433360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463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a:latin typeface="HG丸ｺﾞｼｯｸM-PRO" panose="020F0600000000000000" pitchFamily="50" charset="-128"/>
                  <a:ea typeface="HG丸ｺﾞｼｯｸM-PRO" panose="020F0600000000000000" pitchFamily="50" charset="-128"/>
                </a:rPr>
                <a:t>3</a:t>
              </a:r>
              <a:r>
                <a:rPr lang="en-US" altLang="ja-JP" sz="1400" smtClean="0">
                  <a:latin typeface="HG丸ｺﾞｼｯｸM-PRO" panose="020F0600000000000000" pitchFamily="50" charset="-128"/>
                  <a:ea typeface="HG丸ｺﾞｼｯｸM-PRO" panose="020F0600000000000000" pitchFamily="50" charset="-128"/>
                </a:rPr>
                <a:t>.1</a:t>
              </a:r>
              <a:r>
                <a:rPr lang="ja-JP" altLang="en-US" sz="1400" smtClean="0">
                  <a:latin typeface="HG丸ｺﾞｼｯｸM-PRO" panose="020F0600000000000000" pitchFamily="50" charset="-128"/>
                  <a:ea typeface="HG丸ｺﾞｼｯｸM-PRO" panose="020F0600000000000000" pitchFamily="50" charset="-128"/>
                </a:rPr>
                <a:t> 状態設計</a:t>
              </a:r>
              <a:r>
                <a:rPr lang="ja-JP" altLang="en-US" sz="1400" dirty="0" smtClean="0">
                  <a:latin typeface="HG丸ｺﾞｼｯｸM-PRO" panose="020F0600000000000000" pitchFamily="50" charset="-128"/>
                  <a:ea typeface="HG丸ｺﾞｼｯｸM-PRO" panose="020F0600000000000000" pitchFamily="50" charset="-128"/>
                </a:rPr>
                <a:t>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5" y="894666"/>
            <a:ext cx="4498463" cy="3890497"/>
          </a:xfrm>
          <a:prstGeom prst="rect">
            <a:avLst/>
          </a:prstGeom>
        </p:spPr>
      </p:pic>
    </p:spTree>
    <p:extLst>
      <p:ext uri="{BB962C8B-B14F-4D97-AF65-F5344CB8AC3E}">
        <p14:creationId xmlns:p14="http://schemas.microsoft.com/office/powerpoint/2010/main" val="419386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4025379" cy="473954"/>
            <a:chOff x="108961" y="835133"/>
            <a:chExt cx="705349" cy="473954"/>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430887"/>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smtClean="0">
                  <a:latin typeface="HG丸ｺﾞｼｯｸM-PRO" panose="020F0600000000000000" pitchFamily="50" charset="-128"/>
                  <a:ea typeface="HG丸ｺﾞｼｯｸM-PRO" panose="020F0600000000000000" pitchFamily="50" charset="-128"/>
                </a:rPr>
                <a:t>3</a:t>
              </a:r>
              <a:r>
                <a:rPr lang="ja-JP" altLang="en-US" sz="1400" smtClean="0">
                  <a:latin typeface="HG丸ｺﾞｼｯｸM-PRO" panose="020F0600000000000000" pitchFamily="50" charset="-128"/>
                  <a:ea typeface="HG丸ｺﾞｼｯｸM-PRO" panose="020F0600000000000000" pitchFamily="50" charset="-128"/>
                </a:rPr>
                <a:t> </a:t>
              </a:r>
              <a:r>
                <a:rPr lang="ja-JP" altLang="en-US" sz="1400" smtClean="0">
                  <a:latin typeface="HG丸ｺﾞｼｯｸM-PRO" panose="020F0600000000000000" pitchFamily="50" charset="-128"/>
                  <a:ea typeface="HG丸ｺﾞｼｯｸM-PRO" panose="020F0600000000000000" pitchFamily="50" charset="-128"/>
                </a:rPr>
                <a:t>最適な</a:t>
              </a:r>
              <a:r>
                <a:rPr lang="ja-JP" altLang="en-US" sz="1400" smtClean="0">
                  <a:latin typeface="HG丸ｺﾞｼｯｸM-PRO" panose="020F0600000000000000" pitchFamily="50" charset="-128"/>
                  <a:ea typeface="HG丸ｺﾞｼｯｸM-PRO" panose="020F0600000000000000" pitchFamily="50" charset="-128"/>
                </a:rPr>
                <a:t>スタート位置を競技者に知らせる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8665567" y="1269914"/>
            <a:ext cx="3849943" cy="577069"/>
          </a:xfrm>
          <a:prstGeom prst="rect">
            <a:avLst/>
          </a:prstGeom>
          <a:noFill/>
        </p:spPr>
        <p:txBody>
          <a:bodyPr wrap="square" lIns="91428" tIns="45714" rIns="91428" bIns="45714" rtlCol="0">
            <a:spAutoFit/>
          </a:bodyPr>
          <a:lstStyle/>
          <a:p>
            <a:r>
              <a:rPr lang="ja-JP" altLang="en-US" sz="1050" smtClean="0">
                <a:latin typeface="HG丸ｺﾞｼｯｸM-PRO" panose="020F0600000000000000" pitchFamily="50" charset="-128"/>
                <a:ea typeface="HG丸ｺﾞｼｯｸM-PRO" panose="020F0600000000000000" pitchFamily="50" charset="-128"/>
              </a:rPr>
              <a:t>走行体の光センサーの位置がずれた状態で、コース上に配置してしまうと、スタート時に、大きく左右にぶれてしまい、思った走行ができないことがある。</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46" name="テキスト ボックス 145"/>
          <p:cNvSpPr txBox="1"/>
          <p:nvPr/>
        </p:nvSpPr>
        <p:spPr>
          <a:xfrm>
            <a:off x="8665567" y="1973257"/>
            <a:ext cx="3849943" cy="738652"/>
          </a:xfrm>
          <a:prstGeom prst="rect">
            <a:avLst/>
          </a:prstGeom>
          <a:noFill/>
        </p:spPr>
        <p:txBody>
          <a:bodyPr wrap="square" lIns="91428" tIns="45714" rIns="91428" bIns="45714" rtlCol="0">
            <a:spAutoFit/>
          </a:bodyPr>
          <a:lstStyle/>
          <a:p>
            <a:r>
              <a:rPr lang="ja-JP" altLang="en-US" sz="1050" smtClean="0">
                <a:latin typeface="HG丸ｺﾞｼｯｸM-PRO" panose="020F0600000000000000" pitchFamily="50" charset="-128"/>
                <a:ea typeface="HG丸ｺﾞｼｯｸM-PRO" panose="020F0600000000000000" pitchFamily="50" charset="-128"/>
              </a:rPr>
              <a:t>走行体は、現在置かれている位置が、最適なスタート位置かどうかを競技者に知らせるため、音を出す。</a:t>
            </a:r>
            <a:endParaRPr lang="en-US" altLang="ja-JP" sz="105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最適な位置にいる場合は</a:t>
            </a:r>
            <a:r>
              <a:rPr lang="en-US" altLang="ja-JP" sz="1050" smtClean="0">
                <a:latin typeface="HG丸ｺﾞｼｯｸM-PRO" panose="020F0600000000000000" pitchFamily="50" charset="-128"/>
                <a:ea typeface="HG丸ｺﾞｼｯｸM-PRO" panose="020F0600000000000000" pitchFamily="50" charset="-128"/>
              </a:rPr>
              <a:t>Click</a:t>
            </a:r>
            <a:r>
              <a:rPr lang="ja-JP" altLang="en-US" sz="1050" smtClean="0">
                <a:latin typeface="HG丸ｺﾞｼｯｸM-PRO" panose="020F0600000000000000" pitchFamily="50" charset="-128"/>
                <a:ea typeface="HG丸ｺﾞｼｯｸM-PRO" panose="020F0600000000000000" pitchFamily="50" charset="-128"/>
              </a:rPr>
              <a:t>音、最適でない位置の場合には</a:t>
            </a:r>
            <a:r>
              <a:rPr lang="en-US" altLang="ja-JP" sz="1050" smtClean="0">
                <a:latin typeface="HG丸ｺﾞｼｯｸM-PRO" panose="020F0600000000000000" pitchFamily="50" charset="-128"/>
                <a:ea typeface="HG丸ｺﾞｼｯｸM-PRO" panose="020F0600000000000000" pitchFamily="50" charset="-128"/>
              </a:rPr>
              <a:t>Beep</a:t>
            </a:r>
            <a:r>
              <a:rPr lang="ja-JP" altLang="en-US" sz="1050" smtClean="0">
                <a:latin typeface="HG丸ｺﾞｼｯｸM-PRO" panose="020F0600000000000000" pitchFamily="50" charset="-128"/>
                <a:ea typeface="HG丸ｺﾞｼｯｸM-PRO" panose="020F0600000000000000" pitchFamily="50" charset="-128"/>
              </a:rPr>
              <a:t>音を出すことで競技者に知らせる。</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28" name="直線コネクタ 227"/>
          <p:cNvCxnSpPr/>
          <p:nvPr/>
        </p:nvCxnSpPr>
        <p:spPr>
          <a:xfrm>
            <a:off x="6157893" y="933369"/>
            <a:ext cx="0" cy="2556771"/>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3" name="グループ化 232"/>
          <p:cNvGrpSpPr/>
          <p:nvPr/>
        </p:nvGrpSpPr>
        <p:grpSpPr>
          <a:xfrm>
            <a:off x="5436135" y="1029374"/>
            <a:ext cx="624349" cy="624349"/>
            <a:chOff x="6548655" y="1029374"/>
            <a:chExt cx="624349" cy="624349"/>
          </a:xfrm>
        </p:grpSpPr>
        <p:sp>
          <p:nvSpPr>
            <p:cNvPr id="232" name="円/楕円 231"/>
            <p:cNvSpPr/>
            <p:nvPr/>
          </p:nvSpPr>
          <p:spPr>
            <a:xfrm>
              <a:off x="6548655" y="1029374"/>
              <a:ext cx="624349" cy="624349"/>
            </a:xfrm>
            <a:prstGeom prst="ellipse">
              <a:avLst/>
            </a:prstGeom>
            <a:solidFill>
              <a:srgbClr val="FF5050"/>
            </a:solidFill>
            <a:ln w="12700">
              <a:solidFill>
                <a:srgbClr val="FF5050"/>
              </a:solidFill>
            </a:ln>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1" name="正方形/長方形 230"/>
            <p:cNvSpPr/>
            <p:nvPr/>
          </p:nvSpPr>
          <p:spPr>
            <a:xfrm>
              <a:off x="6671398" y="1195907"/>
              <a:ext cx="365732" cy="457686"/>
            </a:xfrm>
            <a:prstGeom prst="rect">
              <a:avLst/>
            </a:prstGeom>
            <a:ln/>
          </p:spPr>
          <p:style>
            <a:lnRef idx="2">
              <a:schemeClr val="dk1"/>
            </a:lnRef>
            <a:fillRef idx="1">
              <a:schemeClr val="lt1"/>
            </a:fillRef>
            <a:effectRef idx="0">
              <a:schemeClr val="dk1"/>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grpSp>
        <p:nvGrpSpPr>
          <p:cNvPr id="214" name="グループ化 213"/>
          <p:cNvGrpSpPr/>
          <p:nvPr/>
        </p:nvGrpSpPr>
        <p:grpSpPr>
          <a:xfrm>
            <a:off x="5756089" y="1854544"/>
            <a:ext cx="624349" cy="624349"/>
            <a:chOff x="6548655" y="1029374"/>
            <a:chExt cx="624349" cy="624349"/>
          </a:xfrm>
        </p:grpSpPr>
        <p:sp>
          <p:nvSpPr>
            <p:cNvPr id="215" name="円/楕円 214"/>
            <p:cNvSpPr/>
            <p:nvPr/>
          </p:nvSpPr>
          <p:spPr>
            <a:xfrm>
              <a:off x="6548655" y="1029374"/>
              <a:ext cx="624349" cy="624349"/>
            </a:xfrm>
            <a:prstGeom prst="ellipse">
              <a:avLst/>
            </a:prstGeom>
            <a:solidFill>
              <a:srgbClr val="FF5050"/>
            </a:solidFill>
            <a:ln w="12700">
              <a:solidFill>
                <a:srgbClr val="FF5050"/>
              </a:solidFill>
            </a:ln>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6" name="正方形/長方形 215"/>
            <p:cNvSpPr/>
            <p:nvPr/>
          </p:nvSpPr>
          <p:spPr>
            <a:xfrm>
              <a:off x="6671398" y="1195907"/>
              <a:ext cx="365732" cy="457686"/>
            </a:xfrm>
            <a:prstGeom prst="rect">
              <a:avLst/>
            </a:prstGeom>
            <a:ln/>
          </p:spPr>
          <p:style>
            <a:lnRef idx="2">
              <a:schemeClr val="dk1"/>
            </a:lnRef>
            <a:fillRef idx="1">
              <a:schemeClr val="lt1"/>
            </a:fillRef>
            <a:effectRef idx="0">
              <a:schemeClr val="dk1"/>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grpSp>
        <p:nvGrpSpPr>
          <p:cNvPr id="219" name="グループ化 218"/>
          <p:cNvGrpSpPr/>
          <p:nvPr/>
        </p:nvGrpSpPr>
        <p:grpSpPr>
          <a:xfrm>
            <a:off x="5642525" y="2753930"/>
            <a:ext cx="624349" cy="624349"/>
            <a:chOff x="6548655" y="1029374"/>
            <a:chExt cx="624349" cy="624349"/>
          </a:xfrm>
        </p:grpSpPr>
        <p:sp>
          <p:nvSpPr>
            <p:cNvPr id="220" name="円/楕円 219"/>
            <p:cNvSpPr/>
            <p:nvPr/>
          </p:nvSpPr>
          <p:spPr>
            <a:xfrm>
              <a:off x="6548655" y="1029374"/>
              <a:ext cx="624349" cy="624349"/>
            </a:xfrm>
            <a:prstGeom prst="ellipse">
              <a:avLst/>
            </a:prstGeom>
            <a:solidFill>
              <a:srgbClr val="FF5050"/>
            </a:solidFill>
            <a:ln w="12700">
              <a:solidFill>
                <a:srgbClr val="FF5050"/>
              </a:solidFill>
            </a:ln>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1" name="正方形/長方形 220"/>
            <p:cNvSpPr/>
            <p:nvPr/>
          </p:nvSpPr>
          <p:spPr>
            <a:xfrm>
              <a:off x="6671398" y="1195907"/>
              <a:ext cx="365732" cy="457686"/>
            </a:xfrm>
            <a:prstGeom prst="rect">
              <a:avLst/>
            </a:prstGeom>
            <a:ln/>
          </p:spPr>
          <p:style>
            <a:lnRef idx="2">
              <a:schemeClr val="dk1"/>
            </a:lnRef>
            <a:fillRef idx="1">
              <a:schemeClr val="lt1"/>
            </a:fillRef>
            <a:effectRef idx="0">
              <a:schemeClr val="dk1"/>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234" name="角丸四角形吹き出し 233"/>
          <p:cNvSpPr/>
          <p:nvPr/>
        </p:nvSpPr>
        <p:spPr>
          <a:xfrm>
            <a:off x="6794557" y="1036418"/>
            <a:ext cx="1413450" cy="577069"/>
          </a:xfrm>
          <a:prstGeom prst="wedgeRoundRectCallout">
            <a:avLst>
              <a:gd name="adj1" fmla="val -100621"/>
              <a:gd name="adj2" fmla="val 3079"/>
              <a:gd name="adj3" fmla="val 16667"/>
            </a:avLst>
          </a:prstGeom>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ctr"/>
            <a:r>
              <a:rPr kumimoji="1" lang="ja-JP" altLang="en-US" sz="1400" smtClean="0">
                <a:latin typeface="HG丸ｺﾞｼｯｸM-PRO" panose="020F0600000000000000" pitchFamily="50" charset="-128"/>
                <a:ea typeface="HG丸ｺﾞｼｯｸM-PRO" panose="020F0600000000000000" pitchFamily="50" charset="-128"/>
              </a:rPr>
              <a:t>白に近すぎ</a:t>
            </a:r>
            <a:endParaRPr kumimoji="1" lang="en-US" altLang="ja-JP" sz="1400" smtClean="0">
              <a:latin typeface="HG丸ｺﾞｼｯｸM-PRO" panose="020F0600000000000000" pitchFamily="50" charset="-128"/>
              <a:ea typeface="HG丸ｺﾞｼｯｸM-PRO" panose="020F0600000000000000" pitchFamily="50" charset="-128"/>
            </a:endParaRPr>
          </a:p>
          <a:p>
            <a:pPr algn="ctr"/>
            <a:r>
              <a:rPr lang="en-US" altLang="ja-JP" sz="1400" smtClean="0">
                <a:latin typeface="HG丸ｺﾞｼｯｸM-PRO" panose="020F0600000000000000" pitchFamily="50" charset="-128"/>
                <a:ea typeface="HG丸ｺﾞｼｯｸM-PRO" panose="020F0600000000000000" pitchFamily="50" charset="-128"/>
              </a:rPr>
              <a:t>(Beep</a:t>
            </a:r>
            <a:r>
              <a:rPr lang="ja-JP" altLang="en-US" sz="1400" smtClean="0">
                <a:latin typeface="HG丸ｺﾞｼｯｸM-PRO" panose="020F0600000000000000" pitchFamily="50" charset="-128"/>
                <a:ea typeface="HG丸ｺﾞｼｯｸM-PRO" panose="020F0600000000000000" pitchFamily="50" charset="-128"/>
              </a:rPr>
              <a:t>音</a:t>
            </a:r>
            <a:r>
              <a:rPr lang="en-US" altLang="ja-JP" sz="1400" smtClean="0">
                <a:latin typeface="HG丸ｺﾞｼｯｸM-PRO" panose="020F0600000000000000" pitchFamily="50" charset="-128"/>
                <a:ea typeface="HG丸ｺﾞｼｯｸM-PRO" panose="020F0600000000000000" pitchFamily="50" charset="-128"/>
              </a:rPr>
              <a:t>)</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222" name="角丸四角形吹き出し 221"/>
          <p:cNvSpPr/>
          <p:nvPr/>
        </p:nvSpPr>
        <p:spPr>
          <a:xfrm>
            <a:off x="6794557" y="1894325"/>
            <a:ext cx="1413450" cy="577069"/>
          </a:xfrm>
          <a:prstGeom prst="wedgeRoundRectCallout">
            <a:avLst>
              <a:gd name="adj1" fmla="val -82291"/>
              <a:gd name="adj2" fmla="val 5720"/>
              <a:gd name="adj3" fmla="val 16667"/>
            </a:avLst>
          </a:prstGeom>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ctr"/>
            <a:r>
              <a:rPr kumimoji="1" lang="ja-JP" altLang="en-US" sz="1400" smtClean="0">
                <a:latin typeface="HG丸ｺﾞｼｯｸM-PRO" panose="020F0600000000000000" pitchFamily="50" charset="-128"/>
                <a:ea typeface="HG丸ｺﾞｼｯｸM-PRO" panose="020F0600000000000000" pitchFamily="50" charset="-128"/>
              </a:rPr>
              <a:t>黒に近すぎ</a:t>
            </a:r>
            <a:endParaRPr kumimoji="1" lang="en-US" altLang="ja-JP" sz="1400" smtClean="0">
              <a:latin typeface="HG丸ｺﾞｼｯｸM-PRO" panose="020F0600000000000000" pitchFamily="50" charset="-128"/>
              <a:ea typeface="HG丸ｺﾞｼｯｸM-PRO" panose="020F0600000000000000" pitchFamily="50" charset="-128"/>
            </a:endParaRPr>
          </a:p>
          <a:p>
            <a:pPr algn="ctr"/>
            <a:r>
              <a:rPr lang="en-US" altLang="ja-JP" sz="1400" smtClean="0">
                <a:latin typeface="HG丸ｺﾞｼｯｸM-PRO" panose="020F0600000000000000" pitchFamily="50" charset="-128"/>
                <a:ea typeface="HG丸ｺﾞｼｯｸM-PRO" panose="020F0600000000000000" pitchFamily="50" charset="-128"/>
              </a:rPr>
              <a:t>(Beep</a:t>
            </a:r>
            <a:r>
              <a:rPr lang="ja-JP" altLang="en-US" sz="1400" smtClean="0">
                <a:latin typeface="HG丸ｺﾞｼｯｸM-PRO" panose="020F0600000000000000" pitchFamily="50" charset="-128"/>
                <a:ea typeface="HG丸ｺﾞｼｯｸM-PRO" panose="020F0600000000000000" pitchFamily="50" charset="-128"/>
              </a:rPr>
              <a:t>音</a:t>
            </a:r>
            <a:r>
              <a:rPr lang="en-US" altLang="ja-JP" sz="1400" smtClean="0">
                <a:latin typeface="HG丸ｺﾞｼｯｸM-PRO" panose="020F0600000000000000" pitchFamily="50" charset="-128"/>
                <a:ea typeface="HG丸ｺﾞｼｯｸM-PRO" panose="020F0600000000000000" pitchFamily="50" charset="-128"/>
              </a:rPr>
              <a:t>)</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235" name="角丸四角形吹き出し 234"/>
          <p:cNvSpPr/>
          <p:nvPr/>
        </p:nvSpPr>
        <p:spPr>
          <a:xfrm>
            <a:off x="6794557" y="2759033"/>
            <a:ext cx="1413450" cy="577069"/>
          </a:xfrm>
          <a:prstGeom prst="wedgeRoundRectCallout">
            <a:avLst>
              <a:gd name="adj1" fmla="val -91995"/>
              <a:gd name="adj2" fmla="val 5720"/>
              <a:gd name="adj3" fmla="val 16667"/>
            </a:avLst>
          </a:prstGeom>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ctr"/>
            <a:r>
              <a:rPr kumimoji="1" lang="ja-JP" altLang="en-US" sz="1400" smtClean="0">
                <a:latin typeface="HG丸ｺﾞｼｯｸM-PRO" panose="020F0600000000000000" pitchFamily="50" charset="-128"/>
                <a:ea typeface="HG丸ｺﾞｼｯｸM-PRO" panose="020F0600000000000000" pitchFamily="50" charset="-128"/>
              </a:rPr>
              <a:t>丁度よい</a:t>
            </a:r>
            <a:endParaRPr kumimoji="1" lang="en-US" altLang="ja-JP" sz="1400" smtClean="0">
              <a:latin typeface="HG丸ｺﾞｼｯｸM-PRO" panose="020F0600000000000000" pitchFamily="50" charset="-128"/>
              <a:ea typeface="HG丸ｺﾞｼｯｸM-PRO" panose="020F0600000000000000" pitchFamily="50" charset="-128"/>
            </a:endParaRPr>
          </a:p>
          <a:p>
            <a:pPr algn="ctr"/>
            <a:r>
              <a:rPr lang="en-US" altLang="ja-JP" sz="1400" smtClean="0">
                <a:latin typeface="HG丸ｺﾞｼｯｸM-PRO" panose="020F0600000000000000" pitchFamily="50" charset="-128"/>
                <a:ea typeface="HG丸ｺﾞｼｯｸM-PRO" panose="020F0600000000000000" pitchFamily="50" charset="-128"/>
              </a:rPr>
              <a:t>(Click</a:t>
            </a:r>
            <a:r>
              <a:rPr lang="ja-JP" altLang="en-US" sz="1400" smtClean="0">
                <a:latin typeface="HG丸ｺﾞｼｯｸM-PRO" panose="020F0600000000000000" pitchFamily="50" charset="-128"/>
                <a:ea typeface="HG丸ｺﾞｼｯｸM-PRO" panose="020F0600000000000000" pitchFamily="50" charset="-128"/>
              </a:rPr>
              <a:t>音</a:t>
            </a:r>
            <a:r>
              <a:rPr lang="en-US" altLang="ja-JP" sz="1400" smtClean="0">
                <a:latin typeface="HG丸ｺﾞｼｯｸM-PRO" panose="020F0600000000000000" pitchFamily="50" charset="-128"/>
                <a:ea typeface="HG丸ｺﾞｼｯｸM-PRO" panose="020F0600000000000000" pitchFamily="50" charset="-128"/>
              </a:rPr>
              <a:t>)</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236" name="テキスト ボックス 235"/>
          <p:cNvSpPr txBox="1"/>
          <p:nvPr/>
        </p:nvSpPr>
        <p:spPr>
          <a:xfrm>
            <a:off x="8665566" y="2838183"/>
            <a:ext cx="3849943" cy="415486"/>
          </a:xfrm>
          <a:prstGeom prst="rect">
            <a:avLst/>
          </a:prstGeom>
          <a:noFill/>
        </p:spPr>
        <p:txBody>
          <a:bodyPr wrap="square" lIns="91428" tIns="45714" rIns="91428" bIns="45714" rtlCol="0">
            <a:spAutoFit/>
          </a:bodyPr>
          <a:lstStyle/>
          <a:p>
            <a:r>
              <a:rPr lang="ja-JP" altLang="en-US" sz="1050" smtClean="0">
                <a:latin typeface="HG丸ｺﾞｼｯｸM-PRO" panose="020F0600000000000000" pitchFamily="50" charset="-128"/>
                <a:ea typeface="HG丸ｺﾞｼｯｸM-PRO" panose="020F0600000000000000" pitchFamily="50" charset="-128"/>
              </a:rPr>
              <a:t>丁度よい値と全く同じ輝度が得られる場所に走行体を置くことは難しいので、</a:t>
            </a:r>
            <a:r>
              <a:rPr lang="en-US" altLang="ja-JP" sz="1050" b="1" smtClean="0">
                <a:latin typeface="HG丸ｺﾞｼｯｸM-PRO" panose="020F0600000000000000" pitchFamily="50" charset="-128"/>
                <a:ea typeface="HG丸ｺﾞｼｯｸM-PRO" panose="020F0600000000000000" pitchFamily="50" charset="-128"/>
              </a:rPr>
              <a:t>±5</a:t>
            </a:r>
            <a:r>
              <a:rPr lang="ja-JP" altLang="en-US" sz="1050" smtClean="0">
                <a:latin typeface="HG丸ｺﾞｼｯｸM-PRO" panose="020F0600000000000000" pitchFamily="50" charset="-128"/>
                <a:ea typeface="HG丸ｺﾞｼｯｸM-PRO" panose="020F0600000000000000" pitchFamily="50" charset="-128"/>
              </a:rPr>
              <a:t>の値を許容値とした。</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12787</TotalTime>
  <Words>1540</Words>
  <Application>Microsoft Office PowerPoint</Application>
  <PresentationFormat>A3 297x420 mm</PresentationFormat>
  <Paragraphs>294</Paragraphs>
  <Slides>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Arial Unicode MS</vt:lpstr>
      <vt:lpstr>HG丸ｺﾞｼｯｸM-PRO</vt:lpstr>
      <vt:lpstr>ＭＳ Ｐゴシック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513</cp:revision>
  <cp:lastPrinted>2015-07-22T04:18:39Z</cp:lastPrinted>
  <dcterms:created xsi:type="dcterms:W3CDTF">2014-07-23T00:05:56Z</dcterms:created>
  <dcterms:modified xsi:type="dcterms:W3CDTF">2015-07-24T10:16:02Z</dcterms:modified>
</cp:coreProperties>
</file>