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3"/>
  </p:notesMasterIdLst>
  <p:sldIdLst>
    <p:sldId id="261" r:id="rId2"/>
  </p:sldIdLst>
  <p:sldSz cx="15119350" cy="10691813"/>
  <p:notesSz cx="9866313" cy="14295438"/>
  <p:defaultTextStyle>
    <a:defPPr>
      <a:defRPr lang="ja-JP"/>
    </a:defPPr>
    <a:lvl1pPr marL="0" algn="l" defTabSz="1238445" rtl="0" eaLnBrk="1" latinLnBrk="0" hangingPunct="1">
      <a:defRPr kumimoji="1" sz="2439" kern="1200">
        <a:solidFill>
          <a:schemeClr val="tx1"/>
        </a:solidFill>
        <a:latin typeface="+mn-lt"/>
        <a:ea typeface="+mn-ea"/>
        <a:cs typeface="+mn-cs"/>
      </a:defRPr>
    </a:lvl1pPr>
    <a:lvl2pPr marL="619221" algn="l" defTabSz="1238445" rtl="0" eaLnBrk="1" latinLnBrk="0" hangingPunct="1">
      <a:defRPr kumimoji="1" sz="2439" kern="1200">
        <a:solidFill>
          <a:schemeClr val="tx1"/>
        </a:solidFill>
        <a:latin typeface="+mn-lt"/>
        <a:ea typeface="+mn-ea"/>
        <a:cs typeface="+mn-cs"/>
      </a:defRPr>
    </a:lvl2pPr>
    <a:lvl3pPr marL="1238445" algn="l" defTabSz="1238445" rtl="0" eaLnBrk="1" latinLnBrk="0" hangingPunct="1">
      <a:defRPr kumimoji="1" sz="2439" kern="1200">
        <a:solidFill>
          <a:schemeClr val="tx1"/>
        </a:solidFill>
        <a:latin typeface="+mn-lt"/>
        <a:ea typeface="+mn-ea"/>
        <a:cs typeface="+mn-cs"/>
      </a:defRPr>
    </a:lvl3pPr>
    <a:lvl4pPr marL="1857669" algn="l" defTabSz="1238445" rtl="0" eaLnBrk="1" latinLnBrk="0" hangingPunct="1">
      <a:defRPr kumimoji="1" sz="2439" kern="1200">
        <a:solidFill>
          <a:schemeClr val="tx1"/>
        </a:solidFill>
        <a:latin typeface="+mn-lt"/>
        <a:ea typeface="+mn-ea"/>
        <a:cs typeface="+mn-cs"/>
      </a:defRPr>
    </a:lvl4pPr>
    <a:lvl5pPr marL="2476893" algn="l" defTabSz="1238445" rtl="0" eaLnBrk="1" latinLnBrk="0" hangingPunct="1">
      <a:defRPr kumimoji="1" sz="2439" kern="1200">
        <a:solidFill>
          <a:schemeClr val="tx1"/>
        </a:solidFill>
        <a:latin typeface="+mn-lt"/>
        <a:ea typeface="+mn-ea"/>
        <a:cs typeface="+mn-cs"/>
      </a:defRPr>
    </a:lvl5pPr>
    <a:lvl6pPr marL="3096114" algn="l" defTabSz="1238445" rtl="0" eaLnBrk="1" latinLnBrk="0" hangingPunct="1">
      <a:defRPr kumimoji="1" sz="2439" kern="1200">
        <a:solidFill>
          <a:schemeClr val="tx1"/>
        </a:solidFill>
        <a:latin typeface="+mn-lt"/>
        <a:ea typeface="+mn-ea"/>
        <a:cs typeface="+mn-cs"/>
      </a:defRPr>
    </a:lvl6pPr>
    <a:lvl7pPr marL="3715337" algn="l" defTabSz="1238445" rtl="0" eaLnBrk="1" latinLnBrk="0" hangingPunct="1">
      <a:defRPr kumimoji="1" sz="2439" kern="1200">
        <a:solidFill>
          <a:schemeClr val="tx1"/>
        </a:solidFill>
        <a:latin typeface="+mn-lt"/>
        <a:ea typeface="+mn-ea"/>
        <a:cs typeface="+mn-cs"/>
      </a:defRPr>
    </a:lvl7pPr>
    <a:lvl8pPr marL="4334561" algn="l" defTabSz="1238445" rtl="0" eaLnBrk="1" latinLnBrk="0" hangingPunct="1">
      <a:defRPr kumimoji="1" sz="2439" kern="1200">
        <a:solidFill>
          <a:schemeClr val="tx1"/>
        </a:solidFill>
        <a:latin typeface="+mn-lt"/>
        <a:ea typeface="+mn-ea"/>
        <a:cs typeface="+mn-cs"/>
      </a:defRPr>
    </a:lvl8pPr>
    <a:lvl9pPr marL="4953783" algn="l" defTabSz="1238445" rtl="0" eaLnBrk="1" latinLnBrk="0" hangingPunct="1">
      <a:defRPr kumimoji="1" sz="243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47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0000FF"/>
    <a:srgbClr val="FF00FF"/>
    <a:srgbClr val="FFFFFF"/>
    <a:srgbClr val="CF14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08" autoAdjust="0"/>
    <p:restoredTop sz="94660"/>
  </p:normalViewPr>
  <p:slideViewPr>
    <p:cSldViewPr snapToGrid="0">
      <p:cViewPr>
        <p:scale>
          <a:sx n="110" d="100"/>
          <a:sy n="110" d="100"/>
        </p:scale>
        <p:origin x="-336" y="-3948"/>
      </p:cViewPr>
      <p:guideLst>
        <p:guide orient="horz" pos="3367"/>
        <p:guide pos="47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4275403" cy="717254"/>
          </a:xfrm>
          <a:prstGeom prst="rect">
            <a:avLst/>
          </a:prstGeom>
        </p:spPr>
        <p:txBody>
          <a:bodyPr vert="horz" lIns="133073" tIns="66536" rIns="133073" bIns="66536" rtlCol="0"/>
          <a:lstStyle>
            <a:lvl1pPr algn="l">
              <a:defRPr sz="1700"/>
            </a:lvl1pPr>
          </a:lstStyle>
          <a:p>
            <a:endParaRPr kumimoji="1" lang="ja-JP" altLang="en-US"/>
          </a:p>
        </p:txBody>
      </p:sp>
      <p:sp>
        <p:nvSpPr>
          <p:cNvPr id="3" name="日付プレースホルダー 2"/>
          <p:cNvSpPr>
            <a:spLocks noGrp="1"/>
          </p:cNvSpPr>
          <p:nvPr>
            <p:ph type="dt" idx="1"/>
          </p:nvPr>
        </p:nvSpPr>
        <p:spPr>
          <a:xfrm>
            <a:off x="5588627" y="1"/>
            <a:ext cx="4275403" cy="717254"/>
          </a:xfrm>
          <a:prstGeom prst="rect">
            <a:avLst/>
          </a:prstGeom>
        </p:spPr>
        <p:txBody>
          <a:bodyPr vert="horz" lIns="133073" tIns="66536" rIns="133073" bIns="66536" rtlCol="0"/>
          <a:lstStyle>
            <a:lvl1pPr algn="r">
              <a:defRPr sz="1700"/>
            </a:lvl1pPr>
          </a:lstStyle>
          <a:p>
            <a:fld id="{729140AA-5DCF-4644-846F-5EE03622738A}" type="datetimeFigureOut">
              <a:rPr kumimoji="1" lang="ja-JP" altLang="en-US" smtClean="0"/>
              <a:t>2016/8/17</a:t>
            </a:fld>
            <a:endParaRPr kumimoji="1" lang="ja-JP" altLang="en-US"/>
          </a:p>
        </p:txBody>
      </p:sp>
      <p:sp>
        <p:nvSpPr>
          <p:cNvPr id="4" name="スライド イメージ プレースホルダー 3"/>
          <p:cNvSpPr>
            <a:spLocks noGrp="1" noRot="1" noChangeAspect="1"/>
          </p:cNvSpPr>
          <p:nvPr>
            <p:ph type="sldImg" idx="2"/>
          </p:nvPr>
        </p:nvSpPr>
        <p:spPr>
          <a:xfrm>
            <a:off x="1522413" y="1787525"/>
            <a:ext cx="6821487" cy="4822825"/>
          </a:xfrm>
          <a:prstGeom prst="rect">
            <a:avLst/>
          </a:prstGeom>
          <a:noFill/>
          <a:ln w="12700">
            <a:solidFill>
              <a:prstClr val="black"/>
            </a:solidFill>
          </a:ln>
        </p:spPr>
        <p:txBody>
          <a:bodyPr vert="horz" lIns="133073" tIns="66536" rIns="133073" bIns="66536" rtlCol="0" anchor="ctr"/>
          <a:lstStyle/>
          <a:p>
            <a:endParaRPr lang="ja-JP" altLang="en-US"/>
          </a:p>
        </p:txBody>
      </p:sp>
      <p:sp>
        <p:nvSpPr>
          <p:cNvPr id="5" name="ノート プレースホルダー 4"/>
          <p:cNvSpPr>
            <a:spLocks noGrp="1"/>
          </p:cNvSpPr>
          <p:nvPr>
            <p:ph type="body" sz="quarter" idx="3"/>
          </p:nvPr>
        </p:nvSpPr>
        <p:spPr>
          <a:xfrm>
            <a:off x="986632" y="6879680"/>
            <a:ext cx="7893050" cy="5628829"/>
          </a:xfrm>
          <a:prstGeom prst="rect">
            <a:avLst/>
          </a:prstGeom>
        </p:spPr>
        <p:txBody>
          <a:bodyPr vert="horz" lIns="133073" tIns="66536" rIns="133073" bIns="66536"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13578186"/>
            <a:ext cx="4275403" cy="717253"/>
          </a:xfrm>
          <a:prstGeom prst="rect">
            <a:avLst/>
          </a:prstGeom>
        </p:spPr>
        <p:txBody>
          <a:bodyPr vert="horz" lIns="133073" tIns="66536" rIns="133073" bIns="66536" rtlCol="0" anchor="b"/>
          <a:lstStyle>
            <a:lvl1pPr algn="l">
              <a:defRPr sz="1700"/>
            </a:lvl1pPr>
          </a:lstStyle>
          <a:p>
            <a:endParaRPr kumimoji="1" lang="ja-JP" altLang="en-US"/>
          </a:p>
        </p:txBody>
      </p:sp>
      <p:sp>
        <p:nvSpPr>
          <p:cNvPr id="7" name="スライド番号プレースホルダー 6"/>
          <p:cNvSpPr>
            <a:spLocks noGrp="1"/>
          </p:cNvSpPr>
          <p:nvPr>
            <p:ph type="sldNum" sz="quarter" idx="5"/>
          </p:nvPr>
        </p:nvSpPr>
        <p:spPr>
          <a:xfrm>
            <a:off x="5588627" y="13578186"/>
            <a:ext cx="4275403" cy="717253"/>
          </a:xfrm>
          <a:prstGeom prst="rect">
            <a:avLst/>
          </a:prstGeom>
        </p:spPr>
        <p:txBody>
          <a:bodyPr vert="horz" lIns="133073" tIns="66536" rIns="133073" bIns="66536" rtlCol="0" anchor="b"/>
          <a:lstStyle>
            <a:lvl1pPr algn="r">
              <a:defRPr sz="1700"/>
            </a:lvl1pPr>
          </a:lstStyle>
          <a:p>
            <a:fld id="{2D988D0C-A51B-464A-9924-D3AC9720DC93}" type="slidenum">
              <a:rPr kumimoji="1" lang="ja-JP" altLang="en-US" smtClean="0"/>
              <a:t>‹#›</a:t>
            </a:fld>
            <a:endParaRPr kumimoji="1" lang="ja-JP" altLang="en-US"/>
          </a:p>
        </p:txBody>
      </p:sp>
    </p:spTree>
    <p:extLst>
      <p:ext uri="{BB962C8B-B14F-4D97-AF65-F5344CB8AC3E}">
        <p14:creationId xmlns:p14="http://schemas.microsoft.com/office/powerpoint/2010/main" val="1424088191"/>
      </p:ext>
    </p:extLst>
  </p:cSld>
  <p:clrMap bg1="lt1" tx1="dk1" bg2="lt2" tx2="dk2" accent1="accent1" accent2="accent2" accent3="accent3" accent4="accent4" accent5="accent5" accent6="accent6" hlink="hlink" folHlink="folHlink"/>
  <p:notesStyle>
    <a:lvl1pPr marL="0" algn="l" defTabSz="1238445" rtl="0" eaLnBrk="1" latinLnBrk="0" hangingPunct="1">
      <a:defRPr kumimoji="1" sz="1626" kern="1200">
        <a:solidFill>
          <a:schemeClr val="tx1"/>
        </a:solidFill>
        <a:latin typeface="+mn-lt"/>
        <a:ea typeface="+mn-ea"/>
        <a:cs typeface="+mn-cs"/>
      </a:defRPr>
    </a:lvl1pPr>
    <a:lvl2pPr marL="619221" algn="l" defTabSz="1238445" rtl="0" eaLnBrk="1" latinLnBrk="0" hangingPunct="1">
      <a:defRPr kumimoji="1" sz="1626" kern="1200">
        <a:solidFill>
          <a:schemeClr val="tx1"/>
        </a:solidFill>
        <a:latin typeface="+mn-lt"/>
        <a:ea typeface="+mn-ea"/>
        <a:cs typeface="+mn-cs"/>
      </a:defRPr>
    </a:lvl2pPr>
    <a:lvl3pPr marL="1238445" algn="l" defTabSz="1238445" rtl="0" eaLnBrk="1" latinLnBrk="0" hangingPunct="1">
      <a:defRPr kumimoji="1" sz="1626" kern="1200">
        <a:solidFill>
          <a:schemeClr val="tx1"/>
        </a:solidFill>
        <a:latin typeface="+mn-lt"/>
        <a:ea typeface="+mn-ea"/>
        <a:cs typeface="+mn-cs"/>
      </a:defRPr>
    </a:lvl3pPr>
    <a:lvl4pPr marL="1857669" algn="l" defTabSz="1238445" rtl="0" eaLnBrk="1" latinLnBrk="0" hangingPunct="1">
      <a:defRPr kumimoji="1" sz="1626" kern="1200">
        <a:solidFill>
          <a:schemeClr val="tx1"/>
        </a:solidFill>
        <a:latin typeface="+mn-lt"/>
        <a:ea typeface="+mn-ea"/>
        <a:cs typeface="+mn-cs"/>
      </a:defRPr>
    </a:lvl4pPr>
    <a:lvl5pPr marL="2476893" algn="l" defTabSz="1238445" rtl="0" eaLnBrk="1" latinLnBrk="0" hangingPunct="1">
      <a:defRPr kumimoji="1" sz="1626" kern="1200">
        <a:solidFill>
          <a:schemeClr val="tx1"/>
        </a:solidFill>
        <a:latin typeface="+mn-lt"/>
        <a:ea typeface="+mn-ea"/>
        <a:cs typeface="+mn-cs"/>
      </a:defRPr>
    </a:lvl5pPr>
    <a:lvl6pPr marL="3096114" algn="l" defTabSz="1238445" rtl="0" eaLnBrk="1" latinLnBrk="0" hangingPunct="1">
      <a:defRPr kumimoji="1" sz="1626" kern="1200">
        <a:solidFill>
          <a:schemeClr val="tx1"/>
        </a:solidFill>
        <a:latin typeface="+mn-lt"/>
        <a:ea typeface="+mn-ea"/>
        <a:cs typeface="+mn-cs"/>
      </a:defRPr>
    </a:lvl6pPr>
    <a:lvl7pPr marL="3715337" algn="l" defTabSz="1238445" rtl="0" eaLnBrk="1" latinLnBrk="0" hangingPunct="1">
      <a:defRPr kumimoji="1" sz="1626" kern="1200">
        <a:solidFill>
          <a:schemeClr val="tx1"/>
        </a:solidFill>
        <a:latin typeface="+mn-lt"/>
        <a:ea typeface="+mn-ea"/>
        <a:cs typeface="+mn-cs"/>
      </a:defRPr>
    </a:lvl7pPr>
    <a:lvl8pPr marL="4334561" algn="l" defTabSz="1238445" rtl="0" eaLnBrk="1" latinLnBrk="0" hangingPunct="1">
      <a:defRPr kumimoji="1" sz="1626" kern="1200">
        <a:solidFill>
          <a:schemeClr val="tx1"/>
        </a:solidFill>
        <a:latin typeface="+mn-lt"/>
        <a:ea typeface="+mn-ea"/>
        <a:cs typeface="+mn-cs"/>
      </a:defRPr>
    </a:lvl8pPr>
    <a:lvl9pPr marL="4953783" algn="l" defTabSz="1238445" rtl="0" eaLnBrk="1" latinLnBrk="0" hangingPunct="1">
      <a:defRPr kumimoji="1" sz="162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2062907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853760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652982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189761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364377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3395216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D72B48E1-50D5-40B7-9AA4-D680720A3CD4}" type="datetimeFigureOut">
              <a:rPr kumimoji="1" lang="ja-JP" altLang="en-US" smtClean="0"/>
              <a:t>2016/8/17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433635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smtClean="0"/>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smtClean="0"/>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72B48E1-50D5-40B7-9AA4-D680720A3CD4}" type="datetimeFigureOut">
              <a:rPr kumimoji="1" lang="ja-JP" altLang="en-US" smtClean="0"/>
              <a:t>2016/8/17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425676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72B48E1-50D5-40B7-9AA4-D680720A3CD4}" type="datetimeFigureOut">
              <a:rPr kumimoji="1" lang="ja-JP" altLang="en-US" smtClean="0"/>
              <a:t>2016/8/17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176505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2B48E1-50D5-40B7-9AA4-D680720A3CD4}" type="datetimeFigureOut">
              <a:rPr kumimoji="1" lang="ja-JP" altLang="en-US" smtClean="0"/>
              <a:t>2016/8/17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489509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72B48E1-50D5-40B7-9AA4-D680720A3CD4}" type="datetimeFigureOut">
              <a:rPr kumimoji="1" lang="ja-JP" altLang="en-US" smtClean="0"/>
              <a:t>2016/8/17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524974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smtClean="0"/>
              <a:t>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72B48E1-50D5-40B7-9AA4-D680720A3CD4}" type="datetimeFigureOut">
              <a:rPr kumimoji="1" lang="ja-JP" altLang="en-US" smtClean="0"/>
              <a:t>2016/8/17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638667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D72B48E1-50D5-40B7-9AA4-D680720A3CD4}" type="datetimeFigureOut">
              <a:rPr kumimoji="1" lang="ja-JP" altLang="en-US" smtClean="0"/>
              <a:t>2016/8/17</a:t>
            </a:fld>
            <a:endParaRPr kumimoji="1" lang="ja-JP" altLang="en-US"/>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395285318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363698"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1.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要求</a:t>
            </a:r>
          </a:p>
        </p:txBody>
      </p:sp>
      <p:sp>
        <p:nvSpPr>
          <p:cNvPr id="7" name="角丸四角形 6"/>
          <p:cNvSpPr/>
          <p:nvPr/>
        </p:nvSpPr>
        <p:spPr>
          <a:xfrm>
            <a:off x="5187235"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3.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制御</a:t>
            </a:r>
          </a:p>
        </p:txBody>
      </p:sp>
      <p:sp>
        <p:nvSpPr>
          <p:cNvPr id="8" name="角丸四角形 7"/>
          <p:cNvSpPr/>
          <p:nvPr/>
        </p:nvSpPr>
        <p:spPr>
          <a:xfrm>
            <a:off x="7364481"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4.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設計</a:t>
            </a:r>
            <a:r>
              <a:rPr lang="en-US" altLang="ja-JP" sz="20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(1/2)</a:t>
            </a:r>
            <a:endParaRPr lang="ja-JP" altLang="en-US" sz="2227"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角丸四角形 8"/>
          <p:cNvSpPr/>
          <p:nvPr/>
        </p:nvSpPr>
        <p:spPr>
          <a:xfrm>
            <a:off x="9541728"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4.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設計</a:t>
            </a:r>
            <a:r>
              <a:rPr lang="en-US" altLang="ja-JP" sz="20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(2/2)</a:t>
            </a:r>
            <a:endParaRPr lang="ja-JP" altLang="en-US" sz="20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テキスト ボックス 13"/>
          <p:cNvSpPr txBox="1"/>
          <p:nvPr/>
        </p:nvSpPr>
        <p:spPr>
          <a:xfrm>
            <a:off x="12919134" y="705191"/>
            <a:ext cx="2489961" cy="709297"/>
          </a:xfrm>
          <a:prstGeom prst="rect">
            <a:avLst/>
          </a:prstGeom>
          <a:noFill/>
        </p:spPr>
        <p:txBody>
          <a:bodyPr wrap="square" rtlCol="0">
            <a:spAutoFit/>
          </a:bodyPr>
          <a:lstStyle/>
          <a:p>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az-Cyrl-AZ" sz="4009" dirty="0" err="1">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д</a:t>
            </a:r>
            <a:r>
              <a:rPr lang="ja-JP" altLang="az-Cyrl-AZ" sz="4009" dirty="0" err="1">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4900"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12897612" y="117632"/>
            <a:ext cx="2304288" cy="640816"/>
          </a:xfrm>
          <a:prstGeom prst="rect">
            <a:avLst/>
          </a:prstGeom>
          <a:noFill/>
        </p:spPr>
        <p:txBody>
          <a:bodyPr wrap="square" rtlCol="0">
            <a:spAutoFit/>
          </a:bodyPr>
          <a:lstStyle/>
          <a:p>
            <a:r>
              <a:rPr lang="ja-JP" altLang="en-US" sz="3564"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しんよこ</a:t>
            </a:r>
          </a:p>
        </p:txBody>
      </p:sp>
      <p:sp>
        <p:nvSpPr>
          <p:cNvPr id="20" name="角丸四角形 19"/>
          <p:cNvSpPr/>
          <p:nvPr/>
        </p:nvSpPr>
        <p:spPr>
          <a:xfrm>
            <a:off x="2540944" y="313647"/>
            <a:ext cx="2609813" cy="679323"/>
          </a:xfrm>
          <a:prstGeom prst="roundRect">
            <a:avLst>
              <a:gd name="adj" fmla="val 0"/>
            </a:avLst>
          </a:prstGeom>
          <a:solidFill>
            <a:srgbClr val="D24726"/>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3200" b="1" dirty="0" smtClean="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3200" b="1" dirty="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分析</a:t>
            </a:r>
          </a:p>
        </p:txBody>
      </p:sp>
      <p:sp>
        <p:nvSpPr>
          <p:cNvPr id="21" name="四角形吹き出し 20"/>
          <p:cNvSpPr/>
          <p:nvPr/>
        </p:nvSpPr>
        <p:spPr>
          <a:xfrm>
            <a:off x="361022" y="991122"/>
            <a:ext cx="11321474" cy="682239"/>
          </a:xfrm>
          <a:prstGeom prst="wedgeRectCallout">
            <a:avLst>
              <a:gd name="adj1" fmla="val 59907"/>
              <a:gd name="adj2" fmla="val -31101"/>
            </a:avLst>
          </a:prstGeom>
          <a:solidFill>
            <a:srgbClr val="D24726"/>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r>
              <a:rPr lang="ja-JP" altLang="en-US" sz="2716" dirty="0" smtClean="0">
                <a:latin typeface="メイリオ" panose="020B0604030504040204" pitchFamily="50" charset="-128"/>
                <a:ea typeface="メイリオ" panose="020B0604030504040204" pitchFamily="50" charset="-128"/>
                <a:cs typeface="メイリオ" panose="020B0604030504040204" pitchFamily="50" charset="-128"/>
              </a:rPr>
              <a:t>抽象化したゲームエリア上での走行体の振る舞いと実際の操作を分離</a:t>
            </a:r>
            <a:endParaRPr lang="ja-JP" altLang="en-US" sz="2716"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正方形/長方形 1"/>
          <p:cNvSpPr/>
          <p:nvPr/>
        </p:nvSpPr>
        <p:spPr>
          <a:xfrm>
            <a:off x="361020" y="1777928"/>
            <a:ext cx="5896599" cy="3711985"/>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6260542" y="6387063"/>
            <a:ext cx="1890681" cy="307777"/>
          </a:xfrm>
          <a:prstGeom prst="rect">
            <a:avLst/>
          </a:prstGeom>
          <a:solidFill>
            <a:srgbClr val="D24726"/>
          </a:solidFill>
        </p:spPr>
        <p:txBody>
          <a:bodyPr wrap="squar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2-4.</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経路</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の選択基準</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6254612" y="6387064"/>
            <a:ext cx="8428950" cy="3054426"/>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367256" y="1777927"/>
            <a:ext cx="3147015"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2-1.</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ゲームエリアと走行体の抽象化</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テキスト ボックス 9"/>
          <p:cNvSpPr txBox="1"/>
          <p:nvPr/>
        </p:nvSpPr>
        <p:spPr>
          <a:xfrm>
            <a:off x="392103" y="1894505"/>
            <a:ext cx="5938710" cy="830997"/>
          </a:xfrm>
          <a:prstGeom prst="rect">
            <a:avLst/>
          </a:prstGeom>
          <a:noFill/>
        </p:spPr>
        <p:txBody>
          <a:bodyPr wrap="square" rtlCol="0">
            <a:spAutoFit/>
          </a:bodyPr>
          <a:lstStyle/>
          <a:p>
            <a:pPr indent="3048000"/>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４ｘ４マスの格子であるゲームエリアを、格子点間の中点で分割し</a:t>
            </a: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、下図</a:t>
            </a: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のような座標系で表現した</a:t>
            </a:r>
            <a:r>
              <a:rPr kumimoji="1"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抽象マップ</a:t>
            </a: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を設ける。抽象マップ上では</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走行体は位置、向き、</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把持</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ブロックの有無を持つ</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抽象走行体</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として</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表現</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す</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走行体の</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振る舞い</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抽象</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マップ上で</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検討</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し</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実際の動作</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へ変換する。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正方形/長方形 21"/>
          <p:cNvSpPr/>
          <p:nvPr/>
        </p:nvSpPr>
        <p:spPr>
          <a:xfrm>
            <a:off x="6257619" y="1777930"/>
            <a:ext cx="8425943" cy="1488607"/>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6268469" y="9441489"/>
            <a:ext cx="2249334"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2-5.</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ブロックの</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色の管理</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正方形/長方形 25"/>
          <p:cNvSpPr/>
          <p:nvPr/>
        </p:nvSpPr>
        <p:spPr>
          <a:xfrm>
            <a:off x="6254614" y="9441489"/>
            <a:ext cx="8428948" cy="1139811"/>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6265802" y="1777929"/>
            <a:ext cx="2428870"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2-2.</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抽象</a:t>
            </a:r>
            <a:r>
              <a:rPr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走行体の</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移動規則</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正方形/長方形 18"/>
          <p:cNvSpPr/>
          <p:nvPr/>
        </p:nvSpPr>
        <p:spPr>
          <a:xfrm>
            <a:off x="6391775" y="1836444"/>
            <a:ext cx="6723272" cy="1323439"/>
          </a:xfrm>
          <a:prstGeom prst="rect">
            <a:avLst/>
          </a:prstGeom>
        </p:spPr>
        <p:txBody>
          <a:bodyPr wrap="square">
            <a:spAutoFit/>
          </a:bodyPr>
          <a:lstStyle/>
          <a:p>
            <a:pPr indent="2333625"/>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抽象走行体の移動は以下の規則に従う。</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28600" indent="-228600">
              <a:buAutoNum type="arabicPeriod"/>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停止中は、</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常にサークルとサークルの中間</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以降</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中間点</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存在する。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停止中の向き</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は、必ず</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X</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または</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Y</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軸に</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平行である。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3.</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ブロックを</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把持して</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おらず、かつ停止中</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のみ</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左右</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90</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または</a:t>
            </a:r>
            <a:r>
              <a:rPr lang="en-US" altLang="ja-JP" sz="1200" b="1" dirty="0">
                <a:latin typeface="メイリオ" panose="020B0604030504040204" pitchFamily="50" charset="-128"/>
                <a:ea typeface="メイリオ" panose="020B0604030504040204" pitchFamily="50" charset="-128"/>
                <a:cs typeface="メイリオ" panose="020B0604030504040204" pitchFamily="50" charset="-128"/>
              </a:rPr>
              <a:t>18</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0</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度</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向きを変えることができる。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4.</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移動中かつ格子点上でのみ</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その向きを左右</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45</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度</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変える</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ことが</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できる</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左図</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例示</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5</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ブロックを把持する際を除き、ブロックが設置されている点を通過しない。</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1" name="正方形/長方形 690"/>
          <p:cNvSpPr/>
          <p:nvPr/>
        </p:nvSpPr>
        <p:spPr>
          <a:xfrm>
            <a:off x="6273040" y="3569567"/>
            <a:ext cx="6285918" cy="2862322"/>
          </a:xfrm>
          <a:prstGeom prst="rect">
            <a:avLst/>
          </a:prstGeom>
          <a:ln>
            <a:noFill/>
          </a:ln>
        </p:spPr>
        <p:txBody>
          <a:bodyPr wrap="square">
            <a:spAutoFit/>
          </a:bodyPr>
          <a:lstStyle/>
          <a:p>
            <a:r>
              <a:rPr lang="en-US" altLang="ja-JP" sz="1200" b="1" u="sng"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200" b="1" u="sng" dirty="0" smtClean="0">
                <a:latin typeface="メイリオ" panose="020B0604030504040204" pitchFamily="50" charset="-128"/>
                <a:ea typeface="メイリオ" panose="020B0604030504040204" pitchFamily="50" charset="-128"/>
                <a:cs typeface="メイリオ" panose="020B0604030504040204" pitchFamily="50" charset="-128"/>
              </a:rPr>
              <a:t> 探索範囲および経由点の設定</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始点から終点への経路の探索範囲</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始点</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終点</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での</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走行体の向きと反対の</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隣</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接点</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右図</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2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sz="12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C</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中心とする</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最大</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2x2</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矩形</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以降</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終点</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近傍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右図</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赤</a:t>
            </a:r>
            <a:r>
              <a:rPr lang="ja-JP" altLang="en-US" sz="1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破線</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含む</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矩形</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右図</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2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青</a:t>
            </a:r>
            <a:r>
              <a:rPr lang="ja-JP" altLang="en-US" sz="12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破線</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する。走行体は探索範囲中の格子点を経由する</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以降</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経由点</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：右図の</a:t>
            </a:r>
            <a:r>
              <a:rPr lang="ja-JP" altLang="en-US" sz="1200" dirty="0" smtClean="0">
                <a:solidFill>
                  <a:srgbClr val="FF00FF"/>
                </a:solidFill>
                <a:latin typeface="メイリオ" panose="020B0604030504040204" pitchFamily="50" charset="-128"/>
                <a:ea typeface="メイリオ" panose="020B0604030504040204" pitchFamily="50" charset="-128"/>
                <a:cs typeface="メイリオ" panose="020B0604030504040204" pitchFamily="50" charset="-128"/>
              </a:rPr>
              <a:t>ピンク色の</a:t>
            </a:r>
            <a:r>
              <a:rPr lang="ja-JP" altLang="en-US" sz="1200" dirty="0" smtClean="0">
                <a:solidFill>
                  <a:srgbClr val="FF00FF"/>
                </a:solidFill>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始点と終点を除く矩形の</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頂点</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除外</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す</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b="1" u="sng"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b="1" u="sng" dirty="0" smtClean="0">
                <a:latin typeface="メイリオ" panose="020B0604030504040204" pitchFamily="50" charset="-128"/>
                <a:ea typeface="メイリオ" panose="020B0604030504040204" pitchFamily="50" charset="-128"/>
                <a:cs typeface="メイリオ" panose="020B0604030504040204" pitchFamily="50" charset="-128"/>
              </a:rPr>
              <a:t> 経路の探索</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始点を出発し</a:t>
            </a:r>
            <a:r>
              <a:rPr lang="en-US" altLang="ja-JP" sz="1200" b="1" dirty="0" smtClean="0">
                <a:solidFill>
                  <a:srgbClr val="D24726"/>
                </a:solidFill>
                <a:latin typeface="メイリオ" panose="020B0604030504040204" pitchFamily="50" charset="-128"/>
                <a:ea typeface="メイリオ" panose="020B0604030504040204" pitchFamily="50" charset="-128"/>
                <a:cs typeface="メイリオ" panose="020B0604030504040204" pitchFamily="50" charset="-128"/>
              </a:rPr>
              <a:t>2-2</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の規則に従って移動</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しながら、通過</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した経由点を記録する</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探索子</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を設ける。探索</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子は右下図のように、次の移動先が複数</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になるたびに</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複製</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分岐</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し</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それぞれの方向に移動する。探索子の停止条件は以下の通り</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探索成功</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・終点に到達し</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、終点での走行体</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の向きと</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差</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±45</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度以内で</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ある</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探索失敗</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・終点に到達し、終点での走行体の向きとの違いが</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±90</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度以上である。</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探索失敗</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C</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を除く</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終点近傍</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の点を</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回通過する</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・同じ経由点を</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回通過</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・移動可能な経由点が存在しない</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225" y="2768640"/>
            <a:ext cx="5608909" cy="2746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5" name="正方形/長方形 754"/>
          <p:cNvSpPr/>
          <p:nvPr/>
        </p:nvSpPr>
        <p:spPr>
          <a:xfrm>
            <a:off x="6254613" y="3268999"/>
            <a:ext cx="8428948" cy="3117835"/>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6" name="テキスト ボックス 755"/>
          <p:cNvSpPr txBox="1"/>
          <p:nvPr/>
        </p:nvSpPr>
        <p:spPr>
          <a:xfrm>
            <a:off x="6256454" y="3278702"/>
            <a:ext cx="2787943"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2-3.</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抽象マップ上での経路探索</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025" name="グループ化 1024"/>
          <p:cNvGrpSpPr/>
          <p:nvPr/>
        </p:nvGrpSpPr>
        <p:grpSpPr>
          <a:xfrm>
            <a:off x="12552114" y="3524896"/>
            <a:ext cx="2024515" cy="1237475"/>
            <a:chOff x="12628314" y="3576409"/>
            <a:chExt cx="2024515" cy="1237475"/>
          </a:xfrm>
        </p:grpSpPr>
        <p:grpSp>
          <p:nvGrpSpPr>
            <p:cNvPr id="757" name="グループ化 756"/>
            <p:cNvGrpSpPr/>
            <p:nvPr/>
          </p:nvGrpSpPr>
          <p:grpSpPr>
            <a:xfrm>
              <a:off x="12628314" y="3576409"/>
              <a:ext cx="2024515" cy="1237475"/>
              <a:chOff x="213638" y="1543453"/>
              <a:chExt cx="2024515" cy="1237475"/>
            </a:xfrm>
          </p:grpSpPr>
          <p:cxnSp>
            <p:nvCxnSpPr>
              <p:cNvPr id="758" name="直線コネクタ 757"/>
              <p:cNvCxnSpPr/>
              <p:nvPr/>
            </p:nvCxnSpPr>
            <p:spPr>
              <a:xfrm>
                <a:off x="282949" y="1727592"/>
                <a:ext cx="1830543"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59" name="直線コネクタ 758"/>
              <p:cNvCxnSpPr/>
              <p:nvPr/>
            </p:nvCxnSpPr>
            <p:spPr>
              <a:xfrm>
                <a:off x="2123728" y="1543453"/>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0" name="直線コネクタ 759"/>
              <p:cNvCxnSpPr/>
              <p:nvPr/>
            </p:nvCxnSpPr>
            <p:spPr>
              <a:xfrm>
                <a:off x="282949" y="1543453"/>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1" name="直線コネクタ 760"/>
              <p:cNvCxnSpPr/>
              <p:nvPr/>
            </p:nvCxnSpPr>
            <p:spPr>
              <a:xfrm>
                <a:off x="271042" y="2032683"/>
                <a:ext cx="18305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2" name="直線コネクタ 761"/>
              <p:cNvCxnSpPr/>
              <p:nvPr/>
            </p:nvCxnSpPr>
            <p:spPr>
              <a:xfrm>
                <a:off x="893130" y="1543453"/>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3" name="直線コネクタ 762"/>
              <p:cNvCxnSpPr/>
              <p:nvPr/>
            </p:nvCxnSpPr>
            <p:spPr>
              <a:xfrm>
                <a:off x="1503311" y="1543453"/>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4" name="直線コネクタ 763"/>
              <p:cNvCxnSpPr/>
              <p:nvPr/>
            </p:nvCxnSpPr>
            <p:spPr>
              <a:xfrm>
                <a:off x="271042" y="2642864"/>
                <a:ext cx="18305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5" name="円/楕円 764"/>
              <p:cNvSpPr>
                <a:spLocks noChangeAspect="1"/>
              </p:cNvSpPr>
              <p:nvPr/>
            </p:nvSpPr>
            <p:spPr>
              <a:xfrm>
                <a:off x="822211" y="1960607"/>
                <a:ext cx="137306" cy="137321"/>
              </a:xfrm>
              <a:prstGeom prst="ellipse">
                <a:avLst/>
              </a:prstGeom>
              <a:solidFill>
                <a:schemeClr val="bg1"/>
              </a:solidFill>
              <a:ln w="28575">
                <a:solidFill>
                  <a:srgbClr val="FAF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6" name="円/楕円 765"/>
              <p:cNvSpPr>
                <a:spLocks noChangeAspect="1"/>
              </p:cNvSpPr>
              <p:nvPr/>
            </p:nvSpPr>
            <p:spPr>
              <a:xfrm>
                <a:off x="213638" y="1960607"/>
                <a:ext cx="137306" cy="137321"/>
              </a:xfrm>
              <a:prstGeom prst="ellipse">
                <a:avLst/>
              </a:prstGeom>
              <a:solidFill>
                <a:schemeClr val="bg1"/>
              </a:solidFill>
              <a:ln w="28575">
                <a:solidFill>
                  <a:srgbClr val="FAF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7" name="円/楕円 766"/>
              <p:cNvSpPr>
                <a:spLocks noChangeAspect="1"/>
              </p:cNvSpPr>
              <p:nvPr/>
            </p:nvSpPr>
            <p:spPr>
              <a:xfrm>
                <a:off x="2048006" y="1960607"/>
                <a:ext cx="137306" cy="137321"/>
              </a:xfrm>
              <a:prstGeom prst="ellipse">
                <a:avLst/>
              </a:prstGeom>
              <a:solidFill>
                <a:schemeClr val="bg1"/>
              </a:solidFill>
              <a:ln w="28575">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8" name="円/楕円 767"/>
              <p:cNvSpPr>
                <a:spLocks noChangeAspect="1"/>
              </p:cNvSpPr>
              <p:nvPr/>
            </p:nvSpPr>
            <p:spPr>
              <a:xfrm>
                <a:off x="1439433" y="1960607"/>
                <a:ext cx="137306" cy="137321"/>
              </a:xfrm>
              <a:prstGeom prst="ellipse">
                <a:avLst/>
              </a:prstGeom>
              <a:solidFill>
                <a:schemeClr val="bg1"/>
              </a:solidFill>
              <a:ln w="28575">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9" name="円/楕円 768"/>
              <p:cNvSpPr>
                <a:spLocks noChangeAspect="1"/>
              </p:cNvSpPr>
              <p:nvPr/>
            </p:nvSpPr>
            <p:spPr>
              <a:xfrm>
                <a:off x="213638" y="2570674"/>
                <a:ext cx="137306" cy="137321"/>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0" name="円/楕円 769"/>
              <p:cNvSpPr>
                <a:spLocks noChangeAspect="1"/>
              </p:cNvSpPr>
              <p:nvPr/>
            </p:nvSpPr>
            <p:spPr>
              <a:xfrm>
                <a:off x="822211" y="2570674"/>
                <a:ext cx="137306" cy="137321"/>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1" name="円/楕円 770"/>
              <p:cNvSpPr>
                <a:spLocks noChangeAspect="1"/>
              </p:cNvSpPr>
              <p:nvPr/>
            </p:nvSpPr>
            <p:spPr>
              <a:xfrm>
                <a:off x="1439433" y="2570674"/>
                <a:ext cx="137306" cy="137321"/>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2" name="円/楕円 771"/>
              <p:cNvSpPr>
                <a:spLocks noChangeAspect="1"/>
              </p:cNvSpPr>
              <p:nvPr/>
            </p:nvSpPr>
            <p:spPr>
              <a:xfrm>
                <a:off x="2048006" y="2570674"/>
                <a:ext cx="137306" cy="137321"/>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3" name="直線コネクタ 772"/>
              <p:cNvCxnSpPr/>
              <p:nvPr/>
            </p:nvCxnSpPr>
            <p:spPr>
              <a:xfrm>
                <a:off x="282949" y="2337774"/>
                <a:ext cx="1830543"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74" name="直線コネクタ 773"/>
              <p:cNvCxnSpPr/>
              <p:nvPr/>
            </p:nvCxnSpPr>
            <p:spPr>
              <a:xfrm flipV="1">
                <a:off x="588040" y="1543454"/>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75" name="直線コネクタ 774"/>
              <p:cNvCxnSpPr/>
              <p:nvPr/>
            </p:nvCxnSpPr>
            <p:spPr>
              <a:xfrm flipV="1">
                <a:off x="1198221" y="1543454"/>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76" name="直線コネクタ 775"/>
              <p:cNvCxnSpPr/>
              <p:nvPr/>
            </p:nvCxnSpPr>
            <p:spPr>
              <a:xfrm flipV="1">
                <a:off x="1808402" y="1543454"/>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77" name="円/楕円 776"/>
              <p:cNvSpPr>
                <a:spLocks noChangeAspect="1"/>
              </p:cNvSpPr>
              <p:nvPr/>
            </p:nvSpPr>
            <p:spPr>
              <a:xfrm>
                <a:off x="1458850" y="1978006"/>
                <a:ext cx="105289" cy="10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a:solidFill>
                    <a:schemeClr val="tx1"/>
                  </a:solidFill>
                </a:endParaRPr>
              </a:p>
            </p:txBody>
          </p:sp>
          <p:grpSp>
            <p:nvGrpSpPr>
              <p:cNvPr id="778" name="グループ化 777"/>
              <p:cNvGrpSpPr/>
              <p:nvPr/>
            </p:nvGrpSpPr>
            <p:grpSpPr>
              <a:xfrm>
                <a:off x="845214" y="2252536"/>
                <a:ext cx="98148" cy="190877"/>
                <a:chOff x="5708510" y="2105252"/>
                <a:chExt cx="132356" cy="190877"/>
              </a:xfrm>
            </p:grpSpPr>
            <p:sp>
              <p:nvSpPr>
                <p:cNvPr id="793" name="二等辺三角形 792"/>
                <p:cNvSpPr/>
                <p:nvPr/>
              </p:nvSpPr>
              <p:spPr>
                <a:xfrm rot="10800000">
                  <a:off x="5708510" y="2105252"/>
                  <a:ext cx="132356" cy="187346"/>
                </a:xfrm>
                <a:prstGeom prst="triangle">
                  <a:avLst/>
                </a:prstGeom>
                <a:solidFill>
                  <a:srgbClr val="FF25FF"/>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94" name="二等辺三角形 793"/>
                <p:cNvSpPr/>
                <p:nvPr/>
              </p:nvSpPr>
              <p:spPr>
                <a:xfrm rot="10800000">
                  <a:off x="5741854" y="2198925"/>
                  <a:ext cx="64800" cy="97204"/>
                </a:xfrm>
                <a:prstGeom prst="triangle">
                  <a:avLst/>
                </a:prstGeom>
                <a:solidFill>
                  <a:srgbClr val="00FFFF"/>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779" name="正方形/長方形 778"/>
              <p:cNvSpPr/>
              <p:nvPr/>
            </p:nvSpPr>
            <p:spPr>
              <a:xfrm>
                <a:off x="467158" y="1636571"/>
                <a:ext cx="1770995" cy="872180"/>
              </a:xfrm>
              <a:prstGeom prst="rect">
                <a:avLst/>
              </a:prstGeom>
              <a:noFill/>
              <a:ln w="12700">
                <a:solidFill>
                  <a:srgbClr val="0000FF"/>
                </a:solidFill>
                <a:prstDash val="sys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80" name="テキスト ボックス 779"/>
              <p:cNvSpPr txBox="1"/>
              <p:nvPr/>
            </p:nvSpPr>
            <p:spPr>
              <a:xfrm>
                <a:off x="591071" y="2159632"/>
                <a:ext cx="277888" cy="195814"/>
              </a:xfrm>
              <a:prstGeom prst="rect">
                <a:avLst/>
              </a:prstGeom>
              <a:noFill/>
            </p:spPr>
            <p:txBody>
              <a:bodyPr wrap="none" lIns="36000" tIns="36000" rIns="36000" bIns="36000" rtlCol="0">
                <a:spAutoFit/>
              </a:bodyPr>
              <a:lstStyle/>
              <a:p>
                <a:r>
                  <a:rPr kumimoji="1" lang="ja-JP" altLang="en-US" sz="800" b="1" dirty="0" smtClean="0">
                    <a:solidFill>
                      <a:srgbClr val="0000FF"/>
                    </a:solidFill>
                    <a:latin typeface="Verdana" panose="020B0604030504040204" pitchFamily="34" charset="0"/>
                    <a:cs typeface="Verdana" panose="020B0604030504040204" pitchFamily="34" charset="0"/>
                  </a:rPr>
                  <a:t>終点</a:t>
                </a:r>
                <a:endParaRPr kumimoji="1" lang="ja-JP" altLang="en-US" sz="800" b="1" dirty="0">
                  <a:solidFill>
                    <a:srgbClr val="0000FF"/>
                  </a:solidFill>
                  <a:latin typeface="Verdana" panose="020B0604030504040204" pitchFamily="34" charset="0"/>
                  <a:cs typeface="Verdana" panose="020B0604030504040204" pitchFamily="34" charset="0"/>
                </a:endParaRPr>
              </a:p>
            </p:txBody>
          </p:sp>
          <p:grpSp>
            <p:nvGrpSpPr>
              <p:cNvPr id="781" name="グループ化 780"/>
              <p:cNvGrpSpPr/>
              <p:nvPr/>
            </p:nvGrpSpPr>
            <p:grpSpPr>
              <a:xfrm rot="10800000">
                <a:off x="2082232" y="2219967"/>
                <a:ext cx="98148" cy="190877"/>
                <a:chOff x="5708510" y="2105252"/>
                <a:chExt cx="132356" cy="190877"/>
              </a:xfrm>
            </p:grpSpPr>
            <p:sp>
              <p:nvSpPr>
                <p:cNvPr id="791" name="二等辺三角形 790"/>
                <p:cNvSpPr/>
                <p:nvPr/>
              </p:nvSpPr>
              <p:spPr>
                <a:xfrm rot="10800000">
                  <a:off x="5708510" y="2105252"/>
                  <a:ext cx="132356" cy="187346"/>
                </a:xfrm>
                <a:prstGeom prst="triangle">
                  <a:avLst/>
                </a:prstGeom>
                <a:solidFill>
                  <a:srgbClr val="FF25FF"/>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92" name="二等辺三角形 791"/>
                <p:cNvSpPr/>
                <p:nvPr/>
              </p:nvSpPr>
              <p:spPr>
                <a:xfrm rot="10800000">
                  <a:off x="5741854" y="2198925"/>
                  <a:ext cx="64800" cy="97204"/>
                </a:xfrm>
                <a:prstGeom prst="triangle">
                  <a:avLst/>
                </a:prstGeom>
                <a:solidFill>
                  <a:srgbClr val="00FFFF"/>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782" name="テキスト ボックス 781"/>
              <p:cNvSpPr txBox="1"/>
              <p:nvPr/>
            </p:nvSpPr>
            <p:spPr>
              <a:xfrm>
                <a:off x="1828517" y="2328604"/>
                <a:ext cx="277888" cy="195814"/>
              </a:xfrm>
              <a:prstGeom prst="rect">
                <a:avLst/>
              </a:prstGeom>
              <a:noFill/>
            </p:spPr>
            <p:txBody>
              <a:bodyPr wrap="none" lIns="36000" tIns="36000" rIns="36000" bIns="36000" rtlCol="0">
                <a:spAutoFit/>
              </a:bodyPr>
              <a:lstStyle/>
              <a:p>
                <a:r>
                  <a:rPr kumimoji="1" lang="ja-JP" altLang="en-US" sz="800" b="1" dirty="0" smtClean="0">
                    <a:solidFill>
                      <a:srgbClr val="0000FF"/>
                    </a:solidFill>
                    <a:latin typeface="Verdana" panose="020B0604030504040204" pitchFamily="34" charset="0"/>
                    <a:cs typeface="Verdana" panose="020B0604030504040204" pitchFamily="34" charset="0"/>
                  </a:rPr>
                  <a:t>始点</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784" name="円/楕円 783"/>
              <p:cNvSpPr/>
              <p:nvPr/>
            </p:nvSpPr>
            <p:spPr>
              <a:xfrm>
                <a:off x="2088100" y="1994786"/>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5" name="円/楕円 784"/>
              <p:cNvSpPr/>
              <p:nvPr/>
            </p:nvSpPr>
            <p:spPr>
              <a:xfrm>
                <a:off x="1782254" y="1994778"/>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6" name="円/楕円 785"/>
              <p:cNvSpPr/>
              <p:nvPr/>
            </p:nvSpPr>
            <p:spPr>
              <a:xfrm>
                <a:off x="1469726" y="1692882"/>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7" name="円/楕円 786"/>
              <p:cNvSpPr/>
              <p:nvPr/>
            </p:nvSpPr>
            <p:spPr>
              <a:xfrm>
                <a:off x="857274" y="1690894"/>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8" name="円/楕円 787"/>
              <p:cNvSpPr/>
              <p:nvPr/>
            </p:nvSpPr>
            <p:spPr>
              <a:xfrm>
                <a:off x="852088" y="1997682"/>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9" name="円/楕円 788"/>
              <p:cNvSpPr/>
              <p:nvPr/>
            </p:nvSpPr>
            <p:spPr>
              <a:xfrm>
                <a:off x="1169818" y="1995694"/>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90" name="円/楕円 789"/>
              <p:cNvSpPr/>
              <p:nvPr/>
            </p:nvSpPr>
            <p:spPr>
              <a:xfrm>
                <a:off x="557366" y="2000716"/>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36" name="テキスト ボックス 835"/>
            <p:cNvSpPr txBox="1"/>
            <p:nvPr/>
          </p:nvSpPr>
          <p:spPr>
            <a:xfrm>
              <a:off x="13141901" y="3877110"/>
              <a:ext cx="146441" cy="195814"/>
            </a:xfrm>
            <a:prstGeom prst="rect">
              <a:avLst/>
            </a:prstGeom>
            <a:noFill/>
          </p:spPr>
          <p:txBody>
            <a:bodyPr wrap="none" lIns="36000" tIns="36000" rIns="36000" bIns="36000" rtlCol="0">
              <a:spAutoFit/>
            </a:bodyPr>
            <a:lstStyle/>
            <a:p>
              <a:r>
                <a:rPr kumimoji="1" lang="en-US" altLang="ja-JP" sz="800" b="1" dirty="0" smtClean="0">
                  <a:solidFill>
                    <a:srgbClr val="0000FF"/>
                  </a:solidFill>
                  <a:latin typeface="Verdana" panose="020B0604030504040204" pitchFamily="34" charset="0"/>
                  <a:cs typeface="Verdana" panose="020B0604030504040204" pitchFamily="34" charset="0"/>
                </a:rPr>
                <a:t>C</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837" name="正方形/長方形 836"/>
            <p:cNvSpPr/>
            <p:nvPr/>
          </p:nvSpPr>
          <p:spPr>
            <a:xfrm>
              <a:off x="12945293" y="3702788"/>
              <a:ext cx="725513" cy="781575"/>
            </a:xfrm>
            <a:prstGeom prst="rect">
              <a:avLst/>
            </a:prstGeom>
            <a:noFill/>
            <a:ln w="127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838" name="テキスト ボックス 837"/>
          <p:cNvSpPr txBox="1"/>
          <p:nvPr/>
        </p:nvSpPr>
        <p:spPr>
          <a:xfrm>
            <a:off x="13903046" y="3476508"/>
            <a:ext cx="410369" cy="123111"/>
          </a:xfrm>
          <a:prstGeom prst="rect">
            <a:avLst/>
          </a:prstGeom>
          <a:solidFill>
            <a:srgbClr val="FFFFFF">
              <a:alpha val="69000"/>
            </a:srgbClr>
          </a:solidFill>
        </p:spPr>
        <p:txBody>
          <a:bodyPr wrap="none" lIns="0" tIns="0" rIns="0" bIns="0" rtlCol="0">
            <a:spAutoFit/>
          </a:bodyPr>
          <a:lstStyle/>
          <a:p>
            <a:r>
              <a:rPr kumimoji="1" lang="ja-JP" altLang="en-US" sz="800" b="1" dirty="0" smtClean="0">
                <a:solidFill>
                  <a:srgbClr val="0000FF"/>
                </a:solidFill>
                <a:latin typeface="Verdana" panose="020B0604030504040204" pitchFamily="34" charset="0"/>
                <a:cs typeface="Verdana" panose="020B0604030504040204" pitchFamily="34" charset="0"/>
              </a:rPr>
              <a:t>探索範囲</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881" name="円/楕円 880"/>
          <p:cNvSpPr/>
          <p:nvPr/>
        </p:nvSpPr>
        <p:spPr>
          <a:xfrm>
            <a:off x="13807898" y="4288827"/>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03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2681" y="1805977"/>
            <a:ext cx="1220249" cy="1417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5" name="円/楕円 914"/>
          <p:cNvSpPr/>
          <p:nvPr/>
        </p:nvSpPr>
        <p:spPr>
          <a:xfrm>
            <a:off x="14116050" y="3691041"/>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16" name="円/楕円 915"/>
          <p:cNvSpPr/>
          <p:nvPr/>
        </p:nvSpPr>
        <p:spPr>
          <a:xfrm>
            <a:off x="14116980" y="4281021"/>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17" name="円/楕円 916"/>
          <p:cNvSpPr/>
          <p:nvPr/>
        </p:nvSpPr>
        <p:spPr>
          <a:xfrm>
            <a:off x="13506420" y="4281951"/>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20" name="円/楕円 919"/>
          <p:cNvSpPr/>
          <p:nvPr/>
        </p:nvSpPr>
        <p:spPr>
          <a:xfrm>
            <a:off x="13506192" y="3680865"/>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21" name="テキスト ボックス 920"/>
          <p:cNvSpPr txBox="1"/>
          <p:nvPr/>
        </p:nvSpPr>
        <p:spPr>
          <a:xfrm>
            <a:off x="12987368" y="3702375"/>
            <a:ext cx="483072" cy="195814"/>
          </a:xfrm>
          <a:prstGeom prst="rect">
            <a:avLst/>
          </a:prstGeom>
          <a:noFill/>
        </p:spPr>
        <p:txBody>
          <a:bodyPr wrap="none" lIns="36000" tIns="36000" rIns="36000" bIns="36000" rtlCol="0">
            <a:spAutoFit/>
          </a:bodyPr>
          <a:lstStyle/>
          <a:p>
            <a:r>
              <a:rPr kumimoji="1" lang="ja-JP" altLang="en-US" sz="800" b="1" dirty="0" smtClean="0">
                <a:solidFill>
                  <a:srgbClr val="FF0000"/>
                </a:solidFill>
                <a:latin typeface="Verdana" panose="020B0604030504040204" pitchFamily="34" charset="0"/>
                <a:cs typeface="Verdana" panose="020B0604030504040204" pitchFamily="34" charset="0"/>
              </a:rPr>
              <a:t>終点近傍</a:t>
            </a:r>
            <a:endParaRPr kumimoji="1" lang="ja-JP" altLang="en-US" sz="800" b="1" dirty="0">
              <a:solidFill>
                <a:srgbClr val="FF0000"/>
              </a:solidFill>
              <a:latin typeface="Verdana" panose="020B0604030504040204" pitchFamily="34" charset="0"/>
              <a:cs typeface="Verdana" panose="020B0604030504040204" pitchFamily="34" charset="0"/>
            </a:endParaRPr>
          </a:p>
        </p:txBody>
      </p:sp>
      <p:grpSp>
        <p:nvGrpSpPr>
          <p:cNvPr id="922" name="グループ化 921"/>
          <p:cNvGrpSpPr/>
          <p:nvPr/>
        </p:nvGrpSpPr>
        <p:grpSpPr>
          <a:xfrm>
            <a:off x="11491173" y="4995854"/>
            <a:ext cx="3091876" cy="1139555"/>
            <a:chOff x="2222560" y="4161006"/>
            <a:chExt cx="3091876" cy="1139555"/>
          </a:xfrm>
        </p:grpSpPr>
        <p:sp>
          <p:nvSpPr>
            <p:cNvPr id="923" name="テキスト ボックス 922"/>
            <p:cNvSpPr txBox="1"/>
            <p:nvPr/>
          </p:nvSpPr>
          <p:spPr>
            <a:xfrm>
              <a:off x="2222560" y="4260855"/>
              <a:ext cx="211596" cy="123111"/>
            </a:xfrm>
            <a:prstGeom prst="rect">
              <a:avLst/>
            </a:prstGeom>
            <a:noFill/>
          </p:spPr>
          <p:txBody>
            <a:bodyPr wrap="none" lIns="0" tIns="0" rIns="0" bIns="0" rtlCol="0">
              <a:spAutoFit/>
            </a:bodyPr>
            <a:lstStyle/>
            <a:p>
              <a:r>
                <a:rPr kumimoji="1" lang="en-US" altLang="ja-JP" sz="800" dirty="0" smtClean="0">
                  <a:solidFill>
                    <a:srgbClr val="0000FF"/>
                  </a:solidFill>
                </a:rPr>
                <a:t>(6,3) </a:t>
              </a:r>
              <a:endParaRPr kumimoji="1" lang="ja-JP" altLang="en-US" sz="800" dirty="0">
                <a:solidFill>
                  <a:srgbClr val="0000FF"/>
                </a:solidFill>
              </a:endParaRPr>
            </a:p>
          </p:txBody>
        </p:sp>
        <p:sp>
          <p:nvSpPr>
            <p:cNvPr id="924" name="テキスト ボックス 923"/>
            <p:cNvSpPr txBox="1"/>
            <p:nvPr/>
          </p:nvSpPr>
          <p:spPr>
            <a:xfrm>
              <a:off x="2573475" y="4224504"/>
              <a:ext cx="261857" cy="195814"/>
            </a:xfrm>
            <a:prstGeom prst="rect">
              <a:avLst/>
            </a:prstGeom>
            <a:noFill/>
          </p:spPr>
          <p:txBody>
            <a:bodyPr wrap="none" lIns="36000" tIns="36000" rIns="36000" bIns="36000" rtlCol="0">
              <a:spAutoFit/>
            </a:bodyPr>
            <a:lstStyle/>
            <a:p>
              <a:r>
                <a:rPr kumimoji="1" lang="en-US" altLang="ja-JP" sz="800" dirty="0" smtClean="0"/>
                <a:t>(6,2)</a:t>
              </a:r>
              <a:endParaRPr kumimoji="1" lang="ja-JP" altLang="en-US" sz="800" dirty="0"/>
            </a:p>
          </p:txBody>
        </p:sp>
        <p:sp>
          <p:nvSpPr>
            <p:cNvPr id="925" name="テキスト ボックス 924"/>
            <p:cNvSpPr txBox="1"/>
            <p:nvPr/>
          </p:nvSpPr>
          <p:spPr>
            <a:xfrm>
              <a:off x="3329799" y="4224503"/>
              <a:ext cx="261857" cy="195814"/>
            </a:xfrm>
            <a:prstGeom prst="rect">
              <a:avLst/>
            </a:prstGeom>
            <a:noFill/>
          </p:spPr>
          <p:txBody>
            <a:bodyPr wrap="none" lIns="36000" tIns="36000" rIns="36000" bIns="36000" rtlCol="0">
              <a:spAutoFit/>
            </a:bodyPr>
            <a:lstStyle/>
            <a:p>
              <a:r>
                <a:rPr kumimoji="1" lang="en-US" altLang="ja-JP" sz="800" dirty="0" smtClean="0"/>
                <a:t>(4,1)</a:t>
              </a:r>
              <a:endParaRPr kumimoji="1" lang="ja-JP" altLang="en-US" sz="800" dirty="0"/>
            </a:p>
          </p:txBody>
        </p:sp>
        <p:cxnSp>
          <p:nvCxnSpPr>
            <p:cNvPr id="926" name="直線矢印コネクタ 925"/>
            <p:cNvCxnSpPr>
              <a:stCxn id="925" idx="3"/>
              <a:endCxn id="932" idx="1"/>
            </p:cNvCxnSpPr>
            <p:nvPr/>
          </p:nvCxnSpPr>
          <p:spPr>
            <a:xfrm>
              <a:off x="3591656" y="4322410"/>
              <a:ext cx="165872" cy="677513"/>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27" name="直線矢印コネクタ 926"/>
            <p:cNvCxnSpPr>
              <a:stCxn id="923" idx="3"/>
              <a:endCxn id="924" idx="1"/>
            </p:cNvCxnSpPr>
            <p:nvPr/>
          </p:nvCxnSpPr>
          <p:spPr>
            <a:xfrm>
              <a:off x="2434156" y="4322411"/>
              <a:ext cx="139319" cy="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28" name="テキスト ボックス 927"/>
            <p:cNvSpPr txBox="1"/>
            <p:nvPr/>
          </p:nvSpPr>
          <p:spPr>
            <a:xfrm>
              <a:off x="2954779" y="4224504"/>
              <a:ext cx="261857" cy="195814"/>
            </a:xfrm>
            <a:prstGeom prst="rect">
              <a:avLst/>
            </a:prstGeom>
            <a:noFill/>
          </p:spPr>
          <p:txBody>
            <a:bodyPr wrap="none" lIns="36000" tIns="36000" rIns="36000" bIns="36000" rtlCol="0">
              <a:spAutoFit/>
            </a:bodyPr>
            <a:lstStyle/>
            <a:p>
              <a:r>
                <a:rPr kumimoji="1" lang="en-US" altLang="ja-JP" sz="800" dirty="0" smtClean="0"/>
                <a:t>(5,1)</a:t>
              </a:r>
              <a:endParaRPr kumimoji="1" lang="ja-JP" altLang="en-US" sz="800" dirty="0"/>
            </a:p>
          </p:txBody>
        </p:sp>
        <p:sp>
          <p:nvSpPr>
            <p:cNvPr id="929" name="テキスト ボックス 928"/>
            <p:cNvSpPr txBox="1"/>
            <p:nvPr/>
          </p:nvSpPr>
          <p:spPr>
            <a:xfrm>
              <a:off x="4198617" y="4902016"/>
              <a:ext cx="261857" cy="195814"/>
            </a:xfrm>
            <a:prstGeom prst="rect">
              <a:avLst/>
            </a:prstGeom>
            <a:noFill/>
          </p:spPr>
          <p:txBody>
            <a:bodyPr wrap="none" lIns="36000" tIns="36000" rIns="36000" bIns="36000" rtlCol="0">
              <a:spAutoFit/>
            </a:bodyPr>
            <a:lstStyle/>
            <a:p>
              <a:r>
                <a:rPr kumimoji="1" lang="en-US" altLang="ja-JP" sz="800" dirty="0" smtClean="0"/>
                <a:t>(2,2)</a:t>
              </a:r>
              <a:endParaRPr kumimoji="1" lang="ja-JP" altLang="en-US" sz="800" dirty="0"/>
            </a:p>
          </p:txBody>
        </p:sp>
        <p:cxnSp>
          <p:nvCxnSpPr>
            <p:cNvPr id="930" name="直線矢印コネクタ 929"/>
            <p:cNvCxnSpPr>
              <a:stCxn id="924" idx="3"/>
              <a:endCxn id="928" idx="1"/>
            </p:cNvCxnSpPr>
            <p:nvPr/>
          </p:nvCxnSpPr>
          <p:spPr>
            <a:xfrm>
              <a:off x="2835332" y="4322411"/>
              <a:ext cx="119447" cy="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31" name="直線矢印コネクタ 930"/>
            <p:cNvCxnSpPr>
              <a:stCxn id="928" idx="3"/>
              <a:endCxn id="925" idx="1"/>
            </p:cNvCxnSpPr>
            <p:nvPr/>
          </p:nvCxnSpPr>
          <p:spPr>
            <a:xfrm flipV="1">
              <a:off x="3216636" y="4322410"/>
              <a:ext cx="113163" cy="1"/>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32" name="テキスト ボックス 931"/>
            <p:cNvSpPr txBox="1"/>
            <p:nvPr/>
          </p:nvSpPr>
          <p:spPr>
            <a:xfrm>
              <a:off x="3757528" y="4902016"/>
              <a:ext cx="261857" cy="195814"/>
            </a:xfrm>
            <a:prstGeom prst="rect">
              <a:avLst/>
            </a:prstGeom>
            <a:noFill/>
          </p:spPr>
          <p:txBody>
            <a:bodyPr wrap="none" lIns="36000" tIns="36000" rIns="36000" bIns="36000" rtlCol="0">
              <a:spAutoFit/>
            </a:bodyPr>
            <a:lstStyle/>
            <a:p>
              <a:r>
                <a:rPr kumimoji="1" lang="en-US" altLang="ja-JP" sz="800" dirty="0" smtClean="0"/>
                <a:t>(3,1)</a:t>
              </a:r>
              <a:endParaRPr kumimoji="1" lang="ja-JP" altLang="en-US" sz="800" dirty="0"/>
            </a:p>
          </p:txBody>
        </p:sp>
        <p:cxnSp>
          <p:nvCxnSpPr>
            <p:cNvPr id="933" name="直線矢印コネクタ 932"/>
            <p:cNvCxnSpPr>
              <a:stCxn id="932" idx="3"/>
              <a:endCxn id="929" idx="1"/>
            </p:cNvCxnSpPr>
            <p:nvPr/>
          </p:nvCxnSpPr>
          <p:spPr>
            <a:xfrm>
              <a:off x="4019385" y="4999923"/>
              <a:ext cx="179232" cy="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34" name="テキスト ボックス 933"/>
            <p:cNvSpPr txBox="1"/>
            <p:nvPr/>
          </p:nvSpPr>
          <p:spPr>
            <a:xfrm>
              <a:off x="4619768" y="4900211"/>
              <a:ext cx="694668" cy="195814"/>
            </a:xfrm>
            <a:prstGeom prst="rect">
              <a:avLst/>
            </a:prstGeom>
            <a:noFill/>
          </p:spPr>
          <p:txBody>
            <a:bodyPr wrap="none" lIns="36000" tIns="36000" rIns="36000" bIns="36000" rtlCol="0">
              <a:spAutoFit/>
            </a:bodyPr>
            <a:lstStyle/>
            <a:p>
              <a:r>
                <a:rPr kumimoji="1" lang="en-US" altLang="ja-JP" sz="800" dirty="0" smtClean="0">
                  <a:solidFill>
                    <a:srgbClr val="0000FF"/>
                  </a:solidFill>
                </a:rPr>
                <a:t>(2,3)</a:t>
              </a:r>
              <a:r>
                <a:rPr lang="ja-JP" altLang="en-US" sz="800" b="1" dirty="0">
                  <a:solidFill>
                    <a:srgbClr val="FF0000"/>
                  </a:solidFill>
                </a:rPr>
                <a:t> </a:t>
              </a:r>
              <a:r>
                <a:rPr kumimoji="1" lang="ja-JP" altLang="en-US" sz="800" b="1" dirty="0" smtClean="0">
                  <a:solidFill>
                    <a:srgbClr val="FF0000"/>
                  </a:solidFill>
                </a:rPr>
                <a:t>探索成功</a:t>
              </a:r>
              <a:endParaRPr kumimoji="1" lang="ja-JP" altLang="en-US" sz="800" b="1" dirty="0">
                <a:solidFill>
                  <a:srgbClr val="FF0000"/>
                </a:solidFill>
              </a:endParaRPr>
            </a:p>
          </p:txBody>
        </p:sp>
        <p:cxnSp>
          <p:nvCxnSpPr>
            <p:cNvPr id="935" name="直線矢印コネクタ 934"/>
            <p:cNvCxnSpPr>
              <a:stCxn id="929" idx="3"/>
              <a:endCxn id="934" idx="1"/>
            </p:cNvCxnSpPr>
            <p:nvPr/>
          </p:nvCxnSpPr>
          <p:spPr>
            <a:xfrm flipV="1">
              <a:off x="4460474" y="4998118"/>
              <a:ext cx="159294" cy="1805"/>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36" name="テキスト ボックス 935"/>
            <p:cNvSpPr txBox="1"/>
            <p:nvPr/>
          </p:nvSpPr>
          <p:spPr>
            <a:xfrm>
              <a:off x="2573474" y="4907614"/>
              <a:ext cx="261857" cy="195814"/>
            </a:xfrm>
            <a:prstGeom prst="rect">
              <a:avLst/>
            </a:prstGeom>
            <a:noFill/>
          </p:spPr>
          <p:txBody>
            <a:bodyPr wrap="none" lIns="36000" tIns="36000" rIns="36000" bIns="36000" rtlCol="0">
              <a:spAutoFit/>
            </a:bodyPr>
            <a:lstStyle/>
            <a:p>
              <a:r>
                <a:rPr kumimoji="1" lang="en-US" altLang="ja-JP" sz="800" dirty="0" smtClean="0"/>
                <a:t>(5,2)</a:t>
              </a:r>
              <a:endParaRPr kumimoji="1" lang="ja-JP" altLang="en-US" sz="800" dirty="0"/>
            </a:p>
          </p:txBody>
        </p:sp>
        <p:cxnSp>
          <p:nvCxnSpPr>
            <p:cNvPr id="937" name="直線矢印コネクタ 936"/>
            <p:cNvCxnSpPr>
              <a:stCxn id="923" idx="3"/>
              <a:endCxn id="936" idx="1"/>
            </p:cNvCxnSpPr>
            <p:nvPr/>
          </p:nvCxnSpPr>
          <p:spPr>
            <a:xfrm>
              <a:off x="2434156" y="4322411"/>
              <a:ext cx="139318" cy="68311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38" name="テキスト ボックス 937"/>
            <p:cNvSpPr txBox="1"/>
            <p:nvPr/>
          </p:nvSpPr>
          <p:spPr>
            <a:xfrm>
              <a:off x="3312606" y="4903280"/>
              <a:ext cx="261857" cy="195814"/>
            </a:xfrm>
            <a:prstGeom prst="rect">
              <a:avLst/>
            </a:prstGeom>
            <a:noFill/>
          </p:spPr>
          <p:txBody>
            <a:bodyPr wrap="none" lIns="36000" tIns="36000" rIns="36000" bIns="36000" rtlCol="0">
              <a:spAutoFit/>
            </a:bodyPr>
            <a:lstStyle/>
            <a:p>
              <a:r>
                <a:rPr kumimoji="1" lang="en-US" altLang="ja-JP" sz="800" dirty="0" smtClean="0"/>
                <a:t>(4,1)</a:t>
              </a:r>
              <a:endParaRPr kumimoji="1" lang="ja-JP" altLang="en-US" sz="800" dirty="0"/>
            </a:p>
          </p:txBody>
        </p:sp>
        <p:cxnSp>
          <p:nvCxnSpPr>
            <p:cNvPr id="939" name="直線矢印コネクタ 938"/>
            <p:cNvCxnSpPr>
              <a:stCxn id="936" idx="3"/>
              <a:endCxn id="938" idx="1"/>
            </p:cNvCxnSpPr>
            <p:nvPr/>
          </p:nvCxnSpPr>
          <p:spPr>
            <a:xfrm flipV="1">
              <a:off x="2835331" y="5001187"/>
              <a:ext cx="477275" cy="4334"/>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40" name="直線矢印コネクタ 939"/>
            <p:cNvCxnSpPr>
              <a:stCxn id="938" idx="3"/>
              <a:endCxn id="932" idx="1"/>
            </p:cNvCxnSpPr>
            <p:nvPr/>
          </p:nvCxnSpPr>
          <p:spPr>
            <a:xfrm flipV="1">
              <a:off x="3574463" y="4999923"/>
              <a:ext cx="183065" cy="1264"/>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1" name="テキスト ボックス 940"/>
            <p:cNvSpPr txBox="1"/>
            <p:nvPr/>
          </p:nvSpPr>
          <p:spPr>
            <a:xfrm>
              <a:off x="3760409" y="4220826"/>
              <a:ext cx="261857" cy="195814"/>
            </a:xfrm>
            <a:prstGeom prst="rect">
              <a:avLst/>
            </a:prstGeom>
            <a:noFill/>
          </p:spPr>
          <p:txBody>
            <a:bodyPr wrap="none" lIns="36000" tIns="36000" rIns="36000" bIns="36000" rtlCol="0">
              <a:spAutoFit/>
            </a:bodyPr>
            <a:lstStyle/>
            <a:p>
              <a:r>
                <a:rPr kumimoji="1" lang="en-US" altLang="ja-JP" sz="800" dirty="0" smtClean="0"/>
                <a:t>(3,2)</a:t>
              </a:r>
              <a:endParaRPr kumimoji="1" lang="ja-JP" altLang="en-US" sz="800" dirty="0"/>
            </a:p>
          </p:txBody>
        </p:sp>
        <p:cxnSp>
          <p:nvCxnSpPr>
            <p:cNvPr id="942" name="直線矢印コネクタ 941"/>
            <p:cNvCxnSpPr>
              <a:stCxn id="925" idx="3"/>
              <a:endCxn id="941" idx="1"/>
            </p:cNvCxnSpPr>
            <p:nvPr/>
          </p:nvCxnSpPr>
          <p:spPr>
            <a:xfrm flipV="1">
              <a:off x="3591656" y="4318733"/>
              <a:ext cx="168753" cy="3677"/>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3" name="テキスト ボックス 942"/>
            <p:cNvSpPr txBox="1"/>
            <p:nvPr/>
          </p:nvSpPr>
          <p:spPr>
            <a:xfrm>
              <a:off x="4191455" y="4221410"/>
              <a:ext cx="694668" cy="195814"/>
            </a:xfrm>
            <a:prstGeom prst="rect">
              <a:avLst/>
            </a:prstGeom>
            <a:noFill/>
          </p:spPr>
          <p:txBody>
            <a:bodyPr wrap="none" lIns="36000" tIns="36000" rIns="36000" bIns="36000" rtlCol="0">
              <a:spAutoFit/>
            </a:bodyPr>
            <a:lstStyle/>
            <a:p>
              <a:r>
                <a:rPr kumimoji="1" lang="en-US" altLang="ja-JP" sz="800" dirty="0" smtClean="0">
                  <a:solidFill>
                    <a:srgbClr val="0000FF"/>
                  </a:solidFill>
                </a:rPr>
                <a:t>(2,3)</a:t>
              </a:r>
              <a:r>
                <a:rPr kumimoji="1" lang="ja-JP" altLang="en-US" sz="800" dirty="0" smtClean="0">
                  <a:solidFill>
                    <a:srgbClr val="0000FF"/>
                  </a:solidFill>
                </a:rPr>
                <a:t> </a:t>
              </a:r>
              <a:r>
                <a:rPr kumimoji="1" lang="ja-JP" altLang="en-US" sz="800" b="1" dirty="0" smtClean="0">
                  <a:solidFill>
                    <a:srgbClr val="FF0000"/>
                  </a:solidFill>
                </a:rPr>
                <a:t>探索成功</a:t>
              </a:r>
              <a:endParaRPr kumimoji="1" lang="ja-JP" altLang="en-US" sz="800" b="1" dirty="0">
                <a:solidFill>
                  <a:srgbClr val="FF0000"/>
                </a:solidFill>
              </a:endParaRPr>
            </a:p>
          </p:txBody>
        </p:sp>
        <p:cxnSp>
          <p:nvCxnSpPr>
            <p:cNvPr id="944" name="直線矢印コネクタ 943"/>
            <p:cNvCxnSpPr>
              <a:stCxn id="941" idx="3"/>
              <a:endCxn id="943" idx="1"/>
            </p:cNvCxnSpPr>
            <p:nvPr/>
          </p:nvCxnSpPr>
          <p:spPr>
            <a:xfrm>
              <a:off x="4022266" y="4318733"/>
              <a:ext cx="169189" cy="584"/>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5" name="テキスト ボックス 944"/>
            <p:cNvSpPr txBox="1"/>
            <p:nvPr/>
          </p:nvSpPr>
          <p:spPr>
            <a:xfrm>
              <a:off x="4191455" y="4411626"/>
              <a:ext cx="261857" cy="195814"/>
            </a:xfrm>
            <a:prstGeom prst="rect">
              <a:avLst/>
            </a:prstGeom>
            <a:noFill/>
          </p:spPr>
          <p:txBody>
            <a:bodyPr wrap="none" lIns="36000" tIns="36000" rIns="36000" bIns="36000" rtlCol="0">
              <a:spAutoFit/>
            </a:bodyPr>
            <a:lstStyle/>
            <a:p>
              <a:r>
                <a:rPr kumimoji="1" lang="en-US" altLang="ja-JP" sz="800" dirty="0" smtClean="0"/>
                <a:t>(3,3)</a:t>
              </a:r>
              <a:endParaRPr kumimoji="1" lang="ja-JP" altLang="en-US" sz="800" dirty="0"/>
            </a:p>
          </p:txBody>
        </p:sp>
        <p:cxnSp>
          <p:nvCxnSpPr>
            <p:cNvPr id="946" name="直線矢印コネクタ 945"/>
            <p:cNvCxnSpPr>
              <a:stCxn id="941" idx="3"/>
              <a:endCxn id="945" idx="1"/>
            </p:cNvCxnSpPr>
            <p:nvPr/>
          </p:nvCxnSpPr>
          <p:spPr>
            <a:xfrm>
              <a:off x="4022266" y="4318733"/>
              <a:ext cx="169189" cy="19080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7" name="テキスト ボックス 946"/>
            <p:cNvSpPr txBox="1"/>
            <p:nvPr/>
          </p:nvSpPr>
          <p:spPr>
            <a:xfrm>
              <a:off x="3307668" y="5104747"/>
              <a:ext cx="261857" cy="195814"/>
            </a:xfrm>
            <a:prstGeom prst="rect">
              <a:avLst/>
            </a:prstGeom>
            <a:noFill/>
          </p:spPr>
          <p:txBody>
            <a:bodyPr wrap="none" lIns="36000" tIns="36000" rIns="36000" bIns="36000" rtlCol="0">
              <a:spAutoFit/>
            </a:bodyPr>
            <a:lstStyle/>
            <a:p>
              <a:r>
                <a:rPr kumimoji="1" lang="en-US" altLang="ja-JP" sz="800" dirty="0" smtClean="0"/>
                <a:t>(5,1)</a:t>
              </a:r>
              <a:endParaRPr kumimoji="1" lang="ja-JP" altLang="en-US" sz="800" dirty="0"/>
            </a:p>
          </p:txBody>
        </p:sp>
        <p:cxnSp>
          <p:nvCxnSpPr>
            <p:cNvPr id="948" name="直線矢印コネクタ 947"/>
            <p:cNvCxnSpPr>
              <a:stCxn id="936" idx="3"/>
              <a:endCxn id="947" idx="1"/>
            </p:cNvCxnSpPr>
            <p:nvPr/>
          </p:nvCxnSpPr>
          <p:spPr>
            <a:xfrm>
              <a:off x="2835331" y="5005521"/>
              <a:ext cx="472337" cy="197133"/>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9" name="テキスト ボックス 948"/>
            <p:cNvSpPr txBox="1"/>
            <p:nvPr/>
          </p:nvSpPr>
          <p:spPr>
            <a:xfrm>
              <a:off x="4198617" y="4745920"/>
              <a:ext cx="261857" cy="195814"/>
            </a:xfrm>
            <a:prstGeom prst="rect">
              <a:avLst/>
            </a:prstGeom>
            <a:noFill/>
          </p:spPr>
          <p:txBody>
            <a:bodyPr wrap="none" lIns="36000" tIns="36000" rIns="36000" bIns="36000" rtlCol="0">
              <a:spAutoFit/>
            </a:bodyPr>
            <a:lstStyle/>
            <a:p>
              <a:r>
                <a:rPr kumimoji="1" lang="en-US" altLang="ja-JP" sz="800" dirty="0" smtClean="0"/>
                <a:t>(2,1)</a:t>
              </a:r>
              <a:endParaRPr kumimoji="1" lang="ja-JP" altLang="en-US" sz="800" dirty="0"/>
            </a:p>
          </p:txBody>
        </p:sp>
        <p:cxnSp>
          <p:nvCxnSpPr>
            <p:cNvPr id="950" name="直線矢印コネクタ 949"/>
            <p:cNvCxnSpPr>
              <a:stCxn id="932" idx="3"/>
              <a:endCxn id="949" idx="1"/>
            </p:cNvCxnSpPr>
            <p:nvPr/>
          </p:nvCxnSpPr>
          <p:spPr>
            <a:xfrm flipV="1">
              <a:off x="4019385" y="4843827"/>
              <a:ext cx="179232" cy="156096"/>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51" name="直線矢印コネクタ 950"/>
            <p:cNvCxnSpPr>
              <a:stCxn id="929" idx="3"/>
              <a:endCxn id="952" idx="1"/>
            </p:cNvCxnSpPr>
            <p:nvPr/>
          </p:nvCxnSpPr>
          <p:spPr>
            <a:xfrm>
              <a:off x="4460474" y="4999923"/>
              <a:ext cx="156238" cy="150005"/>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52" name="テキスト ボックス 951"/>
            <p:cNvSpPr txBox="1"/>
            <p:nvPr/>
          </p:nvSpPr>
          <p:spPr>
            <a:xfrm>
              <a:off x="4616712" y="5052021"/>
              <a:ext cx="261857" cy="195814"/>
            </a:xfrm>
            <a:prstGeom prst="rect">
              <a:avLst/>
            </a:prstGeom>
            <a:noFill/>
          </p:spPr>
          <p:txBody>
            <a:bodyPr wrap="none" lIns="36000" tIns="36000" rIns="36000" bIns="36000" rtlCol="0">
              <a:spAutoFit/>
            </a:bodyPr>
            <a:lstStyle/>
            <a:p>
              <a:r>
                <a:rPr kumimoji="1" lang="en-US" altLang="ja-JP" sz="800" dirty="0" smtClean="0"/>
                <a:t>(1,2)</a:t>
              </a:r>
              <a:endParaRPr kumimoji="1" lang="ja-JP" altLang="en-US" sz="800" dirty="0"/>
            </a:p>
          </p:txBody>
        </p:sp>
        <p:sp>
          <p:nvSpPr>
            <p:cNvPr id="953" name="テキスト ボックス 952"/>
            <p:cNvSpPr txBox="1"/>
            <p:nvPr/>
          </p:nvSpPr>
          <p:spPr>
            <a:xfrm>
              <a:off x="4191455" y="4590039"/>
              <a:ext cx="261857" cy="195814"/>
            </a:xfrm>
            <a:prstGeom prst="rect">
              <a:avLst/>
            </a:prstGeom>
            <a:noFill/>
          </p:spPr>
          <p:txBody>
            <a:bodyPr wrap="none" lIns="36000" tIns="36000" rIns="36000" bIns="36000" rtlCol="0">
              <a:spAutoFit/>
            </a:bodyPr>
            <a:lstStyle/>
            <a:p>
              <a:r>
                <a:rPr kumimoji="1" lang="en-US" altLang="ja-JP" sz="800" dirty="0" smtClean="0"/>
                <a:t>(2,2)</a:t>
              </a:r>
              <a:endParaRPr kumimoji="1" lang="ja-JP" altLang="en-US" sz="800" dirty="0"/>
            </a:p>
          </p:txBody>
        </p:sp>
        <p:cxnSp>
          <p:nvCxnSpPr>
            <p:cNvPr id="954" name="直線矢印コネクタ 953"/>
            <p:cNvCxnSpPr>
              <a:stCxn id="941" idx="3"/>
              <a:endCxn id="953" idx="1"/>
            </p:cNvCxnSpPr>
            <p:nvPr/>
          </p:nvCxnSpPr>
          <p:spPr>
            <a:xfrm>
              <a:off x="4022266" y="4318733"/>
              <a:ext cx="169189" cy="369213"/>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55" name="テキスト ボックス 954"/>
            <p:cNvSpPr txBox="1"/>
            <p:nvPr/>
          </p:nvSpPr>
          <p:spPr>
            <a:xfrm>
              <a:off x="2225766" y="4368783"/>
              <a:ext cx="205184" cy="123111"/>
            </a:xfrm>
            <a:prstGeom prst="rect">
              <a:avLst/>
            </a:prstGeom>
            <a:noFill/>
          </p:spPr>
          <p:txBody>
            <a:bodyPr wrap="none" lIns="0" tIns="0" rIns="0" bIns="0" rtlCol="0">
              <a:spAutoFit/>
            </a:bodyPr>
            <a:lstStyle/>
            <a:p>
              <a:r>
                <a:rPr lang="ja-JP" altLang="en-US" sz="800" dirty="0">
                  <a:solidFill>
                    <a:srgbClr val="0000FF"/>
                  </a:solidFill>
                </a:rPr>
                <a:t>始点</a:t>
              </a:r>
              <a:endParaRPr kumimoji="1" lang="en-US" altLang="ja-JP" sz="800" dirty="0" smtClean="0">
                <a:solidFill>
                  <a:srgbClr val="0000FF"/>
                </a:solidFill>
              </a:endParaRPr>
            </a:p>
          </p:txBody>
        </p:sp>
        <p:sp>
          <p:nvSpPr>
            <p:cNvPr id="956" name="テキスト ボックス 955"/>
            <p:cNvSpPr txBox="1"/>
            <p:nvPr/>
          </p:nvSpPr>
          <p:spPr>
            <a:xfrm>
              <a:off x="4226615" y="4161006"/>
              <a:ext cx="205184" cy="123111"/>
            </a:xfrm>
            <a:prstGeom prst="rect">
              <a:avLst/>
            </a:prstGeom>
            <a:noFill/>
          </p:spPr>
          <p:txBody>
            <a:bodyPr wrap="none" lIns="0" tIns="0" rIns="0" bIns="0" rtlCol="0">
              <a:spAutoFit/>
            </a:bodyPr>
            <a:lstStyle/>
            <a:p>
              <a:r>
                <a:rPr kumimoji="1" lang="ja-JP" altLang="en-US" sz="800" dirty="0" smtClean="0">
                  <a:solidFill>
                    <a:srgbClr val="0000FF"/>
                  </a:solidFill>
                </a:rPr>
                <a:t>終点</a:t>
              </a:r>
              <a:endParaRPr kumimoji="1" lang="en-US" altLang="ja-JP" sz="800" dirty="0" smtClean="0">
                <a:solidFill>
                  <a:srgbClr val="0000FF"/>
                </a:solidFill>
              </a:endParaRPr>
            </a:p>
          </p:txBody>
        </p:sp>
        <p:sp>
          <p:nvSpPr>
            <p:cNvPr id="957" name="テキスト ボックス 956"/>
            <p:cNvSpPr txBox="1"/>
            <p:nvPr/>
          </p:nvSpPr>
          <p:spPr>
            <a:xfrm>
              <a:off x="4634376" y="4824448"/>
              <a:ext cx="205184" cy="123111"/>
            </a:xfrm>
            <a:prstGeom prst="rect">
              <a:avLst/>
            </a:prstGeom>
            <a:noFill/>
          </p:spPr>
          <p:txBody>
            <a:bodyPr wrap="none" lIns="0" tIns="0" rIns="0" bIns="0" rtlCol="0">
              <a:spAutoFit/>
            </a:bodyPr>
            <a:lstStyle/>
            <a:p>
              <a:r>
                <a:rPr kumimoji="1" lang="ja-JP" altLang="en-US" sz="800" dirty="0" smtClean="0">
                  <a:solidFill>
                    <a:srgbClr val="0000FF"/>
                  </a:solidFill>
                </a:rPr>
                <a:t>終点</a:t>
              </a:r>
              <a:endParaRPr kumimoji="1" lang="en-US" altLang="ja-JP" sz="800" dirty="0" smtClean="0">
                <a:solidFill>
                  <a:srgbClr val="0000FF"/>
                </a:solidFill>
              </a:endParaRPr>
            </a:p>
          </p:txBody>
        </p:sp>
      </p:grpSp>
      <p:sp>
        <p:nvSpPr>
          <p:cNvPr id="1035" name="テキスト ボックス 1034"/>
          <p:cNvSpPr txBox="1"/>
          <p:nvPr/>
        </p:nvSpPr>
        <p:spPr>
          <a:xfrm>
            <a:off x="11101410" y="6128498"/>
            <a:ext cx="3262432" cy="246221"/>
          </a:xfrm>
          <a:prstGeom prst="rect">
            <a:avLst/>
          </a:prstGeom>
          <a:noFill/>
        </p:spPr>
        <p:txBody>
          <a:bodyPr wrap="none" rtlCol="0">
            <a:spAutoFit/>
          </a:bodyPr>
          <a:lstStyle/>
          <a:p>
            <a:r>
              <a:rPr kumimoji="1" lang="ja-JP" altLang="en-US" sz="1000" b="1" dirty="0" smtClean="0">
                <a:latin typeface="メイリオ" panose="020B0604030504040204" pitchFamily="50" charset="-128"/>
                <a:ea typeface="メイリオ" panose="020B0604030504040204" pitchFamily="50" charset="-128"/>
              </a:rPr>
              <a:t>ブロックを把持した場合の探索子の分岐パターンの例</a:t>
            </a:r>
            <a:endParaRPr kumimoji="1" lang="ja-JP" altLang="en-US" sz="1000" b="1" dirty="0">
              <a:latin typeface="メイリオ" panose="020B0604030504040204" pitchFamily="50" charset="-128"/>
              <a:ea typeface="メイリオ" panose="020B0604030504040204" pitchFamily="50" charset="-128"/>
            </a:endParaRPr>
          </a:p>
        </p:txBody>
      </p:sp>
      <p:sp>
        <p:nvSpPr>
          <p:cNvPr id="995" name="正方形/長方形 994"/>
          <p:cNvSpPr/>
          <p:nvPr/>
        </p:nvSpPr>
        <p:spPr>
          <a:xfrm>
            <a:off x="6325101" y="6529061"/>
            <a:ext cx="8261054" cy="954107"/>
          </a:xfrm>
          <a:prstGeom prst="rect">
            <a:avLst/>
          </a:prstGeom>
        </p:spPr>
        <p:txBody>
          <a:bodyPr wrap="square">
            <a:spAutoFit/>
          </a:bodyPr>
          <a:lstStyle/>
          <a:p>
            <a:pPr indent="1881188"/>
            <a:r>
              <a:rPr lang="en-US" altLang="ja-JP" sz="1200" b="1" dirty="0" smtClean="0">
                <a:solidFill>
                  <a:srgbClr val="D24726"/>
                </a:solidFill>
                <a:latin typeface="メイリオ" panose="020B0604030504040204" pitchFamily="50" charset="-128"/>
                <a:ea typeface="メイリオ" panose="020B0604030504040204" pitchFamily="50" charset="-128"/>
                <a:cs typeface="メイリオ" panose="020B0604030504040204" pitchFamily="50" charset="-128"/>
              </a:rPr>
              <a:t>2-3</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で探索した</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経路</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抽象マップ上での移動距離</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と抽象走行体の向きの変更</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から</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移動コスト</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算出し、移動</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コストが最も低い経路</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を選択する。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28600" indent="-228600">
              <a:buAutoNum type="arabicPeriod"/>
            </a:pPr>
            <a:r>
              <a:rPr lang="ja-JP" altLang="en-US" sz="1200" b="1" u="sng" dirty="0" smtClean="0">
                <a:latin typeface="メイリオ" panose="020B0604030504040204" pitchFamily="50" charset="-128"/>
                <a:ea typeface="メイリオ" panose="020B0604030504040204" pitchFamily="50" charset="-128"/>
                <a:cs typeface="メイリオ" panose="020B0604030504040204" pitchFamily="50" charset="-128"/>
              </a:rPr>
              <a:t>移動</a:t>
            </a:r>
            <a:r>
              <a:rPr lang="ja-JP" altLang="en-US" sz="1200" b="1" u="sng" dirty="0">
                <a:latin typeface="メイリオ" panose="020B0604030504040204" pitchFamily="50" charset="-128"/>
                <a:ea typeface="メイリオ" panose="020B0604030504040204" pitchFamily="50" charset="-128"/>
                <a:cs typeface="メイリオ" panose="020B0604030504040204" pitchFamily="50" charset="-128"/>
              </a:rPr>
              <a:t>距離由来のコスト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経路上の隣接す</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経由点</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を結ぶ直線の長さの</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総和。</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b="1" u="sng"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b="1" u="sng" dirty="0" smtClean="0">
                <a:latin typeface="メイリオ" panose="020B0604030504040204" pitchFamily="50" charset="-128"/>
                <a:ea typeface="メイリオ" panose="020B0604030504040204" pitchFamily="50" charset="-128"/>
                <a:cs typeface="メイリオ" panose="020B0604030504040204" pitchFamily="50" charset="-128"/>
              </a:rPr>
              <a:t> 向きの変更に由来するコスト</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36" name="グループ化 635"/>
          <p:cNvGrpSpPr/>
          <p:nvPr/>
        </p:nvGrpSpPr>
        <p:grpSpPr>
          <a:xfrm>
            <a:off x="12035774" y="7027884"/>
            <a:ext cx="1855505" cy="1289614"/>
            <a:chOff x="11849022" y="7671957"/>
            <a:chExt cx="1855505" cy="1289614"/>
          </a:xfrm>
        </p:grpSpPr>
        <p:grpSp>
          <p:nvGrpSpPr>
            <p:cNvPr id="1051" name="グループ化 1050"/>
            <p:cNvGrpSpPr/>
            <p:nvPr/>
          </p:nvGrpSpPr>
          <p:grpSpPr>
            <a:xfrm>
              <a:off x="11849022" y="7671957"/>
              <a:ext cx="1855505" cy="1289614"/>
              <a:chOff x="4327625" y="4545405"/>
              <a:chExt cx="1855505" cy="1289614"/>
            </a:xfrm>
          </p:grpSpPr>
          <p:cxnSp>
            <p:nvCxnSpPr>
              <p:cNvPr id="1052" name="直線コネクタ 1051"/>
              <p:cNvCxnSpPr/>
              <p:nvPr/>
            </p:nvCxnSpPr>
            <p:spPr>
              <a:xfrm>
                <a:off x="4396936" y="4748874"/>
                <a:ext cx="1654349"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53" name="直線コネクタ 1052"/>
              <p:cNvCxnSpPr/>
              <p:nvPr/>
            </p:nvCxnSpPr>
            <p:spPr>
              <a:xfrm>
                <a:off x="4396936" y="4564735"/>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4" name="直線コネクタ 1053"/>
              <p:cNvCxnSpPr/>
              <p:nvPr/>
            </p:nvCxnSpPr>
            <p:spPr>
              <a:xfrm>
                <a:off x="4385029" y="5053965"/>
                <a:ext cx="1666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5" name="直線コネクタ 1054"/>
              <p:cNvCxnSpPr/>
              <p:nvPr/>
            </p:nvCxnSpPr>
            <p:spPr>
              <a:xfrm>
                <a:off x="5007117" y="4564735"/>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6" name="直線コネクタ 1055"/>
              <p:cNvCxnSpPr/>
              <p:nvPr/>
            </p:nvCxnSpPr>
            <p:spPr>
              <a:xfrm>
                <a:off x="5617298" y="4564735"/>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7" name="直線コネクタ 1056"/>
              <p:cNvCxnSpPr/>
              <p:nvPr/>
            </p:nvCxnSpPr>
            <p:spPr>
              <a:xfrm flipV="1">
                <a:off x="4391120" y="5661248"/>
                <a:ext cx="1666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8" name="円/楕円 1057"/>
              <p:cNvSpPr>
                <a:spLocks noChangeAspect="1"/>
              </p:cNvSpPr>
              <p:nvPr/>
            </p:nvSpPr>
            <p:spPr>
              <a:xfrm>
                <a:off x="4936198" y="4981889"/>
                <a:ext cx="137306" cy="137321"/>
              </a:xfrm>
              <a:prstGeom prst="ellipse">
                <a:avLst/>
              </a:prstGeom>
              <a:solidFill>
                <a:schemeClr val="bg1"/>
              </a:solidFill>
              <a:ln w="28575">
                <a:solidFill>
                  <a:srgbClr val="FAF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9" name="円/楕円 1058"/>
              <p:cNvSpPr>
                <a:spLocks noChangeAspect="1"/>
              </p:cNvSpPr>
              <p:nvPr/>
            </p:nvSpPr>
            <p:spPr>
              <a:xfrm>
                <a:off x="4327625" y="4981889"/>
                <a:ext cx="137306" cy="137321"/>
              </a:xfrm>
              <a:prstGeom prst="ellipse">
                <a:avLst/>
              </a:prstGeom>
              <a:solidFill>
                <a:schemeClr val="bg1"/>
              </a:solidFill>
              <a:ln w="28575">
                <a:solidFill>
                  <a:srgbClr val="FAF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0" name="円/楕円 1059"/>
              <p:cNvSpPr>
                <a:spLocks noChangeAspect="1"/>
              </p:cNvSpPr>
              <p:nvPr/>
            </p:nvSpPr>
            <p:spPr>
              <a:xfrm>
                <a:off x="5553420" y="4981889"/>
                <a:ext cx="137306" cy="137321"/>
              </a:xfrm>
              <a:prstGeom prst="ellipse">
                <a:avLst/>
              </a:prstGeom>
              <a:solidFill>
                <a:schemeClr val="bg1"/>
              </a:solidFill>
              <a:ln w="28575">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1" name="円/楕円 1060"/>
              <p:cNvSpPr>
                <a:spLocks noChangeAspect="1"/>
              </p:cNvSpPr>
              <p:nvPr/>
            </p:nvSpPr>
            <p:spPr>
              <a:xfrm>
                <a:off x="4327625" y="5591956"/>
                <a:ext cx="137306" cy="137321"/>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2" name="円/楕円 1061"/>
              <p:cNvSpPr>
                <a:spLocks noChangeAspect="1"/>
              </p:cNvSpPr>
              <p:nvPr/>
            </p:nvSpPr>
            <p:spPr>
              <a:xfrm>
                <a:off x="4936198" y="5591956"/>
                <a:ext cx="137306" cy="137321"/>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3" name="円/楕円 1062"/>
              <p:cNvSpPr>
                <a:spLocks noChangeAspect="1"/>
              </p:cNvSpPr>
              <p:nvPr/>
            </p:nvSpPr>
            <p:spPr>
              <a:xfrm>
                <a:off x="5553420" y="5591956"/>
                <a:ext cx="137306" cy="137321"/>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64" name="直線コネクタ 1063"/>
              <p:cNvCxnSpPr/>
              <p:nvPr/>
            </p:nvCxnSpPr>
            <p:spPr>
              <a:xfrm>
                <a:off x="4396936" y="5359056"/>
                <a:ext cx="1654349"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65" name="直線コネクタ 1064"/>
              <p:cNvCxnSpPr/>
              <p:nvPr/>
            </p:nvCxnSpPr>
            <p:spPr>
              <a:xfrm flipV="1">
                <a:off x="4702027" y="4564736"/>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66" name="直線コネクタ 1065"/>
              <p:cNvCxnSpPr/>
              <p:nvPr/>
            </p:nvCxnSpPr>
            <p:spPr>
              <a:xfrm flipV="1">
                <a:off x="5312208" y="4564736"/>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67" name="直線コネクタ 1066"/>
              <p:cNvCxnSpPr/>
              <p:nvPr/>
            </p:nvCxnSpPr>
            <p:spPr>
              <a:xfrm flipV="1">
                <a:off x="5922389" y="4564736"/>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68" name="テキスト ボックス 1067"/>
              <p:cNvSpPr txBox="1"/>
              <p:nvPr/>
            </p:nvSpPr>
            <p:spPr>
              <a:xfrm>
                <a:off x="5905242" y="5639205"/>
                <a:ext cx="277888" cy="195814"/>
              </a:xfrm>
              <a:prstGeom prst="rect">
                <a:avLst/>
              </a:prstGeom>
              <a:noFill/>
            </p:spPr>
            <p:txBody>
              <a:bodyPr wrap="none" lIns="36000" tIns="36000" rIns="36000" bIns="36000" rtlCol="0">
                <a:spAutoFit/>
              </a:bodyPr>
              <a:lstStyle/>
              <a:p>
                <a:r>
                  <a:rPr lang="ja-JP" altLang="en-US" sz="800" b="1" dirty="0" smtClean="0">
                    <a:solidFill>
                      <a:srgbClr val="0000FF"/>
                    </a:solidFill>
                    <a:latin typeface="Verdana" panose="020B0604030504040204" pitchFamily="34" charset="0"/>
                    <a:cs typeface="Verdana" panose="020B0604030504040204" pitchFamily="34" charset="0"/>
                  </a:rPr>
                  <a:t>始点</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1069" name="円/楕円 1068"/>
              <p:cNvSpPr/>
              <p:nvPr/>
            </p:nvSpPr>
            <p:spPr>
              <a:xfrm>
                <a:off x="4966075" y="5018964"/>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70" name="円/楕円 1069"/>
              <p:cNvSpPr/>
              <p:nvPr/>
            </p:nvSpPr>
            <p:spPr>
              <a:xfrm>
                <a:off x="5276208" y="5331491"/>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71" name="直線コネクタ 1070"/>
              <p:cNvCxnSpPr>
                <a:endCxn id="1072" idx="6"/>
              </p:cNvCxnSpPr>
              <p:nvPr/>
            </p:nvCxnSpPr>
            <p:spPr>
              <a:xfrm flipH="1" flipV="1">
                <a:off x="5652112" y="5659360"/>
                <a:ext cx="247188" cy="1888"/>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sp>
            <p:nvSpPr>
              <p:cNvPr id="1072" name="円/楕円 1071"/>
              <p:cNvSpPr/>
              <p:nvPr/>
            </p:nvSpPr>
            <p:spPr>
              <a:xfrm>
                <a:off x="5580112" y="5623360"/>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73" name="直線コネクタ 1072"/>
              <p:cNvCxnSpPr>
                <a:endCxn id="1070" idx="5"/>
              </p:cNvCxnSpPr>
              <p:nvPr/>
            </p:nvCxnSpPr>
            <p:spPr>
              <a:xfrm flipH="1" flipV="1">
                <a:off x="5337664" y="5392947"/>
                <a:ext cx="264590" cy="266414"/>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cxnSp>
            <p:nvCxnSpPr>
              <p:cNvPr id="1074" name="直線コネクタ 1073"/>
              <p:cNvCxnSpPr/>
              <p:nvPr/>
            </p:nvCxnSpPr>
            <p:spPr>
              <a:xfrm flipH="1" flipV="1">
                <a:off x="5032103" y="5077823"/>
                <a:ext cx="264590" cy="266414"/>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cxnSp>
            <p:nvCxnSpPr>
              <p:cNvPr id="1075" name="直線コネクタ 1074"/>
              <p:cNvCxnSpPr/>
              <p:nvPr/>
            </p:nvCxnSpPr>
            <p:spPr>
              <a:xfrm flipH="1" flipV="1">
                <a:off x="4739607" y="5057545"/>
                <a:ext cx="259053" cy="1"/>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sp>
            <p:nvSpPr>
              <p:cNvPr id="1076" name="円弧 1075"/>
              <p:cNvSpPr/>
              <p:nvPr/>
            </p:nvSpPr>
            <p:spPr>
              <a:xfrm>
                <a:off x="5436096" y="5506346"/>
                <a:ext cx="239558" cy="265719"/>
              </a:xfrm>
              <a:prstGeom prst="arc">
                <a:avLst>
                  <a:gd name="adj1" fmla="val 10255628"/>
                  <a:gd name="adj2" fmla="val 14114357"/>
                </a:avLst>
              </a:prstGeom>
              <a:ln w="12700">
                <a:solidFill>
                  <a:schemeClr val="accent6">
                    <a:lumMod val="75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77" name="直線コネクタ 1076"/>
              <p:cNvCxnSpPr/>
              <p:nvPr/>
            </p:nvCxnSpPr>
            <p:spPr>
              <a:xfrm flipH="1" flipV="1">
                <a:off x="4739607" y="4797152"/>
                <a:ext cx="242703" cy="244376"/>
              </a:xfrm>
              <a:prstGeom prst="line">
                <a:avLst/>
              </a:prstGeom>
              <a:ln w="19050">
                <a:solidFill>
                  <a:srgbClr val="FF25FF"/>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8" name="円弧 1077"/>
              <p:cNvSpPr/>
              <p:nvPr/>
            </p:nvSpPr>
            <p:spPr>
              <a:xfrm>
                <a:off x="4821426" y="4901521"/>
                <a:ext cx="239558" cy="265719"/>
              </a:xfrm>
              <a:prstGeom prst="arc">
                <a:avLst>
                  <a:gd name="adj1" fmla="val 10255628"/>
                  <a:gd name="adj2" fmla="val 14114357"/>
                </a:avLst>
              </a:prstGeom>
              <a:ln w="12700">
                <a:solidFill>
                  <a:srgbClr val="0000FF"/>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79" name="円/楕円 1078"/>
              <p:cNvSpPr/>
              <p:nvPr/>
            </p:nvSpPr>
            <p:spPr>
              <a:xfrm>
                <a:off x="5886389" y="5629343"/>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80" name="円/楕円 1079"/>
              <p:cNvSpPr/>
              <p:nvPr/>
            </p:nvSpPr>
            <p:spPr>
              <a:xfrm>
                <a:off x="4665776" y="5013176"/>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81" name="テキスト ボックス 1080"/>
              <p:cNvSpPr txBox="1"/>
              <p:nvPr/>
            </p:nvSpPr>
            <p:spPr>
              <a:xfrm>
                <a:off x="4443056" y="5060064"/>
                <a:ext cx="415746" cy="195814"/>
              </a:xfrm>
              <a:prstGeom prst="rect">
                <a:avLst/>
              </a:prstGeom>
              <a:noFill/>
            </p:spPr>
            <p:txBody>
              <a:bodyPr wrap="none" lIns="36000" tIns="36000" rIns="36000" bIns="36000" rtlCol="0">
                <a:spAutoFit/>
              </a:bodyPr>
              <a:lstStyle/>
              <a:p>
                <a:r>
                  <a:rPr lang="ja-JP" altLang="en-US" sz="800" b="1" dirty="0" smtClean="0">
                    <a:solidFill>
                      <a:srgbClr val="0000FF"/>
                    </a:solidFill>
                    <a:latin typeface="Verdana" panose="020B0604030504040204" pitchFamily="34" charset="0"/>
                    <a:cs typeface="Verdana" panose="020B0604030504040204" pitchFamily="34" charset="0"/>
                  </a:rPr>
                  <a:t>終点 ①</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1082" name="円/楕円 1081"/>
              <p:cNvSpPr/>
              <p:nvPr/>
            </p:nvSpPr>
            <p:spPr>
              <a:xfrm>
                <a:off x="4971117" y="4712874"/>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83" name="直線コネクタ 1082"/>
              <p:cNvCxnSpPr/>
              <p:nvPr/>
            </p:nvCxnSpPr>
            <p:spPr>
              <a:xfrm rot="5400000" flipH="1" flipV="1">
                <a:off x="4881959" y="4889838"/>
                <a:ext cx="259053" cy="1"/>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sp>
            <p:nvSpPr>
              <p:cNvPr id="1084" name="円弧 1083"/>
              <p:cNvSpPr/>
              <p:nvPr/>
            </p:nvSpPr>
            <p:spPr>
              <a:xfrm rot="1635575">
                <a:off x="4840599" y="4869075"/>
                <a:ext cx="239558" cy="265719"/>
              </a:xfrm>
              <a:prstGeom prst="arc">
                <a:avLst>
                  <a:gd name="adj1" fmla="val 11644373"/>
                  <a:gd name="adj2" fmla="val 15650043"/>
                </a:avLst>
              </a:prstGeom>
              <a:ln w="12700">
                <a:solidFill>
                  <a:srgbClr val="008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85" name="テキスト ボックス 1084"/>
              <p:cNvSpPr txBox="1"/>
              <p:nvPr/>
            </p:nvSpPr>
            <p:spPr>
              <a:xfrm>
                <a:off x="4757438" y="4545405"/>
                <a:ext cx="415746" cy="195814"/>
              </a:xfrm>
              <a:prstGeom prst="rect">
                <a:avLst/>
              </a:prstGeom>
              <a:noFill/>
            </p:spPr>
            <p:txBody>
              <a:bodyPr wrap="none" lIns="36000" tIns="36000" rIns="36000" bIns="36000" rtlCol="0">
                <a:spAutoFit/>
              </a:bodyPr>
              <a:lstStyle/>
              <a:p>
                <a:r>
                  <a:rPr lang="ja-JP" altLang="en-US" sz="800" b="1" dirty="0" smtClean="0">
                    <a:solidFill>
                      <a:srgbClr val="0000FF"/>
                    </a:solidFill>
                    <a:latin typeface="Verdana" panose="020B0604030504040204" pitchFamily="34" charset="0"/>
                    <a:cs typeface="Verdana" panose="020B0604030504040204" pitchFamily="34" charset="0"/>
                  </a:rPr>
                  <a:t>終点 ②</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1086" name="左中かっこ 1085"/>
              <p:cNvSpPr/>
              <p:nvPr/>
            </p:nvSpPr>
            <p:spPr>
              <a:xfrm rot="8094887">
                <a:off x="5353533" y="4886203"/>
                <a:ext cx="144016" cy="720930"/>
              </a:xfrm>
              <a:prstGeom prst="leftBrace">
                <a:avLst>
                  <a:gd name="adj1" fmla="val 27977"/>
                  <a:gd name="adj2" fmla="val 50000"/>
                </a:avLst>
              </a:pr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87" name="テキスト ボックス 1086"/>
              <p:cNvSpPr txBox="1"/>
              <p:nvPr/>
            </p:nvSpPr>
            <p:spPr>
              <a:xfrm rot="2564961">
                <a:off x="5123357" y="5061810"/>
                <a:ext cx="877411" cy="195814"/>
              </a:xfrm>
              <a:prstGeom prst="rect">
                <a:avLst/>
              </a:prstGeom>
              <a:solidFill>
                <a:srgbClr val="FFFFFF">
                  <a:alpha val="41961"/>
                </a:srgbClr>
              </a:solidFill>
            </p:spPr>
            <p:txBody>
              <a:bodyPr wrap="none" lIns="36000" tIns="36000" rIns="36000" bIns="36000" rtlCol="0">
                <a:spAutoFit/>
              </a:bodyPr>
              <a:lstStyle/>
              <a:p>
                <a:r>
                  <a:rPr lang="ja-JP" altLang="en-US" sz="800" b="1" dirty="0" smtClean="0">
                    <a:solidFill>
                      <a:srgbClr val="0000FF"/>
                    </a:solidFill>
                    <a:latin typeface="Verdana" panose="020B0604030504040204" pitchFamily="34" charset="0"/>
                    <a:cs typeface="Verdana" panose="020B0604030504040204" pitchFamily="34" charset="0"/>
                  </a:rPr>
                  <a:t>向きが一定の区間</a:t>
                </a:r>
                <a:endParaRPr kumimoji="1" lang="ja-JP" altLang="en-US" sz="800" b="1" dirty="0">
                  <a:solidFill>
                    <a:srgbClr val="0000FF"/>
                  </a:solidFill>
                  <a:latin typeface="Verdana" panose="020B0604030504040204" pitchFamily="34" charset="0"/>
                  <a:cs typeface="Verdana" panose="020B0604030504040204" pitchFamily="34" charset="0"/>
                </a:endParaRPr>
              </a:p>
            </p:txBody>
          </p:sp>
        </p:grpSp>
        <mc:AlternateContent xmlns:mc="http://schemas.openxmlformats.org/markup-compatibility/2006" xmlns:a14="http://schemas.microsoft.com/office/drawing/2010/main">
          <mc:Choice Requires="a14">
            <p:sp>
              <p:nvSpPr>
                <p:cNvPr id="1090" name="テキスト ボックス 1089"/>
                <p:cNvSpPr txBox="1"/>
                <p:nvPr/>
              </p:nvSpPr>
              <p:spPr>
                <a:xfrm>
                  <a:off x="12928295" y="8743068"/>
                  <a:ext cx="205688" cy="195814"/>
                </a:xfrm>
                <a:prstGeom prst="rect">
                  <a:avLst/>
                </a:prstGeom>
                <a:noFill/>
              </p:spPr>
              <p:txBody>
                <a:bodyPr wrap="none" lIns="36000" tIns="36000" rIns="36000" bIns="3600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800" i="1">
                                <a:latin typeface="Cambria Math" panose="02040503050406030204" pitchFamily="18" charset="0"/>
                                <a:ea typeface="メイリオ" panose="020B0604030504040204" pitchFamily="50" charset="-128"/>
                              </a:rPr>
                            </m:ctrlPr>
                          </m:sSubPr>
                          <m:e>
                            <m:r>
                              <a:rPr lang="en-US" altLang="ja-JP" sz="800" i="1">
                                <a:latin typeface="Cambria Math"/>
                                <a:ea typeface="メイリオ" panose="020B0604030504040204" pitchFamily="50" charset="-128"/>
                              </a:rPr>
                              <m:t>𝑃</m:t>
                            </m:r>
                          </m:e>
                          <m:sub>
                            <m:r>
                              <a:rPr lang="en-US" altLang="ja-JP" sz="800" i="1">
                                <a:latin typeface="Cambria Math"/>
                                <a:ea typeface="メイリオ" panose="020B0604030504040204" pitchFamily="50" charset="-128"/>
                              </a:rPr>
                              <m:t>𝑛</m:t>
                            </m:r>
                          </m:sub>
                        </m:sSub>
                      </m:oMath>
                    </m:oMathPara>
                  </a14:m>
                  <a:endParaRPr kumimoji="1" lang="ja-JP" altLang="en-US" sz="800" b="1" dirty="0">
                    <a:solidFill>
                      <a:srgbClr val="0000FF"/>
                    </a:solidFill>
                    <a:latin typeface="Verdana" panose="020B0604030504040204" pitchFamily="34" charset="0"/>
                    <a:cs typeface="Verdana" panose="020B0604030504040204" pitchFamily="34" charset="0"/>
                  </a:endParaRPr>
                </a:p>
              </p:txBody>
            </p:sp>
          </mc:Choice>
          <mc:Fallback xmlns="">
            <p:sp>
              <p:nvSpPr>
                <p:cNvPr id="1090" name="テキスト ボックス 1089"/>
                <p:cNvSpPr txBox="1">
                  <a:spLocks noRot="1" noChangeAspect="1" noMove="1" noResize="1" noEditPoints="1" noAdjustHandles="1" noChangeArrowheads="1" noChangeShapeType="1" noTextEdit="1"/>
                </p:cNvSpPr>
                <p:nvPr/>
              </p:nvSpPr>
              <p:spPr>
                <a:xfrm>
                  <a:off x="12928295" y="8743068"/>
                  <a:ext cx="205688" cy="195814"/>
                </a:xfrm>
                <a:prstGeom prst="rect">
                  <a:avLst/>
                </a:prstGeom>
                <a:blipFill rotWithShape="1">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91" name="テキスト ボックス 1090"/>
                <p:cNvSpPr txBox="1"/>
                <p:nvPr/>
              </p:nvSpPr>
              <p:spPr>
                <a:xfrm>
                  <a:off x="12331395" y="8146168"/>
                  <a:ext cx="228130" cy="195814"/>
                </a:xfrm>
                <a:prstGeom prst="rect">
                  <a:avLst/>
                </a:prstGeom>
                <a:noFill/>
              </p:spPr>
              <p:txBody>
                <a:bodyPr wrap="none" lIns="36000" tIns="36000" rIns="36000" bIns="3600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800" i="1" smtClean="0">
                                <a:latin typeface="Cambria Math" panose="02040503050406030204" pitchFamily="18" charset="0"/>
                                <a:ea typeface="メイリオ" panose="020B0604030504040204" pitchFamily="50" charset="-128"/>
                              </a:rPr>
                            </m:ctrlPr>
                          </m:sSubPr>
                          <m:e>
                            <m:r>
                              <a:rPr lang="en-US" altLang="ja-JP" sz="800" i="1">
                                <a:latin typeface="Cambria Math"/>
                                <a:ea typeface="メイリオ" panose="020B0604030504040204" pitchFamily="50" charset="-128"/>
                              </a:rPr>
                              <m:t>𝑃</m:t>
                            </m:r>
                          </m:e>
                          <m:sub>
                            <m:r>
                              <a:rPr lang="en-US" altLang="ja-JP" sz="800" b="0" i="1" smtClean="0">
                                <a:latin typeface="Cambria Math"/>
                                <a:ea typeface="メイリオ" panose="020B0604030504040204" pitchFamily="50" charset="-128"/>
                              </a:rPr>
                              <m:t>𝑚</m:t>
                            </m:r>
                          </m:sub>
                        </m:sSub>
                      </m:oMath>
                    </m:oMathPara>
                  </a14:m>
                  <a:endParaRPr kumimoji="1" lang="ja-JP" altLang="en-US" sz="800" b="1" dirty="0">
                    <a:solidFill>
                      <a:srgbClr val="0000FF"/>
                    </a:solidFill>
                    <a:latin typeface="Verdana" panose="020B0604030504040204" pitchFamily="34" charset="0"/>
                    <a:cs typeface="Verdana" panose="020B0604030504040204" pitchFamily="34" charset="0"/>
                  </a:endParaRPr>
                </a:p>
              </p:txBody>
            </p:sp>
          </mc:Choice>
          <mc:Fallback xmlns="">
            <p:sp>
              <p:nvSpPr>
                <p:cNvPr id="1091" name="テキスト ボックス 1090"/>
                <p:cNvSpPr txBox="1">
                  <a:spLocks noRot="1" noChangeAspect="1" noMove="1" noResize="1" noEditPoints="1" noAdjustHandles="1" noChangeArrowheads="1" noChangeShapeType="1" noTextEdit="1"/>
                </p:cNvSpPr>
                <p:nvPr/>
              </p:nvSpPr>
              <p:spPr>
                <a:xfrm>
                  <a:off x="12331395" y="8146168"/>
                  <a:ext cx="228130" cy="195814"/>
                </a:xfrm>
                <a:prstGeom prst="rect">
                  <a:avLst/>
                </a:prstGeom>
                <a:blipFill rotWithShape="1">
                  <a:blip r:embed="rId5"/>
                  <a:stretch>
                    <a:fillRect/>
                  </a:stretch>
                </a:blipFill>
              </p:spPr>
              <p:txBody>
                <a:bodyPr/>
                <a:lstStyle/>
                <a:p>
                  <a:r>
                    <a:rPr lang="ja-JP" altLang="en-US">
                      <a:noFill/>
                    </a:rPr>
                    <a:t> </a:t>
                  </a:r>
                </a:p>
              </p:txBody>
            </p:sp>
          </mc:Fallback>
        </mc:AlternateContent>
      </p:grpSp>
      <p:graphicFrame>
        <p:nvGraphicFramePr>
          <p:cNvPr id="584" name="表 583"/>
          <p:cNvGraphicFramePr>
            <a:graphicFrameLocks noGrp="1"/>
          </p:cNvGraphicFramePr>
          <p:nvPr>
            <p:extLst>
              <p:ext uri="{D42A27DB-BD31-4B8C-83A1-F6EECF244321}">
                <p14:modId xmlns:p14="http://schemas.microsoft.com/office/powerpoint/2010/main" val="1852561125"/>
              </p:ext>
            </p:extLst>
          </p:nvPr>
        </p:nvGraphicFramePr>
        <p:xfrm>
          <a:off x="6667126" y="7443705"/>
          <a:ext cx="4323771" cy="731520"/>
        </p:xfrm>
        <a:graphic>
          <a:graphicData uri="http://schemas.openxmlformats.org/drawingml/2006/table">
            <a:tbl>
              <a:tblPr firstRow="1" bandRow="1">
                <a:tableStyleId>{5C22544A-7EE6-4342-B048-85BDC9FD1C3A}</a:tableStyleId>
              </a:tblPr>
              <a:tblGrid>
                <a:gridCol w="1797519"/>
                <a:gridCol w="2526252"/>
              </a:tblGrid>
              <a:tr h="232701">
                <a:tc>
                  <a:txBody>
                    <a:bodyPr/>
                    <a:lstStyle/>
                    <a:p>
                      <a:r>
                        <a:rPr kumimoji="1" lang="ja-JP" altLang="en-US" sz="1000" b="1" dirty="0" smtClean="0"/>
                        <a:t>抽象走行体の移動</a:t>
                      </a:r>
                      <a:endParaRPr kumimoji="1" lang="ja-JP" altLang="en-US" sz="1000" b="1" dirty="0"/>
                    </a:p>
                  </a:txBody>
                  <a:tcPr/>
                </a:tc>
                <a:tc>
                  <a:txBody>
                    <a:bodyPr/>
                    <a:lstStyle/>
                    <a:p>
                      <a:r>
                        <a:rPr kumimoji="1" lang="ja-JP" altLang="en-US" sz="1000" b="1" dirty="0" smtClean="0"/>
                        <a:t>現実の走行体への影響</a:t>
                      </a:r>
                      <a:endParaRPr kumimoji="1" lang="ja-JP" altLang="en-US" sz="1000" b="1" dirty="0"/>
                    </a:p>
                  </a:txBody>
                  <a:tcPr/>
                </a:tc>
              </a:tr>
              <a:tr h="232701">
                <a:tc>
                  <a:txBody>
                    <a:bodyPr/>
                    <a:lstStyle/>
                    <a:p>
                      <a:r>
                        <a:rPr kumimoji="1" lang="ja-JP" altLang="en-US" sz="1000" b="1" dirty="0" smtClean="0"/>
                        <a:t>向きの急激な変化</a:t>
                      </a:r>
                      <a:endParaRPr kumimoji="1" lang="ja-JP" altLang="en-US" sz="1000" b="1" dirty="0"/>
                    </a:p>
                  </a:txBody>
                  <a:tcPr/>
                </a:tc>
                <a:tc>
                  <a:txBody>
                    <a:bodyPr/>
                    <a:lstStyle/>
                    <a:p>
                      <a:r>
                        <a:rPr kumimoji="1" lang="ja-JP" altLang="en-US" sz="1000" b="1" dirty="0" smtClean="0"/>
                        <a:t>移動速度低下</a:t>
                      </a:r>
                      <a:r>
                        <a:rPr kumimoji="1" lang="en-US" altLang="ja-JP" sz="1000" b="1" dirty="0" smtClean="0"/>
                        <a:t>,</a:t>
                      </a:r>
                      <a:r>
                        <a:rPr kumimoji="1" lang="ja-JP" altLang="en-US" sz="1000" b="1" dirty="0" smtClean="0"/>
                        <a:t> 自己位置推定の精度低下</a:t>
                      </a:r>
                      <a:endParaRPr kumimoji="1" lang="ja-JP" altLang="en-US" sz="1000" b="1" dirty="0"/>
                    </a:p>
                  </a:txBody>
                  <a:tcPr/>
                </a:tc>
              </a:tr>
              <a:tr h="232701">
                <a:tc>
                  <a:txBody>
                    <a:bodyPr/>
                    <a:lstStyle/>
                    <a:p>
                      <a:r>
                        <a:rPr kumimoji="1" lang="ja-JP" altLang="en-US" sz="1000" b="1" dirty="0" smtClean="0"/>
                        <a:t>向きの変化に要した移動距離</a:t>
                      </a:r>
                      <a:endParaRPr kumimoji="1" lang="ja-JP" altLang="en-US" sz="1000" b="1" dirty="0"/>
                    </a:p>
                  </a:txBody>
                  <a:tcPr/>
                </a:tc>
                <a:tc>
                  <a:txBody>
                    <a:bodyPr/>
                    <a:lstStyle/>
                    <a:p>
                      <a:r>
                        <a:rPr kumimoji="1" lang="ja-JP" altLang="en-US" sz="1000" b="1" dirty="0" smtClean="0"/>
                        <a:t>上の影響</a:t>
                      </a:r>
                      <a:r>
                        <a:rPr kumimoji="1" lang="ja-JP" altLang="en-US" sz="1000" b="1" dirty="0" smtClean="0"/>
                        <a:t>の緩和</a:t>
                      </a:r>
                      <a:endParaRPr kumimoji="1" lang="ja-JP" altLang="en-US" sz="1000" b="1" dirty="0"/>
                    </a:p>
                  </a:txBody>
                  <a:tcPr/>
                </a:tc>
              </a:tr>
            </a:tbl>
          </a:graphicData>
        </a:graphic>
      </p:graphicFrame>
      <mc:AlternateContent xmlns:mc="http://schemas.openxmlformats.org/markup-compatibility/2006">
        <mc:Choice xmlns:a14="http://schemas.microsoft.com/office/drawing/2010/main" Requires="a14">
          <p:sp>
            <p:nvSpPr>
              <p:cNvPr id="1092" name="正方形/長方形 1091"/>
              <p:cNvSpPr/>
              <p:nvPr/>
            </p:nvSpPr>
            <p:spPr>
              <a:xfrm>
                <a:off x="6683126" y="8254544"/>
                <a:ext cx="6723141" cy="415498"/>
              </a:xfrm>
              <a:prstGeom prst="rect">
                <a:avLst/>
              </a:prstGeom>
            </p:spPr>
            <p:txBody>
              <a:bodyPr wrap="square">
                <a:spAutoFit/>
              </a:bodyPr>
              <a:lstStyle/>
              <a:p>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経路上で向きの変化する点：</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i="1">
                            <a:latin typeface="Cambria Math"/>
                            <a:ea typeface="メイリオ" panose="020B0604030504040204" pitchFamily="50" charset="-128"/>
                          </a:rPr>
                          <m:t>𝑃</m:t>
                        </m:r>
                      </m:e>
                      <m:sub>
                        <m:r>
                          <a:rPr lang="en-US" altLang="ja-JP" sz="1050" i="1">
                            <a:latin typeface="Cambria Math"/>
                            <a:ea typeface="メイリオ" panose="020B0604030504040204" pitchFamily="50" charset="-128"/>
                          </a:rPr>
                          <m:t>𝑛</m:t>
                        </m:r>
                      </m:sub>
                    </m:sSub>
                    <m:r>
                      <a:rPr lang="ja-JP" altLang="en-US" sz="1050" b="0" i="1" smtClean="0">
                        <a:latin typeface="Cambria Math"/>
                        <a:ea typeface="メイリオ" panose="020B0604030504040204" pitchFamily="50" charset="-128"/>
                      </a:rPr>
                      <m:t> </m:t>
                    </m:r>
                    <m:sSub>
                      <m:sSubPr>
                        <m:ctrlPr>
                          <a:rPr lang="en-US" altLang="ja-JP" sz="1050" i="1">
                            <a:latin typeface="Cambria Math" panose="02040503050406030204" pitchFamily="18" charset="0"/>
                            <a:ea typeface="メイリオ" panose="020B0604030504040204" pitchFamily="50" charset="-128"/>
                          </a:rPr>
                        </m:ctrlPr>
                      </m:sSubPr>
                      <m:e>
                        <m:r>
                          <a:rPr lang="ja-JP" altLang="en-US" sz="1050" b="0" i="1" smtClean="0">
                            <a:latin typeface="Cambria Math"/>
                            <a:ea typeface="メイリオ" panose="020B0604030504040204" pitchFamily="50" charset="-128"/>
                          </a:rPr>
                          <m:t>            </m:t>
                        </m:r>
                        <m:r>
                          <a:rPr lang="ja-JP" altLang="en-US" sz="1050" b="0" i="1" smtClean="0">
                            <a:latin typeface="Cambria Math"/>
                            <a:ea typeface="メイリオ" panose="020B0604030504040204" pitchFamily="50" charset="-128"/>
                          </a:rPr>
                          <m:t>点</m:t>
                        </m:r>
                        <m:r>
                          <a:rPr lang="en-US" altLang="ja-JP" sz="1050" i="1">
                            <a:latin typeface="Cambria Math"/>
                            <a:ea typeface="メイリオ" panose="020B0604030504040204" pitchFamily="50" charset="-128"/>
                          </a:rPr>
                          <m:t>𝑃</m:t>
                        </m:r>
                      </m:e>
                      <m:sub>
                        <m:r>
                          <a:rPr lang="en-US" altLang="ja-JP" sz="1050" b="0" i="1" smtClean="0">
                            <a:latin typeface="Cambria Math"/>
                            <a:ea typeface="メイリオ" panose="020B0604030504040204" pitchFamily="50" charset="-128"/>
                          </a:rPr>
                          <m:t>𝑚</m:t>
                        </m:r>
                      </m:sub>
                    </m:sSub>
                  </m:oMath>
                </a14:m>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の次に向きが変化する点：</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i="1">
                            <a:latin typeface="Cambria Math"/>
                            <a:ea typeface="メイリオ" panose="020B0604030504040204" pitchFamily="50" charset="-128"/>
                          </a:rPr>
                          <m:t>𝑃</m:t>
                        </m:r>
                      </m:e>
                      <m:sub>
                        <m:r>
                          <a:rPr lang="en-US" altLang="ja-JP" sz="1050" b="0" i="1" smtClean="0">
                            <a:latin typeface="Cambria Math"/>
                            <a:ea typeface="メイリオ" panose="020B0604030504040204" pitchFamily="50" charset="-128"/>
                          </a:rPr>
                          <m:t>𝑚</m:t>
                        </m:r>
                      </m:sub>
                    </m:sSub>
                  </m:oMath>
                </a14:m>
                <a:endPar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050" dirty="0" smtClean="0">
                    <a:ea typeface="メイリオ" panose="020B0604030504040204" pitchFamily="50" charset="-128"/>
                  </a:rPr>
                  <a:t>点</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i="1">
                            <a:latin typeface="Cambria Math"/>
                            <a:ea typeface="メイリオ" panose="020B0604030504040204" pitchFamily="50" charset="-128"/>
                          </a:rPr>
                          <m:t>𝑃</m:t>
                        </m:r>
                      </m:e>
                      <m:sub>
                        <m:r>
                          <a:rPr lang="en-US" altLang="ja-JP" sz="1050" i="1">
                            <a:latin typeface="Cambria Math"/>
                            <a:ea typeface="メイリオ" panose="020B0604030504040204" pitchFamily="50" charset="-128"/>
                          </a:rPr>
                          <m:t>𝑛</m:t>
                        </m:r>
                      </m:sub>
                    </m:sSub>
                  </m:oMath>
                </a14:m>
                <a:r>
                  <a:rPr lang="ja-JP" altLang="en-US" sz="1050" dirty="0" err="1" smtClean="0">
                    <a:latin typeface="メイリオ" panose="020B0604030504040204" pitchFamily="50" charset="-128"/>
                    <a:ea typeface="メイリオ" panose="020B0604030504040204" pitchFamily="50" charset="-128"/>
                    <a:cs typeface="メイリオ" panose="020B0604030504040204" pitchFamily="50" charset="-128"/>
                  </a:rPr>
                  <a:t>での</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向きの</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変化：</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b="0" i="1" smtClean="0">
                            <a:latin typeface="Cambria Math"/>
                            <a:ea typeface="メイリオ" panose="020B0604030504040204" pitchFamily="50" charset="-128"/>
                          </a:rPr>
                          <m:t>𝐴</m:t>
                        </m:r>
                      </m:e>
                      <m:sub>
                        <m:r>
                          <a:rPr lang="en-US" altLang="ja-JP" sz="1050" i="1">
                            <a:latin typeface="Cambria Math"/>
                            <a:ea typeface="メイリオ" panose="020B0604030504040204" pitchFamily="50" charset="-128"/>
                          </a:rPr>
                          <m:t>𝑛</m:t>
                        </m:r>
                      </m:sub>
                    </m:sSub>
                  </m:oMath>
                </a14:m>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度</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050" dirty="0" smtClean="0">
                    <a:ea typeface="メイリオ" panose="020B0604030504040204" pitchFamily="50" charset="-128"/>
                  </a:rPr>
                  <a:t>点</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b="0" i="1" smtClean="0">
                            <a:latin typeface="Cambria Math"/>
                            <a:ea typeface="メイリオ" panose="020B0604030504040204" pitchFamily="50" charset="-128"/>
                          </a:rPr>
                          <m:t>𝑃</m:t>
                        </m:r>
                      </m:e>
                      <m:sub>
                        <m:r>
                          <a:rPr lang="en-US" altLang="ja-JP" sz="1050" b="0" i="1" smtClean="0">
                            <a:latin typeface="Cambria Math"/>
                            <a:ea typeface="メイリオ" panose="020B0604030504040204" pitchFamily="50" charset="-128"/>
                          </a:rPr>
                          <m:t>𝑚</m:t>
                        </m:r>
                      </m:sub>
                    </m:sSub>
                  </m:oMath>
                </a14:m>
                <a:r>
                  <a:rPr lang="ja-JP" altLang="en-US" sz="1050" dirty="0" err="1">
                    <a:latin typeface="メイリオ" panose="020B0604030504040204" pitchFamily="50" charset="-128"/>
                    <a:ea typeface="メイリオ" panose="020B0604030504040204" pitchFamily="50" charset="-128"/>
                    <a:cs typeface="メイリオ" panose="020B0604030504040204" pitchFamily="50" charset="-128"/>
                  </a:rPr>
                  <a:t>での</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向きの変化：</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i="1">
                            <a:latin typeface="Cambria Math"/>
                            <a:ea typeface="メイリオ" panose="020B0604030504040204" pitchFamily="50" charset="-128"/>
                          </a:rPr>
                          <m:t>𝐴</m:t>
                        </m:r>
                      </m:e>
                      <m:sub>
                        <m:r>
                          <a:rPr lang="en-US" altLang="ja-JP" sz="1050" b="0" i="1" smtClean="0">
                            <a:latin typeface="Cambria Math"/>
                            <a:ea typeface="メイリオ" panose="020B0604030504040204" pitchFamily="50" charset="-128"/>
                          </a:rPr>
                          <m:t>𝑚</m:t>
                        </m:r>
                      </m:sub>
                    </m:sSub>
                  </m:oMath>
                </a14:m>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度</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向きの変化</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は右周り</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を正とする</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p>
            </p:txBody>
          </p:sp>
        </mc:Choice>
        <mc:Fallback>
          <p:sp>
            <p:nvSpPr>
              <p:cNvPr id="1092" name="正方形/長方形 1091"/>
              <p:cNvSpPr>
                <a:spLocks noRot="1" noChangeAspect="1" noMove="1" noResize="1" noEditPoints="1" noAdjustHandles="1" noChangeArrowheads="1" noChangeShapeType="1" noTextEdit="1"/>
              </p:cNvSpPr>
              <p:nvPr/>
            </p:nvSpPr>
            <p:spPr>
              <a:xfrm>
                <a:off x="6683126" y="8254544"/>
                <a:ext cx="6723141" cy="415498"/>
              </a:xfrm>
              <a:prstGeom prst="rect">
                <a:avLst/>
              </a:prstGeom>
              <a:blipFill rotWithShape="0">
                <a:blip r:embed="rId6"/>
                <a:stretch>
                  <a:fillRect b="-8824"/>
                </a:stretch>
              </a:blipFill>
            </p:spPr>
            <p:txBody>
              <a:bodyPr/>
              <a:lstStyle/>
              <a:p>
                <a:r>
                  <a:rPr lang="ja-JP" altLang="en-US">
                    <a:noFill/>
                  </a:rPr>
                  <a:t> </a:t>
                </a:r>
              </a:p>
            </p:txBody>
          </p:sp>
        </mc:Fallback>
      </mc:AlternateContent>
      <p:sp>
        <p:nvSpPr>
          <p:cNvPr id="688" name="テキスト ボックス 687"/>
          <p:cNvSpPr txBox="1"/>
          <p:nvPr/>
        </p:nvSpPr>
        <p:spPr>
          <a:xfrm>
            <a:off x="6914936" y="8765438"/>
            <a:ext cx="2031325" cy="276999"/>
          </a:xfrm>
          <a:prstGeom prst="rect">
            <a:avLst/>
          </a:prstGeom>
          <a:noFill/>
        </p:spPr>
        <p:txBody>
          <a:bodyPr wrap="none" rtlCol="0">
            <a:spAutoFit/>
          </a:bodyPr>
          <a:lstStyle/>
          <a:p>
            <a:r>
              <a:rPr kumimoji="1" lang="ja-JP" altLang="en-US" sz="1200" b="1" dirty="0" smtClean="0">
                <a:latin typeface="メイリオ" panose="020B0604030504040204" pitchFamily="50" charset="-128"/>
                <a:ea typeface="メイリオ" panose="020B0604030504040204" pitchFamily="50" charset="-128"/>
              </a:rPr>
              <a:t>向き変更に由来するコスト</a:t>
            </a:r>
            <a:endParaRPr kumimoji="1" lang="ja-JP" altLang="en-US" sz="1200" b="1"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093" name="テキスト ボックス 1092"/>
              <p:cNvSpPr txBox="1"/>
              <p:nvPr/>
            </p:nvSpPr>
            <p:spPr>
              <a:xfrm>
                <a:off x="8726602" y="8647113"/>
                <a:ext cx="2058897" cy="5427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200" i="1" smtClean="0">
                          <a:latin typeface="Cambria Math"/>
                          <a:ea typeface="Cambria Math"/>
                        </a:rPr>
                        <m:t>=</m:t>
                      </m:r>
                      <m:nary>
                        <m:naryPr>
                          <m:chr m:val="∑"/>
                          <m:subHide m:val="on"/>
                          <m:supHide m:val="on"/>
                          <m:ctrlPr>
                            <a:rPr kumimoji="1" lang="ja-JP" altLang="en-US" sz="1200" i="1" smtClean="0">
                              <a:latin typeface="Cambria Math" panose="02040503050406030204" pitchFamily="18" charset="0"/>
                            </a:rPr>
                          </m:ctrlPr>
                        </m:naryPr>
                        <m:sub/>
                        <m:sup/>
                        <m:e>
                          <m:f>
                            <m:fPr>
                              <m:ctrlPr>
                                <a:rPr kumimoji="1" lang="en-US" altLang="ja-JP" sz="1200" i="1" smtClean="0">
                                  <a:latin typeface="Cambria Math" panose="02040503050406030204" pitchFamily="18" charset="0"/>
                                </a:rPr>
                              </m:ctrlPr>
                            </m:fPr>
                            <m:num>
                              <m:r>
                                <a:rPr kumimoji="1" lang="en-US" altLang="ja-JP" sz="1200" b="0" i="1" smtClean="0">
                                  <a:latin typeface="Cambria Math"/>
                                </a:rPr>
                                <m:t>2</m:t>
                              </m:r>
                              <m:d>
                                <m:dPr>
                                  <m:ctrlPr>
                                    <a:rPr kumimoji="1" lang="en-US" altLang="ja-JP" sz="1200" i="1" smtClean="0">
                                      <a:latin typeface="Cambria Math" panose="02040503050406030204" pitchFamily="18" charset="0"/>
                                    </a:rPr>
                                  </m:ctrlPr>
                                </m:dPr>
                                <m:e>
                                  <m:f>
                                    <m:fPr>
                                      <m:type m:val="lin"/>
                                      <m:ctrlPr>
                                        <a:rPr lang="en-US" altLang="ja-JP" sz="1200" i="1">
                                          <a:latin typeface="Cambria Math" panose="02040503050406030204" pitchFamily="18" charset="0"/>
                                        </a:rPr>
                                      </m:ctrlPr>
                                    </m:fPr>
                                    <m:num>
                                      <m:r>
                                        <a:rPr lang="en-US" altLang="ja-JP" sz="1200" b="0" i="1" smtClean="0">
                                          <a:latin typeface="Cambria Math"/>
                                        </a:rPr>
                                        <m:t>1+</m:t>
                                      </m:r>
                                      <m:d>
                                        <m:dPr>
                                          <m:begChr m:val="|"/>
                                          <m:endChr m:val="|"/>
                                          <m:ctrlPr>
                                            <a:rPr lang="en-US" altLang="ja-JP" sz="1200" i="1">
                                              <a:latin typeface="Cambria Math" panose="02040503050406030204" pitchFamily="18" charset="0"/>
                                            </a:rPr>
                                          </m:ctrlPr>
                                        </m:dPr>
                                        <m:e>
                                          <m:sSub>
                                            <m:sSubPr>
                                              <m:ctrlPr>
                                                <a:rPr lang="en-US" altLang="ja-JP" sz="1200" i="1">
                                                  <a:latin typeface="Cambria Math" panose="02040503050406030204" pitchFamily="18" charset="0"/>
                                                </a:rPr>
                                              </m:ctrlPr>
                                            </m:sSubPr>
                                            <m:e>
                                              <m:r>
                                                <a:rPr lang="en-US" altLang="ja-JP" sz="1200" i="1">
                                                  <a:latin typeface="Cambria Math"/>
                                                </a:rPr>
                                                <m:t>𝐴</m:t>
                                              </m:r>
                                            </m:e>
                                            <m:sub>
                                              <m:r>
                                                <a:rPr lang="en-US" altLang="ja-JP" sz="1200" i="1">
                                                  <a:latin typeface="Cambria Math"/>
                                                </a:rPr>
                                                <m:t>𝑛</m:t>
                                              </m:r>
                                            </m:sub>
                                          </m:sSub>
                                          <m:r>
                                            <a:rPr lang="en-US" altLang="ja-JP" sz="1200" i="1">
                                              <a:latin typeface="Cambria Math"/>
                                            </a:rPr>
                                            <m:t>−</m:t>
                                          </m:r>
                                          <m:sSub>
                                            <m:sSubPr>
                                              <m:ctrlPr>
                                                <a:rPr lang="en-US" altLang="ja-JP" sz="1200" i="1">
                                                  <a:latin typeface="Cambria Math" panose="02040503050406030204" pitchFamily="18" charset="0"/>
                                                </a:rPr>
                                              </m:ctrlPr>
                                            </m:sSubPr>
                                            <m:e>
                                              <m:r>
                                                <a:rPr lang="en-US" altLang="ja-JP" sz="1200" i="1">
                                                  <a:latin typeface="Cambria Math"/>
                                                </a:rPr>
                                                <m:t>𝐴</m:t>
                                              </m:r>
                                            </m:e>
                                            <m:sub>
                                              <m:r>
                                                <a:rPr lang="en-US" altLang="ja-JP" sz="1200" i="1">
                                                  <a:latin typeface="Cambria Math"/>
                                                </a:rPr>
                                                <m:t>𝑚</m:t>
                                              </m:r>
                                            </m:sub>
                                          </m:sSub>
                                        </m:e>
                                      </m:d>
                                    </m:num>
                                    <m:den>
                                      <m:r>
                                        <a:rPr lang="en-US" altLang="ja-JP" sz="1200" i="1">
                                          <a:latin typeface="Cambria Math"/>
                                        </a:rPr>
                                        <m:t>90</m:t>
                                      </m:r>
                                    </m:den>
                                  </m:f>
                                </m:e>
                              </m:d>
                            </m:num>
                            <m:den>
                              <m:d>
                                <m:dPr>
                                  <m:begChr m:val="|"/>
                                  <m:endChr m:val="|"/>
                                  <m:ctrlPr>
                                    <a:rPr kumimoji="1" lang="en-US" altLang="ja-JP" sz="1200" i="1" smtClean="0">
                                      <a:latin typeface="Cambria Math" panose="02040503050406030204" pitchFamily="18" charset="0"/>
                                    </a:rPr>
                                  </m:ctrlPr>
                                </m:dPr>
                                <m:e>
                                  <m:sSub>
                                    <m:sSubPr>
                                      <m:ctrlPr>
                                        <a:rPr kumimoji="1" lang="en-US" altLang="ja-JP" sz="1200" i="1" smtClean="0">
                                          <a:latin typeface="Cambria Math" panose="02040503050406030204" pitchFamily="18" charset="0"/>
                                        </a:rPr>
                                      </m:ctrlPr>
                                    </m:sSubPr>
                                    <m:e>
                                      <m:r>
                                        <a:rPr kumimoji="1" lang="en-US" altLang="ja-JP" sz="1200" b="0" i="1" smtClean="0">
                                          <a:latin typeface="Cambria Math"/>
                                        </a:rPr>
                                        <m:t>𝑃</m:t>
                                      </m:r>
                                    </m:e>
                                    <m:sub>
                                      <m:r>
                                        <a:rPr kumimoji="1" lang="en-US" altLang="ja-JP" sz="1200" b="0" i="1" smtClean="0">
                                          <a:latin typeface="Cambria Math"/>
                                        </a:rPr>
                                        <m:t>𝑛</m:t>
                                      </m:r>
                                    </m:sub>
                                  </m:sSub>
                                  <m:sSub>
                                    <m:sSubPr>
                                      <m:ctrlPr>
                                        <a:rPr lang="en-US" altLang="ja-JP" sz="1200" i="1">
                                          <a:latin typeface="Cambria Math" panose="02040503050406030204" pitchFamily="18" charset="0"/>
                                        </a:rPr>
                                      </m:ctrlPr>
                                    </m:sSubPr>
                                    <m:e>
                                      <m:r>
                                        <a:rPr lang="en-US" altLang="ja-JP" sz="1200" i="1">
                                          <a:latin typeface="Cambria Math"/>
                                        </a:rPr>
                                        <m:t>𝑃</m:t>
                                      </m:r>
                                    </m:e>
                                    <m:sub>
                                      <m:r>
                                        <a:rPr lang="en-US" altLang="ja-JP" sz="1200" b="0" i="1" smtClean="0">
                                          <a:latin typeface="Cambria Math"/>
                                        </a:rPr>
                                        <m:t>𝑚</m:t>
                                      </m:r>
                                    </m:sub>
                                  </m:sSub>
                                </m:e>
                              </m:d>
                            </m:den>
                          </m:f>
                        </m:e>
                      </m:nary>
                    </m:oMath>
                  </m:oMathPara>
                </a14:m>
                <a:endParaRPr kumimoji="1" lang="ja-JP" altLang="en-US" sz="1200" dirty="0"/>
              </a:p>
            </p:txBody>
          </p:sp>
        </mc:Choice>
        <mc:Fallback xmlns="">
          <p:sp>
            <p:nvSpPr>
              <p:cNvPr id="1093" name="テキスト ボックス 1092"/>
              <p:cNvSpPr txBox="1">
                <a:spLocks noRot="1" noChangeAspect="1" noMove="1" noResize="1" noEditPoints="1" noAdjustHandles="1" noChangeArrowheads="1" noChangeShapeType="1" noTextEdit="1"/>
              </p:cNvSpPr>
              <p:nvPr/>
            </p:nvSpPr>
            <p:spPr>
              <a:xfrm>
                <a:off x="8726602" y="8647113"/>
                <a:ext cx="2058897" cy="542713"/>
              </a:xfrm>
              <a:prstGeom prst="rect">
                <a:avLst/>
              </a:prstGeom>
              <a:blipFill rotWithShape="1">
                <a:blip r:embed="rId7"/>
                <a:stretch>
                  <a:fillRect l="-14540" t="-114444" r="-6528" b="-160000"/>
                </a:stretch>
              </a:blipFill>
            </p:spPr>
            <p:txBody>
              <a:bodyPr/>
              <a:lstStyle/>
              <a:p>
                <a:r>
                  <a:rPr lang="ja-JP" altLang="en-US">
                    <a:noFill/>
                  </a:rPr>
                  <a:t> </a:t>
                </a:r>
              </a:p>
            </p:txBody>
          </p:sp>
        </mc:Fallback>
      </mc:AlternateContent>
      <p:sp>
        <p:nvSpPr>
          <p:cNvPr id="1094" name="正方形/長方形 1093"/>
          <p:cNvSpPr/>
          <p:nvPr/>
        </p:nvSpPr>
        <p:spPr>
          <a:xfrm>
            <a:off x="6639970" y="9154708"/>
            <a:ext cx="4920396" cy="276999"/>
          </a:xfrm>
          <a:prstGeom prst="rect">
            <a:avLst/>
          </a:prstGeom>
        </p:spPr>
        <p:txBody>
          <a:bodyPr wrap="square">
            <a:spAutoFit/>
          </a:bodyPr>
          <a:lstStyle/>
          <a:p>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移動コスト </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 移動距離由来のコスト </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 向きの変更に由来するコスト </a:t>
            </a:r>
            <a:endPar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mc:Choice xmlns:a14="http://schemas.microsoft.com/office/drawing/2010/main" Requires="a14">
          <p:sp>
            <p:nvSpPr>
              <p:cNvPr id="1095" name="正方形/長方形 1094"/>
              <p:cNvSpPr/>
              <p:nvPr/>
            </p:nvSpPr>
            <p:spPr>
              <a:xfrm>
                <a:off x="11560366" y="8643385"/>
                <a:ext cx="3025788" cy="819070"/>
              </a:xfrm>
              <a:prstGeom prst="rect">
                <a:avLst/>
              </a:prstGeom>
            </p:spPr>
            <p:txBody>
              <a:bodyPr wrap="square">
                <a:spAutoFit/>
              </a:bodyPr>
              <a:lstStyle/>
              <a:p>
                <a:r>
                  <a:rPr lang="ja-JP" altLang="en-US" sz="900" b="1" dirty="0" smtClean="0">
                    <a:latin typeface="メイリオ" panose="020B0604030504040204" pitchFamily="50" charset="-128"/>
                    <a:ea typeface="メイリオ" panose="020B0604030504040204" pitchFamily="50" charset="-128"/>
                    <a:cs typeface="メイリオ" panose="020B0604030504040204" pitchFamily="50" charset="-128"/>
                  </a:rPr>
                  <a:t>（例）上図</a:t>
                </a:r>
                <a:r>
                  <a:rPr lang="ja-JP" altLang="en-US" sz="900" b="1"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sz="900" b="1"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900" b="1" dirty="0" smtClean="0">
                    <a:latin typeface="メイリオ" panose="020B0604030504040204" pitchFamily="50" charset="-128"/>
                    <a:ea typeface="メイリオ" panose="020B0604030504040204" pitchFamily="50" charset="-128"/>
                    <a:cs typeface="メイリオ" panose="020B0604030504040204" pitchFamily="50" charset="-128"/>
                  </a:rPr>
                  <a:t>①の移動</a:t>
                </a:r>
                <a:r>
                  <a:rPr lang="ja-JP" altLang="en-US" sz="900" b="1" dirty="0">
                    <a:latin typeface="メイリオ" panose="020B0604030504040204" pitchFamily="50" charset="-128"/>
                    <a:ea typeface="メイリオ" panose="020B0604030504040204" pitchFamily="50" charset="-128"/>
                    <a:cs typeface="メイリオ" panose="020B0604030504040204" pitchFamily="50" charset="-128"/>
                  </a:rPr>
                  <a:t>コスト</a:t>
                </a:r>
                <a:endParaRPr lang="en-US" altLang="ja-JP" sz="900"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b="1"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900" b="1" dirty="0" smtClean="0">
                    <a:latin typeface="メイリオ" panose="020B0604030504040204" pitchFamily="50" charset="-128"/>
                    <a:ea typeface="メイリオ" panose="020B0604030504040204" pitchFamily="50" charset="-128"/>
                    <a:cs typeface="メイリオ" panose="020B0604030504040204" pitchFamily="50" charset="-128"/>
                  </a:rPr>
                  <a:t>移動距離由来のコスト </a:t>
                </a:r>
                <a14:m>
                  <m:oMath xmlns:m="http://schemas.openxmlformats.org/officeDocument/2006/math">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rad>
                      <m:radPr>
                        <m:degHide m:val="on"/>
                        <m:ctrlPr>
                          <a:rPr lang="en-US" altLang="ja-JP" sz="800" b="1" i="1" smtClean="0">
                            <a:latin typeface="Cambria Math" panose="02040503050406030204" pitchFamily="18" charset="0"/>
                            <a:ea typeface="Cambria Math"/>
                            <a:cs typeface="メイリオ" panose="020B0604030504040204" pitchFamily="50" charset="-128"/>
                          </a:rPr>
                        </m:ctrlPr>
                      </m:radPr>
                      <m:deg/>
                      <m:e>
                        <m:r>
                          <a:rPr lang="en-US" altLang="ja-JP" sz="800" b="1" i="1" smtClean="0">
                            <a:latin typeface="Cambria Math"/>
                            <a:ea typeface="Cambria Math"/>
                            <a:cs typeface="メイリオ" panose="020B0604030504040204" pitchFamily="50" charset="-128"/>
                          </a:rPr>
                          <m:t>𝟐</m:t>
                        </m:r>
                      </m:e>
                    </m:rad>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𝟐</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𝟒</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𝟖𝟐</m:t>
                    </m:r>
                  </m:oMath>
                </a14:m>
                <a:endPar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900" b="1" dirty="0" smtClean="0">
                    <a:latin typeface="メイリオ" panose="020B0604030504040204" pitchFamily="50" charset="-128"/>
                    <a:ea typeface="メイリオ" panose="020B0604030504040204" pitchFamily="50" charset="-128"/>
                    <a:cs typeface="メイリオ" panose="020B0604030504040204" pitchFamily="50" charset="-128"/>
                  </a:rPr>
                  <a:t>向きの変更に由来するコスト</a:t>
                </a:r>
                <a14:m>
                  <m:oMath xmlns:m="http://schemas.openxmlformats.org/officeDocument/2006/math">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𝟐</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f>
                      <m:fPr>
                        <m:ctrlPr>
                          <a:rPr lang="en-US" altLang="ja-JP" sz="800" b="1" i="1" smtClean="0">
                            <a:latin typeface="Cambria Math" panose="02040503050406030204" pitchFamily="18" charset="0"/>
                            <a:ea typeface="Cambria Math"/>
                            <a:cs typeface="メイリオ" panose="020B0604030504040204" pitchFamily="50" charset="-128"/>
                          </a:rPr>
                        </m:ctrlPr>
                      </m:fPr>
                      <m:num>
                        <m:d>
                          <m:dPr>
                            <m:begChr m:val="|"/>
                            <m:endChr m:val="|"/>
                            <m:ctrlPr>
                              <a:rPr lang="en-US" altLang="ja-JP" sz="800" b="1" i="1" smtClean="0">
                                <a:latin typeface="Cambria Math" panose="02040503050406030204" pitchFamily="18" charset="0"/>
                                <a:ea typeface="Cambria Math"/>
                              </a:rPr>
                            </m:ctrlPr>
                          </m:dPr>
                          <m:e>
                            <m:r>
                              <a:rPr lang="en-US" altLang="ja-JP" sz="800" b="1" i="1">
                                <a:latin typeface="Cambria Math"/>
                                <a:ea typeface="Cambria Math"/>
                                <a:cs typeface="メイリオ" panose="020B0604030504040204" pitchFamily="50" charset="-128"/>
                              </a:rPr>
                              <m:t>𝟒𝟓</m:t>
                            </m:r>
                            <m:r>
                              <a:rPr lang="en-US" altLang="ja-JP" sz="800" b="1" i="1">
                                <a:latin typeface="Cambria Math" panose="02040503050406030204" pitchFamily="18" charset="0"/>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𝟒𝟓</m:t>
                            </m:r>
                          </m:e>
                        </m:d>
                      </m:num>
                      <m:den>
                        <m:r>
                          <a:rPr lang="en-US" altLang="ja-JP" sz="800" b="1" i="1" smtClean="0">
                            <a:latin typeface="Cambria Math"/>
                            <a:ea typeface="Cambria Math"/>
                          </a:rPr>
                          <m:t>𝟗𝟎</m:t>
                        </m:r>
                      </m:den>
                    </m:f>
                    <m:r>
                      <a:rPr lang="en-US" altLang="ja-JP" sz="800" b="1" i="1" smtClean="0">
                        <a:latin typeface="Cambria Math"/>
                        <a:ea typeface="Cambria Math"/>
                      </a:rPr>
                      <m:t>)/(</m:t>
                    </m:r>
                    <m:r>
                      <a:rPr lang="en-US" altLang="ja-JP" sz="800" b="1" i="1" smtClean="0">
                        <a:latin typeface="Cambria Math"/>
                        <a:ea typeface="Cambria Math"/>
                      </a:rPr>
                      <m:t>𝟐</m:t>
                    </m:r>
                    <m:rad>
                      <m:radPr>
                        <m:degHide m:val="on"/>
                        <m:ctrlPr>
                          <a:rPr lang="en-US" altLang="ja-JP" sz="800" b="1" i="1">
                            <a:latin typeface="Cambria Math" panose="02040503050406030204" pitchFamily="18" charset="0"/>
                            <a:ea typeface="Cambria Math"/>
                            <a:cs typeface="メイリオ" panose="020B0604030504040204" pitchFamily="50" charset="-128"/>
                          </a:rPr>
                        </m:ctrlPr>
                      </m:radPr>
                      <m:deg/>
                      <m:e>
                        <m:r>
                          <a:rPr lang="en-US" altLang="ja-JP" sz="800" b="1" i="1">
                            <a:latin typeface="Cambria Math"/>
                            <a:ea typeface="Cambria Math"/>
                            <a:cs typeface="メイリオ" panose="020B0604030504040204" pitchFamily="50" charset="-128"/>
                          </a:rPr>
                          <m:t>𝟐</m:t>
                        </m:r>
                      </m:e>
                    </m:rad>
                    <m:r>
                      <a:rPr lang="en-US" altLang="ja-JP" sz="800" b="1" i="1" smtClean="0">
                        <a:latin typeface="Cambria Math"/>
                        <a:ea typeface="Cambria Math"/>
                      </a:rPr>
                      <m:t>)</m:t>
                    </m:r>
                  </m:oMath>
                </a14:m>
                <a:endPar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800" b="1" i="1">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𝟒𝟏</m:t>
                    </m:r>
                  </m:oMath>
                </a14:m>
                <a:endPar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800" b="1" dirty="0" smtClean="0">
                    <a:latin typeface="メイリオ" panose="020B0604030504040204" pitchFamily="50" charset="-128"/>
                    <a:ea typeface="メイリオ" panose="020B0604030504040204" pitchFamily="50" charset="-128"/>
                    <a:cs typeface="メイリオ" panose="020B0604030504040204" pitchFamily="50" charset="-128"/>
                  </a:rPr>
                  <a:t>移動コスト</a:t>
                </a:r>
                <a14:m>
                  <m:oMath xmlns:m="http://schemas.openxmlformats.org/officeDocument/2006/math">
                    <m:r>
                      <a:rPr lang="en-US" altLang="ja-JP" sz="800" b="1" i="1" smtClean="0">
                        <a:latin typeface="Cambria Math"/>
                        <a:ea typeface="Cambria Math"/>
                        <a:cs typeface="メイリオ" panose="020B0604030504040204" pitchFamily="50" charset="-128"/>
                      </a:rPr>
                      <m:t>=</m:t>
                    </m:r>
                    <m:r>
                      <a:rPr lang="en-US" altLang="ja-JP" sz="800" b="1" i="1">
                        <a:latin typeface="Cambria Math"/>
                        <a:ea typeface="Cambria Math"/>
                        <a:cs typeface="メイリオ" panose="020B0604030504040204" pitchFamily="50" charset="-128"/>
                      </a:rPr>
                      <m:t>𝟒</m:t>
                    </m:r>
                    <m:r>
                      <a:rPr lang="en-US" altLang="ja-JP" sz="800" b="1" i="1">
                        <a:latin typeface="Cambria Math"/>
                        <a:ea typeface="Cambria Math"/>
                        <a:cs typeface="メイリオ" panose="020B0604030504040204" pitchFamily="50" charset="-128"/>
                      </a:rPr>
                      <m:t>.</m:t>
                    </m:r>
                    <m:r>
                      <a:rPr lang="en-US" altLang="ja-JP" sz="800" b="1" i="1">
                        <a:latin typeface="Cambria Math"/>
                        <a:ea typeface="Cambria Math"/>
                        <a:cs typeface="メイリオ" panose="020B0604030504040204" pitchFamily="50" charset="-128"/>
                      </a:rPr>
                      <m:t>𝟖𝟐</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𝟒𝟏</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𝟔</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𝟐𝟑</m:t>
                    </m:r>
                  </m:oMath>
                </a14:m>
                <a:endPar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p:sp>
            <p:nvSpPr>
              <p:cNvPr id="1095" name="正方形/長方形 1094"/>
              <p:cNvSpPr>
                <a:spLocks noRot="1" noChangeAspect="1" noMove="1" noResize="1" noEditPoints="1" noAdjustHandles="1" noChangeArrowheads="1" noChangeShapeType="1" noTextEdit="1"/>
              </p:cNvSpPr>
              <p:nvPr/>
            </p:nvSpPr>
            <p:spPr>
              <a:xfrm>
                <a:off x="11560366" y="8643385"/>
                <a:ext cx="3025788" cy="819070"/>
              </a:xfrm>
              <a:prstGeom prst="rect">
                <a:avLst/>
              </a:prstGeom>
              <a:blipFill rotWithShape="0">
                <a:blip r:embed="rId8"/>
                <a:stretch>
                  <a:fillRect/>
                </a:stretch>
              </a:blipFill>
            </p:spPr>
            <p:txBody>
              <a:bodyPr/>
              <a:lstStyle/>
              <a:p>
                <a:r>
                  <a:rPr lang="ja-JP" altLang="en-US">
                    <a:noFill/>
                  </a:rPr>
                  <a:t> </a:t>
                </a:r>
              </a:p>
            </p:txBody>
          </p:sp>
        </mc:Fallback>
      </mc:AlternateContent>
      <p:sp>
        <p:nvSpPr>
          <p:cNvPr id="1099" name="テキスト ボックス 1098"/>
          <p:cNvSpPr txBox="1"/>
          <p:nvPr/>
        </p:nvSpPr>
        <p:spPr>
          <a:xfrm>
            <a:off x="376781" y="5494638"/>
            <a:ext cx="2069797"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2-6.</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ゲームの攻略手順</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01" name="正方形/長方形 1100"/>
          <p:cNvSpPr/>
          <p:nvPr/>
        </p:nvSpPr>
        <p:spPr>
          <a:xfrm>
            <a:off x="6273041" y="9556285"/>
            <a:ext cx="4587574" cy="1015663"/>
          </a:xfrm>
          <a:prstGeom prst="rect">
            <a:avLst/>
          </a:prstGeom>
        </p:spPr>
        <p:txBody>
          <a:bodyPr wrap="square">
            <a:spAutoFit/>
          </a:bodyPr>
          <a:lstStyle/>
          <a:p>
            <a:pPr indent="2238375"/>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抽象マップ上では、各サークルは自身の色情報と設置されているブロックの色の候補を</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0~5</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個</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持つ</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色</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候補が</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0</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個のサークルはブロックが設置されて</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いない</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ブロックの色が確定、またはブロックが移動される度に抽象マップの情報は更新される。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839" name="Picture 1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860615" y="9498178"/>
            <a:ext cx="3768739" cy="1051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58" name="Picture 16"/>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654494" y="5522152"/>
            <a:ext cx="3559990" cy="5057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96" name="正方形/長方形 1095"/>
          <p:cNvSpPr/>
          <p:nvPr/>
        </p:nvSpPr>
        <p:spPr>
          <a:xfrm>
            <a:off x="361020" y="5489913"/>
            <a:ext cx="5896599" cy="5091387"/>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96" name="Picture 17"/>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29563" y="7914277"/>
            <a:ext cx="1699602" cy="2033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3" name="正方形/長方形 1102"/>
          <p:cNvSpPr/>
          <p:nvPr/>
        </p:nvSpPr>
        <p:spPr>
          <a:xfrm>
            <a:off x="392103" y="6066709"/>
            <a:ext cx="2174522" cy="1384995"/>
          </a:xfrm>
          <a:prstGeom prst="rect">
            <a:avLst/>
          </a:prstGeom>
        </p:spPr>
        <p:txBody>
          <a:bodyPr wrap="square">
            <a:spAutoFit/>
          </a:bodyPr>
          <a:lstStyle/>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2-1</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5</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で定義したモデルを用いてゲームを攻略するための手順を示す。抽象マップから実際の座標系への変換および走行体の各種動作については</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200" b="1" dirty="0" smtClean="0">
                <a:solidFill>
                  <a:srgbClr val="D24726"/>
                </a:solidFill>
                <a:latin typeface="メイリオ" panose="020B0604030504040204" pitchFamily="50" charset="-128"/>
                <a:ea typeface="メイリオ" panose="020B0604030504040204" pitchFamily="50" charset="-128"/>
                <a:cs typeface="メイリオ" panose="020B0604030504040204" pitchFamily="50" charset="-128"/>
              </a:rPr>
              <a:t>3.</a:t>
            </a:r>
            <a:r>
              <a:rPr lang="ja-JP" altLang="en-US" sz="1200" b="1" dirty="0" smtClean="0">
                <a:solidFill>
                  <a:srgbClr val="D24726"/>
                </a:solidFill>
                <a:latin typeface="メイリオ" panose="020B0604030504040204" pitchFamily="50" charset="-128"/>
                <a:ea typeface="メイリオ" panose="020B0604030504040204" pitchFamily="50" charset="-128"/>
                <a:cs typeface="メイリオ" panose="020B0604030504040204" pitchFamily="50" charset="-128"/>
              </a:rPr>
              <a:t> 制御</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で</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述べる。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12446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1900</TotalTime>
  <Words>877</Words>
  <Application>Microsoft Office PowerPoint</Application>
  <PresentationFormat>ユーザー設定</PresentationFormat>
  <Paragraphs>85</Paragraphs>
  <Slides>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ＭＳ Ｐゴシック</vt:lpstr>
      <vt:lpstr>メイリオ</vt:lpstr>
      <vt:lpstr>Arial</vt:lpstr>
      <vt:lpstr>Calibri</vt:lpstr>
      <vt:lpstr>Calibri Light</vt:lpstr>
      <vt:lpstr>Cambria Math</vt:lpstr>
      <vt:lpstr>Verdana</vt:lpstr>
      <vt:lpstr>Office テーマ</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Yajima Masashi</dc:creator>
  <cp:lastModifiedBy>Takase Masahide</cp:lastModifiedBy>
  <cp:revision>195</cp:revision>
  <cp:lastPrinted>2016-08-17T01:43:32Z</cp:lastPrinted>
  <dcterms:created xsi:type="dcterms:W3CDTF">2016-08-15T01:34:35Z</dcterms:created>
  <dcterms:modified xsi:type="dcterms:W3CDTF">2016-08-17T02:57:32Z</dcterms:modified>
</cp:coreProperties>
</file>