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600"/>
    <a:srgbClr val="F0F000"/>
    <a:srgbClr val="E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538452" y="147709"/>
            <a:ext cx="2813418" cy="473954"/>
            <a:chOff x="108961" y="835133"/>
            <a:chExt cx="705349" cy="473954"/>
          </a:xfrm>
        </p:grpSpPr>
        <p:sp>
          <p:nvSpPr>
            <p:cNvPr id="5" name="正方形/長方形 4"/>
            <p:cNvSpPr/>
            <p:nvPr/>
          </p:nvSpPr>
          <p:spPr>
            <a:xfrm>
              <a:off x="108961" y="835133"/>
              <a:ext cx="705349" cy="289332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8" tIns="45714" rIns="91428" bIns="45714" rtlCol="0" anchor="ctr"/>
            <a:lstStyle/>
            <a:p>
              <a:pPr algn="ctr"/>
              <a:endPara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3109" y="878200"/>
              <a:ext cx="6868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400" dirty="0" err="1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N.n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に収める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979767" y="539510"/>
            <a:ext cx="4480663" cy="170814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ブロック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収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めるためには、次の要素技術が必要となる。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色認識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アーム制御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車輪制御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これらの要素技術を用いて、次の手順によってブロックをアームに収めることを実現する。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：カラーセンサーがコースと垂直になる角度で、黒のラインに沿ってブロックに接近している。また、サークルの場所は公開されているため、走行体がどの色のサークルに向かっているかは認識してい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1459486" y="3998684"/>
            <a:ext cx="2608457" cy="4154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カラーセンサーが、サークルの色を認識する。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435957" y="3964274"/>
            <a:ext cx="2592427" cy="25390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後退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する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3" name="テキスト ボックス 512"/>
          <p:cNvSpPr txBox="1"/>
          <p:nvPr/>
        </p:nvSpPr>
        <p:spPr>
          <a:xfrm>
            <a:off x="1456130" y="6035673"/>
            <a:ext cx="2611813" cy="57706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en-US" altLang="ja-JP" sz="105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58°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持ち上げる。持ち上げることで、ブロックの色を認識できるようになる。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4" name="テキスト ボックス 513"/>
          <p:cNvSpPr txBox="1"/>
          <p:nvPr/>
        </p:nvSpPr>
        <p:spPr>
          <a:xfrm>
            <a:off x="5435957" y="5981948"/>
            <a:ext cx="2592427" cy="90023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ブロックの色を認識する。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ただし、黒色ブロックは無職と判定される。また、黒色が判定された際はブロックまでの距離が遠いため、接近して再度色認識を試みる。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5" name="テキスト ボックス 514"/>
          <p:cNvSpPr txBox="1"/>
          <p:nvPr/>
        </p:nvSpPr>
        <p:spPr>
          <a:xfrm>
            <a:off x="2419951" y="551053"/>
            <a:ext cx="724696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572" name="直線矢印コネクタ 571"/>
          <p:cNvCxnSpPr/>
          <p:nvPr/>
        </p:nvCxnSpPr>
        <p:spPr>
          <a:xfrm>
            <a:off x="1547664" y="908720"/>
            <a:ext cx="161355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6" name="直線矢印コネクタ 625"/>
          <p:cNvCxnSpPr/>
          <p:nvPr/>
        </p:nvCxnSpPr>
        <p:spPr>
          <a:xfrm flipH="1">
            <a:off x="5904991" y="2492896"/>
            <a:ext cx="113077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9" name="グループ化 628"/>
          <p:cNvGrpSpPr/>
          <p:nvPr/>
        </p:nvGrpSpPr>
        <p:grpSpPr>
          <a:xfrm>
            <a:off x="1459486" y="5482608"/>
            <a:ext cx="2520280" cy="406824"/>
            <a:chOff x="1459487" y="2185176"/>
            <a:chExt cx="2520280" cy="406824"/>
          </a:xfrm>
        </p:grpSpPr>
        <p:sp>
          <p:nvSpPr>
            <p:cNvPr id="630" name="正方形/長方形 629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1" name="グループ化 630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632" name="直線コネクタ 631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直線コネクタ 632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線コネクタ 633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4" name="グループ化 913"/>
          <p:cNvGrpSpPr/>
          <p:nvPr/>
        </p:nvGrpSpPr>
        <p:grpSpPr>
          <a:xfrm>
            <a:off x="1747518" y="4710208"/>
            <a:ext cx="1645813" cy="1133683"/>
            <a:chOff x="1403648" y="4781477"/>
            <a:chExt cx="1645813" cy="1133683"/>
          </a:xfrm>
        </p:grpSpPr>
        <p:sp>
          <p:nvSpPr>
            <p:cNvPr id="638" name="角丸四角形 637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9" name="グループ化 638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678" name="角丸四角形 67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9" name="1 つの角を丸めた四角形 67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0" name="円/楕円 67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0" name="円/楕円 639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637" name="円/楕円 63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41" name="グループ化 640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674" name="角丸四角形 67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5" name="直線コネクタ 67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線コネクタ 67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直線コネクタ 67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2" name="グループ化 641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657" name="グループ化 656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659" name="グループ化 658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666" name="角丸四角形 665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67" name="グループ化 666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668" name="グループ化 667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672" name="直線コネクタ 671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3" name="直線コネクタ 672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9" name="グループ化 668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670" name="角丸四角形 669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71" name="角丸四角形 670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660" name="グループ化 659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661" name="角丸四角形 660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2" name="角丸四角形 661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63" name="グループ化 662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664" name="円弧 663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65" name="円弧 664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658" name="角丸四角形 657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43" name="直線コネクタ 642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円/楕円 643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5" name="グループ化 644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652" name="直線コネクタ 651"/>
              <p:cNvCxnSpPr>
                <a:endCxn id="656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グループ化 652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655" name="角丸四角形 654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角丸四角形 655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4" name="角丸四角形 653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6" name="グループ化 645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650" name="円/楕円 649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1" name="弦 650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7" name="星 32 646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8" name="直線コネクタ 647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3" name="グループ化 752"/>
          <p:cNvGrpSpPr/>
          <p:nvPr/>
        </p:nvGrpSpPr>
        <p:grpSpPr>
          <a:xfrm>
            <a:off x="1451837" y="1103396"/>
            <a:ext cx="2520280" cy="1210380"/>
            <a:chOff x="9978164" y="2270191"/>
            <a:chExt cx="2520280" cy="1210380"/>
          </a:xfrm>
        </p:grpSpPr>
        <p:grpSp>
          <p:nvGrpSpPr>
            <p:cNvPr id="754" name="グループ化 753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801" name="正方形/長方形 800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02" name="グループ化 801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803" name="直線コネクタ 802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直線コネクタ 803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直線コネクタ 804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直線コネクタ 805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5" name="グループ化 754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756" name="角丸四角形 755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7" name="グループ化 756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798" name="角丸四角形 797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9" name="1 つの角を丸めた四角形 798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0" name="円/楕円 799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8" name="円/楕円 757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9" name="グループ化 758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792" name="円/楕円 791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93" name="グループ化 792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794" name="角丸四角形 793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95" name="直線コネクタ 794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線コネクタ 795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線コネクタ 796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0" name="グループ化 759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775" name="グループ化 774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777" name="グループ化 776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784" name="角丸四角形 783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785" name="グループ化 784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786" name="グループ化 785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790" name="直線コネクタ 789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1" name="直線コネクタ 790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87" name="グループ化 786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788" name="角丸四角形 787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89" name="角丸四角形 788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778" name="グループ化 777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779" name="角丸四角形 778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80" name="角丸四角形 779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781" name="グループ化 780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782" name="円弧 781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83" name="円弧 782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776" name="角丸四角形 775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61" name="直線コネクタ 760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2" name="円/楕円 761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63" name="グループ化 762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770" name="直線コネクタ 769"/>
                <p:cNvCxnSpPr>
                  <a:endCxn id="774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1" name="グループ化 770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773" name="角丸四角形 772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4" name="角丸四角形 773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72" name="角丸四角形 771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64" name="グループ化 763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768" name="円/楕円 767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9" name="弦 768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65" name="星 32 764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6" name="直線コネクタ 765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直線コネクタ 766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1459487" y="3475721"/>
            <a:ext cx="2520280" cy="406824"/>
            <a:chOff x="1459487" y="2185176"/>
            <a:chExt cx="2520280" cy="406824"/>
          </a:xfrm>
        </p:grpSpPr>
        <p:sp>
          <p:nvSpPr>
            <p:cNvPr id="855" name="正方形/長方形 85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6" name="グループ化 85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57" name="直線コネクタ 85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直線コネクタ 85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線コネクタ 85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直線コネクタ 85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2016000" y="2703321"/>
            <a:ext cx="1630064" cy="1210380"/>
            <a:chOff x="10050172" y="2270191"/>
            <a:chExt cx="1630064" cy="1210380"/>
          </a:xfrm>
        </p:grpSpPr>
        <p:sp>
          <p:nvSpPr>
            <p:cNvPr id="810" name="角丸四角形 809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1" name="グループ化 810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852" name="角丸四角形 85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1 つの角を丸めた四角形 85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2" name="円/楕円 811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3" name="グループ化 812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7" name="グループ化 84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48" name="角丸四角形 84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49" name="直線コネクタ 84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直線コネクタ 84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直線コネクタ 85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4" name="グループ化 813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29" name="グループ化 82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31" name="グループ化 83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38" name="角丸四角形 83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39" name="グループ化 83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40" name="グループ化 83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44" name="直線コネクタ 84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5" name="直線コネクタ 84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1" name="グループ化 84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42" name="角丸四角形 84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843" name="角丸四角形 84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832" name="グループ化 83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33" name="角丸四角形 83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4" name="角丸四角形 83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35" name="グループ化 83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36" name="円弧 83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37" name="円弧 83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830" name="角丸四角形 82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15" name="直線コネクタ 814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円/楕円 815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7" name="グループ化 816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24" name="直線コネクタ 823"/>
              <p:cNvCxnSpPr>
                <a:endCxn id="82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5" name="グループ化 82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27" name="角丸四角形 82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8" name="角丸四角形 82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6" name="角丸四角形 82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8" name="グループ化 817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22" name="円/楕円 82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3" name="弦 82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9" name="星 32 818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0" name="直線コネクタ 819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線コネクタ 820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5" name="円/楕円 624"/>
          <p:cNvSpPr/>
          <p:nvPr/>
        </p:nvSpPr>
        <p:spPr>
          <a:xfrm>
            <a:off x="3045193" y="3662513"/>
            <a:ext cx="296904" cy="296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1" name="グループ化 860"/>
          <p:cNvGrpSpPr/>
          <p:nvPr/>
        </p:nvGrpSpPr>
        <p:grpSpPr>
          <a:xfrm>
            <a:off x="5436096" y="3475721"/>
            <a:ext cx="2520280" cy="406824"/>
            <a:chOff x="1459487" y="2185176"/>
            <a:chExt cx="2520280" cy="406824"/>
          </a:xfrm>
        </p:grpSpPr>
        <p:sp>
          <p:nvSpPr>
            <p:cNvPr id="862" name="正方形/長方形 861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4" name="直線コネクタ 863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直線コネクタ 864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直線コネクタ 865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8" name="グループ化 867"/>
          <p:cNvGrpSpPr/>
          <p:nvPr/>
        </p:nvGrpSpPr>
        <p:grpSpPr>
          <a:xfrm>
            <a:off x="5796136" y="2703321"/>
            <a:ext cx="1630064" cy="1210380"/>
            <a:chOff x="10050172" y="2270191"/>
            <a:chExt cx="1630064" cy="1210380"/>
          </a:xfrm>
        </p:grpSpPr>
        <p:sp>
          <p:nvSpPr>
            <p:cNvPr id="869" name="角丸四角形 868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0" name="グループ化 869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1" name="角丸四角形 910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2" name="1 つの角を丸めた四角形 911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3" name="円/楕円 912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1" name="円/楕円 870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2" name="グループ化 871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5" name="円/楕円 904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6" name="グループ化 905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7" name="角丸四角形 906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08" name="直線コネクタ 907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直線コネクタ 908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直線コネクタ 909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3" name="グループ化 872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88" name="グループ化 887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0" name="グループ化 889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7" name="角丸四角形 896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98" name="グループ化 897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99" name="グループ化 898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3" name="直線コネクタ 902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4" name="直線コネクタ 903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0" name="グループ化 899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1" name="角丸四角形 900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02" name="角丸四角形 901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891" name="グループ化 890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2" name="角丸四角形 891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3" name="角丸四角形 892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94" name="グループ化 893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5" name="円弧 894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96" name="円弧 895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889" name="角丸四角形 888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74" name="直線コネクタ 873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円/楕円 874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6" name="グループ化 875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3" name="直線コネクタ 882"/>
              <p:cNvCxnSpPr>
                <a:endCxn id="887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4" name="グループ化 883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6" name="角丸四角形 885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7" name="角丸四角形 886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5" name="角丸四角形 884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7" name="グループ化 876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1" name="円/楕円 880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弦 881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8" name="星 32 877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9" name="直線コネクタ 878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コネクタ 879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円弧 915"/>
          <p:cNvSpPr/>
          <p:nvPr/>
        </p:nvSpPr>
        <p:spPr>
          <a:xfrm rot="4402454">
            <a:off x="2437656" y="5004816"/>
            <a:ext cx="802608" cy="802608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7" name="グループ化 916"/>
          <p:cNvGrpSpPr/>
          <p:nvPr/>
        </p:nvGrpSpPr>
        <p:grpSpPr>
          <a:xfrm>
            <a:off x="5436096" y="5482608"/>
            <a:ext cx="2520280" cy="406824"/>
            <a:chOff x="1459487" y="2185176"/>
            <a:chExt cx="2520280" cy="406824"/>
          </a:xfrm>
        </p:grpSpPr>
        <p:sp>
          <p:nvSpPr>
            <p:cNvPr id="918" name="正方形/長方形 917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19" name="グループ化 918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20" name="直線コネクタ 919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線コネクタ 921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線コネクタ 922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4" name="グループ化 923"/>
          <p:cNvGrpSpPr/>
          <p:nvPr/>
        </p:nvGrpSpPr>
        <p:grpSpPr>
          <a:xfrm>
            <a:off x="5724128" y="4710208"/>
            <a:ext cx="1645813" cy="1133683"/>
            <a:chOff x="1403648" y="4781477"/>
            <a:chExt cx="1645813" cy="1133683"/>
          </a:xfrm>
        </p:grpSpPr>
        <p:sp>
          <p:nvSpPr>
            <p:cNvPr id="925" name="角丸四角形 924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6" name="グループ化 925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967" name="角丸四角形 966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8" name="1 つの角を丸めた四角形 967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円/楕円 968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27" name="円/楕円 926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8" name="グループ化 927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961" name="円/楕円 960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2" name="グループ化 961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3" name="角丸四角形 962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64" name="直線コネクタ 963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直線コネクタ 964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直線コネクタ 965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9" name="グループ化 928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944" name="グループ化 943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6" name="グループ化 945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3" name="角丸四角形 952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4" name="グループ化 953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5" name="グループ化 954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9" name="直線コネクタ 958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0" name="直線コネクタ 959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6" name="グループ化 955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7" name="角丸四角形 956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58" name="角丸四角形 957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947" name="グループ化 946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8" name="角丸四角形 947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9" name="角丸四角形 948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0" name="グループ化 949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51" name="円弧 950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52" name="円弧 951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945" name="角丸四角形 944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30" name="直線コネクタ 929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円/楕円 930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32" name="グループ化 931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939" name="直線コネクタ 938"/>
              <p:cNvCxnSpPr>
                <a:endCxn id="943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0" name="グループ化 939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42" name="角丸四角形 941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3" name="角丸四角形 942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1" name="角丸四角形 940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3" name="グループ化 932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937" name="円/楕円 936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8" name="弦 937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34" name="星 32 933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5" name="直線コネクタ 934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線コネクタ 935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1" name="円/楕円 970"/>
          <p:cNvSpPr/>
          <p:nvPr/>
        </p:nvSpPr>
        <p:spPr>
          <a:xfrm>
            <a:off x="7092773" y="5338774"/>
            <a:ext cx="296904" cy="296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2" name="右矢印 971"/>
          <p:cNvSpPr/>
          <p:nvPr/>
        </p:nvSpPr>
        <p:spPr>
          <a:xfrm>
            <a:off x="3996040" y="3146511"/>
            <a:ext cx="1321032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5" name="右矢印 974"/>
          <p:cNvSpPr/>
          <p:nvPr/>
        </p:nvSpPr>
        <p:spPr>
          <a:xfrm>
            <a:off x="3923072" y="5282863"/>
            <a:ext cx="1321032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6" name="右矢印 975"/>
          <p:cNvSpPr/>
          <p:nvPr/>
        </p:nvSpPr>
        <p:spPr>
          <a:xfrm rot="9443361">
            <a:off x="3824610" y="4366760"/>
            <a:ext cx="1295809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99592" y="1268760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ブロックの色</a:t>
            </a:r>
            <a:r>
              <a:rPr kumimoji="1" lang="ja-JP" altLang="en-US" dirty="0" smtClean="0"/>
              <a:t>の取得難度は次の通り。</a:t>
            </a:r>
            <a:endParaRPr kumimoji="1" lang="en-US" altLang="ja-JP" dirty="0" smtClean="0"/>
          </a:p>
          <a:p>
            <a:r>
              <a:rPr lang="ja-JP" altLang="en-US" dirty="0" smtClean="0"/>
              <a:t>緑≒黄色＞青＝赤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また、黒色は、接近していても黒色と判定されない。</a:t>
            </a:r>
            <a:endParaRPr lang="en-US" altLang="ja-JP" dirty="0" smtClean="0"/>
          </a:p>
          <a:p>
            <a:r>
              <a:rPr kumimoji="1" lang="ja-JP" altLang="en-US" dirty="0" smtClean="0"/>
              <a:t>詳細は次スライドを参照。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6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92033"/>
              </p:ext>
            </p:extLst>
          </p:nvPr>
        </p:nvGraphicFramePr>
        <p:xfrm>
          <a:off x="1632674" y="1046128"/>
          <a:ext cx="5878652" cy="4525972"/>
        </p:xfrm>
        <a:graphic>
          <a:graphicData uri="http://schemas.openxmlformats.org/drawingml/2006/table">
            <a:tbl>
              <a:tblPr/>
              <a:tblGrid>
                <a:gridCol w="492874"/>
                <a:gridCol w="815484"/>
                <a:gridCol w="815484"/>
                <a:gridCol w="815484"/>
                <a:gridCol w="492874"/>
                <a:gridCol w="815484"/>
                <a:gridCol w="815484"/>
                <a:gridCol w="815484"/>
              </a:tblGrid>
              <a:tr h="167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degree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degree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この辺から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この辺から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円/楕円 8"/>
          <p:cNvSpPr/>
          <p:nvPr/>
        </p:nvSpPr>
        <p:spPr>
          <a:xfrm>
            <a:off x="1907704" y="1033424"/>
            <a:ext cx="2664296" cy="1853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847030" y="1033424"/>
            <a:ext cx="2664296" cy="1853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3239852" y="783288"/>
            <a:ext cx="374912" cy="2501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4946912" y="725635"/>
            <a:ext cx="1232266" cy="3077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442478" y="50612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ブロック</a:t>
            </a:r>
            <a:r>
              <a:rPr lang="ja-JP" altLang="en-US" dirty="0" smtClean="0"/>
              <a:t>の</a:t>
            </a:r>
            <a:r>
              <a:rPr lang="ja-JP" altLang="en-US" dirty="0"/>
              <a:t>色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1331640" y="1218748"/>
            <a:ext cx="301034" cy="4353352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633" y="3072258"/>
            <a:ext cx="1152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アームの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角度。</a:t>
            </a:r>
            <a:endParaRPr kumimoji="1" lang="en-US" altLang="ja-JP" dirty="0" smtClean="0"/>
          </a:p>
          <a:p>
            <a:r>
              <a:rPr lang="ja-JP" altLang="en-US" dirty="0" smtClean="0"/>
              <a:t>垂直下向</a:t>
            </a:r>
            <a:endParaRPr lang="en-US" altLang="ja-JP" dirty="0" smtClean="0"/>
          </a:p>
          <a:p>
            <a:r>
              <a:rPr lang="ja-JP" altLang="en-US" dirty="0" err="1" smtClean="0"/>
              <a:t>きを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度と</a:t>
            </a:r>
            <a:endParaRPr lang="en-US" altLang="ja-JP" dirty="0" smtClean="0"/>
          </a:p>
          <a:p>
            <a:r>
              <a:rPr kumimoji="1" lang="ja-JP" altLang="en-US" dirty="0" smtClean="0"/>
              <a:t>し</a:t>
            </a:r>
            <a:r>
              <a:rPr lang="ja-JP" altLang="en-US" dirty="0" smtClean="0"/>
              <a:t>て、持ち</a:t>
            </a:r>
            <a:endParaRPr lang="en-US" altLang="ja-JP" dirty="0" smtClean="0"/>
          </a:p>
          <a:p>
            <a:r>
              <a:rPr lang="ja-JP" altLang="en-US" dirty="0" smtClean="0"/>
              <a:t>上げた</a:t>
            </a:r>
            <a:endParaRPr lang="en-US" altLang="ja-JP" dirty="0" smtClean="0"/>
          </a:p>
          <a:p>
            <a:r>
              <a:rPr lang="ja-JP" altLang="en-US" dirty="0" smtClean="0"/>
              <a:t>角度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2051720" y="1218748"/>
            <a:ext cx="2376264" cy="44644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51681" y="58272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取得した色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8451" y="5927852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結論：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58</a:t>
            </a:r>
            <a:r>
              <a:rPr lang="en-US" altLang="ja-JP" b="1" dirty="0" smtClean="0">
                <a:solidFill>
                  <a:srgbClr val="FF0000"/>
                </a:solidFill>
              </a:rPr>
              <a:t>deg</a:t>
            </a:r>
            <a:r>
              <a:rPr lang="ja-JP" altLang="en-US" b="1" dirty="0" smtClean="0">
                <a:solidFill>
                  <a:srgbClr val="FF0000"/>
                </a:solidFill>
              </a:rPr>
              <a:t>のときが良さそう。</a:t>
            </a:r>
            <a:r>
              <a:rPr lang="en-US" altLang="ja-JP" b="1" dirty="0" smtClean="0">
                <a:solidFill>
                  <a:srgbClr val="FF0000"/>
                </a:solidFill>
              </a:rPr>
              <a:t/>
            </a:r>
            <a:br>
              <a:rPr lang="en-US" altLang="ja-JP" b="1" dirty="0" smtClean="0">
                <a:solidFill>
                  <a:srgbClr val="FF0000"/>
                </a:solidFill>
              </a:rPr>
            </a:br>
            <a:r>
              <a:rPr lang="ja-JP" altLang="en-US" b="1" dirty="0" smtClean="0">
                <a:solidFill>
                  <a:srgbClr val="FF0000"/>
                </a:solidFill>
              </a:rPr>
              <a:t>ただし黒色は</a:t>
            </a:r>
            <a:r>
              <a:rPr lang="en-US" altLang="ja-JP" b="1" dirty="0" smtClean="0">
                <a:solidFill>
                  <a:srgbClr val="FF0000"/>
                </a:solidFill>
              </a:rPr>
              <a:t>NONE</a:t>
            </a:r>
            <a:r>
              <a:rPr lang="ja-JP" altLang="en-US" b="1" dirty="0" smtClean="0">
                <a:solidFill>
                  <a:srgbClr val="FF0000"/>
                </a:solidFill>
              </a:rPr>
              <a:t>と判定される。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3568" y="6525344"/>
            <a:ext cx="1412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色名取得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リファレンス：</a:t>
            </a:r>
            <a:r>
              <a:rPr lang="en-US" altLang="ja-JP" dirty="0"/>
              <a:t>http://www.toppers.jp/ev3pf/EV3RT_C_API_Reference/group__ev3sensor.html#ga776b35d98fd73550278e27ee39a3d3aa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388" y="92884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カラーセンサーとブロックが極めて近い位置で確認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グループ化 110"/>
          <p:cNvGrpSpPr/>
          <p:nvPr/>
        </p:nvGrpSpPr>
        <p:grpSpPr>
          <a:xfrm>
            <a:off x="1403648" y="764704"/>
            <a:ext cx="2520280" cy="1210380"/>
            <a:chOff x="9978164" y="2270191"/>
            <a:chExt cx="2520280" cy="1210380"/>
          </a:xfrm>
        </p:grpSpPr>
        <p:grpSp>
          <p:nvGrpSpPr>
            <p:cNvPr id="112" name="グループ化 111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59" name="正方形/長方形 158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コネクタ 162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グループ化 112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114" name="角丸四角形 113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5" name="グループ化 114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56" name="角丸四角形 155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1 つの角を丸めた四角形 156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円/楕円 157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6" name="円/楕円 115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" name="グループ化 116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50" name="円/楕円 149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1" name="グループ化 150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52" name="角丸四角形 151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3" name="直線コネクタ 152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線コネクタ 154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8" name="グループ化 117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133" name="グループ化 13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135" name="グループ化 134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42" name="角丸四角形 141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43" name="グループ化 142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44" name="グループ化 143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48" name="直線コネクタ 147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直線コネクタ 148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5" name="グループ化 144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46" name="角丸四角形 145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7" name="角丸四角形 146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36" name="グループ化 135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137" name="角丸四角形 136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角丸四角形 137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39" name="グループ化 138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40" name="円弧 139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1" name="円弧 140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134" name="角丸四角形 133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9" name="直線コネクタ 118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円/楕円 119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" name="グループ化 120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128" name="直線コネクタ 127"/>
                <p:cNvCxnSpPr>
                  <a:endCxn id="132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グループ化 128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131" name="角丸四角形 130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角丸四角形 131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0" name="角丸四角形 129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2" name="グループ化 121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126" name="円/楕円 125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弦 126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3" name="星 32 122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71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424</Words>
  <Application>Microsoft Office PowerPoint</Application>
  <PresentationFormat>画面に合わせる (4:3)</PresentationFormat>
  <Paragraphs>241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Jinno Masatoshi</cp:lastModifiedBy>
  <cp:revision>46</cp:revision>
  <dcterms:created xsi:type="dcterms:W3CDTF">2016-08-13T23:52:37Z</dcterms:created>
  <dcterms:modified xsi:type="dcterms:W3CDTF">2016-08-15T12:45:39Z</dcterms:modified>
</cp:coreProperties>
</file>