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"/>
  </p:notesMasterIdLst>
  <p:sldIdLst>
    <p:sldId id="264" r:id="rId2"/>
  </p:sldIdLst>
  <p:sldSz cx="15119350" cy="10691813"/>
  <p:notesSz cx="6735763" cy="9866313"/>
  <p:defaultTextStyle>
    <a:defPPr>
      <a:defRPr lang="ja-JP"/>
    </a:defPPr>
    <a:lvl1pPr marL="0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  <a:srgbClr val="CF1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44" d="100"/>
          <a:sy n="44" d="100"/>
        </p:scale>
        <p:origin x="111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Yokohama\design\2016\models\DifferenceBothSideWhe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Sheet1!$C$19</c:f>
              <c:strCache>
                <c:ptCount val="1"/>
                <c:pt idx="0">
                  <c:v>右タイヤ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Sheet1!$A$20:$A$29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Sheet1!$C$20:$C$29</c:f>
              <c:numCache>
                <c:formatCode>General</c:formatCode>
                <c:ptCount val="10"/>
                <c:pt idx="0">
                  <c:v>883.0666666666674</c:v>
                </c:pt>
                <c:pt idx="1">
                  <c:v>1670.6666666666686</c:v>
                </c:pt>
                <c:pt idx="2">
                  <c:v>2529.86666666667</c:v>
                </c:pt>
                <c:pt idx="3">
                  <c:v>3341.2333333333372</c:v>
                </c:pt>
                <c:pt idx="4">
                  <c:v>4247.3333333333394</c:v>
                </c:pt>
                <c:pt idx="5">
                  <c:v>4843.200000000008</c:v>
                </c:pt>
                <c:pt idx="6">
                  <c:v>4890.833333333343</c:v>
                </c:pt>
                <c:pt idx="7">
                  <c:v>4843.2000000000089</c:v>
                </c:pt>
                <c:pt idx="8">
                  <c:v>4890.8666666666759</c:v>
                </c:pt>
                <c:pt idx="9">
                  <c:v>4795.5000000000082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Sheet1!$B$19</c:f>
              <c:strCache>
                <c:ptCount val="1"/>
                <c:pt idx="0">
                  <c:v>左タイヤ</c:v>
                </c:pt>
              </c:strCache>
            </c:strRef>
          </c:tx>
          <c:spPr>
            <a:ln w="1905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>
                    <a:alpha val="91000"/>
                  </a:schemeClr>
                </a:solidFill>
              </a:ln>
              <a:effectLst/>
            </c:spPr>
          </c:marker>
          <c:xVal>
            <c:numRef>
              <c:f>Sheet1!$A$20:$A$29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Sheet1!$B$20:$B$29</c:f>
              <c:numCache>
                <c:formatCode>General</c:formatCode>
                <c:ptCount val="10"/>
                <c:pt idx="0">
                  <c:v>930.80000000000086</c:v>
                </c:pt>
                <c:pt idx="1">
                  <c:v>1718.4000000000019</c:v>
                </c:pt>
                <c:pt idx="2">
                  <c:v>2577.5333333333365</c:v>
                </c:pt>
                <c:pt idx="3">
                  <c:v>3365.0333333333379</c:v>
                </c:pt>
                <c:pt idx="4">
                  <c:v>4295.0000000000073</c:v>
                </c:pt>
                <c:pt idx="5">
                  <c:v>4604.8666666666741</c:v>
                </c:pt>
                <c:pt idx="6">
                  <c:v>4676.3333333333421</c:v>
                </c:pt>
                <c:pt idx="7">
                  <c:v>4604.8333333333412</c:v>
                </c:pt>
                <c:pt idx="8">
                  <c:v>4724.033333333341</c:v>
                </c:pt>
                <c:pt idx="9">
                  <c:v>4700.1666666666752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8020712"/>
        <c:axId val="648022280"/>
      </c:scatterChart>
      <c:valAx>
        <c:axId val="648020712"/>
        <c:scaling>
          <c:orientation val="minMax"/>
          <c:max val="10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入力</a:t>
                </a:r>
                <a:r>
                  <a:rPr lang="en-US"/>
                  <a:t>[power]</a:t>
                </a:r>
                <a:endParaRPr 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8022280"/>
        <c:crosses val="autoZero"/>
        <c:crossBetween val="midCat"/>
        <c:majorUnit val="10"/>
      </c:valAx>
      <c:valAx>
        <c:axId val="648022280"/>
        <c:scaling>
          <c:orientation val="minMax"/>
          <c:max val="5000"/>
          <c:min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600"/>
                  <a:t>0.1</a:t>
                </a:r>
                <a:r>
                  <a:rPr lang="ja-JP" sz="600"/>
                  <a:t>秒間に進む距離</a:t>
                </a:r>
                <a:r>
                  <a:rPr lang="en-US" sz="600"/>
                  <a:t>[mm]</a:t>
                </a:r>
                <a:endParaRPr lang="ja-JP" sz="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80207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40AA-5DCF-4644-846F-5EE03622738A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8D0C-A51B-464A-9924-D3AC9720D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8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98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89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3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1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6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5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9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6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8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18" Type="http://schemas.openxmlformats.org/officeDocument/2006/relationships/image" Target="../media/image5.png"/><Relationship Id="rId3" Type="http://schemas.openxmlformats.org/officeDocument/2006/relationships/image" Target="../media/image2.png"/><Relationship Id="rId21" Type="http://schemas.openxmlformats.org/officeDocument/2006/relationships/image" Target="../media/image80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image" Target="../media/image3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19" Type="http://schemas.openxmlformats.org/officeDocument/2006/relationships/image" Target="../media/image60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8.png"/><Relationship Id="rId2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36369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40944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364481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(1/2)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954172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(2/2)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4718190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3200" b="1" dirty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</a:p>
        </p:txBody>
      </p:sp>
      <p:sp>
        <p:nvSpPr>
          <p:cNvPr id="21" name="四角形吹き出し 20"/>
          <p:cNvSpPr/>
          <p:nvPr/>
        </p:nvSpPr>
        <p:spPr>
          <a:xfrm>
            <a:off x="361022" y="991122"/>
            <a:ext cx="11321474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仕様を実現させるための要素・制御技術を確立する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1022" y="1763095"/>
            <a:ext cx="2606804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自己位置推定機能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61021" y="1763097"/>
            <a:ext cx="5645639" cy="2674844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08292" y="1763094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3-2.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自己位置補正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008292" y="1763095"/>
            <a:ext cx="5285680" cy="2106743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21007" y="3869056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3-3.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向き補正走行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021006" y="3869057"/>
            <a:ext cx="5303791" cy="2945691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61023" y="4442430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3-4.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座標指定移動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61022" y="4442429"/>
            <a:ext cx="5689268" cy="2392687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133943" y="6839104"/>
            <a:ext cx="1452642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3-6. </a:t>
            </a:r>
            <a:r>
              <a:rPr lang="ja-JP" altLang="en-US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133942" y="6839105"/>
            <a:ext cx="7619200" cy="3714188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53426" y="6838675"/>
            <a:ext cx="2760692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3-5.</a:t>
            </a:r>
            <a:r>
              <a:rPr lang="ja-JP" altLang="en-US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色認識・アーム制御</a:t>
            </a:r>
            <a:endParaRPr lang="en-US" altLang="ja-JP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53426" y="6838675"/>
            <a:ext cx="6780516" cy="3714618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303029" y="1770055"/>
            <a:ext cx="122180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3-7.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1303028" y="1762372"/>
            <a:ext cx="3450114" cy="5052376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629655" y="9005858"/>
            <a:ext cx="1538425" cy="523220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アーム角度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58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度周辺で色が確実に区別できることがわかった。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このとき</a:t>
            </a:r>
            <a:r>
              <a:rPr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NONE</a:t>
            </a:r>
            <a:r>
              <a:rPr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黒として認識させる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7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427" y="2861297"/>
            <a:ext cx="3045463" cy="3931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テキスト ボックス 166"/>
              <p:cNvSpPr txBox="1"/>
              <p:nvPr/>
            </p:nvSpPr>
            <p:spPr>
              <a:xfrm>
                <a:off x="2184132" y="2151287"/>
                <a:ext cx="4589053" cy="1323427"/>
              </a:xfrm>
              <a:prstGeom prst="rect">
                <a:avLst/>
              </a:prstGeom>
              <a:noFill/>
            </p:spPr>
            <p:txBody>
              <a:bodyPr wrap="square" lIns="91428" tIns="45714" rIns="91428" bIns="45714" rtlCol="0">
                <a:spAutoFit/>
              </a:bodyPr>
              <a:lstStyle/>
              <a:p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トレッド長（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</m:oMath>
                </a14:m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）： </a:t>
                </a:r>
                <a14:m>
                  <m:oMath xmlns:m="http://schemas.openxmlformats.org/officeDocument/2006/math">
                    <m:r>
                      <a:rPr lang="en-US" altLang="ja-JP" sz="800" b="0" i="0" smtClean="0">
                        <a:latin typeface="Cambria Math"/>
                        <a:ea typeface="HG丸ｺﾞｼｯｸM-PRO" panose="020F0600000000000000" pitchFamily="50" charset="-128"/>
                      </a:rPr>
                      <m:t>2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𝐿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𝑇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車輪半径（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</m:oMath>
                </a14:m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</a:t>
                </a:r>
                <a:r>
                  <a:rPr lang="en-US" altLang="ja-JP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𝑅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𝑊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微小時間での右サーボモーターの回転角の変化量（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𝑑𝑒𝑔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</m:oMath>
                </a14:m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ja-JP" altLang="en-US" sz="80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𝜑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𝑅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微小時間での</a:t>
                </a:r>
                <a:r>
                  <a:rPr lang="ja-JP" altLang="en-US" sz="800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左</a:t>
                </a:r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サーボモーターの回転角の変化量（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𝑑𝑒𝑔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 </m:t>
                    </m:r>
                  </m:oMath>
                </a14:m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ja-JP" altLang="en-US" sz="80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𝜑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𝐿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走行体の座標（</a:t>
                </a:r>
                <a:r>
                  <a:rPr lang="en-US" altLang="ja-JP" sz="800" b="0" dirty="0" smtClean="0">
                    <a:ea typeface="HG丸ｺﾞｼｯｸM-PRO" panose="020F0600000000000000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 </m:t>
                    </m:r>
                  </m:oMath>
                </a14:m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）：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𝑥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,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𝑦</m:t>
                    </m:r>
                  </m:oMath>
                </a14:m>
                <a:endParaRPr lang="en-US" altLang="ja-JP" sz="8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走行体の方向（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𝑟𝑎𝑑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</m:oMath>
                </a14:m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𝜃</m:t>
                    </m:r>
                  </m:oMath>
                </a14:m>
                <a:endParaRPr lang="en-US" altLang="ja-JP" sz="8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微小時間での機体の進行方向の変化量（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𝑟𝑎𝑑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</m:oMath>
                </a14:m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𝜃</m:t>
                    </m:r>
                  </m:oMath>
                </a14:m>
                <a:endParaRPr lang="en-US" altLang="ja-JP" sz="8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旋回半径：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</m:t>
                    </m:r>
                  </m:oMath>
                </a14:m>
                <a:endParaRPr lang="en-US" altLang="ja-JP" sz="8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横軸</a:t>
                </a:r>
                <a:r>
                  <a:rPr lang="ja-JP" altLang="en-US" sz="800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方向</a:t>
                </a:r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の</a:t>
                </a:r>
                <a:r>
                  <a:rPr lang="ja-JP" altLang="en-US" sz="800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位置</a:t>
                </a:r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変化（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</m:oMath>
                </a14:m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𝑥</m:t>
                    </m:r>
                  </m:oMath>
                </a14:m>
                <a:endParaRPr lang="en-US" altLang="ja-JP" sz="8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縦軸</a:t>
                </a:r>
                <a:r>
                  <a:rPr lang="ja-JP" altLang="en-US" sz="800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方向</a:t>
                </a:r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の位置変化（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</m:oMath>
                </a14:m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𝑦</m:t>
                    </m:r>
                  </m:oMath>
                </a14:m>
                <a:r>
                  <a:rPr lang="ja-JP" altLang="en-US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 </a:t>
                </a:r>
                <a:endParaRPr lang="ja-JP" altLang="en-US" sz="8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167" name="テキスト ボックス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132" y="2151287"/>
                <a:ext cx="4589053" cy="13234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/>
              <p:cNvSpPr txBox="1"/>
              <p:nvPr/>
            </p:nvSpPr>
            <p:spPr>
              <a:xfrm>
                <a:off x="2525989" y="3575703"/>
                <a:ext cx="1085169" cy="352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80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−</m:t>
                          </m:r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80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8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180" name="テキスト ボックス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989" y="3575703"/>
                <a:ext cx="1085169" cy="3520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テキスト ボックス 181"/>
          <p:cNvSpPr txBox="1"/>
          <p:nvPr/>
        </p:nvSpPr>
        <p:spPr>
          <a:xfrm>
            <a:off x="3829135" y="3654394"/>
            <a:ext cx="12650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（</a:t>
            </a:r>
            <a:r>
              <a:rPr lang="ja-JP" altLang="en-US" sz="800" dirty="0" smtClean="0"/>
              <a:t>直進時は無限大となる</a:t>
            </a:r>
            <a:r>
              <a:rPr lang="ja-JP" altLang="en-US" sz="800" dirty="0"/>
              <a:t>）</a:t>
            </a:r>
            <a:endParaRPr kumimoji="1" lang="ja-JP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/>
              <p:cNvSpPr txBox="1"/>
              <p:nvPr/>
            </p:nvSpPr>
            <p:spPr>
              <a:xfrm>
                <a:off x="2512749" y="3984239"/>
                <a:ext cx="1239442" cy="351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ja-JP" altLang="en-US" sz="8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ja-JP" altLang="en-US" sz="8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−∆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360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8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183" name="テキスト ボックス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749" y="3984239"/>
                <a:ext cx="1239442" cy="3513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テキスト ボックス 187"/>
              <p:cNvSpPr txBox="1"/>
              <p:nvPr/>
            </p:nvSpPr>
            <p:spPr>
              <a:xfrm>
                <a:off x="1141169" y="4112557"/>
                <a:ext cx="14266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800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𝜃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ja-JP" sz="800" b="0" i="0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+</m:t>
                                  </m:r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ja-JP" altLang="en-US" sz="8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800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ja-JP" altLang="en-US" sz="8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𝜃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ja-JP" sz="800" b="0" i="0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+</m:t>
                                  </m:r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ja-JP" altLang="en-US" sz="8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ja-JP" altLang="en-US" sz="8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ja-JP" sz="8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188" name="テキスト ボックス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169" y="4112557"/>
                <a:ext cx="1426673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正方形/長方形 188"/>
          <p:cNvSpPr/>
          <p:nvPr/>
        </p:nvSpPr>
        <p:spPr>
          <a:xfrm>
            <a:off x="2078748" y="3364603"/>
            <a:ext cx="15183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走行体の旋回半径と方向変化</a:t>
            </a:r>
            <a:endParaRPr lang="ja-JP" altLang="en-US" sz="800" dirty="0"/>
          </a:p>
        </p:txBody>
      </p:sp>
      <p:sp>
        <p:nvSpPr>
          <p:cNvPr id="190" name="正方形/長方形 189"/>
          <p:cNvSpPr/>
          <p:nvPr/>
        </p:nvSpPr>
        <p:spPr>
          <a:xfrm>
            <a:off x="479029" y="3928860"/>
            <a:ext cx="1107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走行体の位置の変化</a:t>
            </a:r>
            <a:endParaRPr lang="ja-JP" altLang="en-US" sz="800" dirty="0"/>
          </a:p>
        </p:txBody>
      </p:sp>
      <p:grpSp>
        <p:nvGrpSpPr>
          <p:cNvPr id="227" name="グループ化 226"/>
          <p:cNvGrpSpPr/>
          <p:nvPr/>
        </p:nvGrpSpPr>
        <p:grpSpPr>
          <a:xfrm>
            <a:off x="6212895" y="1956907"/>
            <a:ext cx="4228750" cy="1969361"/>
            <a:chOff x="852014" y="2075157"/>
            <a:chExt cx="9274056" cy="4318998"/>
          </a:xfrm>
        </p:grpSpPr>
        <p:pic>
          <p:nvPicPr>
            <p:cNvPr id="203" name="図 20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83694" y="2839680"/>
              <a:ext cx="2933572" cy="3255319"/>
            </a:xfrm>
            <a:prstGeom prst="rect">
              <a:avLst/>
            </a:prstGeom>
          </p:spPr>
        </p:pic>
        <p:pic>
          <p:nvPicPr>
            <p:cNvPr id="204" name="図 20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2014" y="2723010"/>
              <a:ext cx="2995307" cy="3081658"/>
            </a:xfrm>
            <a:prstGeom prst="rect">
              <a:avLst/>
            </a:prstGeom>
          </p:spPr>
        </p:pic>
        <p:sp>
          <p:nvSpPr>
            <p:cNvPr id="205" name="角丸四角形 204"/>
            <p:cNvSpPr/>
            <p:nvPr/>
          </p:nvSpPr>
          <p:spPr>
            <a:xfrm>
              <a:off x="3225818" y="3507971"/>
              <a:ext cx="775448" cy="682332"/>
            </a:xfrm>
            <a:prstGeom prst="roundRect">
              <a:avLst/>
            </a:prstGeom>
            <a:noFill/>
            <a:ln w="444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6" name="角丸四角形 205"/>
            <p:cNvSpPr/>
            <p:nvPr/>
          </p:nvSpPr>
          <p:spPr>
            <a:xfrm>
              <a:off x="5083694" y="2839680"/>
              <a:ext cx="3398332" cy="3255320"/>
            </a:xfrm>
            <a:prstGeom prst="roundRect">
              <a:avLst/>
            </a:prstGeom>
            <a:noFill/>
            <a:ln w="444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grpSp>
          <p:nvGrpSpPr>
            <p:cNvPr id="207" name="グループ化 206"/>
            <p:cNvGrpSpPr/>
            <p:nvPr/>
          </p:nvGrpSpPr>
          <p:grpSpPr>
            <a:xfrm rot="19976373">
              <a:off x="5227259" y="3176968"/>
              <a:ext cx="944895" cy="858530"/>
              <a:chOff x="5476401" y="2958805"/>
              <a:chExt cx="578693" cy="525800"/>
            </a:xfrm>
          </p:grpSpPr>
          <p:sp>
            <p:nvSpPr>
              <p:cNvPr id="208" name="角丸四角形 207"/>
              <p:cNvSpPr/>
              <p:nvPr/>
            </p:nvSpPr>
            <p:spPr>
              <a:xfrm>
                <a:off x="547640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7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09" name="正方形/長方形 208"/>
              <p:cNvSpPr/>
              <p:nvPr/>
            </p:nvSpPr>
            <p:spPr>
              <a:xfrm>
                <a:off x="5548184" y="2958805"/>
                <a:ext cx="432486" cy="525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7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10" name="角丸四角形 209"/>
              <p:cNvSpPr/>
              <p:nvPr/>
            </p:nvSpPr>
            <p:spPr>
              <a:xfrm>
                <a:off x="598331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7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211" name="直線矢印コネクタ 210"/>
            <p:cNvCxnSpPr/>
            <p:nvPr/>
          </p:nvCxnSpPr>
          <p:spPr>
            <a:xfrm>
              <a:off x="5909224" y="3996245"/>
              <a:ext cx="509224" cy="1001326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" name="グループ化 211"/>
            <p:cNvGrpSpPr/>
            <p:nvPr/>
          </p:nvGrpSpPr>
          <p:grpSpPr>
            <a:xfrm rot="14990070">
              <a:off x="5262124" y="5002738"/>
              <a:ext cx="944895" cy="858530"/>
              <a:chOff x="5476401" y="2958805"/>
              <a:chExt cx="578693" cy="525800"/>
            </a:xfrm>
          </p:grpSpPr>
          <p:sp>
            <p:nvSpPr>
              <p:cNvPr id="213" name="角丸四角形 212"/>
              <p:cNvSpPr/>
              <p:nvPr/>
            </p:nvSpPr>
            <p:spPr>
              <a:xfrm>
                <a:off x="547640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7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14" name="正方形/長方形 213"/>
              <p:cNvSpPr/>
              <p:nvPr/>
            </p:nvSpPr>
            <p:spPr>
              <a:xfrm>
                <a:off x="5548184" y="2958805"/>
                <a:ext cx="432486" cy="525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7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15" name="角丸四角形 214"/>
              <p:cNvSpPr/>
              <p:nvPr/>
            </p:nvSpPr>
            <p:spPr>
              <a:xfrm>
                <a:off x="598331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7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sp>
          <p:nvSpPr>
            <p:cNvPr id="216" name="円/楕円 215"/>
            <p:cNvSpPr/>
            <p:nvPr/>
          </p:nvSpPr>
          <p:spPr>
            <a:xfrm>
              <a:off x="5925849" y="4150115"/>
              <a:ext cx="159021" cy="1697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7" name="四角形吹き出し 216"/>
            <p:cNvSpPr/>
            <p:nvPr/>
          </p:nvSpPr>
          <p:spPr>
            <a:xfrm>
              <a:off x="7507906" y="3207747"/>
              <a:ext cx="2108804" cy="733176"/>
            </a:xfrm>
            <a:prstGeom prst="wedgeRectCallout">
              <a:avLst>
                <a:gd name="adj1" fmla="val -113954"/>
                <a:gd name="adj2" fmla="val 7733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7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横線を通過するときに</a:t>
              </a:r>
              <a:r>
                <a:rPr lang="en-US" altLang="ja-JP" sz="7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y</a:t>
              </a:r>
              <a:r>
                <a:rPr lang="ja-JP" altLang="en-US" sz="7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座標を補正</a:t>
              </a:r>
              <a:endParaRPr kumimoji="1" lang="ja-JP" altLang="en-US" sz="7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218" name="直線矢印コネクタ 217"/>
            <p:cNvCxnSpPr/>
            <p:nvPr/>
          </p:nvCxnSpPr>
          <p:spPr>
            <a:xfrm flipV="1">
              <a:off x="5083694" y="2443792"/>
              <a:ext cx="0" cy="3651207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線矢印コネクタ 218"/>
            <p:cNvCxnSpPr/>
            <p:nvPr/>
          </p:nvCxnSpPr>
          <p:spPr>
            <a:xfrm>
              <a:off x="5049430" y="6117579"/>
              <a:ext cx="3641563" cy="1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0" name="テキスト ボックス 219"/>
            <p:cNvSpPr txBox="1"/>
            <p:nvPr/>
          </p:nvSpPr>
          <p:spPr>
            <a:xfrm>
              <a:off x="4929750" y="2075157"/>
              <a:ext cx="517487" cy="438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7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y</a:t>
              </a:r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1" name="テキスト ボックス 220"/>
            <p:cNvSpPr txBox="1"/>
            <p:nvPr/>
          </p:nvSpPr>
          <p:spPr>
            <a:xfrm>
              <a:off x="8653853" y="5955415"/>
              <a:ext cx="513974" cy="438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7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x</a:t>
              </a:r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222" name="直線矢印コネクタ 221"/>
            <p:cNvCxnSpPr>
              <a:stCxn id="214" idx="2"/>
            </p:cNvCxnSpPr>
            <p:nvPr/>
          </p:nvCxnSpPr>
          <p:spPr>
            <a:xfrm flipV="1">
              <a:off x="6138266" y="4773055"/>
              <a:ext cx="1286707" cy="512990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円/楕円 222"/>
            <p:cNvSpPr/>
            <p:nvPr/>
          </p:nvSpPr>
          <p:spPr>
            <a:xfrm>
              <a:off x="6870738" y="4871478"/>
              <a:ext cx="159021" cy="1697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4" name="四角形吹き出し 223"/>
            <p:cNvSpPr/>
            <p:nvPr/>
          </p:nvSpPr>
          <p:spPr>
            <a:xfrm>
              <a:off x="8017266" y="4757106"/>
              <a:ext cx="2108804" cy="733176"/>
            </a:xfrm>
            <a:prstGeom prst="wedgeRectCallout">
              <a:avLst>
                <a:gd name="adj1" fmla="val -91091"/>
                <a:gd name="adj2" fmla="val -1790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7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縦線を通過するときに</a:t>
              </a:r>
              <a:r>
                <a:rPr lang="en-US" altLang="ja-JP" sz="7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x</a:t>
              </a:r>
              <a:r>
                <a:rPr lang="ja-JP" altLang="en-US" sz="7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座標を補正</a:t>
              </a:r>
              <a:endParaRPr kumimoji="1" lang="ja-JP" altLang="en-US" sz="7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225" name="直線コネクタ 224"/>
            <p:cNvCxnSpPr/>
            <p:nvPr/>
          </p:nvCxnSpPr>
          <p:spPr>
            <a:xfrm flipV="1">
              <a:off x="3951696" y="2857161"/>
              <a:ext cx="1537132" cy="608845"/>
            </a:xfrm>
            <a:prstGeom prst="line">
              <a:avLst/>
            </a:prstGeom>
            <a:ln w="444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コネクタ 225"/>
            <p:cNvCxnSpPr/>
            <p:nvPr/>
          </p:nvCxnSpPr>
          <p:spPr>
            <a:xfrm>
              <a:off x="4047002" y="4232268"/>
              <a:ext cx="1126506" cy="1678173"/>
            </a:xfrm>
            <a:prstGeom prst="line">
              <a:avLst/>
            </a:prstGeom>
            <a:ln w="444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5" name="グループ化 794"/>
          <p:cNvGrpSpPr/>
          <p:nvPr/>
        </p:nvGrpSpPr>
        <p:grpSpPr>
          <a:xfrm>
            <a:off x="505908" y="7166442"/>
            <a:ext cx="3368657" cy="3398350"/>
            <a:chOff x="1451837" y="1331"/>
            <a:chExt cx="7320644" cy="7385172"/>
          </a:xfrm>
        </p:grpSpPr>
        <p:sp>
          <p:nvSpPr>
            <p:cNvPr id="797" name="テキスト ボックス 796"/>
            <p:cNvSpPr txBox="1"/>
            <p:nvPr/>
          </p:nvSpPr>
          <p:spPr>
            <a:xfrm>
              <a:off x="4291819" y="1331"/>
              <a:ext cx="4480662" cy="2608483"/>
            </a:xfrm>
            <a:prstGeom prst="rect">
              <a:avLst/>
            </a:prstGeom>
            <a:noFill/>
          </p:spPr>
          <p:txBody>
            <a:bodyPr wrap="square" lIns="91428" tIns="45714" rIns="91428" bIns="45714" rtlCol="0">
              <a:spAutoFit/>
            </a:bodyPr>
            <a:lstStyle/>
            <a:p>
              <a:r>
                <a:rPr lang="ja-JP" altLang="en-US" sz="6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ブロック</a:t>
              </a: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を</a:t>
              </a:r>
              <a:r>
                <a:rPr lang="ja-JP" altLang="en-US" sz="6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アーム</a:t>
              </a: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に</a:t>
              </a:r>
              <a:r>
                <a:rPr lang="ja-JP" altLang="en-US" sz="6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収</a:t>
              </a: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めるためには、次の要素技術が必要となる。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色認識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アーム制御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車輪制御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これらの要素技術を用いて、次の手順によってブロックをアームに収めることを実現する。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初期状態：カラーセンサーがコースと垂直になる角度で、黒のラインに沿ってブロックに接近している。また、サークルの場所は公開されているため、走行体がどの色のサークルに向かっているかは認識している。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798" name="テキスト ボックス 797"/>
            <p:cNvSpPr txBox="1"/>
            <p:nvPr/>
          </p:nvSpPr>
          <p:spPr>
            <a:xfrm>
              <a:off x="1459487" y="3998684"/>
              <a:ext cx="2608457" cy="802593"/>
            </a:xfrm>
            <a:prstGeom prst="rect">
              <a:avLst/>
            </a:prstGeom>
            <a:noFill/>
          </p:spPr>
          <p:txBody>
            <a:bodyPr wrap="square" lIns="91428" tIns="45714" rIns="91428" bIns="45714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カラーセンサーが、サークルの色を認識する。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799" name="テキスト ボックス 798"/>
            <p:cNvSpPr txBox="1"/>
            <p:nvPr/>
          </p:nvSpPr>
          <p:spPr>
            <a:xfrm>
              <a:off x="5435957" y="3964274"/>
              <a:ext cx="2592426" cy="401283"/>
            </a:xfrm>
            <a:prstGeom prst="rect">
              <a:avLst/>
            </a:prstGeom>
            <a:noFill/>
          </p:spPr>
          <p:txBody>
            <a:bodyPr wrap="square" lIns="91428" tIns="45714" rIns="91428" bIns="45714" rtlCol="0">
              <a:spAutoFit/>
            </a:bodyPr>
            <a:lstStyle/>
            <a:p>
              <a:pPr marL="228600" indent="-228600">
                <a:buFont typeface="+mj-lt"/>
                <a:buAutoNum type="arabicPeriod" startAt="2"/>
              </a:pP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後退する。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800" name="テキスト ボックス 799"/>
            <p:cNvSpPr txBox="1"/>
            <p:nvPr/>
          </p:nvSpPr>
          <p:spPr>
            <a:xfrm>
              <a:off x="1456127" y="6035673"/>
              <a:ext cx="2835690" cy="1003248"/>
            </a:xfrm>
            <a:prstGeom prst="rect">
              <a:avLst/>
            </a:prstGeom>
            <a:noFill/>
          </p:spPr>
          <p:txBody>
            <a:bodyPr wrap="square" lIns="91428" tIns="45714" rIns="91428" bIns="45714" rtlCol="0">
              <a:spAutoFit/>
            </a:bodyPr>
            <a:lstStyle/>
            <a:p>
              <a:pPr marL="228600" indent="-228600">
                <a:buFont typeface="+mj-lt"/>
                <a:buAutoNum type="arabicPeriod" startAt="3"/>
              </a:pP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アームを</a:t>
              </a:r>
              <a:r>
                <a:rPr lang="en-US" altLang="ja-JP" sz="600" b="1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58°</a:t>
              </a: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持ち上げる。持ち上げることで、ブロックの色を認識できるようになる。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801" name="テキスト ボックス 800"/>
            <p:cNvSpPr txBox="1"/>
            <p:nvPr/>
          </p:nvSpPr>
          <p:spPr>
            <a:xfrm>
              <a:off x="4827224" y="5981946"/>
              <a:ext cx="3201162" cy="1404557"/>
            </a:xfrm>
            <a:prstGeom prst="rect">
              <a:avLst/>
            </a:prstGeom>
            <a:noFill/>
          </p:spPr>
          <p:txBody>
            <a:bodyPr wrap="square" lIns="91428" tIns="45714" rIns="91428" bIns="45714" rtlCol="0">
              <a:spAutoFit/>
            </a:bodyPr>
            <a:lstStyle/>
            <a:p>
              <a:pPr marL="228600" indent="-228600">
                <a:buFont typeface="+mj-lt"/>
                <a:buAutoNum type="arabicPeriod" startAt="4"/>
              </a:pP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ブロックの色を認識する。</a:t>
              </a:r>
              <a:r>
                <a:rPr lang="en-US" altLang="ja-JP" sz="6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/>
              </a:r>
              <a:br>
                <a:rPr lang="en-US" altLang="ja-JP" sz="6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</a:b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ただし、黒色ブロックは無職と判定される。また、黒色が判定された際はブロックまでの距離が遠いため、接近して再度色認識を試みる。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802" name="テキスト ボックス 801"/>
            <p:cNvSpPr txBox="1"/>
            <p:nvPr/>
          </p:nvSpPr>
          <p:spPr>
            <a:xfrm>
              <a:off x="2419951" y="551055"/>
              <a:ext cx="724698" cy="10032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91428" tIns="45714" rIns="91428" bIns="45714" rtlCol="0">
              <a:spAutoFit/>
            </a:bodyPr>
            <a:lstStyle/>
            <a:p>
              <a:pPr algn="ctr"/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初期状態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cxnSp>
          <p:nvCxnSpPr>
            <p:cNvPr id="803" name="直線矢印コネクタ 802"/>
            <p:cNvCxnSpPr/>
            <p:nvPr/>
          </p:nvCxnSpPr>
          <p:spPr>
            <a:xfrm>
              <a:off x="1547664" y="908720"/>
              <a:ext cx="161355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lg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805" name="グループ化 804"/>
            <p:cNvGrpSpPr/>
            <p:nvPr/>
          </p:nvGrpSpPr>
          <p:grpSpPr>
            <a:xfrm>
              <a:off x="1459486" y="5482608"/>
              <a:ext cx="2520280" cy="406824"/>
              <a:chOff x="1459487" y="2185176"/>
              <a:chExt cx="2520280" cy="406824"/>
            </a:xfrm>
          </p:grpSpPr>
          <p:sp>
            <p:nvSpPr>
              <p:cNvPr id="1071" name="正方形/長方形 1070"/>
              <p:cNvSpPr/>
              <p:nvPr/>
            </p:nvSpPr>
            <p:spPr>
              <a:xfrm>
                <a:off x="3308694" y="2185176"/>
                <a:ext cx="243619" cy="34508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E0E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1072" name="グループ化 1071"/>
              <p:cNvGrpSpPr/>
              <p:nvPr/>
            </p:nvGrpSpPr>
            <p:grpSpPr>
              <a:xfrm>
                <a:off x="1459487" y="2549774"/>
                <a:ext cx="2520280" cy="42226"/>
                <a:chOff x="1459487" y="2549774"/>
                <a:chExt cx="2520280" cy="42226"/>
              </a:xfrm>
            </p:grpSpPr>
            <p:cxnSp>
              <p:nvCxnSpPr>
                <p:cNvPr id="1073" name="直線コネクタ 1072"/>
                <p:cNvCxnSpPr/>
                <p:nvPr/>
              </p:nvCxnSpPr>
              <p:spPr>
                <a:xfrm>
                  <a:off x="3184573" y="2592000"/>
                  <a:ext cx="496815" cy="0"/>
                </a:xfrm>
                <a:prstGeom prst="line">
                  <a:avLst/>
                </a:prstGeom>
                <a:ln w="76200">
                  <a:solidFill>
                    <a:srgbClr val="F6F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4" name="直線コネクタ 1073"/>
                <p:cNvCxnSpPr/>
                <p:nvPr/>
              </p:nvCxnSpPr>
              <p:spPr>
                <a:xfrm>
                  <a:off x="1459487" y="2549774"/>
                  <a:ext cx="25202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5" name="直線コネクタ 1074"/>
                <p:cNvCxnSpPr/>
                <p:nvPr/>
              </p:nvCxnSpPr>
              <p:spPr>
                <a:xfrm>
                  <a:off x="1459487" y="2592000"/>
                  <a:ext cx="1725086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6" name="直線コネクタ 1075"/>
                <p:cNvCxnSpPr/>
                <p:nvPr/>
              </p:nvCxnSpPr>
              <p:spPr>
                <a:xfrm>
                  <a:off x="3681388" y="2592000"/>
                  <a:ext cx="298379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06" name="グループ化 805"/>
            <p:cNvGrpSpPr/>
            <p:nvPr/>
          </p:nvGrpSpPr>
          <p:grpSpPr>
            <a:xfrm>
              <a:off x="1747518" y="4710208"/>
              <a:ext cx="1645813" cy="1133683"/>
              <a:chOff x="1403648" y="4781477"/>
              <a:chExt cx="1645813" cy="1133683"/>
            </a:xfrm>
          </p:grpSpPr>
          <p:sp>
            <p:nvSpPr>
              <p:cNvPr id="1026" name="角丸四角形 1025"/>
              <p:cNvSpPr/>
              <p:nvPr/>
            </p:nvSpPr>
            <p:spPr>
              <a:xfrm rot="2525276">
                <a:off x="1944046" y="5139665"/>
                <a:ext cx="587212" cy="1470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1027" name="グループ化 1026"/>
              <p:cNvGrpSpPr/>
              <p:nvPr/>
            </p:nvGrpSpPr>
            <p:grpSpPr>
              <a:xfrm>
                <a:off x="1953385" y="5191887"/>
                <a:ext cx="460108" cy="522238"/>
                <a:chOff x="2262331" y="2185029"/>
                <a:chExt cx="460108" cy="522238"/>
              </a:xfrm>
            </p:grpSpPr>
            <p:sp>
              <p:nvSpPr>
                <p:cNvPr id="1068" name="角丸四角形 1067"/>
                <p:cNvSpPr/>
                <p:nvPr/>
              </p:nvSpPr>
              <p:spPr>
                <a:xfrm rot="2520000">
                  <a:off x="2368314" y="2427875"/>
                  <a:ext cx="354125" cy="13566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69" name="1 つの角を丸めた四角形 1068"/>
                <p:cNvSpPr/>
                <p:nvPr/>
              </p:nvSpPr>
              <p:spPr>
                <a:xfrm rot="2510168">
                  <a:off x="2262331" y="2185029"/>
                  <a:ext cx="249015" cy="222873"/>
                </a:xfrm>
                <a:prstGeom prst="snipRoundRect">
                  <a:avLst>
                    <a:gd name="adj1" fmla="val 16667"/>
                    <a:gd name="adj2" fmla="val 3136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70" name="円/楕円 1069"/>
                <p:cNvSpPr/>
                <p:nvPr/>
              </p:nvSpPr>
              <p:spPr>
                <a:xfrm>
                  <a:off x="2573150" y="2606557"/>
                  <a:ext cx="100710" cy="10071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1028" name="円/楕円 1027"/>
              <p:cNvSpPr/>
              <p:nvPr/>
            </p:nvSpPr>
            <p:spPr>
              <a:xfrm>
                <a:off x="2424863" y="5384159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1029" name="グループ化 1028"/>
              <p:cNvGrpSpPr/>
              <p:nvPr/>
            </p:nvGrpSpPr>
            <p:grpSpPr>
              <a:xfrm rot="17873995">
                <a:off x="2631547" y="5206430"/>
                <a:ext cx="288032" cy="547797"/>
                <a:chOff x="2441975" y="5449304"/>
                <a:chExt cx="288032" cy="547797"/>
              </a:xfrm>
            </p:grpSpPr>
            <p:sp>
              <p:nvSpPr>
                <p:cNvPr id="1062" name="円/楕円 1061"/>
                <p:cNvSpPr/>
                <p:nvPr/>
              </p:nvSpPr>
              <p:spPr>
                <a:xfrm>
                  <a:off x="2512908" y="5805461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FF">
                        <a:tint val="66000"/>
                        <a:satMod val="160000"/>
                      </a:srgbClr>
                    </a:gs>
                    <a:gs pos="41000">
                      <a:srgbClr val="0000FF">
                        <a:tint val="44500"/>
                        <a:satMod val="160000"/>
                      </a:srgb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1063" name="グループ化 1062"/>
                <p:cNvGrpSpPr/>
                <p:nvPr/>
              </p:nvGrpSpPr>
              <p:grpSpPr>
                <a:xfrm rot="2733324">
                  <a:off x="2312092" y="5579187"/>
                  <a:ext cx="547797" cy="288032"/>
                  <a:chOff x="4931624" y="3164168"/>
                  <a:chExt cx="547797" cy="288032"/>
                </a:xfrm>
              </p:grpSpPr>
              <p:sp>
                <p:nvSpPr>
                  <p:cNvPr id="1064" name="角丸四角形 1063"/>
                  <p:cNvSpPr/>
                  <p:nvPr/>
                </p:nvSpPr>
                <p:spPr>
                  <a:xfrm rot="2734791">
                    <a:off x="5067898" y="3236176"/>
                    <a:ext cx="288032" cy="14401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1065" name="直線コネクタ 1064"/>
                  <p:cNvCxnSpPr/>
                  <p:nvPr/>
                </p:nvCxnSpPr>
                <p:spPr>
                  <a:xfrm>
                    <a:off x="4931624" y="3182218"/>
                    <a:ext cx="189884" cy="189884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6" name="直線コネクタ 1065"/>
                  <p:cNvCxnSpPr/>
                  <p:nvPr/>
                </p:nvCxnSpPr>
                <p:spPr>
                  <a:xfrm flipV="1">
                    <a:off x="5130961" y="3335887"/>
                    <a:ext cx="265675" cy="3542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7" name="直線コネクタ 1066"/>
                  <p:cNvCxnSpPr/>
                  <p:nvPr/>
                </p:nvCxnSpPr>
                <p:spPr>
                  <a:xfrm rot="21430798" flipV="1">
                    <a:off x="5392579" y="3171068"/>
                    <a:ext cx="86842" cy="162782"/>
                  </a:xfrm>
                  <a:prstGeom prst="line">
                    <a:avLst/>
                  </a:prstGeom>
                  <a:ln w="381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30" name="グループ化 1029"/>
              <p:cNvGrpSpPr/>
              <p:nvPr/>
            </p:nvGrpSpPr>
            <p:grpSpPr>
              <a:xfrm>
                <a:off x="1937259" y="4781477"/>
                <a:ext cx="1096453" cy="523740"/>
                <a:chOff x="2937155" y="2013605"/>
                <a:chExt cx="1096453" cy="523740"/>
              </a:xfrm>
            </p:grpSpPr>
            <p:grpSp>
              <p:nvGrpSpPr>
                <p:cNvPr id="1045" name="グループ化 1044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grpSp>
                <p:nvGrpSpPr>
                  <p:cNvPr id="1047" name="グループ化 1046"/>
                  <p:cNvGrpSpPr/>
                  <p:nvPr/>
                </p:nvGrpSpPr>
                <p:grpSpPr>
                  <a:xfrm>
                    <a:off x="2937155" y="2013605"/>
                    <a:ext cx="1096453" cy="520314"/>
                    <a:chOff x="2937155" y="2013605"/>
                    <a:chExt cx="1096453" cy="520314"/>
                  </a:xfrm>
                </p:grpSpPr>
                <p:sp>
                  <p:nvSpPr>
                    <p:cNvPr id="1054" name="角丸四角形 1053"/>
                    <p:cNvSpPr/>
                    <p:nvPr/>
                  </p:nvSpPr>
                  <p:spPr>
                    <a:xfrm rot="2525276">
                      <a:off x="2937155" y="2013605"/>
                      <a:ext cx="653178" cy="296368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1055" name="グループ化 1054"/>
                    <p:cNvGrpSpPr/>
                    <p:nvPr/>
                  </p:nvGrpSpPr>
                  <p:grpSpPr>
                    <a:xfrm>
                      <a:off x="3519263" y="2332604"/>
                      <a:ext cx="514345" cy="201315"/>
                      <a:chOff x="3503142" y="2345952"/>
                      <a:chExt cx="514345" cy="201315"/>
                    </a:xfrm>
                  </p:grpSpPr>
                  <p:grpSp>
                    <p:nvGrpSpPr>
                      <p:cNvPr id="1056" name="グループ化 1055"/>
                      <p:cNvGrpSpPr/>
                      <p:nvPr/>
                    </p:nvGrpSpPr>
                    <p:grpSpPr>
                      <a:xfrm>
                        <a:off x="3503142" y="2403251"/>
                        <a:ext cx="409691" cy="144016"/>
                        <a:chOff x="3503142" y="2403251"/>
                        <a:chExt cx="409691" cy="144016"/>
                      </a:xfrm>
                    </p:grpSpPr>
                    <p:cxnSp>
                      <p:nvCxnSpPr>
                        <p:cNvPr id="1060" name="直線コネクタ 1059"/>
                        <p:cNvCxnSpPr/>
                        <p:nvPr/>
                      </p:nvCxnSpPr>
                      <p:spPr>
                        <a:xfrm>
                          <a:off x="3503142" y="2403251"/>
                          <a:ext cx="144016" cy="144016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1" name="直線コネクタ 1060"/>
                        <p:cNvCxnSpPr/>
                        <p:nvPr/>
                      </p:nvCxnSpPr>
                      <p:spPr>
                        <a:xfrm flipV="1">
                          <a:off x="3647158" y="2511846"/>
                          <a:ext cx="265675" cy="35421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057" name="グループ化 1056"/>
                      <p:cNvGrpSpPr/>
                      <p:nvPr/>
                    </p:nvGrpSpPr>
                    <p:grpSpPr>
                      <a:xfrm rot="21135904">
                        <a:off x="3729455" y="2345952"/>
                        <a:ext cx="288032" cy="144016"/>
                        <a:chOff x="1979712" y="1700808"/>
                        <a:chExt cx="288032" cy="144016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sp>
                      <p:nvSpPr>
                        <p:cNvPr id="1058" name="角丸四角形 1057"/>
                        <p:cNvSpPr/>
                        <p:nvPr/>
                      </p:nvSpPr>
                      <p:spPr>
                        <a:xfrm>
                          <a:off x="1979712" y="1700808"/>
                          <a:ext cx="288032" cy="144016"/>
                        </a:xfrm>
                        <a:prstGeom prst="roundRect">
                          <a:avLst/>
                        </a:prstGeom>
                        <a:grp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  <p:sp>
                      <p:nvSpPr>
                        <p:cNvPr id="1059" name="角丸四角形 1058"/>
                        <p:cNvSpPr/>
                        <p:nvPr/>
                      </p:nvSpPr>
                      <p:spPr>
                        <a:xfrm>
                          <a:off x="2195736" y="1700808"/>
                          <a:ext cx="72008" cy="144016"/>
                        </a:xfrm>
                        <a:prstGeom prst="roundRect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</p:grpSp>
                </p:grpSp>
              </p:grpSp>
              <p:grpSp>
                <p:nvGrpSpPr>
                  <p:cNvPr id="1048" name="グループ化 1047"/>
                  <p:cNvGrpSpPr/>
                  <p:nvPr/>
                </p:nvGrpSpPr>
                <p:grpSpPr>
                  <a:xfrm>
                    <a:off x="3140328" y="2103387"/>
                    <a:ext cx="166042" cy="215973"/>
                    <a:chOff x="2398595" y="2308519"/>
                    <a:chExt cx="166042" cy="215973"/>
                  </a:xfrm>
                </p:grpSpPr>
                <p:sp>
                  <p:nvSpPr>
                    <p:cNvPr id="1049" name="角丸四角形 1048"/>
                    <p:cNvSpPr/>
                    <p:nvPr/>
                  </p:nvSpPr>
                  <p:spPr>
                    <a:xfrm rot="2525276">
                      <a:off x="2398595" y="2326397"/>
                      <a:ext cx="129919" cy="198095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1050" name="角丸四角形 1049"/>
                    <p:cNvSpPr/>
                    <p:nvPr/>
                  </p:nvSpPr>
                  <p:spPr>
                    <a:xfrm rot="2525276">
                      <a:off x="2434718" y="2320550"/>
                      <a:ext cx="129919" cy="128563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1051" name="グループ化 1050"/>
                    <p:cNvGrpSpPr/>
                    <p:nvPr/>
                  </p:nvGrpSpPr>
                  <p:grpSpPr>
                    <a:xfrm rot="316346">
                      <a:off x="2448739" y="2308519"/>
                      <a:ext cx="101338" cy="147240"/>
                      <a:chOff x="2448739" y="2308519"/>
                      <a:chExt cx="101338" cy="147240"/>
                    </a:xfrm>
                  </p:grpSpPr>
                  <p:sp>
                    <p:nvSpPr>
                      <p:cNvPr id="1052" name="円弧 1051"/>
                      <p:cNvSpPr/>
                      <p:nvPr/>
                    </p:nvSpPr>
                    <p:spPr>
                      <a:xfrm rot="16200000">
                        <a:off x="2443884" y="2349566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1053" name="円弧 1052"/>
                      <p:cNvSpPr/>
                      <p:nvPr/>
                    </p:nvSpPr>
                    <p:spPr>
                      <a:xfrm rot="5400000">
                        <a:off x="2438007" y="2319251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sp>
              <p:nvSpPr>
                <p:cNvPr id="1046" name="角丸四角形 1045"/>
                <p:cNvSpPr/>
                <p:nvPr/>
              </p:nvSpPr>
              <p:spPr>
                <a:xfrm rot="2525276">
                  <a:off x="3339468" y="2187475"/>
                  <a:ext cx="211251" cy="349870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cxnSp>
            <p:nvCxnSpPr>
              <p:cNvPr id="1031" name="直線コネクタ 1030"/>
              <p:cNvCxnSpPr/>
              <p:nvPr/>
            </p:nvCxnSpPr>
            <p:spPr>
              <a:xfrm>
                <a:off x="1547664" y="5644069"/>
                <a:ext cx="576000" cy="0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2" name="円/楕円 1031"/>
              <p:cNvSpPr/>
              <p:nvPr/>
            </p:nvSpPr>
            <p:spPr>
              <a:xfrm>
                <a:off x="2113018" y="5464801"/>
                <a:ext cx="420105" cy="420105"/>
              </a:xfrm>
              <a:prstGeom prst="ellipse">
                <a:avLst/>
              </a:prstGeom>
              <a:solidFill>
                <a:schemeClr val="bg1">
                  <a:lumMod val="95000"/>
                  <a:alpha val="77000"/>
                </a:schemeClr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1033" name="グループ化 1032"/>
              <p:cNvGrpSpPr/>
              <p:nvPr/>
            </p:nvGrpSpPr>
            <p:grpSpPr>
              <a:xfrm>
                <a:off x="1403648" y="5476590"/>
                <a:ext cx="525372" cy="408315"/>
                <a:chOff x="2186625" y="2713448"/>
                <a:chExt cx="525372" cy="408315"/>
              </a:xfrm>
            </p:grpSpPr>
            <p:cxnSp>
              <p:nvCxnSpPr>
                <p:cNvPr id="1040" name="直線コネクタ 1039"/>
                <p:cNvCxnSpPr>
                  <a:endCxn id="1044" idx="1"/>
                </p:cNvCxnSpPr>
                <p:nvPr/>
              </p:nvCxnSpPr>
              <p:spPr>
                <a:xfrm>
                  <a:off x="2186625" y="2784679"/>
                  <a:ext cx="144016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41" name="グループ化 1040"/>
                <p:cNvGrpSpPr/>
                <p:nvPr/>
              </p:nvGrpSpPr>
              <p:grpSpPr>
                <a:xfrm>
                  <a:off x="2330641" y="2713448"/>
                  <a:ext cx="381356" cy="142461"/>
                  <a:chOff x="2330641" y="2713448"/>
                  <a:chExt cx="381356" cy="142461"/>
                </a:xfrm>
              </p:grpSpPr>
              <p:sp>
                <p:nvSpPr>
                  <p:cNvPr id="1043" name="角丸四角形 1042"/>
                  <p:cNvSpPr/>
                  <p:nvPr/>
                </p:nvSpPr>
                <p:spPr>
                  <a:xfrm>
                    <a:off x="2500957" y="2713448"/>
                    <a:ext cx="211040" cy="1424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1044" name="角丸四角形 1043"/>
                  <p:cNvSpPr/>
                  <p:nvPr/>
                </p:nvSpPr>
                <p:spPr>
                  <a:xfrm>
                    <a:off x="2330641" y="2713449"/>
                    <a:ext cx="232959" cy="14246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sp>
              <p:nvSpPr>
                <p:cNvPr id="1042" name="角丸四角形 1041"/>
                <p:cNvSpPr/>
                <p:nvPr/>
              </p:nvSpPr>
              <p:spPr>
                <a:xfrm>
                  <a:off x="2210922" y="2778592"/>
                  <a:ext cx="87561" cy="343171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1034" name="グループ化 1033"/>
              <p:cNvGrpSpPr/>
              <p:nvPr/>
            </p:nvGrpSpPr>
            <p:grpSpPr>
              <a:xfrm>
                <a:off x="1667566" y="5782337"/>
                <a:ext cx="132826" cy="132823"/>
                <a:chOff x="4087243" y="3536771"/>
                <a:chExt cx="105454" cy="105452"/>
              </a:xfrm>
            </p:grpSpPr>
            <p:sp>
              <p:nvSpPr>
                <p:cNvPr id="1038" name="円/楕円 1037"/>
                <p:cNvSpPr/>
                <p:nvPr/>
              </p:nvSpPr>
              <p:spPr>
                <a:xfrm>
                  <a:off x="4090753" y="3540282"/>
                  <a:ext cx="98433" cy="9843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39" name="弦 1038"/>
                <p:cNvSpPr/>
                <p:nvPr/>
              </p:nvSpPr>
              <p:spPr>
                <a:xfrm rot="7200000">
                  <a:off x="4087244" y="3536770"/>
                  <a:ext cx="105452" cy="105454"/>
                </a:xfrm>
                <a:prstGeom prst="chord">
                  <a:avLst>
                    <a:gd name="adj1" fmla="val 2700000"/>
                    <a:gd name="adj2" fmla="val 15155277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1035" name="星 32 1034"/>
              <p:cNvSpPr/>
              <p:nvPr/>
            </p:nvSpPr>
            <p:spPr>
              <a:xfrm>
                <a:off x="1645996" y="5640814"/>
                <a:ext cx="180462" cy="180462"/>
              </a:xfrm>
              <a:prstGeom prst="star32">
                <a:avLst>
                  <a:gd name="adj" fmla="val 4603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cxnSp>
            <p:nvCxnSpPr>
              <p:cNvPr id="1036" name="直線コネクタ 1035"/>
              <p:cNvCxnSpPr/>
              <p:nvPr/>
            </p:nvCxnSpPr>
            <p:spPr>
              <a:xfrm flipV="1">
                <a:off x="1891736" y="5645980"/>
                <a:ext cx="0" cy="14326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直線コネクタ 1036"/>
              <p:cNvCxnSpPr/>
              <p:nvPr/>
            </p:nvCxnSpPr>
            <p:spPr>
              <a:xfrm flipV="1">
                <a:off x="1826458" y="5789246"/>
                <a:ext cx="65278" cy="5738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7" name="グループ化 806"/>
            <p:cNvGrpSpPr/>
            <p:nvPr/>
          </p:nvGrpSpPr>
          <p:grpSpPr>
            <a:xfrm>
              <a:off x="1451837" y="1103396"/>
              <a:ext cx="2520280" cy="1210380"/>
              <a:chOff x="9978164" y="2270191"/>
              <a:chExt cx="2520280" cy="1210380"/>
            </a:xfrm>
          </p:grpSpPr>
          <p:grpSp>
            <p:nvGrpSpPr>
              <p:cNvPr id="973" name="グループ化 972"/>
              <p:cNvGrpSpPr/>
              <p:nvPr/>
            </p:nvGrpSpPr>
            <p:grpSpPr>
              <a:xfrm>
                <a:off x="9978164" y="3042591"/>
                <a:ext cx="2520280" cy="406824"/>
                <a:chOff x="1459487" y="2185176"/>
                <a:chExt cx="2520280" cy="406824"/>
              </a:xfrm>
            </p:grpSpPr>
            <p:sp>
              <p:nvSpPr>
                <p:cNvPr id="1020" name="正方形/長方形 1019"/>
                <p:cNvSpPr/>
                <p:nvPr/>
              </p:nvSpPr>
              <p:spPr>
                <a:xfrm>
                  <a:off x="3308694" y="2185176"/>
                  <a:ext cx="243619" cy="34508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E0E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1021" name="グループ化 1020"/>
                <p:cNvGrpSpPr/>
                <p:nvPr/>
              </p:nvGrpSpPr>
              <p:grpSpPr>
                <a:xfrm>
                  <a:off x="1459487" y="2549774"/>
                  <a:ext cx="2520280" cy="42226"/>
                  <a:chOff x="1459487" y="2549774"/>
                  <a:chExt cx="2520280" cy="42226"/>
                </a:xfrm>
              </p:grpSpPr>
              <p:cxnSp>
                <p:nvCxnSpPr>
                  <p:cNvPr id="1022" name="直線コネクタ 1021"/>
                  <p:cNvCxnSpPr/>
                  <p:nvPr/>
                </p:nvCxnSpPr>
                <p:spPr>
                  <a:xfrm>
                    <a:off x="3184573" y="2592000"/>
                    <a:ext cx="496815" cy="0"/>
                  </a:xfrm>
                  <a:prstGeom prst="line">
                    <a:avLst/>
                  </a:prstGeom>
                  <a:ln w="76200">
                    <a:solidFill>
                      <a:srgbClr val="F6F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3" name="直線コネクタ 1022"/>
                  <p:cNvCxnSpPr/>
                  <p:nvPr/>
                </p:nvCxnSpPr>
                <p:spPr>
                  <a:xfrm>
                    <a:off x="1459487" y="2549774"/>
                    <a:ext cx="252028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4" name="直線コネクタ 1023"/>
                  <p:cNvCxnSpPr/>
                  <p:nvPr/>
                </p:nvCxnSpPr>
                <p:spPr>
                  <a:xfrm>
                    <a:off x="1459487" y="2592000"/>
                    <a:ext cx="1725086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5" name="直線コネクタ 1024"/>
                  <p:cNvCxnSpPr/>
                  <p:nvPr/>
                </p:nvCxnSpPr>
                <p:spPr>
                  <a:xfrm>
                    <a:off x="3681388" y="2592000"/>
                    <a:ext cx="298379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74" name="グループ化 973"/>
              <p:cNvGrpSpPr/>
              <p:nvPr/>
            </p:nvGrpSpPr>
            <p:grpSpPr>
              <a:xfrm>
                <a:off x="10050172" y="2270191"/>
                <a:ext cx="1630064" cy="1210380"/>
                <a:chOff x="10050172" y="2270191"/>
                <a:chExt cx="1630064" cy="1210380"/>
              </a:xfrm>
            </p:grpSpPr>
            <p:sp>
              <p:nvSpPr>
                <p:cNvPr id="975" name="角丸四角形 974"/>
                <p:cNvSpPr/>
                <p:nvPr/>
              </p:nvSpPr>
              <p:spPr>
                <a:xfrm rot="2525276">
                  <a:off x="10590570" y="2628379"/>
                  <a:ext cx="587212" cy="147071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976" name="グループ化 975"/>
                <p:cNvGrpSpPr/>
                <p:nvPr/>
              </p:nvGrpSpPr>
              <p:grpSpPr>
                <a:xfrm>
                  <a:off x="10599909" y="2680601"/>
                  <a:ext cx="460108" cy="522238"/>
                  <a:chOff x="2262331" y="2185029"/>
                  <a:chExt cx="460108" cy="522238"/>
                </a:xfrm>
              </p:grpSpPr>
              <p:sp>
                <p:nvSpPr>
                  <p:cNvPr id="1017" name="角丸四角形 1016"/>
                  <p:cNvSpPr/>
                  <p:nvPr/>
                </p:nvSpPr>
                <p:spPr>
                  <a:xfrm rot="2520000">
                    <a:off x="2368314" y="2427875"/>
                    <a:ext cx="354125" cy="13566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1018" name="1 つの角を丸めた四角形 1017"/>
                  <p:cNvSpPr/>
                  <p:nvPr/>
                </p:nvSpPr>
                <p:spPr>
                  <a:xfrm rot="2510168">
                    <a:off x="2262331" y="2185029"/>
                    <a:ext cx="249015" cy="222873"/>
                  </a:xfrm>
                  <a:prstGeom prst="snipRoundRect">
                    <a:avLst>
                      <a:gd name="adj1" fmla="val 16667"/>
                      <a:gd name="adj2" fmla="val 3136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1019" name="円/楕円 1018"/>
                  <p:cNvSpPr/>
                  <p:nvPr/>
                </p:nvSpPr>
                <p:spPr>
                  <a:xfrm>
                    <a:off x="2573150" y="2606557"/>
                    <a:ext cx="100710" cy="10071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sp>
              <p:nvSpPr>
                <p:cNvPr id="977" name="円/楕円 976"/>
                <p:cNvSpPr/>
                <p:nvPr/>
              </p:nvSpPr>
              <p:spPr>
                <a:xfrm>
                  <a:off x="11071387" y="2872873"/>
                  <a:ext cx="100710" cy="10071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978" name="グループ化 977"/>
                <p:cNvGrpSpPr/>
                <p:nvPr/>
              </p:nvGrpSpPr>
              <p:grpSpPr>
                <a:xfrm rot="21540000">
                  <a:off x="11086598" y="2932774"/>
                  <a:ext cx="288032" cy="547797"/>
                  <a:chOff x="2441975" y="5449304"/>
                  <a:chExt cx="288032" cy="547797"/>
                </a:xfrm>
              </p:grpSpPr>
              <p:sp>
                <p:nvSpPr>
                  <p:cNvPr id="1011" name="円/楕円 1010"/>
                  <p:cNvSpPr/>
                  <p:nvPr/>
                </p:nvSpPr>
                <p:spPr>
                  <a:xfrm>
                    <a:off x="2512908" y="5805461"/>
                    <a:ext cx="144016" cy="14401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0000FF">
                          <a:tint val="66000"/>
                          <a:satMod val="160000"/>
                        </a:srgbClr>
                      </a:gs>
                      <a:gs pos="41000">
                        <a:srgbClr val="0000FF">
                          <a:tint val="44500"/>
                          <a:satMod val="160000"/>
                        </a:srgbClr>
                      </a:gs>
                      <a:gs pos="100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1012" name="グループ化 1011"/>
                  <p:cNvGrpSpPr/>
                  <p:nvPr/>
                </p:nvGrpSpPr>
                <p:grpSpPr>
                  <a:xfrm rot="2733324">
                    <a:off x="2312092" y="5579187"/>
                    <a:ext cx="547797" cy="288032"/>
                    <a:chOff x="4931624" y="3164168"/>
                    <a:chExt cx="547797" cy="288032"/>
                  </a:xfrm>
                </p:grpSpPr>
                <p:sp>
                  <p:nvSpPr>
                    <p:cNvPr id="1013" name="角丸四角形 1012"/>
                    <p:cNvSpPr/>
                    <p:nvPr/>
                  </p:nvSpPr>
                  <p:spPr>
                    <a:xfrm rot="2734791">
                      <a:off x="5067898" y="3236176"/>
                      <a:ext cx="288032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cxnSp>
                  <p:nvCxnSpPr>
                    <p:cNvPr id="1014" name="直線コネクタ 1013"/>
                    <p:cNvCxnSpPr/>
                    <p:nvPr/>
                  </p:nvCxnSpPr>
                  <p:spPr>
                    <a:xfrm>
                      <a:off x="4931624" y="3182218"/>
                      <a:ext cx="189884" cy="189884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5" name="直線コネクタ 1014"/>
                    <p:cNvCxnSpPr/>
                    <p:nvPr/>
                  </p:nvCxnSpPr>
                  <p:spPr>
                    <a:xfrm flipV="1">
                      <a:off x="5130961" y="3335887"/>
                      <a:ext cx="265675" cy="35421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6" name="直線コネクタ 1015"/>
                    <p:cNvCxnSpPr/>
                    <p:nvPr/>
                  </p:nvCxnSpPr>
                  <p:spPr>
                    <a:xfrm rot="21430798" flipV="1">
                      <a:off x="5392579" y="3171068"/>
                      <a:ext cx="86842" cy="162782"/>
                    </a:xfrm>
                    <a:prstGeom prst="line">
                      <a:avLst/>
                    </a:prstGeom>
                    <a:ln w="38100" cap="rnd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79" name="グループ化 978"/>
                <p:cNvGrpSpPr/>
                <p:nvPr/>
              </p:nvGrpSpPr>
              <p:grpSpPr>
                <a:xfrm>
                  <a:off x="10583783" y="2270191"/>
                  <a:ext cx="1096453" cy="523740"/>
                  <a:chOff x="2937155" y="2013605"/>
                  <a:chExt cx="1096453" cy="523740"/>
                </a:xfrm>
              </p:grpSpPr>
              <p:grpSp>
                <p:nvGrpSpPr>
                  <p:cNvPr id="994" name="グループ化 993"/>
                  <p:cNvGrpSpPr/>
                  <p:nvPr/>
                </p:nvGrpSpPr>
                <p:grpSpPr>
                  <a:xfrm>
                    <a:off x="2937155" y="2013605"/>
                    <a:ext cx="1096453" cy="520314"/>
                    <a:chOff x="2937155" y="2013605"/>
                    <a:chExt cx="1096453" cy="520314"/>
                  </a:xfrm>
                </p:grpSpPr>
                <p:grpSp>
                  <p:nvGrpSpPr>
                    <p:cNvPr id="996" name="グループ化 995"/>
                    <p:cNvGrpSpPr/>
                    <p:nvPr/>
                  </p:nvGrpSpPr>
                  <p:grpSpPr>
                    <a:xfrm>
                      <a:off x="2937155" y="2013605"/>
                      <a:ext cx="1096453" cy="520314"/>
                      <a:chOff x="2937155" y="2013605"/>
                      <a:chExt cx="1096453" cy="520314"/>
                    </a:xfrm>
                  </p:grpSpPr>
                  <p:sp>
                    <p:nvSpPr>
                      <p:cNvPr id="1003" name="角丸四角形 1002"/>
                      <p:cNvSpPr/>
                      <p:nvPr/>
                    </p:nvSpPr>
                    <p:spPr>
                      <a:xfrm rot="2525276">
                        <a:off x="2937155" y="2013605"/>
                        <a:ext cx="653178" cy="296368"/>
                      </a:xfrm>
                      <a:prstGeom prst="roundRect">
                        <a:avLst/>
                      </a:prstGeom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grpSp>
                    <p:nvGrpSpPr>
                      <p:cNvPr id="1004" name="グループ化 1003"/>
                      <p:cNvGrpSpPr/>
                      <p:nvPr/>
                    </p:nvGrpSpPr>
                    <p:grpSpPr>
                      <a:xfrm>
                        <a:off x="3519263" y="2332604"/>
                        <a:ext cx="514345" cy="201315"/>
                        <a:chOff x="3503142" y="2345952"/>
                        <a:chExt cx="514345" cy="201315"/>
                      </a:xfrm>
                    </p:grpSpPr>
                    <p:grpSp>
                      <p:nvGrpSpPr>
                        <p:cNvPr id="1005" name="グループ化 1004"/>
                        <p:cNvGrpSpPr/>
                        <p:nvPr/>
                      </p:nvGrpSpPr>
                      <p:grpSpPr>
                        <a:xfrm>
                          <a:off x="3503142" y="2403251"/>
                          <a:ext cx="409691" cy="144016"/>
                          <a:chOff x="3503142" y="2403251"/>
                          <a:chExt cx="409691" cy="144016"/>
                        </a:xfrm>
                      </p:grpSpPr>
                      <p:cxnSp>
                        <p:nvCxnSpPr>
                          <p:cNvPr id="1009" name="直線コネクタ 1008"/>
                          <p:cNvCxnSpPr/>
                          <p:nvPr/>
                        </p:nvCxnSpPr>
                        <p:spPr>
                          <a:xfrm>
                            <a:off x="3503142" y="2403251"/>
                            <a:ext cx="144016" cy="144016"/>
                          </a:xfrm>
                          <a:prstGeom prst="line">
                            <a:avLst/>
                          </a:prstGeom>
                          <a:ln w="38100" cap="rnd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10" name="直線コネクタ 1009"/>
                          <p:cNvCxnSpPr/>
                          <p:nvPr/>
                        </p:nvCxnSpPr>
                        <p:spPr>
                          <a:xfrm flipV="1">
                            <a:off x="3647158" y="2511846"/>
                            <a:ext cx="265675" cy="35421"/>
                          </a:xfrm>
                          <a:prstGeom prst="line">
                            <a:avLst/>
                          </a:prstGeom>
                          <a:ln w="38100" cap="rnd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1006" name="グループ化 1005"/>
                        <p:cNvGrpSpPr/>
                        <p:nvPr/>
                      </p:nvGrpSpPr>
                      <p:grpSpPr>
                        <a:xfrm rot="21135904">
                          <a:off x="3729455" y="2345952"/>
                          <a:ext cx="288032" cy="144016"/>
                          <a:chOff x="1979712" y="1700808"/>
                          <a:chExt cx="288032" cy="144016"/>
                        </a:xfrm>
                        <a:solidFill>
                          <a:schemeClr val="bg1">
                            <a:lumMod val="85000"/>
                          </a:schemeClr>
                        </a:solidFill>
                      </p:grpSpPr>
                      <p:sp>
                        <p:nvSpPr>
                          <p:cNvPr id="1007" name="角丸四角形 1006"/>
                          <p:cNvSpPr/>
                          <p:nvPr/>
                        </p:nvSpPr>
                        <p:spPr>
                          <a:xfrm>
                            <a:off x="1979712" y="1700808"/>
                            <a:ext cx="288032" cy="144016"/>
                          </a:xfrm>
                          <a:prstGeom prst="roundRect">
                            <a:avLst/>
                          </a:prstGeom>
                          <a:grpFill/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sz="1400"/>
                          </a:p>
                        </p:txBody>
                      </p:sp>
                      <p:sp>
                        <p:nvSpPr>
                          <p:cNvPr id="1008" name="角丸四角形 1007"/>
                          <p:cNvSpPr/>
                          <p:nvPr/>
                        </p:nvSpPr>
                        <p:spPr>
                          <a:xfrm>
                            <a:off x="2195736" y="1700808"/>
                            <a:ext cx="72008" cy="144016"/>
                          </a:xfrm>
                          <a:prstGeom prst="round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sz="1400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997" name="グループ化 996"/>
                    <p:cNvGrpSpPr/>
                    <p:nvPr/>
                  </p:nvGrpSpPr>
                  <p:grpSpPr>
                    <a:xfrm>
                      <a:off x="3140328" y="2103387"/>
                      <a:ext cx="166042" cy="215973"/>
                      <a:chOff x="2398595" y="2308519"/>
                      <a:chExt cx="166042" cy="215973"/>
                    </a:xfrm>
                  </p:grpSpPr>
                  <p:sp>
                    <p:nvSpPr>
                      <p:cNvPr id="998" name="角丸四角形 997"/>
                      <p:cNvSpPr/>
                      <p:nvPr/>
                    </p:nvSpPr>
                    <p:spPr>
                      <a:xfrm rot="2525276">
                        <a:off x="2398595" y="2326397"/>
                        <a:ext cx="129919" cy="198095"/>
                      </a:xfrm>
                      <a:prstGeom prst="roundRect">
                        <a:avLst/>
                      </a:prstGeom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999" name="角丸四角形 998"/>
                      <p:cNvSpPr/>
                      <p:nvPr/>
                    </p:nvSpPr>
                    <p:spPr>
                      <a:xfrm rot="2525276">
                        <a:off x="2434718" y="2320550"/>
                        <a:ext cx="129919" cy="128563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grpSp>
                    <p:nvGrpSpPr>
                      <p:cNvPr id="1000" name="グループ化 999"/>
                      <p:cNvGrpSpPr/>
                      <p:nvPr/>
                    </p:nvGrpSpPr>
                    <p:grpSpPr>
                      <a:xfrm rot="316346">
                        <a:off x="2448739" y="2308519"/>
                        <a:ext cx="101338" cy="147240"/>
                        <a:chOff x="2448739" y="2308519"/>
                        <a:chExt cx="101338" cy="147240"/>
                      </a:xfrm>
                    </p:grpSpPr>
                    <p:sp>
                      <p:nvSpPr>
                        <p:cNvPr id="1001" name="円弧 1000"/>
                        <p:cNvSpPr/>
                        <p:nvPr/>
                      </p:nvSpPr>
                      <p:spPr>
                        <a:xfrm rot="16200000">
                          <a:off x="2443884" y="2349566"/>
                          <a:ext cx="116925" cy="95461"/>
                        </a:xfrm>
                        <a:prstGeom prst="arc">
                          <a:avLst/>
                        </a:prstGeom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  <p:sp>
                      <p:nvSpPr>
                        <p:cNvPr id="1002" name="円弧 1001"/>
                        <p:cNvSpPr/>
                        <p:nvPr/>
                      </p:nvSpPr>
                      <p:spPr>
                        <a:xfrm rot="5400000">
                          <a:off x="2438007" y="2319251"/>
                          <a:ext cx="116925" cy="95461"/>
                        </a:xfrm>
                        <a:prstGeom prst="arc">
                          <a:avLst/>
                        </a:prstGeom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</p:grpSp>
                </p:grpSp>
              </p:grpSp>
              <p:sp>
                <p:nvSpPr>
                  <p:cNvPr id="995" name="角丸四角形 994"/>
                  <p:cNvSpPr/>
                  <p:nvPr/>
                </p:nvSpPr>
                <p:spPr>
                  <a:xfrm rot="2525276">
                    <a:off x="3339468" y="2187475"/>
                    <a:ext cx="211251" cy="349870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cxnSp>
              <p:nvCxnSpPr>
                <p:cNvPr id="980" name="直線コネクタ 979"/>
                <p:cNvCxnSpPr/>
                <p:nvPr/>
              </p:nvCxnSpPr>
              <p:spPr>
                <a:xfrm>
                  <a:off x="10194188" y="3132783"/>
                  <a:ext cx="576000" cy="0"/>
                </a:xfrm>
                <a:prstGeom prst="line">
                  <a:avLst/>
                </a:prstGeom>
                <a:ln w="38100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1" name="円/楕円 980"/>
                <p:cNvSpPr/>
                <p:nvPr/>
              </p:nvSpPr>
              <p:spPr>
                <a:xfrm>
                  <a:off x="10759542" y="2953515"/>
                  <a:ext cx="420105" cy="420105"/>
                </a:xfrm>
                <a:prstGeom prst="ellipse">
                  <a:avLst/>
                </a:prstGeom>
                <a:solidFill>
                  <a:schemeClr val="bg1">
                    <a:lumMod val="95000"/>
                    <a:alpha val="77000"/>
                  </a:schemeClr>
                </a:solidFill>
                <a:ln w="762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982" name="グループ化 981"/>
                <p:cNvGrpSpPr/>
                <p:nvPr/>
              </p:nvGrpSpPr>
              <p:grpSpPr>
                <a:xfrm>
                  <a:off x="10050172" y="2965304"/>
                  <a:ext cx="525372" cy="408315"/>
                  <a:chOff x="2186625" y="2713448"/>
                  <a:chExt cx="525372" cy="408315"/>
                </a:xfrm>
              </p:grpSpPr>
              <p:cxnSp>
                <p:nvCxnSpPr>
                  <p:cNvPr id="989" name="直線コネクタ 988"/>
                  <p:cNvCxnSpPr>
                    <a:endCxn id="993" idx="1"/>
                  </p:cNvCxnSpPr>
                  <p:nvPr/>
                </p:nvCxnSpPr>
                <p:spPr>
                  <a:xfrm>
                    <a:off x="2186625" y="2784679"/>
                    <a:ext cx="144016" cy="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90" name="グループ化 989"/>
                  <p:cNvGrpSpPr/>
                  <p:nvPr/>
                </p:nvGrpSpPr>
                <p:grpSpPr>
                  <a:xfrm>
                    <a:off x="2330641" y="2713448"/>
                    <a:ext cx="381356" cy="142461"/>
                    <a:chOff x="2330641" y="2713448"/>
                    <a:chExt cx="381356" cy="142461"/>
                  </a:xfrm>
                </p:grpSpPr>
                <p:sp>
                  <p:nvSpPr>
                    <p:cNvPr id="992" name="角丸四角形 991"/>
                    <p:cNvSpPr/>
                    <p:nvPr/>
                  </p:nvSpPr>
                  <p:spPr>
                    <a:xfrm>
                      <a:off x="2500957" y="2713448"/>
                      <a:ext cx="211040" cy="142461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993" name="角丸四角形 992"/>
                    <p:cNvSpPr/>
                    <p:nvPr/>
                  </p:nvSpPr>
                  <p:spPr>
                    <a:xfrm>
                      <a:off x="2330641" y="2713449"/>
                      <a:ext cx="232959" cy="142460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  <p:sp>
                <p:nvSpPr>
                  <p:cNvPr id="991" name="角丸四角形 990"/>
                  <p:cNvSpPr/>
                  <p:nvPr/>
                </p:nvSpPr>
                <p:spPr>
                  <a:xfrm>
                    <a:off x="2210922" y="2778592"/>
                    <a:ext cx="87561" cy="343171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grpSp>
              <p:nvGrpSpPr>
                <p:cNvPr id="983" name="グループ化 982"/>
                <p:cNvGrpSpPr/>
                <p:nvPr/>
              </p:nvGrpSpPr>
              <p:grpSpPr>
                <a:xfrm>
                  <a:off x="10314090" y="3271051"/>
                  <a:ext cx="132826" cy="132823"/>
                  <a:chOff x="4087243" y="3536771"/>
                  <a:chExt cx="105454" cy="105452"/>
                </a:xfrm>
              </p:grpSpPr>
              <p:sp>
                <p:nvSpPr>
                  <p:cNvPr id="987" name="円/楕円 986"/>
                  <p:cNvSpPr/>
                  <p:nvPr/>
                </p:nvSpPr>
                <p:spPr>
                  <a:xfrm>
                    <a:off x="4090753" y="3540282"/>
                    <a:ext cx="98433" cy="98433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988" name="弦 987"/>
                  <p:cNvSpPr/>
                  <p:nvPr/>
                </p:nvSpPr>
                <p:spPr>
                  <a:xfrm rot="7200000">
                    <a:off x="4087244" y="3536770"/>
                    <a:ext cx="105452" cy="105454"/>
                  </a:xfrm>
                  <a:prstGeom prst="chord">
                    <a:avLst>
                      <a:gd name="adj1" fmla="val 2700000"/>
                      <a:gd name="adj2" fmla="val 1515527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sp>
              <p:nvSpPr>
                <p:cNvPr id="984" name="星 32 983"/>
                <p:cNvSpPr/>
                <p:nvPr/>
              </p:nvSpPr>
              <p:spPr>
                <a:xfrm>
                  <a:off x="10292520" y="3129528"/>
                  <a:ext cx="180462" cy="180462"/>
                </a:xfrm>
                <a:prstGeom prst="star32">
                  <a:avLst>
                    <a:gd name="adj" fmla="val 46030"/>
                  </a:avLst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985" name="直線コネクタ 984"/>
                <p:cNvCxnSpPr/>
                <p:nvPr/>
              </p:nvCxnSpPr>
              <p:spPr>
                <a:xfrm flipV="1">
                  <a:off x="10538260" y="3134694"/>
                  <a:ext cx="0" cy="143265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6" name="直線コネクタ 985"/>
                <p:cNvCxnSpPr/>
                <p:nvPr/>
              </p:nvCxnSpPr>
              <p:spPr>
                <a:xfrm flipV="1">
                  <a:off x="10472982" y="3277960"/>
                  <a:ext cx="65278" cy="57385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08" name="グループ化 807"/>
            <p:cNvGrpSpPr/>
            <p:nvPr/>
          </p:nvGrpSpPr>
          <p:grpSpPr>
            <a:xfrm>
              <a:off x="1459487" y="3475721"/>
              <a:ext cx="2520280" cy="406824"/>
              <a:chOff x="1459487" y="2185176"/>
              <a:chExt cx="2520280" cy="406824"/>
            </a:xfrm>
          </p:grpSpPr>
          <p:sp>
            <p:nvSpPr>
              <p:cNvPr id="967" name="正方形/長方形 966"/>
              <p:cNvSpPr/>
              <p:nvPr/>
            </p:nvSpPr>
            <p:spPr>
              <a:xfrm>
                <a:off x="3308694" y="2185176"/>
                <a:ext cx="243619" cy="34508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E0E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68" name="グループ化 967"/>
              <p:cNvGrpSpPr/>
              <p:nvPr/>
            </p:nvGrpSpPr>
            <p:grpSpPr>
              <a:xfrm>
                <a:off x="1459487" y="2549774"/>
                <a:ext cx="2520280" cy="42226"/>
                <a:chOff x="1459487" y="2549774"/>
                <a:chExt cx="2520280" cy="42226"/>
              </a:xfrm>
            </p:grpSpPr>
            <p:cxnSp>
              <p:nvCxnSpPr>
                <p:cNvPr id="969" name="直線コネクタ 968"/>
                <p:cNvCxnSpPr/>
                <p:nvPr/>
              </p:nvCxnSpPr>
              <p:spPr>
                <a:xfrm>
                  <a:off x="3184573" y="2592000"/>
                  <a:ext cx="496815" cy="0"/>
                </a:xfrm>
                <a:prstGeom prst="line">
                  <a:avLst/>
                </a:prstGeom>
                <a:ln w="76200">
                  <a:solidFill>
                    <a:srgbClr val="F6F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0" name="直線コネクタ 969"/>
                <p:cNvCxnSpPr/>
                <p:nvPr/>
              </p:nvCxnSpPr>
              <p:spPr>
                <a:xfrm>
                  <a:off x="1459487" y="2549774"/>
                  <a:ext cx="25202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1" name="直線コネクタ 970"/>
                <p:cNvCxnSpPr/>
                <p:nvPr/>
              </p:nvCxnSpPr>
              <p:spPr>
                <a:xfrm>
                  <a:off x="1459487" y="2592000"/>
                  <a:ext cx="1725086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2" name="直線コネクタ 971"/>
                <p:cNvCxnSpPr/>
                <p:nvPr/>
              </p:nvCxnSpPr>
              <p:spPr>
                <a:xfrm>
                  <a:off x="3681388" y="2592000"/>
                  <a:ext cx="298379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09" name="グループ化 808"/>
            <p:cNvGrpSpPr/>
            <p:nvPr/>
          </p:nvGrpSpPr>
          <p:grpSpPr>
            <a:xfrm>
              <a:off x="2016000" y="2703321"/>
              <a:ext cx="1630064" cy="1210380"/>
              <a:chOff x="10050172" y="2270191"/>
              <a:chExt cx="1630064" cy="1210380"/>
            </a:xfrm>
          </p:grpSpPr>
          <p:sp>
            <p:nvSpPr>
              <p:cNvPr id="922" name="角丸四角形 921"/>
              <p:cNvSpPr/>
              <p:nvPr/>
            </p:nvSpPr>
            <p:spPr>
              <a:xfrm rot="2525276">
                <a:off x="10590570" y="2628379"/>
                <a:ext cx="587212" cy="1470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23" name="グループ化 922"/>
              <p:cNvGrpSpPr/>
              <p:nvPr/>
            </p:nvGrpSpPr>
            <p:grpSpPr>
              <a:xfrm>
                <a:off x="10599909" y="2680601"/>
                <a:ext cx="460108" cy="522238"/>
                <a:chOff x="2262331" y="2185029"/>
                <a:chExt cx="460108" cy="522238"/>
              </a:xfrm>
            </p:grpSpPr>
            <p:sp>
              <p:nvSpPr>
                <p:cNvPr id="964" name="角丸四角形 963"/>
                <p:cNvSpPr/>
                <p:nvPr/>
              </p:nvSpPr>
              <p:spPr>
                <a:xfrm rot="2520000">
                  <a:off x="2368314" y="2427875"/>
                  <a:ext cx="354125" cy="13566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65" name="1 つの角を丸めた四角形 964"/>
                <p:cNvSpPr/>
                <p:nvPr/>
              </p:nvSpPr>
              <p:spPr>
                <a:xfrm rot="2510168">
                  <a:off x="2262331" y="2185029"/>
                  <a:ext cx="249015" cy="222873"/>
                </a:xfrm>
                <a:prstGeom prst="snipRoundRect">
                  <a:avLst>
                    <a:gd name="adj1" fmla="val 16667"/>
                    <a:gd name="adj2" fmla="val 3136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66" name="円/楕円 965"/>
                <p:cNvSpPr/>
                <p:nvPr/>
              </p:nvSpPr>
              <p:spPr>
                <a:xfrm>
                  <a:off x="2573150" y="2606557"/>
                  <a:ext cx="100710" cy="10071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24" name="円/楕円 923"/>
              <p:cNvSpPr/>
              <p:nvPr/>
            </p:nvSpPr>
            <p:spPr>
              <a:xfrm>
                <a:off x="11071387" y="2872873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25" name="グループ化 924"/>
              <p:cNvGrpSpPr/>
              <p:nvPr/>
            </p:nvGrpSpPr>
            <p:grpSpPr>
              <a:xfrm rot="21540000">
                <a:off x="11086598" y="2932774"/>
                <a:ext cx="288032" cy="547797"/>
                <a:chOff x="2441975" y="5449304"/>
                <a:chExt cx="288032" cy="547797"/>
              </a:xfrm>
            </p:grpSpPr>
            <p:sp>
              <p:nvSpPr>
                <p:cNvPr id="958" name="円/楕円 957"/>
                <p:cNvSpPr/>
                <p:nvPr/>
              </p:nvSpPr>
              <p:spPr>
                <a:xfrm>
                  <a:off x="2512908" y="5805461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FF">
                        <a:tint val="66000"/>
                        <a:satMod val="160000"/>
                      </a:srgbClr>
                    </a:gs>
                    <a:gs pos="41000">
                      <a:srgbClr val="0000FF">
                        <a:tint val="44500"/>
                        <a:satMod val="160000"/>
                      </a:srgb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959" name="グループ化 958"/>
                <p:cNvGrpSpPr/>
                <p:nvPr/>
              </p:nvGrpSpPr>
              <p:grpSpPr>
                <a:xfrm rot="2733324">
                  <a:off x="2312092" y="5579187"/>
                  <a:ext cx="547797" cy="288032"/>
                  <a:chOff x="4931624" y="3164168"/>
                  <a:chExt cx="547797" cy="288032"/>
                </a:xfrm>
              </p:grpSpPr>
              <p:sp>
                <p:nvSpPr>
                  <p:cNvPr id="960" name="角丸四角形 959"/>
                  <p:cNvSpPr/>
                  <p:nvPr/>
                </p:nvSpPr>
                <p:spPr>
                  <a:xfrm rot="2734791">
                    <a:off x="5067898" y="3236176"/>
                    <a:ext cx="288032" cy="14401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961" name="直線コネクタ 960"/>
                  <p:cNvCxnSpPr/>
                  <p:nvPr/>
                </p:nvCxnSpPr>
                <p:spPr>
                  <a:xfrm>
                    <a:off x="4931624" y="3182218"/>
                    <a:ext cx="189884" cy="189884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2" name="直線コネクタ 961"/>
                  <p:cNvCxnSpPr/>
                  <p:nvPr/>
                </p:nvCxnSpPr>
                <p:spPr>
                  <a:xfrm flipV="1">
                    <a:off x="5130961" y="3335887"/>
                    <a:ext cx="265675" cy="3542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3" name="直線コネクタ 962"/>
                  <p:cNvCxnSpPr/>
                  <p:nvPr/>
                </p:nvCxnSpPr>
                <p:spPr>
                  <a:xfrm rot="21430798" flipV="1">
                    <a:off x="5392579" y="3171068"/>
                    <a:ext cx="86842" cy="162782"/>
                  </a:xfrm>
                  <a:prstGeom prst="line">
                    <a:avLst/>
                  </a:prstGeom>
                  <a:ln w="381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26" name="グループ化 925"/>
              <p:cNvGrpSpPr/>
              <p:nvPr/>
            </p:nvGrpSpPr>
            <p:grpSpPr>
              <a:xfrm>
                <a:off x="10583783" y="2270191"/>
                <a:ext cx="1096453" cy="523740"/>
                <a:chOff x="2937155" y="2013605"/>
                <a:chExt cx="1096453" cy="523740"/>
              </a:xfrm>
            </p:grpSpPr>
            <p:grpSp>
              <p:nvGrpSpPr>
                <p:cNvPr id="941" name="グループ化 940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grpSp>
                <p:nvGrpSpPr>
                  <p:cNvPr id="943" name="グループ化 942"/>
                  <p:cNvGrpSpPr/>
                  <p:nvPr/>
                </p:nvGrpSpPr>
                <p:grpSpPr>
                  <a:xfrm>
                    <a:off x="2937155" y="2013605"/>
                    <a:ext cx="1096453" cy="520314"/>
                    <a:chOff x="2937155" y="2013605"/>
                    <a:chExt cx="1096453" cy="520314"/>
                  </a:xfrm>
                </p:grpSpPr>
                <p:sp>
                  <p:nvSpPr>
                    <p:cNvPr id="950" name="角丸四角形 949"/>
                    <p:cNvSpPr/>
                    <p:nvPr/>
                  </p:nvSpPr>
                  <p:spPr>
                    <a:xfrm rot="2525276">
                      <a:off x="2937155" y="2013605"/>
                      <a:ext cx="653178" cy="296368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951" name="グループ化 950"/>
                    <p:cNvGrpSpPr/>
                    <p:nvPr/>
                  </p:nvGrpSpPr>
                  <p:grpSpPr>
                    <a:xfrm>
                      <a:off x="3519263" y="2332604"/>
                      <a:ext cx="514345" cy="201315"/>
                      <a:chOff x="3503142" y="2345952"/>
                      <a:chExt cx="514345" cy="201315"/>
                    </a:xfrm>
                  </p:grpSpPr>
                  <p:grpSp>
                    <p:nvGrpSpPr>
                      <p:cNvPr id="952" name="グループ化 951"/>
                      <p:cNvGrpSpPr/>
                      <p:nvPr/>
                    </p:nvGrpSpPr>
                    <p:grpSpPr>
                      <a:xfrm>
                        <a:off x="3503142" y="2403251"/>
                        <a:ext cx="409691" cy="144016"/>
                        <a:chOff x="3503142" y="2403251"/>
                        <a:chExt cx="409691" cy="144016"/>
                      </a:xfrm>
                    </p:grpSpPr>
                    <p:cxnSp>
                      <p:nvCxnSpPr>
                        <p:cNvPr id="956" name="直線コネクタ 955"/>
                        <p:cNvCxnSpPr/>
                        <p:nvPr/>
                      </p:nvCxnSpPr>
                      <p:spPr>
                        <a:xfrm>
                          <a:off x="3503142" y="2403251"/>
                          <a:ext cx="144016" cy="144016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57" name="直線コネクタ 956"/>
                        <p:cNvCxnSpPr/>
                        <p:nvPr/>
                      </p:nvCxnSpPr>
                      <p:spPr>
                        <a:xfrm flipV="1">
                          <a:off x="3647158" y="2511846"/>
                          <a:ext cx="265675" cy="35421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53" name="グループ化 952"/>
                      <p:cNvGrpSpPr/>
                      <p:nvPr/>
                    </p:nvGrpSpPr>
                    <p:grpSpPr>
                      <a:xfrm rot="21135904">
                        <a:off x="3729455" y="2345952"/>
                        <a:ext cx="288032" cy="144016"/>
                        <a:chOff x="1979712" y="1700808"/>
                        <a:chExt cx="288032" cy="144016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sp>
                      <p:nvSpPr>
                        <p:cNvPr id="954" name="角丸四角形 953"/>
                        <p:cNvSpPr/>
                        <p:nvPr/>
                      </p:nvSpPr>
                      <p:spPr>
                        <a:xfrm>
                          <a:off x="1979712" y="1700808"/>
                          <a:ext cx="288032" cy="144016"/>
                        </a:xfrm>
                        <a:prstGeom prst="roundRect">
                          <a:avLst/>
                        </a:prstGeom>
                        <a:grp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  <p:sp>
                      <p:nvSpPr>
                        <p:cNvPr id="955" name="角丸四角形 954"/>
                        <p:cNvSpPr/>
                        <p:nvPr/>
                      </p:nvSpPr>
                      <p:spPr>
                        <a:xfrm>
                          <a:off x="2195736" y="1700808"/>
                          <a:ext cx="72008" cy="144016"/>
                        </a:xfrm>
                        <a:prstGeom prst="roundRect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</p:grpSp>
                </p:grpSp>
              </p:grpSp>
              <p:grpSp>
                <p:nvGrpSpPr>
                  <p:cNvPr id="944" name="グループ化 943"/>
                  <p:cNvGrpSpPr/>
                  <p:nvPr/>
                </p:nvGrpSpPr>
                <p:grpSpPr>
                  <a:xfrm>
                    <a:off x="3140328" y="2103387"/>
                    <a:ext cx="166042" cy="215973"/>
                    <a:chOff x="2398595" y="2308519"/>
                    <a:chExt cx="166042" cy="215973"/>
                  </a:xfrm>
                </p:grpSpPr>
                <p:sp>
                  <p:nvSpPr>
                    <p:cNvPr id="945" name="角丸四角形 944"/>
                    <p:cNvSpPr/>
                    <p:nvPr/>
                  </p:nvSpPr>
                  <p:spPr>
                    <a:xfrm rot="2525276">
                      <a:off x="2398595" y="2326397"/>
                      <a:ext cx="129919" cy="198095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946" name="角丸四角形 945"/>
                    <p:cNvSpPr/>
                    <p:nvPr/>
                  </p:nvSpPr>
                  <p:spPr>
                    <a:xfrm rot="2525276">
                      <a:off x="2434718" y="2320550"/>
                      <a:ext cx="129919" cy="128563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947" name="グループ化 946"/>
                    <p:cNvGrpSpPr/>
                    <p:nvPr/>
                  </p:nvGrpSpPr>
                  <p:grpSpPr>
                    <a:xfrm rot="316346">
                      <a:off x="2448739" y="2308519"/>
                      <a:ext cx="101338" cy="147240"/>
                      <a:chOff x="2448739" y="2308519"/>
                      <a:chExt cx="101338" cy="147240"/>
                    </a:xfrm>
                  </p:grpSpPr>
                  <p:sp>
                    <p:nvSpPr>
                      <p:cNvPr id="948" name="円弧 947"/>
                      <p:cNvSpPr/>
                      <p:nvPr/>
                    </p:nvSpPr>
                    <p:spPr>
                      <a:xfrm rot="16200000">
                        <a:off x="2443884" y="2349566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949" name="円弧 948"/>
                      <p:cNvSpPr/>
                      <p:nvPr/>
                    </p:nvSpPr>
                    <p:spPr>
                      <a:xfrm rot="5400000">
                        <a:off x="2438007" y="2319251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sp>
              <p:nvSpPr>
                <p:cNvPr id="942" name="角丸四角形 941"/>
                <p:cNvSpPr/>
                <p:nvPr/>
              </p:nvSpPr>
              <p:spPr>
                <a:xfrm rot="2525276">
                  <a:off x="3339468" y="2187475"/>
                  <a:ext cx="211251" cy="349870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cxnSp>
            <p:nvCxnSpPr>
              <p:cNvPr id="927" name="直線コネクタ 926"/>
              <p:cNvCxnSpPr/>
              <p:nvPr/>
            </p:nvCxnSpPr>
            <p:spPr>
              <a:xfrm>
                <a:off x="10194188" y="3132783"/>
                <a:ext cx="576000" cy="0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8" name="円/楕円 927"/>
              <p:cNvSpPr/>
              <p:nvPr/>
            </p:nvSpPr>
            <p:spPr>
              <a:xfrm>
                <a:off x="10759542" y="2953515"/>
                <a:ext cx="420105" cy="420105"/>
              </a:xfrm>
              <a:prstGeom prst="ellipse">
                <a:avLst/>
              </a:prstGeom>
              <a:solidFill>
                <a:schemeClr val="bg1">
                  <a:lumMod val="95000"/>
                  <a:alpha val="77000"/>
                </a:schemeClr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29" name="グループ化 928"/>
              <p:cNvGrpSpPr/>
              <p:nvPr/>
            </p:nvGrpSpPr>
            <p:grpSpPr>
              <a:xfrm>
                <a:off x="10050172" y="2965304"/>
                <a:ext cx="525372" cy="408315"/>
                <a:chOff x="2186625" y="2713448"/>
                <a:chExt cx="525372" cy="408315"/>
              </a:xfrm>
            </p:grpSpPr>
            <p:cxnSp>
              <p:nvCxnSpPr>
                <p:cNvPr id="936" name="直線コネクタ 935"/>
                <p:cNvCxnSpPr>
                  <a:endCxn id="940" idx="1"/>
                </p:cNvCxnSpPr>
                <p:nvPr/>
              </p:nvCxnSpPr>
              <p:spPr>
                <a:xfrm>
                  <a:off x="2186625" y="2784679"/>
                  <a:ext cx="144016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37" name="グループ化 936"/>
                <p:cNvGrpSpPr/>
                <p:nvPr/>
              </p:nvGrpSpPr>
              <p:grpSpPr>
                <a:xfrm>
                  <a:off x="2330641" y="2713448"/>
                  <a:ext cx="381356" cy="142461"/>
                  <a:chOff x="2330641" y="2713448"/>
                  <a:chExt cx="381356" cy="142461"/>
                </a:xfrm>
              </p:grpSpPr>
              <p:sp>
                <p:nvSpPr>
                  <p:cNvPr id="939" name="角丸四角形 938"/>
                  <p:cNvSpPr/>
                  <p:nvPr/>
                </p:nvSpPr>
                <p:spPr>
                  <a:xfrm>
                    <a:off x="2500957" y="2713448"/>
                    <a:ext cx="211040" cy="1424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940" name="角丸四角形 939"/>
                  <p:cNvSpPr/>
                  <p:nvPr/>
                </p:nvSpPr>
                <p:spPr>
                  <a:xfrm>
                    <a:off x="2330641" y="2713449"/>
                    <a:ext cx="232959" cy="14246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sp>
              <p:nvSpPr>
                <p:cNvPr id="938" name="角丸四角形 937"/>
                <p:cNvSpPr/>
                <p:nvPr/>
              </p:nvSpPr>
              <p:spPr>
                <a:xfrm>
                  <a:off x="2210922" y="2778592"/>
                  <a:ext cx="87561" cy="343171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930" name="グループ化 929"/>
              <p:cNvGrpSpPr/>
              <p:nvPr/>
            </p:nvGrpSpPr>
            <p:grpSpPr>
              <a:xfrm>
                <a:off x="10314090" y="3271051"/>
                <a:ext cx="132826" cy="132823"/>
                <a:chOff x="4087243" y="3536771"/>
                <a:chExt cx="105454" cy="105452"/>
              </a:xfrm>
            </p:grpSpPr>
            <p:sp>
              <p:nvSpPr>
                <p:cNvPr id="934" name="円/楕円 933"/>
                <p:cNvSpPr/>
                <p:nvPr/>
              </p:nvSpPr>
              <p:spPr>
                <a:xfrm>
                  <a:off x="4090753" y="3540282"/>
                  <a:ext cx="98433" cy="9843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35" name="弦 934"/>
                <p:cNvSpPr/>
                <p:nvPr/>
              </p:nvSpPr>
              <p:spPr>
                <a:xfrm rot="7200000">
                  <a:off x="4087244" y="3536770"/>
                  <a:ext cx="105452" cy="105454"/>
                </a:xfrm>
                <a:prstGeom prst="chord">
                  <a:avLst>
                    <a:gd name="adj1" fmla="val 2700000"/>
                    <a:gd name="adj2" fmla="val 15155277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31" name="星 32 930"/>
              <p:cNvSpPr/>
              <p:nvPr/>
            </p:nvSpPr>
            <p:spPr>
              <a:xfrm>
                <a:off x="10292520" y="3129528"/>
                <a:ext cx="180462" cy="180462"/>
              </a:xfrm>
              <a:prstGeom prst="star32">
                <a:avLst>
                  <a:gd name="adj" fmla="val 4603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cxnSp>
            <p:nvCxnSpPr>
              <p:cNvPr id="932" name="直線コネクタ 931"/>
              <p:cNvCxnSpPr/>
              <p:nvPr/>
            </p:nvCxnSpPr>
            <p:spPr>
              <a:xfrm flipV="1">
                <a:off x="10538260" y="3134694"/>
                <a:ext cx="0" cy="14326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3" name="直線コネクタ 932"/>
              <p:cNvCxnSpPr/>
              <p:nvPr/>
            </p:nvCxnSpPr>
            <p:spPr>
              <a:xfrm flipV="1">
                <a:off x="10472982" y="3277960"/>
                <a:ext cx="65278" cy="5738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0" name="円/楕円 809"/>
            <p:cNvSpPr/>
            <p:nvPr/>
          </p:nvSpPr>
          <p:spPr>
            <a:xfrm>
              <a:off x="3045193" y="3662513"/>
              <a:ext cx="296904" cy="2969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11" name="グループ化 810"/>
            <p:cNvGrpSpPr/>
            <p:nvPr/>
          </p:nvGrpSpPr>
          <p:grpSpPr>
            <a:xfrm>
              <a:off x="5436096" y="3475721"/>
              <a:ext cx="2520280" cy="406824"/>
              <a:chOff x="1459487" y="2185176"/>
              <a:chExt cx="2520280" cy="406824"/>
            </a:xfrm>
          </p:grpSpPr>
          <p:sp>
            <p:nvSpPr>
              <p:cNvPr id="916" name="正方形/長方形 915"/>
              <p:cNvSpPr/>
              <p:nvPr/>
            </p:nvSpPr>
            <p:spPr>
              <a:xfrm>
                <a:off x="3308694" y="2185176"/>
                <a:ext cx="243619" cy="34508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E0E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17" name="グループ化 916"/>
              <p:cNvGrpSpPr/>
              <p:nvPr/>
            </p:nvGrpSpPr>
            <p:grpSpPr>
              <a:xfrm>
                <a:off x="1459487" y="2549774"/>
                <a:ext cx="2520280" cy="42226"/>
                <a:chOff x="1459487" y="2549774"/>
                <a:chExt cx="2520280" cy="42226"/>
              </a:xfrm>
            </p:grpSpPr>
            <p:cxnSp>
              <p:nvCxnSpPr>
                <p:cNvPr id="918" name="直線コネクタ 917"/>
                <p:cNvCxnSpPr/>
                <p:nvPr/>
              </p:nvCxnSpPr>
              <p:spPr>
                <a:xfrm>
                  <a:off x="3184573" y="2592000"/>
                  <a:ext cx="496815" cy="0"/>
                </a:xfrm>
                <a:prstGeom prst="line">
                  <a:avLst/>
                </a:prstGeom>
                <a:ln w="76200">
                  <a:solidFill>
                    <a:srgbClr val="F6F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9" name="直線コネクタ 918"/>
                <p:cNvCxnSpPr/>
                <p:nvPr/>
              </p:nvCxnSpPr>
              <p:spPr>
                <a:xfrm>
                  <a:off x="1459487" y="2549774"/>
                  <a:ext cx="25202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0" name="直線コネクタ 919"/>
                <p:cNvCxnSpPr/>
                <p:nvPr/>
              </p:nvCxnSpPr>
              <p:spPr>
                <a:xfrm>
                  <a:off x="1459487" y="2592000"/>
                  <a:ext cx="1725086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1" name="直線コネクタ 920"/>
                <p:cNvCxnSpPr/>
                <p:nvPr/>
              </p:nvCxnSpPr>
              <p:spPr>
                <a:xfrm>
                  <a:off x="3681388" y="2592000"/>
                  <a:ext cx="298379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2" name="グループ化 811"/>
            <p:cNvGrpSpPr/>
            <p:nvPr/>
          </p:nvGrpSpPr>
          <p:grpSpPr>
            <a:xfrm>
              <a:off x="5796136" y="2703321"/>
              <a:ext cx="1630064" cy="1210380"/>
              <a:chOff x="10050172" y="2270191"/>
              <a:chExt cx="1630064" cy="1210380"/>
            </a:xfrm>
          </p:grpSpPr>
          <p:sp>
            <p:nvSpPr>
              <p:cNvPr id="871" name="角丸四角形 870"/>
              <p:cNvSpPr/>
              <p:nvPr/>
            </p:nvSpPr>
            <p:spPr>
              <a:xfrm rot="2525276">
                <a:off x="10590570" y="2628379"/>
                <a:ext cx="587212" cy="1470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872" name="グループ化 871"/>
              <p:cNvGrpSpPr/>
              <p:nvPr/>
            </p:nvGrpSpPr>
            <p:grpSpPr>
              <a:xfrm>
                <a:off x="10599909" y="2680601"/>
                <a:ext cx="460108" cy="522238"/>
                <a:chOff x="2262331" y="2185029"/>
                <a:chExt cx="460108" cy="522238"/>
              </a:xfrm>
            </p:grpSpPr>
            <p:sp>
              <p:nvSpPr>
                <p:cNvPr id="913" name="角丸四角形 912"/>
                <p:cNvSpPr/>
                <p:nvPr/>
              </p:nvSpPr>
              <p:spPr>
                <a:xfrm rot="2520000">
                  <a:off x="2368314" y="2427875"/>
                  <a:ext cx="354125" cy="13566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14" name="1 つの角を丸めた四角形 913"/>
                <p:cNvSpPr/>
                <p:nvPr/>
              </p:nvSpPr>
              <p:spPr>
                <a:xfrm rot="2510168">
                  <a:off x="2262331" y="2185029"/>
                  <a:ext cx="249015" cy="222873"/>
                </a:xfrm>
                <a:prstGeom prst="snipRoundRect">
                  <a:avLst>
                    <a:gd name="adj1" fmla="val 16667"/>
                    <a:gd name="adj2" fmla="val 3136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15" name="円/楕円 914"/>
                <p:cNvSpPr/>
                <p:nvPr/>
              </p:nvSpPr>
              <p:spPr>
                <a:xfrm>
                  <a:off x="2573150" y="2606557"/>
                  <a:ext cx="100710" cy="10071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873" name="円/楕円 872"/>
              <p:cNvSpPr/>
              <p:nvPr/>
            </p:nvSpPr>
            <p:spPr>
              <a:xfrm>
                <a:off x="11071387" y="2872873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874" name="グループ化 873"/>
              <p:cNvGrpSpPr/>
              <p:nvPr/>
            </p:nvGrpSpPr>
            <p:grpSpPr>
              <a:xfrm rot="21540000">
                <a:off x="11086598" y="2932774"/>
                <a:ext cx="288032" cy="547797"/>
                <a:chOff x="2441975" y="5449304"/>
                <a:chExt cx="288032" cy="547797"/>
              </a:xfrm>
            </p:grpSpPr>
            <p:sp>
              <p:nvSpPr>
                <p:cNvPr id="907" name="円/楕円 906"/>
                <p:cNvSpPr/>
                <p:nvPr/>
              </p:nvSpPr>
              <p:spPr>
                <a:xfrm>
                  <a:off x="2512908" y="5805461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FF">
                        <a:tint val="66000"/>
                        <a:satMod val="160000"/>
                      </a:srgbClr>
                    </a:gs>
                    <a:gs pos="41000">
                      <a:srgbClr val="0000FF">
                        <a:tint val="44500"/>
                        <a:satMod val="160000"/>
                      </a:srgb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908" name="グループ化 907"/>
                <p:cNvGrpSpPr/>
                <p:nvPr/>
              </p:nvGrpSpPr>
              <p:grpSpPr>
                <a:xfrm rot="2733324">
                  <a:off x="2312092" y="5579187"/>
                  <a:ext cx="547797" cy="288032"/>
                  <a:chOff x="4931624" y="3164168"/>
                  <a:chExt cx="547797" cy="288032"/>
                </a:xfrm>
              </p:grpSpPr>
              <p:sp>
                <p:nvSpPr>
                  <p:cNvPr id="909" name="角丸四角形 908"/>
                  <p:cNvSpPr/>
                  <p:nvPr/>
                </p:nvSpPr>
                <p:spPr>
                  <a:xfrm rot="2734791">
                    <a:off x="5067898" y="3236176"/>
                    <a:ext cx="288032" cy="14401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910" name="直線コネクタ 909"/>
                  <p:cNvCxnSpPr/>
                  <p:nvPr/>
                </p:nvCxnSpPr>
                <p:spPr>
                  <a:xfrm>
                    <a:off x="4931624" y="3182218"/>
                    <a:ext cx="189884" cy="189884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1" name="直線コネクタ 910"/>
                  <p:cNvCxnSpPr/>
                  <p:nvPr/>
                </p:nvCxnSpPr>
                <p:spPr>
                  <a:xfrm flipV="1">
                    <a:off x="5130961" y="3335887"/>
                    <a:ext cx="265675" cy="3542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2" name="直線コネクタ 911"/>
                  <p:cNvCxnSpPr/>
                  <p:nvPr/>
                </p:nvCxnSpPr>
                <p:spPr>
                  <a:xfrm rot="21430798" flipV="1">
                    <a:off x="5392579" y="3171068"/>
                    <a:ext cx="86842" cy="162782"/>
                  </a:xfrm>
                  <a:prstGeom prst="line">
                    <a:avLst/>
                  </a:prstGeom>
                  <a:ln w="381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75" name="グループ化 874"/>
              <p:cNvGrpSpPr/>
              <p:nvPr/>
            </p:nvGrpSpPr>
            <p:grpSpPr>
              <a:xfrm>
                <a:off x="10583783" y="2270191"/>
                <a:ext cx="1096453" cy="523740"/>
                <a:chOff x="2937155" y="2013605"/>
                <a:chExt cx="1096453" cy="523740"/>
              </a:xfrm>
            </p:grpSpPr>
            <p:grpSp>
              <p:nvGrpSpPr>
                <p:cNvPr id="890" name="グループ化 889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grpSp>
                <p:nvGrpSpPr>
                  <p:cNvPr id="892" name="グループ化 891"/>
                  <p:cNvGrpSpPr/>
                  <p:nvPr/>
                </p:nvGrpSpPr>
                <p:grpSpPr>
                  <a:xfrm>
                    <a:off x="2937155" y="2013605"/>
                    <a:ext cx="1096453" cy="520314"/>
                    <a:chOff x="2937155" y="2013605"/>
                    <a:chExt cx="1096453" cy="520314"/>
                  </a:xfrm>
                </p:grpSpPr>
                <p:sp>
                  <p:nvSpPr>
                    <p:cNvPr id="899" name="角丸四角形 898"/>
                    <p:cNvSpPr/>
                    <p:nvPr/>
                  </p:nvSpPr>
                  <p:spPr>
                    <a:xfrm rot="2525276">
                      <a:off x="2937155" y="2013605"/>
                      <a:ext cx="653178" cy="296368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900" name="グループ化 899"/>
                    <p:cNvGrpSpPr/>
                    <p:nvPr/>
                  </p:nvGrpSpPr>
                  <p:grpSpPr>
                    <a:xfrm>
                      <a:off x="3519263" y="2332604"/>
                      <a:ext cx="514345" cy="201315"/>
                      <a:chOff x="3503142" y="2345952"/>
                      <a:chExt cx="514345" cy="201315"/>
                    </a:xfrm>
                  </p:grpSpPr>
                  <p:grpSp>
                    <p:nvGrpSpPr>
                      <p:cNvPr id="901" name="グループ化 900"/>
                      <p:cNvGrpSpPr/>
                      <p:nvPr/>
                    </p:nvGrpSpPr>
                    <p:grpSpPr>
                      <a:xfrm>
                        <a:off x="3503142" y="2403251"/>
                        <a:ext cx="409691" cy="144016"/>
                        <a:chOff x="3503142" y="2403251"/>
                        <a:chExt cx="409691" cy="144016"/>
                      </a:xfrm>
                    </p:grpSpPr>
                    <p:cxnSp>
                      <p:nvCxnSpPr>
                        <p:cNvPr id="905" name="直線コネクタ 904"/>
                        <p:cNvCxnSpPr/>
                        <p:nvPr/>
                      </p:nvCxnSpPr>
                      <p:spPr>
                        <a:xfrm>
                          <a:off x="3503142" y="2403251"/>
                          <a:ext cx="144016" cy="144016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06" name="直線コネクタ 905"/>
                        <p:cNvCxnSpPr/>
                        <p:nvPr/>
                      </p:nvCxnSpPr>
                      <p:spPr>
                        <a:xfrm flipV="1">
                          <a:off x="3647158" y="2511846"/>
                          <a:ext cx="265675" cy="35421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02" name="グループ化 901"/>
                      <p:cNvGrpSpPr/>
                      <p:nvPr/>
                    </p:nvGrpSpPr>
                    <p:grpSpPr>
                      <a:xfrm rot="21135904">
                        <a:off x="3729455" y="2345952"/>
                        <a:ext cx="288032" cy="144016"/>
                        <a:chOff x="1979712" y="1700808"/>
                        <a:chExt cx="288032" cy="144016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sp>
                      <p:nvSpPr>
                        <p:cNvPr id="903" name="角丸四角形 902"/>
                        <p:cNvSpPr/>
                        <p:nvPr/>
                      </p:nvSpPr>
                      <p:spPr>
                        <a:xfrm>
                          <a:off x="1979712" y="1700808"/>
                          <a:ext cx="288032" cy="144016"/>
                        </a:xfrm>
                        <a:prstGeom prst="roundRect">
                          <a:avLst/>
                        </a:prstGeom>
                        <a:grp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  <p:sp>
                      <p:nvSpPr>
                        <p:cNvPr id="904" name="角丸四角形 903"/>
                        <p:cNvSpPr/>
                        <p:nvPr/>
                      </p:nvSpPr>
                      <p:spPr>
                        <a:xfrm>
                          <a:off x="2195736" y="1700808"/>
                          <a:ext cx="72008" cy="144016"/>
                        </a:xfrm>
                        <a:prstGeom prst="roundRect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</p:grpSp>
                </p:grpSp>
              </p:grpSp>
              <p:grpSp>
                <p:nvGrpSpPr>
                  <p:cNvPr id="893" name="グループ化 892"/>
                  <p:cNvGrpSpPr/>
                  <p:nvPr/>
                </p:nvGrpSpPr>
                <p:grpSpPr>
                  <a:xfrm>
                    <a:off x="3140328" y="2103387"/>
                    <a:ext cx="166042" cy="215973"/>
                    <a:chOff x="2398595" y="2308519"/>
                    <a:chExt cx="166042" cy="215973"/>
                  </a:xfrm>
                </p:grpSpPr>
                <p:sp>
                  <p:nvSpPr>
                    <p:cNvPr id="894" name="角丸四角形 893"/>
                    <p:cNvSpPr/>
                    <p:nvPr/>
                  </p:nvSpPr>
                  <p:spPr>
                    <a:xfrm rot="2525276">
                      <a:off x="2398595" y="2326397"/>
                      <a:ext cx="129919" cy="198095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895" name="角丸四角形 894"/>
                    <p:cNvSpPr/>
                    <p:nvPr/>
                  </p:nvSpPr>
                  <p:spPr>
                    <a:xfrm rot="2525276">
                      <a:off x="2434718" y="2320550"/>
                      <a:ext cx="129919" cy="128563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896" name="グループ化 895"/>
                    <p:cNvGrpSpPr/>
                    <p:nvPr/>
                  </p:nvGrpSpPr>
                  <p:grpSpPr>
                    <a:xfrm rot="316346">
                      <a:off x="2448739" y="2308519"/>
                      <a:ext cx="101338" cy="147240"/>
                      <a:chOff x="2448739" y="2308519"/>
                      <a:chExt cx="101338" cy="147240"/>
                    </a:xfrm>
                  </p:grpSpPr>
                  <p:sp>
                    <p:nvSpPr>
                      <p:cNvPr id="897" name="円弧 896"/>
                      <p:cNvSpPr/>
                      <p:nvPr/>
                    </p:nvSpPr>
                    <p:spPr>
                      <a:xfrm rot="16200000">
                        <a:off x="2443884" y="2349566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898" name="円弧 897"/>
                      <p:cNvSpPr/>
                      <p:nvPr/>
                    </p:nvSpPr>
                    <p:spPr>
                      <a:xfrm rot="5400000">
                        <a:off x="2438007" y="2319251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sp>
              <p:nvSpPr>
                <p:cNvPr id="891" name="角丸四角形 890"/>
                <p:cNvSpPr/>
                <p:nvPr/>
              </p:nvSpPr>
              <p:spPr>
                <a:xfrm rot="2525276">
                  <a:off x="3339468" y="2187475"/>
                  <a:ext cx="211251" cy="349870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cxnSp>
            <p:nvCxnSpPr>
              <p:cNvPr id="876" name="直線コネクタ 875"/>
              <p:cNvCxnSpPr/>
              <p:nvPr/>
            </p:nvCxnSpPr>
            <p:spPr>
              <a:xfrm>
                <a:off x="10194188" y="3132783"/>
                <a:ext cx="576000" cy="0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7" name="円/楕円 876"/>
              <p:cNvSpPr/>
              <p:nvPr/>
            </p:nvSpPr>
            <p:spPr>
              <a:xfrm>
                <a:off x="10759542" y="2953515"/>
                <a:ext cx="420105" cy="420105"/>
              </a:xfrm>
              <a:prstGeom prst="ellipse">
                <a:avLst/>
              </a:prstGeom>
              <a:solidFill>
                <a:schemeClr val="bg1">
                  <a:lumMod val="95000"/>
                  <a:alpha val="77000"/>
                </a:schemeClr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878" name="グループ化 877"/>
              <p:cNvGrpSpPr/>
              <p:nvPr/>
            </p:nvGrpSpPr>
            <p:grpSpPr>
              <a:xfrm>
                <a:off x="10050172" y="2965304"/>
                <a:ext cx="525372" cy="408315"/>
                <a:chOff x="2186625" y="2713448"/>
                <a:chExt cx="525372" cy="408315"/>
              </a:xfrm>
            </p:grpSpPr>
            <p:cxnSp>
              <p:nvCxnSpPr>
                <p:cNvPr id="885" name="直線コネクタ 884"/>
                <p:cNvCxnSpPr>
                  <a:endCxn id="889" idx="1"/>
                </p:cNvCxnSpPr>
                <p:nvPr/>
              </p:nvCxnSpPr>
              <p:spPr>
                <a:xfrm>
                  <a:off x="2186625" y="2784679"/>
                  <a:ext cx="144016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86" name="グループ化 885"/>
                <p:cNvGrpSpPr/>
                <p:nvPr/>
              </p:nvGrpSpPr>
              <p:grpSpPr>
                <a:xfrm>
                  <a:off x="2330641" y="2713448"/>
                  <a:ext cx="381356" cy="142461"/>
                  <a:chOff x="2330641" y="2713448"/>
                  <a:chExt cx="381356" cy="142461"/>
                </a:xfrm>
              </p:grpSpPr>
              <p:sp>
                <p:nvSpPr>
                  <p:cNvPr id="888" name="角丸四角形 887"/>
                  <p:cNvSpPr/>
                  <p:nvPr/>
                </p:nvSpPr>
                <p:spPr>
                  <a:xfrm>
                    <a:off x="2500957" y="2713448"/>
                    <a:ext cx="211040" cy="1424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889" name="角丸四角形 888"/>
                  <p:cNvSpPr/>
                  <p:nvPr/>
                </p:nvSpPr>
                <p:spPr>
                  <a:xfrm>
                    <a:off x="2330641" y="2713449"/>
                    <a:ext cx="232959" cy="14246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sp>
              <p:nvSpPr>
                <p:cNvPr id="887" name="角丸四角形 886"/>
                <p:cNvSpPr/>
                <p:nvPr/>
              </p:nvSpPr>
              <p:spPr>
                <a:xfrm>
                  <a:off x="2210922" y="2778592"/>
                  <a:ext cx="87561" cy="343171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879" name="グループ化 878"/>
              <p:cNvGrpSpPr/>
              <p:nvPr/>
            </p:nvGrpSpPr>
            <p:grpSpPr>
              <a:xfrm>
                <a:off x="10314090" y="3271051"/>
                <a:ext cx="132826" cy="132823"/>
                <a:chOff x="4087243" y="3536771"/>
                <a:chExt cx="105454" cy="105452"/>
              </a:xfrm>
            </p:grpSpPr>
            <p:sp>
              <p:nvSpPr>
                <p:cNvPr id="883" name="円/楕円 882"/>
                <p:cNvSpPr/>
                <p:nvPr/>
              </p:nvSpPr>
              <p:spPr>
                <a:xfrm>
                  <a:off x="4090753" y="3540282"/>
                  <a:ext cx="98433" cy="9843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884" name="弦 883"/>
                <p:cNvSpPr/>
                <p:nvPr/>
              </p:nvSpPr>
              <p:spPr>
                <a:xfrm rot="7200000">
                  <a:off x="4087244" y="3536770"/>
                  <a:ext cx="105452" cy="105454"/>
                </a:xfrm>
                <a:prstGeom prst="chord">
                  <a:avLst>
                    <a:gd name="adj1" fmla="val 2700000"/>
                    <a:gd name="adj2" fmla="val 15155277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880" name="星 32 879"/>
              <p:cNvSpPr/>
              <p:nvPr/>
            </p:nvSpPr>
            <p:spPr>
              <a:xfrm>
                <a:off x="10292520" y="3129528"/>
                <a:ext cx="180462" cy="180462"/>
              </a:xfrm>
              <a:prstGeom prst="star32">
                <a:avLst>
                  <a:gd name="adj" fmla="val 4603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cxnSp>
            <p:nvCxnSpPr>
              <p:cNvPr id="881" name="直線コネクタ 880"/>
              <p:cNvCxnSpPr/>
              <p:nvPr/>
            </p:nvCxnSpPr>
            <p:spPr>
              <a:xfrm flipV="1">
                <a:off x="10538260" y="3134694"/>
                <a:ext cx="0" cy="14326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2" name="直線コネクタ 881"/>
              <p:cNvCxnSpPr/>
              <p:nvPr/>
            </p:nvCxnSpPr>
            <p:spPr>
              <a:xfrm flipV="1">
                <a:off x="10472982" y="3277960"/>
                <a:ext cx="65278" cy="5738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3" name="円弧 812"/>
            <p:cNvSpPr/>
            <p:nvPr/>
          </p:nvSpPr>
          <p:spPr>
            <a:xfrm rot="4402454">
              <a:off x="2437656" y="5004816"/>
              <a:ext cx="802608" cy="802608"/>
            </a:xfrm>
            <a:prstGeom prst="arc">
              <a:avLst/>
            </a:prstGeom>
            <a:ln w="38100">
              <a:solidFill>
                <a:srgbClr val="FF0000"/>
              </a:solidFill>
              <a:headEnd type="triangle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14" name="グループ化 813"/>
            <p:cNvGrpSpPr/>
            <p:nvPr/>
          </p:nvGrpSpPr>
          <p:grpSpPr>
            <a:xfrm>
              <a:off x="5436096" y="5482608"/>
              <a:ext cx="2520280" cy="406824"/>
              <a:chOff x="1459487" y="2185176"/>
              <a:chExt cx="2520280" cy="406824"/>
            </a:xfrm>
          </p:grpSpPr>
          <p:sp>
            <p:nvSpPr>
              <p:cNvPr id="865" name="正方形/長方形 864"/>
              <p:cNvSpPr/>
              <p:nvPr/>
            </p:nvSpPr>
            <p:spPr>
              <a:xfrm>
                <a:off x="3308694" y="2185176"/>
                <a:ext cx="243619" cy="34508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E0E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866" name="グループ化 865"/>
              <p:cNvGrpSpPr/>
              <p:nvPr/>
            </p:nvGrpSpPr>
            <p:grpSpPr>
              <a:xfrm>
                <a:off x="1459487" y="2549774"/>
                <a:ext cx="2520280" cy="42226"/>
                <a:chOff x="1459487" y="2549774"/>
                <a:chExt cx="2520280" cy="42226"/>
              </a:xfrm>
            </p:grpSpPr>
            <p:cxnSp>
              <p:nvCxnSpPr>
                <p:cNvPr id="867" name="直線コネクタ 866"/>
                <p:cNvCxnSpPr/>
                <p:nvPr/>
              </p:nvCxnSpPr>
              <p:spPr>
                <a:xfrm>
                  <a:off x="3184573" y="2592000"/>
                  <a:ext cx="496815" cy="0"/>
                </a:xfrm>
                <a:prstGeom prst="line">
                  <a:avLst/>
                </a:prstGeom>
                <a:ln w="76200">
                  <a:solidFill>
                    <a:srgbClr val="F6F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8" name="直線コネクタ 867"/>
                <p:cNvCxnSpPr/>
                <p:nvPr/>
              </p:nvCxnSpPr>
              <p:spPr>
                <a:xfrm>
                  <a:off x="1459487" y="2549774"/>
                  <a:ext cx="25202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9" name="直線コネクタ 868"/>
                <p:cNvCxnSpPr/>
                <p:nvPr/>
              </p:nvCxnSpPr>
              <p:spPr>
                <a:xfrm>
                  <a:off x="1459487" y="2592000"/>
                  <a:ext cx="1725086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0" name="直線コネクタ 869"/>
                <p:cNvCxnSpPr/>
                <p:nvPr/>
              </p:nvCxnSpPr>
              <p:spPr>
                <a:xfrm>
                  <a:off x="3681388" y="2592000"/>
                  <a:ext cx="298379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5" name="グループ化 814"/>
            <p:cNvGrpSpPr/>
            <p:nvPr/>
          </p:nvGrpSpPr>
          <p:grpSpPr>
            <a:xfrm>
              <a:off x="5724128" y="4710208"/>
              <a:ext cx="1645813" cy="1133683"/>
              <a:chOff x="1403648" y="4781477"/>
              <a:chExt cx="1645813" cy="1133683"/>
            </a:xfrm>
          </p:grpSpPr>
          <p:sp>
            <p:nvSpPr>
              <p:cNvPr id="820" name="角丸四角形 819"/>
              <p:cNvSpPr/>
              <p:nvPr/>
            </p:nvSpPr>
            <p:spPr>
              <a:xfrm rot="2525276">
                <a:off x="1944046" y="5139665"/>
                <a:ext cx="587212" cy="1470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821" name="グループ化 820"/>
              <p:cNvGrpSpPr/>
              <p:nvPr/>
            </p:nvGrpSpPr>
            <p:grpSpPr>
              <a:xfrm>
                <a:off x="1953385" y="5191887"/>
                <a:ext cx="460108" cy="522238"/>
                <a:chOff x="2262331" y="2185029"/>
                <a:chExt cx="460108" cy="522238"/>
              </a:xfrm>
            </p:grpSpPr>
            <p:sp>
              <p:nvSpPr>
                <p:cNvPr id="862" name="角丸四角形 861"/>
                <p:cNvSpPr/>
                <p:nvPr/>
              </p:nvSpPr>
              <p:spPr>
                <a:xfrm rot="2520000">
                  <a:off x="2368314" y="2427875"/>
                  <a:ext cx="354125" cy="13566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863" name="1 つの角を丸めた四角形 862"/>
                <p:cNvSpPr/>
                <p:nvPr/>
              </p:nvSpPr>
              <p:spPr>
                <a:xfrm rot="2510168">
                  <a:off x="2262331" y="2185029"/>
                  <a:ext cx="249015" cy="222873"/>
                </a:xfrm>
                <a:prstGeom prst="snipRoundRect">
                  <a:avLst>
                    <a:gd name="adj1" fmla="val 16667"/>
                    <a:gd name="adj2" fmla="val 3136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864" name="円/楕円 863"/>
                <p:cNvSpPr/>
                <p:nvPr/>
              </p:nvSpPr>
              <p:spPr>
                <a:xfrm>
                  <a:off x="2573150" y="2606557"/>
                  <a:ext cx="100710" cy="10071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822" name="円/楕円 821"/>
              <p:cNvSpPr/>
              <p:nvPr/>
            </p:nvSpPr>
            <p:spPr>
              <a:xfrm>
                <a:off x="2424863" y="5384159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823" name="グループ化 822"/>
              <p:cNvGrpSpPr/>
              <p:nvPr/>
            </p:nvGrpSpPr>
            <p:grpSpPr>
              <a:xfrm rot="17873995">
                <a:off x="2631547" y="5206430"/>
                <a:ext cx="288032" cy="547797"/>
                <a:chOff x="2441975" y="5449304"/>
                <a:chExt cx="288032" cy="547797"/>
              </a:xfrm>
            </p:grpSpPr>
            <p:sp>
              <p:nvSpPr>
                <p:cNvPr id="856" name="円/楕円 855"/>
                <p:cNvSpPr/>
                <p:nvPr/>
              </p:nvSpPr>
              <p:spPr>
                <a:xfrm>
                  <a:off x="2512908" y="5805461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FF">
                        <a:tint val="66000"/>
                        <a:satMod val="160000"/>
                      </a:srgbClr>
                    </a:gs>
                    <a:gs pos="41000">
                      <a:srgbClr val="0000FF">
                        <a:tint val="44500"/>
                        <a:satMod val="160000"/>
                      </a:srgb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857" name="グループ化 856"/>
                <p:cNvGrpSpPr/>
                <p:nvPr/>
              </p:nvGrpSpPr>
              <p:grpSpPr>
                <a:xfrm rot="2733324">
                  <a:off x="2312092" y="5579187"/>
                  <a:ext cx="547797" cy="288032"/>
                  <a:chOff x="4931624" y="3164168"/>
                  <a:chExt cx="547797" cy="288032"/>
                </a:xfrm>
              </p:grpSpPr>
              <p:sp>
                <p:nvSpPr>
                  <p:cNvPr id="858" name="角丸四角形 857"/>
                  <p:cNvSpPr/>
                  <p:nvPr/>
                </p:nvSpPr>
                <p:spPr>
                  <a:xfrm rot="2734791">
                    <a:off x="5067898" y="3236176"/>
                    <a:ext cx="288032" cy="14401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859" name="直線コネクタ 858"/>
                  <p:cNvCxnSpPr/>
                  <p:nvPr/>
                </p:nvCxnSpPr>
                <p:spPr>
                  <a:xfrm>
                    <a:off x="4931624" y="3182218"/>
                    <a:ext cx="189884" cy="189884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0" name="直線コネクタ 859"/>
                  <p:cNvCxnSpPr/>
                  <p:nvPr/>
                </p:nvCxnSpPr>
                <p:spPr>
                  <a:xfrm flipV="1">
                    <a:off x="5130961" y="3335887"/>
                    <a:ext cx="265675" cy="3542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1" name="直線コネクタ 860"/>
                  <p:cNvCxnSpPr/>
                  <p:nvPr/>
                </p:nvCxnSpPr>
                <p:spPr>
                  <a:xfrm rot="21430798" flipV="1">
                    <a:off x="5392579" y="3171068"/>
                    <a:ext cx="86842" cy="162782"/>
                  </a:xfrm>
                  <a:prstGeom prst="line">
                    <a:avLst/>
                  </a:prstGeom>
                  <a:ln w="381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24" name="グループ化 823"/>
              <p:cNvGrpSpPr/>
              <p:nvPr/>
            </p:nvGrpSpPr>
            <p:grpSpPr>
              <a:xfrm>
                <a:off x="1937259" y="4781477"/>
                <a:ext cx="1096453" cy="523740"/>
                <a:chOff x="2937155" y="2013605"/>
                <a:chExt cx="1096453" cy="523740"/>
              </a:xfrm>
            </p:grpSpPr>
            <p:grpSp>
              <p:nvGrpSpPr>
                <p:cNvPr id="839" name="グループ化 838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grpSp>
                <p:nvGrpSpPr>
                  <p:cNvPr id="841" name="グループ化 840"/>
                  <p:cNvGrpSpPr/>
                  <p:nvPr/>
                </p:nvGrpSpPr>
                <p:grpSpPr>
                  <a:xfrm>
                    <a:off x="2937155" y="2013605"/>
                    <a:ext cx="1096453" cy="520314"/>
                    <a:chOff x="2937155" y="2013605"/>
                    <a:chExt cx="1096453" cy="520314"/>
                  </a:xfrm>
                </p:grpSpPr>
                <p:sp>
                  <p:nvSpPr>
                    <p:cNvPr id="848" name="角丸四角形 847"/>
                    <p:cNvSpPr/>
                    <p:nvPr/>
                  </p:nvSpPr>
                  <p:spPr>
                    <a:xfrm rot="2525276">
                      <a:off x="2937155" y="2013605"/>
                      <a:ext cx="653178" cy="296368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849" name="グループ化 848"/>
                    <p:cNvGrpSpPr/>
                    <p:nvPr/>
                  </p:nvGrpSpPr>
                  <p:grpSpPr>
                    <a:xfrm>
                      <a:off x="3519263" y="2332604"/>
                      <a:ext cx="514345" cy="201315"/>
                      <a:chOff x="3503142" y="2345952"/>
                      <a:chExt cx="514345" cy="201315"/>
                    </a:xfrm>
                  </p:grpSpPr>
                  <p:grpSp>
                    <p:nvGrpSpPr>
                      <p:cNvPr id="850" name="グループ化 849"/>
                      <p:cNvGrpSpPr/>
                      <p:nvPr/>
                    </p:nvGrpSpPr>
                    <p:grpSpPr>
                      <a:xfrm>
                        <a:off x="3503142" y="2403251"/>
                        <a:ext cx="409691" cy="144016"/>
                        <a:chOff x="3503142" y="2403251"/>
                        <a:chExt cx="409691" cy="144016"/>
                      </a:xfrm>
                    </p:grpSpPr>
                    <p:cxnSp>
                      <p:nvCxnSpPr>
                        <p:cNvPr id="854" name="直線コネクタ 853"/>
                        <p:cNvCxnSpPr/>
                        <p:nvPr/>
                      </p:nvCxnSpPr>
                      <p:spPr>
                        <a:xfrm>
                          <a:off x="3503142" y="2403251"/>
                          <a:ext cx="144016" cy="144016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55" name="直線コネクタ 854"/>
                        <p:cNvCxnSpPr/>
                        <p:nvPr/>
                      </p:nvCxnSpPr>
                      <p:spPr>
                        <a:xfrm flipV="1">
                          <a:off x="3647158" y="2511846"/>
                          <a:ext cx="265675" cy="35421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51" name="グループ化 850"/>
                      <p:cNvGrpSpPr/>
                      <p:nvPr/>
                    </p:nvGrpSpPr>
                    <p:grpSpPr>
                      <a:xfrm rot="21135904">
                        <a:off x="3729455" y="2345952"/>
                        <a:ext cx="288032" cy="144016"/>
                        <a:chOff x="1979712" y="1700808"/>
                        <a:chExt cx="288032" cy="144016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sp>
                      <p:nvSpPr>
                        <p:cNvPr id="852" name="角丸四角形 851"/>
                        <p:cNvSpPr/>
                        <p:nvPr/>
                      </p:nvSpPr>
                      <p:spPr>
                        <a:xfrm>
                          <a:off x="1979712" y="1700808"/>
                          <a:ext cx="288032" cy="144016"/>
                        </a:xfrm>
                        <a:prstGeom prst="roundRect">
                          <a:avLst/>
                        </a:prstGeom>
                        <a:grp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  <p:sp>
                      <p:nvSpPr>
                        <p:cNvPr id="853" name="角丸四角形 852"/>
                        <p:cNvSpPr/>
                        <p:nvPr/>
                      </p:nvSpPr>
                      <p:spPr>
                        <a:xfrm>
                          <a:off x="2195736" y="1700808"/>
                          <a:ext cx="72008" cy="144016"/>
                        </a:xfrm>
                        <a:prstGeom prst="roundRect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</p:grpSp>
                </p:grpSp>
              </p:grpSp>
              <p:grpSp>
                <p:nvGrpSpPr>
                  <p:cNvPr id="842" name="グループ化 841"/>
                  <p:cNvGrpSpPr/>
                  <p:nvPr/>
                </p:nvGrpSpPr>
                <p:grpSpPr>
                  <a:xfrm>
                    <a:off x="3140328" y="2103387"/>
                    <a:ext cx="166042" cy="215973"/>
                    <a:chOff x="2398595" y="2308519"/>
                    <a:chExt cx="166042" cy="215973"/>
                  </a:xfrm>
                </p:grpSpPr>
                <p:sp>
                  <p:nvSpPr>
                    <p:cNvPr id="843" name="角丸四角形 842"/>
                    <p:cNvSpPr/>
                    <p:nvPr/>
                  </p:nvSpPr>
                  <p:spPr>
                    <a:xfrm rot="2525276">
                      <a:off x="2398595" y="2326397"/>
                      <a:ext cx="129919" cy="198095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844" name="角丸四角形 843"/>
                    <p:cNvSpPr/>
                    <p:nvPr/>
                  </p:nvSpPr>
                  <p:spPr>
                    <a:xfrm rot="2525276">
                      <a:off x="2434718" y="2320550"/>
                      <a:ext cx="129919" cy="128563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845" name="グループ化 844"/>
                    <p:cNvGrpSpPr/>
                    <p:nvPr/>
                  </p:nvGrpSpPr>
                  <p:grpSpPr>
                    <a:xfrm rot="316346">
                      <a:off x="2448739" y="2308519"/>
                      <a:ext cx="101338" cy="147240"/>
                      <a:chOff x="2448739" y="2308519"/>
                      <a:chExt cx="101338" cy="147240"/>
                    </a:xfrm>
                  </p:grpSpPr>
                  <p:sp>
                    <p:nvSpPr>
                      <p:cNvPr id="846" name="円弧 845"/>
                      <p:cNvSpPr/>
                      <p:nvPr/>
                    </p:nvSpPr>
                    <p:spPr>
                      <a:xfrm rot="16200000">
                        <a:off x="2443884" y="2349566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847" name="円弧 846"/>
                      <p:cNvSpPr/>
                      <p:nvPr/>
                    </p:nvSpPr>
                    <p:spPr>
                      <a:xfrm rot="5400000">
                        <a:off x="2438007" y="2319251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sp>
              <p:nvSpPr>
                <p:cNvPr id="840" name="角丸四角形 839"/>
                <p:cNvSpPr/>
                <p:nvPr/>
              </p:nvSpPr>
              <p:spPr>
                <a:xfrm rot="2525276">
                  <a:off x="3339468" y="2187475"/>
                  <a:ext cx="211251" cy="349870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cxnSp>
            <p:nvCxnSpPr>
              <p:cNvPr id="825" name="直線コネクタ 824"/>
              <p:cNvCxnSpPr/>
              <p:nvPr/>
            </p:nvCxnSpPr>
            <p:spPr>
              <a:xfrm>
                <a:off x="1547664" y="5644069"/>
                <a:ext cx="576000" cy="0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6" name="円/楕円 825"/>
              <p:cNvSpPr/>
              <p:nvPr/>
            </p:nvSpPr>
            <p:spPr>
              <a:xfrm>
                <a:off x="2113018" y="5464801"/>
                <a:ext cx="420105" cy="420105"/>
              </a:xfrm>
              <a:prstGeom prst="ellipse">
                <a:avLst/>
              </a:prstGeom>
              <a:solidFill>
                <a:schemeClr val="bg1">
                  <a:lumMod val="95000"/>
                  <a:alpha val="77000"/>
                </a:schemeClr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827" name="グループ化 826"/>
              <p:cNvGrpSpPr/>
              <p:nvPr/>
            </p:nvGrpSpPr>
            <p:grpSpPr>
              <a:xfrm>
                <a:off x="1403648" y="5476590"/>
                <a:ext cx="525372" cy="408315"/>
                <a:chOff x="2186625" y="2713448"/>
                <a:chExt cx="525372" cy="408315"/>
              </a:xfrm>
            </p:grpSpPr>
            <p:cxnSp>
              <p:nvCxnSpPr>
                <p:cNvPr id="834" name="直線コネクタ 833"/>
                <p:cNvCxnSpPr>
                  <a:endCxn id="838" idx="1"/>
                </p:cNvCxnSpPr>
                <p:nvPr/>
              </p:nvCxnSpPr>
              <p:spPr>
                <a:xfrm>
                  <a:off x="2186625" y="2784679"/>
                  <a:ext cx="144016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5" name="グループ化 834"/>
                <p:cNvGrpSpPr/>
                <p:nvPr/>
              </p:nvGrpSpPr>
              <p:grpSpPr>
                <a:xfrm>
                  <a:off x="2330641" y="2713448"/>
                  <a:ext cx="381356" cy="142461"/>
                  <a:chOff x="2330641" y="2713448"/>
                  <a:chExt cx="381356" cy="142461"/>
                </a:xfrm>
              </p:grpSpPr>
              <p:sp>
                <p:nvSpPr>
                  <p:cNvPr id="837" name="角丸四角形 836"/>
                  <p:cNvSpPr/>
                  <p:nvPr/>
                </p:nvSpPr>
                <p:spPr>
                  <a:xfrm>
                    <a:off x="2500957" y="2713448"/>
                    <a:ext cx="211040" cy="1424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838" name="角丸四角形 837"/>
                  <p:cNvSpPr/>
                  <p:nvPr/>
                </p:nvSpPr>
                <p:spPr>
                  <a:xfrm>
                    <a:off x="2330641" y="2713449"/>
                    <a:ext cx="232959" cy="14246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sp>
              <p:nvSpPr>
                <p:cNvPr id="836" name="角丸四角形 835"/>
                <p:cNvSpPr/>
                <p:nvPr/>
              </p:nvSpPr>
              <p:spPr>
                <a:xfrm>
                  <a:off x="2210922" y="2778592"/>
                  <a:ext cx="87561" cy="343171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828" name="グループ化 827"/>
              <p:cNvGrpSpPr/>
              <p:nvPr/>
            </p:nvGrpSpPr>
            <p:grpSpPr>
              <a:xfrm>
                <a:off x="1667566" y="5782337"/>
                <a:ext cx="132826" cy="132823"/>
                <a:chOff x="4087243" y="3536771"/>
                <a:chExt cx="105454" cy="105452"/>
              </a:xfrm>
            </p:grpSpPr>
            <p:sp>
              <p:nvSpPr>
                <p:cNvPr id="832" name="円/楕円 831"/>
                <p:cNvSpPr/>
                <p:nvPr/>
              </p:nvSpPr>
              <p:spPr>
                <a:xfrm>
                  <a:off x="4090753" y="3540282"/>
                  <a:ext cx="98433" cy="9843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833" name="弦 832"/>
                <p:cNvSpPr/>
                <p:nvPr/>
              </p:nvSpPr>
              <p:spPr>
                <a:xfrm rot="7200000">
                  <a:off x="4087244" y="3536770"/>
                  <a:ext cx="105452" cy="105454"/>
                </a:xfrm>
                <a:prstGeom prst="chord">
                  <a:avLst>
                    <a:gd name="adj1" fmla="val 2700000"/>
                    <a:gd name="adj2" fmla="val 15155277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829" name="星 32 828"/>
              <p:cNvSpPr/>
              <p:nvPr/>
            </p:nvSpPr>
            <p:spPr>
              <a:xfrm>
                <a:off x="1645996" y="5640814"/>
                <a:ext cx="180462" cy="180462"/>
              </a:xfrm>
              <a:prstGeom prst="star32">
                <a:avLst>
                  <a:gd name="adj" fmla="val 4603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cxnSp>
            <p:nvCxnSpPr>
              <p:cNvPr id="830" name="直線コネクタ 829"/>
              <p:cNvCxnSpPr/>
              <p:nvPr/>
            </p:nvCxnSpPr>
            <p:spPr>
              <a:xfrm flipV="1">
                <a:off x="1891736" y="5645980"/>
                <a:ext cx="0" cy="14326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直線コネクタ 830"/>
              <p:cNvCxnSpPr/>
              <p:nvPr/>
            </p:nvCxnSpPr>
            <p:spPr>
              <a:xfrm flipV="1">
                <a:off x="1826458" y="5789246"/>
                <a:ext cx="65278" cy="5738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6" name="円/楕円 815"/>
            <p:cNvSpPr/>
            <p:nvPr/>
          </p:nvSpPr>
          <p:spPr>
            <a:xfrm>
              <a:off x="7092773" y="5338774"/>
              <a:ext cx="296904" cy="2969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817" name="右矢印 816"/>
            <p:cNvSpPr/>
            <p:nvPr/>
          </p:nvSpPr>
          <p:spPr>
            <a:xfrm>
              <a:off x="3996040" y="3146511"/>
              <a:ext cx="1321032" cy="372285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818" name="右矢印 817"/>
            <p:cNvSpPr/>
            <p:nvPr/>
          </p:nvSpPr>
          <p:spPr>
            <a:xfrm>
              <a:off x="3923072" y="5282863"/>
              <a:ext cx="1321032" cy="372285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819" name="右矢印 818"/>
            <p:cNvSpPr/>
            <p:nvPr/>
          </p:nvSpPr>
          <p:spPr>
            <a:xfrm rot="9443361">
              <a:off x="3824610" y="4366760"/>
              <a:ext cx="1295809" cy="372285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804" name="直線矢印コネクタ 803"/>
            <p:cNvCxnSpPr/>
            <p:nvPr/>
          </p:nvCxnSpPr>
          <p:spPr>
            <a:xfrm flipH="1">
              <a:off x="5904991" y="2637792"/>
              <a:ext cx="113077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lg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1080" name="表 10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814694"/>
              </p:ext>
            </p:extLst>
          </p:nvPr>
        </p:nvGraphicFramePr>
        <p:xfrm>
          <a:off x="3787033" y="7229978"/>
          <a:ext cx="1855403" cy="3299912"/>
        </p:xfrm>
        <a:graphic>
          <a:graphicData uri="http://schemas.openxmlformats.org/drawingml/2006/table">
            <a:tbl>
              <a:tblPr/>
              <a:tblGrid>
                <a:gridCol w="351023"/>
                <a:gridCol w="300876"/>
                <a:gridCol w="300876"/>
                <a:gridCol w="300876"/>
                <a:gridCol w="300876"/>
                <a:gridCol w="300876"/>
              </a:tblGrid>
              <a:tr h="995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アーム角度</a:t>
                      </a:r>
                      <a:b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en-US" altLang="ja-JP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</a:t>
                      </a:r>
                      <a: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度</a:t>
                      </a:r>
                      <a:r>
                        <a:rPr lang="en-US" altLang="ja-JP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対象ブロックの色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354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緑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黄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青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赤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黒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035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9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5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" name="正方形/長方形 28"/>
          <p:cNvSpPr/>
          <p:nvPr/>
        </p:nvSpPr>
        <p:spPr>
          <a:xfrm>
            <a:off x="3771032" y="8917538"/>
            <a:ext cx="1583750" cy="836074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625750" y="6992282"/>
            <a:ext cx="2355556" cy="230832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アーム角度ごとのブロックの色判定結果</a:t>
            </a:r>
            <a:endParaRPr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364167" y="2300106"/>
            <a:ext cx="428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下図のように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コースの形状によって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走行速度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変化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させる。</a:t>
            </a:r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これによって、安定した走行を実現させる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09" name="グループ化 408"/>
          <p:cNvGrpSpPr/>
          <p:nvPr/>
        </p:nvGrpSpPr>
        <p:grpSpPr>
          <a:xfrm>
            <a:off x="266750" y="2063907"/>
            <a:ext cx="3972652" cy="3973129"/>
            <a:chOff x="-1260648" y="1301975"/>
            <a:chExt cx="3972652" cy="3973129"/>
          </a:xfrm>
        </p:grpSpPr>
        <p:sp>
          <p:nvSpPr>
            <p:cNvPr id="410" name="円弧 409"/>
            <p:cNvSpPr>
              <a:spLocks noChangeAspect="1"/>
            </p:cNvSpPr>
            <p:nvPr/>
          </p:nvSpPr>
          <p:spPr>
            <a:xfrm>
              <a:off x="-1030528" y="1546789"/>
              <a:ext cx="3437732" cy="3438145"/>
            </a:xfrm>
            <a:prstGeom prst="arc">
              <a:avLst>
                <a:gd name="adj1" fmla="val 12522286"/>
                <a:gd name="adj2" fmla="val 1489612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1" name="円弧 410"/>
            <p:cNvSpPr>
              <a:spLocks noChangeAspect="1"/>
            </p:cNvSpPr>
            <p:nvPr/>
          </p:nvSpPr>
          <p:spPr>
            <a:xfrm>
              <a:off x="-878128" y="1699189"/>
              <a:ext cx="3437732" cy="3438145"/>
            </a:xfrm>
            <a:prstGeom prst="arc">
              <a:avLst>
                <a:gd name="adj1" fmla="val 12922278"/>
                <a:gd name="adj2" fmla="val 14485159"/>
              </a:avLst>
            </a:prstGeom>
            <a:ln w="19050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2" name="円弧 411"/>
            <p:cNvSpPr>
              <a:spLocks noChangeAspect="1"/>
            </p:cNvSpPr>
            <p:nvPr/>
          </p:nvSpPr>
          <p:spPr>
            <a:xfrm>
              <a:off x="-1260648" y="1301975"/>
              <a:ext cx="3972652" cy="3973129"/>
            </a:xfrm>
            <a:prstGeom prst="arc">
              <a:avLst>
                <a:gd name="adj1" fmla="val 12837570"/>
                <a:gd name="adj2" fmla="val 14621218"/>
              </a:avLst>
            </a:prstGeom>
            <a:ln w="19050">
              <a:solidFill>
                <a:srgbClr val="0066FF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3" name="グループ化 412"/>
            <p:cNvGrpSpPr/>
            <p:nvPr/>
          </p:nvGrpSpPr>
          <p:grpSpPr>
            <a:xfrm>
              <a:off x="-1089656" y="1457792"/>
              <a:ext cx="1945879" cy="1881870"/>
              <a:chOff x="2134702" y="1359657"/>
              <a:chExt cx="1945879" cy="1881870"/>
            </a:xfrm>
          </p:grpSpPr>
          <p:grpSp>
            <p:nvGrpSpPr>
              <p:cNvPr id="414" name="グループ化 413"/>
              <p:cNvGrpSpPr/>
              <p:nvPr/>
            </p:nvGrpSpPr>
            <p:grpSpPr>
              <a:xfrm rot="3857177">
                <a:off x="2906439" y="1473821"/>
                <a:ext cx="518504" cy="290176"/>
                <a:chOff x="7585665" y="2266306"/>
                <a:chExt cx="737632" cy="412808"/>
              </a:xfrm>
            </p:grpSpPr>
            <p:sp>
              <p:nvSpPr>
                <p:cNvPr id="437" name="角丸四角形 436"/>
                <p:cNvSpPr/>
                <p:nvPr/>
              </p:nvSpPr>
              <p:spPr>
                <a:xfrm>
                  <a:off x="7585665" y="2266306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8" name="角丸四角形 437"/>
                <p:cNvSpPr/>
                <p:nvPr/>
              </p:nvSpPr>
              <p:spPr>
                <a:xfrm>
                  <a:off x="8221177" y="2275124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9" name="正方形/長方形 438"/>
                <p:cNvSpPr/>
                <p:nvPr/>
              </p:nvSpPr>
              <p:spPr>
                <a:xfrm>
                  <a:off x="7681436" y="2447194"/>
                  <a:ext cx="535374" cy="4571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p:grpSp>
          <p:grpSp>
            <p:nvGrpSpPr>
              <p:cNvPr id="415" name="グループ化 414"/>
              <p:cNvGrpSpPr/>
              <p:nvPr/>
            </p:nvGrpSpPr>
            <p:grpSpPr>
              <a:xfrm rot="2053306">
                <a:off x="2216187" y="2050455"/>
                <a:ext cx="518504" cy="290176"/>
                <a:chOff x="7585665" y="2266306"/>
                <a:chExt cx="737632" cy="412808"/>
              </a:xfrm>
            </p:grpSpPr>
            <p:sp>
              <p:nvSpPr>
                <p:cNvPr id="434" name="角丸四角形 433"/>
                <p:cNvSpPr/>
                <p:nvPr/>
              </p:nvSpPr>
              <p:spPr>
                <a:xfrm>
                  <a:off x="7585665" y="2266306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5" name="角丸四角形 434"/>
                <p:cNvSpPr/>
                <p:nvPr/>
              </p:nvSpPr>
              <p:spPr>
                <a:xfrm>
                  <a:off x="8221177" y="2275124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6" name="正方形/長方形 435"/>
                <p:cNvSpPr/>
                <p:nvPr/>
              </p:nvSpPr>
              <p:spPr>
                <a:xfrm>
                  <a:off x="7681437" y="2447194"/>
                  <a:ext cx="544847" cy="5710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p:grpSp>
          <p:cxnSp>
            <p:nvCxnSpPr>
              <p:cNvPr id="416" name="直線コネクタ 415"/>
              <p:cNvCxnSpPr>
                <a:stCxn id="422" idx="1"/>
              </p:cNvCxnSpPr>
              <p:nvPr/>
            </p:nvCxnSpPr>
            <p:spPr>
              <a:xfrm>
                <a:off x="3156560" y="1594070"/>
                <a:ext cx="733256" cy="156951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直線コネクタ 416"/>
              <p:cNvCxnSpPr>
                <a:stCxn id="421" idx="3"/>
              </p:cNvCxnSpPr>
              <p:nvPr/>
            </p:nvCxnSpPr>
            <p:spPr>
              <a:xfrm>
                <a:off x="2470681" y="2195607"/>
                <a:ext cx="1419135" cy="97211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円弧 417"/>
              <p:cNvSpPr>
                <a:spLocks noChangeAspect="1"/>
              </p:cNvSpPr>
              <p:nvPr/>
            </p:nvSpPr>
            <p:spPr>
              <a:xfrm rot="4574878">
                <a:off x="3645744" y="2907387"/>
                <a:ext cx="334120" cy="334160"/>
              </a:xfrm>
              <a:prstGeom prst="arc">
                <a:avLst>
                  <a:gd name="adj1" fmla="val 7753775"/>
                  <a:gd name="adj2" fmla="val 10981213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9" name="テキスト ボックス 418"/>
                  <p:cNvSpPr txBox="1"/>
                  <p:nvPr/>
                </p:nvSpPr>
                <p:spPr>
                  <a:xfrm>
                    <a:off x="3414897" y="2706775"/>
                    <a:ext cx="398819" cy="215431"/>
                  </a:xfrm>
                  <a:prstGeom prst="rect">
                    <a:avLst/>
                  </a:prstGeom>
                  <a:noFill/>
                </p:spPr>
                <p:txBody>
                  <a:bodyPr wrap="square" lIns="91428" tIns="45714" rIns="91428" bIns="45714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𝜃</m:t>
                          </m:r>
                        </m:oMath>
                      </m:oMathPara>
                    </a14:m>
                    <a:endParaRPr lang="ja-JP" altLang="en-US" sz="800" dirty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20" name="テキスト ボックス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897" y="2706775"/>
                    <a:ext cx="398819" cy="21543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0" name="直線矢印コネクタ 419"/>
              <p:cNvCxnSpPr/>
              <p:nvPr/>
            </p:nvCxnSpPr>
            <p:spPr>
              <a:xfrm flipH="1">
                <a:off x="2505288" y="2204864"/>
                <a:ext cx="648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1" name="円/楕円 420"/>
              <p:cNvSpPr>
                <a:spLocks noChangeAspect="1"/>
              </p:cNvSpPr>
              <p:nvPr/>
            </p:nvSpPr>
            <p:spPr>
              <a:xfrm rot="4500000">
                <a:off x="2467066" y="2182104"/>
                <a:ext cx="54000" cy="54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2" name="円/楕円 421"/>
              <p:cNvSpPr>
                <a:spLocks noChangeAspect="1"/>
              </p:cNvSpPr>
              <p:nvPr/>
            </p:nvSpPr>
            <p:spPr>
              <a:xfrm rot="900000">
                <a:off x="3143060" y="1590452"/>
                <a:ext cx="54000" cy="54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23" name="直線矢印コネクタ 422"/>
              <p:cNvCxnSpPr/>
              <p:nvPr/>
            </p:nvCxnSpPr>
            <p:spPr>
              <a:xfrm>
                <a:off x="3170188" y="1669528"/>
                <a:ext cx="0" cy="5395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テキスト ボックス 423"/>
                  <p:cNvSpPr txBox="1"/>
                  <p:nvPr/>
                </p:nvSpPr>
                <p:spPr>
                  <a:xfrm>
                    <a:off x="2750278" y="2167616"/>
                    <a:ext cx="343620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900" i="1" smtClean="0">
                              <a:latin typeface="Cambria Math"/>
                            </a:rPr>
                            <m:t>∆</m:t>
                          </m:r>
                          <m:r>
                            <a:rPr kumimoji="1" lang="en-US" altLang="ja-JP" sz="900" b="0" i="1" smtClean="0"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kumimoji="1" lang="ja-JP" altLang="en-US" sz="900" dirty="0"/>
                  </a:p>
                </p:txBody>
              </p:sp>
            </mc:Choice>
            <mc:Fallback xmlns="">
              <p:sp>
                <p:nvSpPr>
                  <p:cNvPr id="25" name="テキスト ボックス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278" y="2167616"/>
                    <a:ext cx="343620" cy="2308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5" name="テキスト ボックス 424"/>
                  <p:cNvSpPr txBox="1"/>
                  <p:nvPr/>
                </p:nvSpPr>
                <p:spPr>
                  <a:xfrm>
                    <a:off x="2915816" y="1921049"/>
                    <a:ext cx="345351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900" i="1" smtClean="0">
                              <a:latin typeface="Cambria Math"/>
                            </a:rPr>
                            <m:t>∆</m:t>
                          </m:r>
                          <m:r>
                            <a:rPr kumimoji="1" lang="en-US" altLang="ja-JP" sz="900" b="0" i="1" smtClean="0"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kumimoji="1" lang="ja-JP" altLang="en-US" sz="900" dirty="0"/>
                  </a:p>
                </p:txBody>
              </p:sp>
            </mc:Choice>
            <mc:Fallback xmlns="">
              <p:sp>
                <p:nvSpPr>
                  <p:cNvPr id="26" name="テキスト ボックス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5816" y="1921049"/>
                    <a:ext cx="345351" cy="2308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6" name="直線コネクタ 425"/>
              <p:cNvCxnSpPr/>
              <p:nvPr/>
            </p:nvCxnSpPr>
            <p:spPr>
              <a:xfrm flipV="1">
                <a:off x="3146496" y="1448654"/>
                <a:ext cx="385600" cy="18014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直線コネクタ 426"/>
              <p:cNvCxnSpPr/>
              <p:nvPr/>
            </p:nvCxnSpPr>
            <p:spPr>
              <a:xfrm flipV="1">
                <a:off x="3889816" y="3074467"/>
                <a:ext cx="190765" cy="8912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線矢印コネクタ 427"/>
              <p:cNvCxnSpPr/>
              <p:nvPr/>
            </p:nvCxnSpPr>
            <p:spPr>
              <a:xfrm>
                <a:off x="3342954" y="1542385"/>
                <a:ext cx="697414" cy="15382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headEnd type="arrow" w="sm" len="med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9" name="正方形/長方形 428"/>
                  <p:cNvSpPr/>
                  <p:nvPr/>
                </p:nvSpPr>
                <p:spPr>
                  <a:xfrm>
                    <a:off x="3568532" y="2059894"/>
                    <a:ext cx="257443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800" b="0" i="1" smtClean="0">
                              <a:latin typeface="Cambria Math"/>
                            </a:rPr>
                            <m:t>𝑟</m:t>
                          </m:r>
                        </m:oMath>
                      </m:oMathPara>
                    </a14:m>
                    <a:endParaRPr lang="ja-JP" altLang="en-US" sz="800" dirty="0"/>
                  </a:p>
                </p:txBody>
              </p:sp>
            </mc:Choice>
            <mc:Fallback xmlns="">
              <p:sp>
                <p:nvSpPr>
                  <p:cNvPr id="31" name="正方形/長方形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8532" y="2059894"/>
                    <a:ext cx="257443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0" name="正方形/長方形 429"/>
                  <p:cNvSpPr/>
                  <p:nvPr/>
                </p:nvSpPr>
                <p:spPr>
                  <a:xfrm>
                    <a:off x="2134702" y="2346436"/>
                    <a:ext cx="374333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800" dirty="0"/>
                  </a:p>
                </p:txBody>
              </p:sp>
            </mc:Choice>
            <mc:Fallback xmlns="">
              <p:sp>
                <p:nvSpPr>
                  <p:cNvPr id="34" name="正方形/長方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702" y="2346436"/>
                    <a:ext cx="374333" cy="21544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1" name="直線コネクタ 430"/>
              <p:cNvCxnSpPr/>
              <p:nvPr/>
            </p:nvCxnSpPr>
            <p:spPr>
              <a:xfrm flipV="1">
                <a:off x="2135037" y="2182916"/>
                <a:ext cx="83318" cy="1225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直線コネクタ 431"/>
              <p:cNvCxnSpPr/>
              <p:nvPr/>
            </p:nvCxnSpPr>
            <p:spPr>
              <a:xfrm flipV="1">
                <a:off x="2492117" y="2457816"/>
                <a:ext cx="83318" cy="1225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直線矢印コネクタ 432"/>
              <p:cNvCxnSpPr/>
              <p:nvPr/>
            </p:nvCxnSpPr>
            <p:spPr>
              <a:xfrm rot="21480000">
                <a:off x="2186541" y="2244166"/>
                <a:ext cx="347235" cy="2749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headEnd type="arrow" w="sm" len="med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7" name="テキスト ボックス 496"/>
              <p:cNvSpPr txBox="1"/>
              <p:nvPr/>
            </p:nvSpPr>
            <p:spPr>
              <a:xfrm>
                <a:off x="322220" y="4801088"/>
                <a:ext cx="4041491" cy="1703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走行体の現在位置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ja-JP" altLang="en-US" sz="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での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速度および向き</a:t>
                </a:r>
                <a14:m>
                  <m:oMath xmlns:m="http://schemas.openxmlformats.org/officeDocument/2006/math">
                    <m:r>
                      <a:rPr lang="ja-JP" altLang="en-US" sz="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目標点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ja-JP" altLang="en-US" sz="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での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速度および向き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３次スプライン曲線 </a:t>
                </a:r>
                <a14:m>
                  <m:oMath xmlns:m="http://schemas.openxmlformats.org/officeDocument/2006/math">
                    <m:r>
                      <a:rPr lang="ja-JP" altLang="en-US" sz="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acc>
                    <m:r>
                      <a:rPr lang="en-US" altLang="ja-JP" sz="8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𝑠</m:t>
                    </m:r>
                    <m:r>
                      <a:rPr lang="en-US" altLang="ja-JP" sz="8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8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ja-JP" sz="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ja-JP" sz="8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sz="80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sz="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ja-JP" sz="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  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の係数は、</a:t>
                </a:r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indent="361950"/>
                <a14:m>
                  <m:oMath xmlns:m="http://schemas.openxmlformats.org/officeDocument/2006/math">
                    <m:r>
                      <a:rPr lang="ja-JP" altLang="en-US" sz="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pPr indent="36195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pPr marL="3619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=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−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−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marL="3619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=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+2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indent="361950"/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曲率半径 </a:t>
                </a:r>
                <a14:m>
                  <m:oMath xmlns:m="http://schemas.openxmlformats.org/officeDocument/2006/math">
                    <m:r>
                      <a:rPr lang="en-US" altLang="ja-JP" sz="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ja-JP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8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acc>
                              </m:e>
                              <m:sup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acc>
                              </m:e>
                              <m:sup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altLang="ja-JP" sz="800" i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左右モーターの回転速度の比 </a:t>
                </a:r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=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ja-JP" sz="800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  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：トレッド長）</a:t>
                </a:r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現在の右車輪の回転速度から、左車輪の回転速度の目標値を決定し、</a:t>
                </a:r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P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制御を行う。</a:t>
                </a:r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497" name="テキスト ボックス 4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20" y="4801088"/>
                <a:ext cx="4041491" cy="1703223"/>
              </a:xfrm>
              <a:prstGeom prst="rect">
                <a:avLst/>
              </a:prstGeom>
              <a:blipFill rotWithShape="0">
                <a:blip r:embed="rId14"/>
                <a:stretch>
                  <a:fillRect b="-5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8" name="グループ化 497"/>
          <p:cNvGrpSpPr/>
          <p:nvPr/>
        </p:nvGrpSpPr>
        <p:grpSpPr>
          <a:xfrm>
            <a:off x="3710832" y="4307988"/>
            <a:ext cx="3552080" cy="3110274"/>
            <a:chOff x="4871141" y="2564904"/>
            <a:chExt cx="3625344" cy="3174425"/>
          </a:xfrm>
        </p:grpSpPr>
        <p:grpSp>
          <p:nvGrpSpPr>
            <p:cNvPr id="499" name="グループ化 498"/>
            <p:cNvGrpSpPr/>
            <p:nvPr/>
          </p:nvGrpSpPr>
          <p:grpSpPr>
            <a:xfrm>
              <a:off x="5580112" y="2564904"/>
              <a:ext cx="2916373" cy="3174425"/>
              <a:chOff x="6084168" y="2004879"/>
              <a:chExt cx="2916373" cy="3174425"/>
            </a:xfrm>
          </p:grpSpPr>
          <p:grpSp>
            <p:nvGrpSpPr>
              <p:cNvPr id="509" name="グループ化 508"/>
              <p:cNvGrpSpPr/>
              <p:nvPr/>
            </p:nvGrpSpPr>
            <p:grpSpPr>
              <a:xfrm>
                <a:off x="6084168" y="2004879"/>
                <a:ext cx="2916373" cy="3174425"/>
                <a:chOff x="5202631" y="2204864"/>
                <a:chExt cx="2916373" cy="3174425"/>
              </a:xfrm>
            </p:grpSpPr>
            <p:grpSp>
              <p:nvGrpSpPr>
                <p:cNvPr id="511" name="グループ化 510"/>
                <p:cNvGrpSpPr/>
                <p:nvPr/>
              </p:nvGrpSpPr>
              <p:grpSpPr>
                <a:xfrm>
                  <a:off x="5292080" y="2204864"/>
                  <a:ext cx="2826924" cy="3174425"/>
                  <a:chOff x="3689292" y="2306859"/>
                  <a:chExt cx="4224558" cy="4224558"/>
                </a:xfrm>
              </p:grpSpPr>
              <p:sp>
                <p:nvSpPr>
                  <p:cNvPr id="519" name="円弧 518"/>
                  <p:cNvSpPr>
                    <a:spLocks noChangeAspect="1"/>
                  </p:cNvSpPr>
                  <p:nvPr/>
                </p:nvSpPr>
                <p:spPr>
                  <a:xfrm>
                    <a:off x="4634884" y="3252451"/>
                    <a:ext cx="2163817" cy="2163817"/>
                  </a:xfrm>
                  <a:prstGeom prst="arc">
                    <a:avLst>
                      <a:gd name="adj1" fmla="val 11599156"/>
                      <a:gd name="adj2" fmla="val 13698621"/>
                    </a:avLst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520" name="円弧 519"/>
                  <p:cNvSpPr>
                    <a:spLocks noChangeAspect="1"/>
                  </p:cNvSpPr>
                  <p:nvPr/>
                </p:nvSpPr>
                <p:spPr>
                  <a:xfrm>
                    <a:off x="3689292" y="2306859"/>
                    <a:ext cx="4224558" cy="4224558"/>
                  </a:xfrm>
                  <a:prstGeom prst="arc">
                    <a:avLst>
                      <a:gd name="adj1" fmla="val 11913026"/>
                      <a:gd name="adj2" fmla="val 13702330"/>
                    </a:avLst>
                  </a:prstGeom>
                  <a:ln w="19050">
                    <a:solidFill>
                      <a:srgbClr val="008000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521" name="円弧 520"/>
                  <p:cNvSpPr>
                    <a:spLocks noChangeAspect="1"/>
                  </p:cNvSpPr>
                  <p:nvPr/>
                </p:nvSpPr>
                <p:spPr>
                  <a:xfrm>
                    <a:off x="4175421" y="2792987"/>
                    <a:ext cx="3252302" cy="3252302"/>
                  </a:xfrm>
                  <a:prstGeom prst="arc">
                    <a:avLst>
                      <a:gd name="adj1" fmla="val 11891581"/>
                      <a:gd name="adj2" fmla="val 13722103"/>
                    </a:avLst>
                  </a:prstGeom>
                  <a:ln w="19050">
                    <a:solidFill>
                      <a:schemeClr val="tx1"/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cxnSp>
                <p:nvCxnSpPr>
                  <p:cNvPr id="522" name="直線コネクタ 521"/>
                  <p:cNvCxnSpPr/>
                  <p:nvPr/>
                </p:nvCxnSpPr>
                <p:spPr>
                  <a:xfrm>
                    <a:off x="3770788" y="3815833"/>
                    <a:ext cx="2032126" cy="60715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線コネクタ 522"/>
                  <p:cNvCxnSpPr>
                    <a:stCxn id="520" idx="2"/>
                  </p:cNvCxnSpPr>
                  <p:nvPr/>
                </p:nvCxnSpPr>
                <p:spPr>
                  <a:xfrm>
                    <a:off x="4309494" y="2924004"/>
                    <a:ext cx="1490675" cy="14936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4" name="テキスト ボックス 523"/>
                      <p:cNvSpPr txBox="1"/>
                      <p:nvPr/>
                    </p:nvSpPr>
                    <p:spPr>
                      <a:xfrm>
                        <a:off x="5197069" y="3398380"/>
                        <a:ext cx="235686" cy="3071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ja-JP" alt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12" name="テキスト ボックス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97069" y="3398380"/>
                        <a:ext cx="235686" cy="307194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r="-884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25" name="円/楕円 524"/>
                  <p:cNvSpPr>
                    <a:spLocks noChangeAspect="1"/>
                  </p:cNvSpPr>
                  <p:nvPr/>
                </p:nvSpPr>
                <p:spPr>
                  <a:xfrm>
                    <a:off x="5765567" y="4383134"/>
                    <a:ext cx="72008" cy="72008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</p:grpSp>
            <p:sp>
              <p:nvSpPr>
                <p:cNvPr id="512" name="右中かっこ 511"/>
                <p:cNvSpPr/>
                <p:nvPr/>
              </p:nvSpPr>
              <p:spPr>
                <a:xfrm rot="19095926">
                  <a:off x="6329062" y="2732063"/>
                  <a:ext cx="101652" cy="1141074"/>
                </a:xfrm>
                <a:prstGeom prst="rightBrace">
                  <a:avLst>
                    <a:gd name="adj1" fmla="val 33842"/>
                    <a:gd name="adj2" fmla="val 5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513" name="テキスト ボックス 512"/>
                <p:cNvSpPr txBox="1"/>
                <p:nvPr/>
              </p:nvSpPr>
              <p:spPr>
                <a:xfrm rot="17572678">
                  <a:off x="5212466" y="3606096"/>
                  <a:ext cx="6976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走行体中心</a:t>
                  </a:r>
                </a:p>
              </p:txBody>
            </p:sp>
            <p:sp>
              <p:nvSpPr>
                <p:cNvPr id="514" name="テキスト ボックス 513"/>
                <p:cNvSpPr txBox="1"/>
                <p:nvPr/>
              </p:nvSpPr>
              <p:spPr>
                <a:xfrm rot="17574324">
                  <a:off x="5064131" y="3398719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右車輪</a:t>
                  </a:r>
                </a:p>
              </p:txBody>
            </p:sp>
            <p:sp>
              <p:nvSpPr>
                <p:cNvPr id="515" name="テキスト ボックス 514"/>
                <p:cNvSpPr txBox="1"/>
                <p:nvPr/>
              </p:nvSpPr>
              <p:spPr>
                <a:xfrm rot="17585502">
                  <a:off x="5627899" y="3602174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左車輪</a:t>
                  </a:r>
                </a:p>
              </p:txBody>
            </p:sp>
            <p:cxnSp>
              <p:nvCxnSpPr>
                <p:cNvPr id="516" name="直線コネクタ 515"/>
                <p:cNvCxnSpPr/>
                <p:nvPr/>
              </p:nvCxnSpPr>
              <p:spPr>
                <a:xfrm flipH="1" flipV="1">
                  <a:off x="5505413" y="2924944"/>
                  <a:ext cx="521114" cy="38423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7" name="正方形/長方形 516"/>
                    <p:cNvSpPr/>
                    <p:nvPr/>
                  </p:nvSpPr>
                  <p:spPr>
                    <a:xfrm rot="2113442">
                      <a:off x="5459670" y="2985562"/>
                      <a:ext cx="318228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800" dirty="0"/>
                    </a:p>
                  </p:txBody>
                </p:sp>
              </mc:Choice>
              <mc:Fallback xmlns="">
                <p:sp>
                  <p:nvSpPr>
                    <p:cNvPr id="22" name="正方形/長方形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3442">
                      <a:off x="5459670" y="2985562"/>
                      <a:ext cx="318228" cy="215444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8" name="正方形/長方形 517"/>
                    <p:cNvSpPr/>
                    <p:nvPr/>
                  </p:nvSpPr>
                  <p:spPr>
                    <a:xfrm rot="2113442">
                      <a:off x="5724989" y="3181706"/>
                      <a:ext cx="318228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800" dirty="0"/>
                    </a:p>
                  </p:txBody>
                </p:sp>
              </mc:Choice>
              <mc:Fallback xmlns="">
                <p:sp>
                  <p:nvSpPr>
                    <p:cNvPr id="23" name="正方形/長方形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3442">
                      <a:off x="5724989" y="3181706"/>
                      <a:ext cx="318228" cy="215444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10" name="直線コネクタ 509"/>
              <p:cNvCxnSpPr>
                <a:stCxn id="525" idx="2"/>
              </p:cNvCxnSpPr>
              <p:nvPr/>
            </p:nvCxnSpPr>
            <p:spPr>
              <a:xfrm flipH="1" flipV="1">
                <a:off x="6583145" y="2876809"/>
                <a:ext cx="979841" cy="71528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0" name="直線矢印コネクタ 499"/>
            <p:cNvCxnSpPr/>
            <p:nvPr/>
          </p:nvCxnSpPr>
          <p:spPr>
            <a:xfrm flipH="1" flipV="1">
              <a:off x="6557751" y="2966288"/>
              <a:ext cx="311447" cy="20974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diamond" w="sm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フリーフォーム 500"/>
            <p:cNvSpPr/>
            <p:nvPr/>
          </p:nvSpPr>
          <p:spPr>
            <a:xfrm rot="6103293">
              <a:off x="5119937" y="3032987"/>
              <a:ext cx="1841444" cy="1434978"/>
            </a:xfrm>
            <a:custGeom>
              <a:avLst/>
              <a:gdLst>
                <a:gd name="connsiteX0" fmla="*/ 0 w 2475781"/>
                <a:gd name="connsiteY0" fmla="*/ 232913 h 951664"/>
                <a:gd name="connsiteX1" fmla="*/ 2061713 w 2475781"/>
                <a:gd name="connsiteY1" fmla="*/ 948905 h 951664"/>
                <a:gd name="connsiteX2" fmla="*/ 2475781 w 2475781"/>
                <a:gd name="connsiteY2" fmla="*/ 0 h 951664"/>
                <a:gd name="connsiteX0" fmla="*/ 0 w 2475781"/>
                <a:gd name="connsiteY0" fmla="*/ 232913 h 493859"/>
                <a:gd name="connsiteX1" fmla="*/ 577970 w 2475781"/>
                <a:gd name="connsiteY1" fmla="*/ 439946 h 493859"/>
                <a:gd name="connsiteX2" fmla="*/ 2475781 w 2475781"/>
                <a:gd name="connsiteY2" fmla="*/ 0 h 493859"/>
                <a:gd name="connsiteX0" fmla="*/ 0 w 2078966"/>
                <a:gd name="connsiteY0" fmla="*/ 0 h 841676"/>
                <a:gd name="connsiteX1" fmla="*/ 577970 w 2078966"/>
                <a:gd name="connsiteY1" fmla="*/ 207033 h 841676"/>
                <a:gd name="connsiteX2" fmla="*/ 2078966 w 2078966"/>
                <a:gd name="connsiteY2" fmla="*/ 707366 h 841676"/>
                <a:gd name="connsiteX0" fmla="*/ 0 w 2078966"/>
                <a:gd name="connsiteY0" fmla="*/ 0 h 707366"/>
                <a:gd name="connsiteX1" fmla="*/ 2078966 w 2078966"/>
                <a:gd name="connsiteY1" fmla="*/ 707366 h 707366"/>
                <a:gd name="connsiteX0" fmla="*/ 0 w 2053086"/>
                <a:gd name="connsiteY0" fmla="*/ 0 h 707366"/>
                <a:gd name="connsiteX1" fmla="*/ 2053086 w 2053086"/>
                <a:gd name="connsiteY1" fmla="*/ 707366 h 707366"/>
                <a:gd name="connsiteX0" fmla="*/ 0 w 2199735"/>
                <a:gd name="connsiteY0" fmla="*/ 0 h 1233577"/>
                <a:gd name="connsiteX1" fmla="*/ 2199735 w 2199735"/>
                <a:gd name="connsiteY1" fmla="*/ 1233577 h 1233577"/>
                <a:gd name="connsiteX0" fmla="*/ 0 w 2199735"/>
                <a:gd name="connsiteY0" fmla="*/ 0 h 1500417"/>
                <a:gd name="connsiteX1" fmla="*/ 2199735 w 2199735"/>
                <a:gd name="connsiteY1" fmla="*/ 1233577 h 1500417"/>
                <a:gd name="connsiteX0" fmla="*/ 0 w 2070339"/>
                <a:gd name="connsiteY0" fmla="*/ 0 h 1060328"/>
                <a:gd name="connsiteX1" fmla="*/ 2070339 w 2070339"/>
                <a:gd name="connsiteY1" fmla="*/ 724619 h 1060328"/>
                <a:gd name="connsiteX0" fmla="*/ 0 w 2165060"/>
                <a:gd name="connsiteY0" fmla="*/ 0 h 1064017"/>
                <a:gd name="connsiteX1" fmla="*/ 2070339 w 2165060"/>
                <a:gd name="connsiteY1" fmla="*/ 724619 h 1064017"/>
                <a:gd name="connsiteX0" fmla="*/ 0 w 2070339"/>
                <a:gd name="connsiteY0" fmla="*/ 0 h 724619"/>
                <a:gd name="connsiteX1" fmla="*/ 2070339 w 2070339"/>
                <a:gd name="connsiteY1" fmla="*/ 724619 h 724619"/>
                <a:gd name="connsiteX0" fmla="*/ 20312 w 2090651"/>
                <a:gd name="connsiteY0" fmla="*/ 0 h 724619"/>
                <a:gd name="connsiteX1" fmla="*/ 2090651 w 2090651"/>
                <a:gd name="connsiteY1" fmla="*/ 724619 h 724619"/>
                <a:gd name="connsiteX0" fmla="*/ 5250 w 2075589"/>
                <a:gd name="connsiteY0" fmla="*/ 0 h 863367"/>
                <a:gd name="connsiteX1" fmla="*/ 2075589 w 2075589"/>
                <a:gd name="connsiteY1" fmla="*/ 724619 h 863367"/>
                <a:gd name="connsiteX0" fmla="*/ 5103 w 2127200"/>
                <a:gd name="connsiteY0" fmla="*/ 0 h 863367"/>
                <a:gd name="connsiteX1" fmla="*/ 2127200 w 2127200"/>
                <a:gd name="connsiteY1" fmla="*/ 724619 h 863367"/>
                <a:gd name="connsiteX0" fmla="*/ 4858 w 2126955"/>
                <a:gd name="connsiteY0" fmla="*/ 0 h 865641"/>
                <a:gd name="connsiteX1" fmla="*/ 2126955 w 2126955"/>
                <a:gd name="connsiteY1" fmla="*/ 724619 h 865641"/>
                <a:gd name="connsiteX0" fmla="*/ 7194 w 2129291"/>
                <a:gd name="connsiteY0" fmla="*/ 0 h 724619"/>
                <a:gd name="connsiteX1" fmla="*/ 2129291 w 2129291"/>
                <a:gd name="connsiteY1" fmla="*/ 724619 h 724619"/>
                <a:gd name="connsiteX0" fmla="*/ 7319 w 2129416"/>
                <a:gd name="connsiteY0" fmla="*/ 0 h 724619"/>
                <a:gd name="connsiteX1" fmla="*/ 2129416 w 2129416"/>
                <a:gd name="connsiteY1" fmla="*/ 724619 h 724619"/>
                <a:gd name="connsiteX0" fmla="*/ 6601 w 2128698"/>
                <a:gd name="connsiteY0" fmla="*/ 0 h 724619"/>
                <a:gd name="connsiteX1" fmla="*/ 2128698 w 2128698"/>
                <a:gd name="connsiteY1" fmla="*/ 724619 h 724619"/>
                <a:gd name="connsiteX0" fmla="*/ 1744 w 2123841"/>
                <a:gd name="connsiteY0" fmla="*/ 0 h 724619"/>
                <a:gd name="connsiteX1" fmla="*/ 2123841 w 2123841"/>
                <a:gd name="connsiteY1" fmla="*/ 724619 h 724619"/>
                <a:gd name="connsiteX0" fmla="*/ 1763 w 2101844"/>
                <a:gd name="connsiteY0" fmla="*/ 0 h 907655"/>
                <a:gd name="connsiteX1" fmla="*/ 2101844 w 2101844"/>
                <a:gd name="connsiteY1" fmla="*/ 907655 h 907655"/>
                <a:gd name="connsiteX0" fmla="*/ 2041 w 1825351"/>
                <a:gd name="connsiteY0" fmla="*/ 0 h 1578476"/>
                <a:gd name="connsiteX1" fmla="*/ 1825351 w 1825351"/>
                <a:gd name="connsiteY1" fmla="*/ 1578476 h 1578476"/>
                <a:gd name="connsiteX0" fmla="*/ 1655 w 1841221"/>
                <a:gd name="connsiteY0" fmla="*/ 0 h 1578476"/>
                <a:gd name="connsiteX1" fmla="*/ 1824965 w 1841221"/>
                <a:gd name="connsiteY1" fmla="*/ 1578476 h 1578476"/>
                <a:gd name="connsiteX0" fmla="*/ 0 w 1841444"/>
                <a:gd name="connsiteY0" fmla="*/ 0 h 1578476"/>
                <a:gd name="connsiteX1" fmla="*/ 1823310 w 1841444"/>
                <a:gd name="connsiteY1" fmla="*/ 1578476 h 157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1444" h="1578476">
                  <a:moveTo>
                    <a:pt x="0" y="0"/>
                  </a:moveTo>
                  <a:cubicBezTo>
                    <a:pt x="169576" y="1118338"/>
                    <a:pt x="2044674" y="573351"/>
                    <a:pt x="1823310" y="1578476"/>
                  </a:cubicBezTo>
                </a:path>
              </a:pathLst>
            </a:custGeom>
            <a:no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02" name="円/楕円 501"/>
            <p:cNvSpPr>
              <a:spLocks noChangeAspect="1"/>
            </p:cNvSpPr>
            <p:nvPr/>
          </p:nvSpPr>
          <p:spPr>
            <a:xfrm>
              <a:off x="6843285" y="2952406"/>
              <a:ext cx="72008" cy="720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03" name="直線矢印コネクタ 502"/>
            <p:cNvCxnSpPr/>
            <p:nvPr/>
          </p:nvCxnSpPr>
          <p:spPr>
            <a:xfrm rot="2220000" flipH="1" flipV="1">
              <a:off x="4894413" y="4374418"/>
              <a:ext cx="311447" cy="20974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diamond" w="sm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円/楕円 503"/>
            <p:cNvSpPr>
              <a:spLocks noChangeAspect="1"/>
            </p:cNvSpPr>
            <p:nvPr/>
          </p:nvSpPr>
          <p:spPr>
            <a:xfrm rot="2700000">
              <a:off x="5128329" y="4450317"/>
              <a:ext cx="72008" cy="720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5" name="正方形/長方形 504"/>
                <p:cNvSpPr/>
                <p:nvPr/>
              </p:nvSpPr>
              <p:spPr>
                <a:xfrm>
                  <a:off x="6869198" y="2853814"/>
                  <a:ext cx="305892" cy="2476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6" name="正方形/長方形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9198" y="2853814"/>
                  <a:ext cx="305892" cy="24769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正方形/長方形 505"/>
                <p:cNvSpPr/>
                <p:nvPr/>
              </p:nvSpPr>
              <p:spPr>
                <a:xfrm>
                  <a:off x="5104430" y="4245713"/>
                  <a:ext cx="305892" cy="2476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7" name="正方形/長方形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430" y="4245713"/>
                  <a:ext cx="305892" cy="24769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7" name="正方形/長方形 506"/>
                <p:cNvSpPr/>
                <p:nvPr/>
              </p:nvSpPr>
              <p:spPr>
                <a:xfrm>
                  <a:off x="6438940" y="2711650"/>
                  <a:ext cx="305892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8" name="正方形/長方形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940" y="2711650"/>
                  <a:ext cx="305892" cy="2308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8" name="正方形/長方形 507"/>
                <p:cNvSpPr/>
                <p:nvPr/>
              </p:nvSpPr>
              <p:spPr>
                <a:xfrm>
                  <a:off x="4871141" y="4097353"/>
                  <a:ext cx="305892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9" name="正方形/長方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141" y="4097353"/>
                  <a:ext cx="305892" cy="2308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1" name="グループ化 530"/>
          <p:cNvGrpSpPr/>
          <p:nvPr/>
        </p:nvGrpSpPr>
        <p:grpSpPr>
          <a:xfrm>
            <a:off x="6071511" y="4228542"/>
            <a:ext cx="5046275" cy="2725143"/>
            <a:chOff x="5700282" y="3961413"/>
            <a:chExt cx="5046275" cy="2725143"/>
          </a:xfrm>
        </p:grpSpPr>
        <p:sp>
          <p:nvSpPr>
            <p:cNvPr id="532" name="正方形/長方形 531"/>
            <p:cNvSpPr/>
            <p:nvPr/>
          </p:nvSpPr>
          <p:spPr>
            <a:xfrm>
              <a:off x="8992642" y="4192735"/>
              <a:ext cx="1753915" cy="192171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3" name="正方形/長方形 532"/>
            <p:cNvSpPr/>
            <p:nvPr/>
          </p:nvSpPr>
          <p:spPr>
            <a:xfrm>
              <a:off x="7514046" y="4275294"/>
              <a:ext cx="1410069" cy="18286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aphicFrame>
          <p:nvGraphicFramePr>
            <p:cNvPr id="534" name="グラフ 53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63830333"/>
                </p:ext>
              </p:extLst>
            </p:nvPr>
          </p:nvGraphicFramePr>
          <p:xfrm>
            <a:off x="5700282" y="4192735"/>
            <a:ext cx="1917311" cy="24938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2"/>
            </a:graphicData>
          </a:graphic>
        </p:graphicFrame>
        <p:sp>
          <p:nvSpPr>
            <p:cNvPr id="535" name="テキスト ボックス 534"/>
            <p:cNvSpPr txBox="1"/>
            <p:nvPr/>
          </p:nvSpPr>
          <p:spPr>
            <a:xfrm>
              <a:off x="7610226" y="4192735"/>
              <a:ext cx="1172116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700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このまま走行を続ける</a:t>
              </a:r>
              <a:r>
                <a:rPr lang="ja-JP" altLang="en-US" sz="7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と</a:t>
              </a:r>
              <a:endParaRPr kumimoji="1" lang="ja-JP" altLang="en-US" sz="7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grpSp>
          <p:nvGrpSpPr>
            <p:cNvPr id="536" name="グループ化 535"/>
            <p:cNvGrpSpPr/>
            <p:nvPr/>
          </p:nvGrpSpPr>
          <p:grpSpPr>
            <a:xfrm>
              <a:off x="7476451" y="4472229"/>
              <a:ext cx="1447665" cy="1543631"/>
              <a:chOff x="7916325" y="4409054"/>
              <a:chExt cx="1447665" cy="1543631"/>
            </a:xfrm>
          </p:grpSpPr>
          <p:cxnSp>
            <p:nvCxnSpPr>
              <p:cNvPr id="552" name="直線コネクタ 551"/>
              <p:cNvCxnSpPr/>
              <p:nvPr/>
            </p:nvCxnSpPr>
            <p:spPr>
              <a:xfrm>
                <a:off x="8507754" y="4409054"/>
                <a:ext cx="0" cy="1097674"/>
              </a:xfrm>
              <a:prstGeom prst="line">
                <a:avLst/>
              </a:prstGeom>
              <a:ln w="152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3" name="グループ化 552"/>
              <p:cNvGrpSpPr/>
              <p:nvPr/>
            </p:nvGrpSpPr>
            <p:grpSpPr>
              <a:xfrm rot="10800000">
                <a:off x="8216990" y="5272413"/>
                <a:ext cx="574352" cy="521855"/>
                <a:chOff x="5476401" y="2958805"/>
                <a:chExt cx="578693" cy="525800"/>
              </a:xfrm>
            </p:grpSpPr>
            <p:sp>
              <p:nvSpPr>
                <p:cNvPr id="559" name="角丸四角形 558"/>
                <p:cNvSpPr/>
                <p:nvPr/>
              </p:nvSpPr>
              <p:spPr>
                <a:xfrm>
                  <a:off x="5476401" y="3079716"/>
                  <a:ext cx="71783" cy="2839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560" name="正方形/長方形 559"/>
                <p:cNvSpPr/>
                <p:nvPr/>
              </p:nvSpPr>
              <p:spPr>
                <a:xfrm>
                  <a:off x="5548184" y="2958805"/>
                  <a:ext cx="432486" cy="52580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561" name="角丸四角形 560"/>
                <p:cNvSpPr/>
                <p:nvPr/>
              </p:nvSpPr>
              <p:spPr>
                <a:xfrm>
                  <a:off x="5983311" y="3079716"/>
                  <a:ext cx="71783" cy="2839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  <p:cxnSp>
            <p:nvCxnSpPr>
              <p:cNvPr id="554" name="直線矢印コネクタ 553"/>
              <p:cNvCxnSpPr/>
              <p:nvPr/>
            </p:nvCxnSpPr>
            <p:spPr>
              <a:xfrm flipV="1">
                <a:off x="8514007" y="4409054"/>
                <a:ext cx="0" cy="863359"/>
              </a:xfrm>
              <a:prstGeom prst="straightConnector1">
                <a:avLst/>
              </a:prstGeom>
              <a:ln w="508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直線矢印コネクタ 554"/>
              <p:cNvCxnSpPr/>
              <p:nvPr/>
            </p:nvCxnSpPr>
            <p:spPr>
              <a:xfrm flipH="1" flipV="1">
                <a:off x="8375251" y="4409054"/>
                <a:ext cx="138757" cy="863359"/>
              </a:xfrm>
              <a:prstGeom prst="straightConnector1">
                <a:avLst/>
              </a:prstGeom>
              <a:ln w="508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6" name="四角形吹き出し 555"/>
              <p:cNvSpPr/>
              <p:nvPr/>
            </p:nvSpPr>
            <p:spPr>
              <a:xfrm>
                <a:off x="8755720" y="4513117"/>
                <a:ext cx="608270" cy="275217"/>
              </a:xfrm>
              <a:prstGeom prst="wedgeRectCallout">
                <a:avLst>
                  <a:gd name="adj1" fmla="val -87014"/>
                  <a:gd name="adj2" fmla="val 2694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600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目標の進行方向</a:t>
                </a:r>
                <a:endParaRPr kumimoji="1" lang="ja-JP" altLang="en-US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57" name="四角形吹き出し 556"/>
              <p:cNvSpPr/>
              <p:nvPr/>
            </p:nvSpPr>
            <p:spPr>
              <a:xfrm>
                <a:off x="8755719" y="4902206"/>
                <a:ext cx="608270" cy="275217"/>
              </a:xfrm>
              <a:prstGeom prst="wedgeRectCallout">
                <a:avLst>
                  <a:gd name="adj1" fmla="val -97901"/>
                  <a:gd name="adj2" fmla="val 6731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600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実際の進行方向</a:t>
                </a:r>
                <a:endParaRPr kumimoji="1" lang="ja-JP" altLang="en-US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58" name="テキスト ボックス 557"/>
              <p:cNvSpPr txBox="1"/>
              <p:nvPr/>
            </p:nvSpPr>
            <p:spPr>
              <a:xfrm>
                <a:off x="7916325" y="5764063"/>
                <a:ext cx="1188319" cy="188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900" b="1" u="sng" dirty="0" smtClean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目標方向とズレ</a:t>
                </a:r>
                <a:r>
                  <a:rPr lang="ja-JP" altLang="en-US" sz="900" b="1" u="sng" dirty="0" err="1" smtClean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て</a:t>
                </a:r>
                <a:r>
                  <a:rPr lang="ja-JP" altLang="en-US" sz="900" b="1" u="sng" dirty="0" smtClean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しまう</a:t>
                </a:r>
                <a:endParaRPr kumimoji="1" lang="ja-JP" altLang="en-US" sz="900" b="1" u="sng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grpSp>
          <p:nvGrpSpPr>
            <p:cNvPr id="537" name="グループ化 536"/>
            <p:cNvGrpSpPr/>
            <p:nvPr/>
          </p:nvGrpSpPr>
          <p:grpSpPr>
            <a:xfrm>
              <a:off x="8924736" y="4099067"/>
              <a:ext cx="1755803" cy="1911843"/>
              <a:chOff x="8651742" y="5015167"/>
              <a:chExt cx="1755803" cy="1911843"/>
            </a:xfrm>
          </p:grpSpPr>
          <p:sp>
            <p:nvSpPr>
              <p:cNvPr id="540" name="テキスト ボックス 539"/>
              <p:cNvSpPr txBox="1"/>
              <p:nvPr/>
            </p:nvSpPr>
            <p:spPr>
              <a:xfrm>
                <a:off x="8756161" y="5015167"/>
                <a:ext cx="1429295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700" dirty="0" smtClean="0">
                    <a:solidFill>
                      <a:srgbClr val="0070C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微小時間ごとに向きを検知し、</a:t>
                </a:r>
                <a:r>
                  <a:rPr lang="en-US" altLang="ja-JP" sz="700" dirty="0" smtClean="0">
                    <a:solidFill>
                      <a:srgbClr val="0070C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/>
                </a:r>
                <a:br>
                  <a:rPr lang="en-US" altLang="ja-JP" sz="700" dirty="0" smtClean="0">
                    <a:solidFill>
                      <a:srgbClr val="0070C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</a:br>
                <a:r>
                  <a:rPr lang="ja-JP" altLang="en-US" sz="700" dirty="0" smtClean="0">
                    <a:solidFill>
                      <a:srgbClr val="0070C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ズレを打ち消すように走行</a:t>
                </a:r>
                <a:r>
                  <a:rPr lang="ja-JP" altLang="en-US" sz="700" dirty="0" smtClean="0">
                    <a:solidFill>
                      <a:srgbClr val="0070C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</a:t>
                </a:r>
                <a:endParaRPr lang="en-US" altLang="ja-JP" sz="7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700" dirty="0" smtClean="0">
                    <a:solidFill>
                      <a:srgbClr val="0070C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補正</a:t>
                </a:r>
                <a:r>
                  <a:rPr lang="ja-JP" altLang="en-US" sz="700" dirty="0" smtClean="0">
                    <a:solidFill>
                      <a:srgbClr val="0070C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する</a:t>
                </a:r>
                <a:endParaRPr kumimoji="1" lang="ja-JP" altLang="en-US" sz="700" dirty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cxnSp>
            <p:nvCxnSpPr>
              <p:cNvPr id="541" name="直線コネクタ 540"/>
              <p:cNvCxnSpPr/>
              <p:nvPr/>
            </p:nvCxnSpPr>
            <p:spPr>
              <a:xfrm>
                <a:off x="9500904" y="5379495"/>
                <a:ext cx="0" cy="1097674"/>
              </a:xfrm>
              <a:prstGeom prst="line">
                <a:avLst/>
              </a:prstGeom>
              <a:ln w="152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2" name="グループ化 541"/>
              <p:cNvGrpSpPr/>
              <p:nvPr/>
            </p:nvGrpSpPr>
            <p:grpSpPr>
              <a:xfrm rot="10800000">
                <a:off x="9210140" y="6242854"/>
                <a:ext cx="574352" cy="521855"/>
                <a:chOff x="5476401" y="2958805"/>
                <a:chExt cx="578693" cy="525800"/>
              </a:xfrm>
            </p:grpSpPr>
            <p:sp>
              <p:nvSpPr>
                <p:cNvPr id="549" name="角丸四角形 548"/>
                <p:cNvSpPr/>
                <p:nvPr/>
              </p:nvSpPr>
              <p:spPr>
                <a:xfrm>
                  <a:off x="5476401" y="3079716"/>
                  <a:ext cx="71783" cy="2839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550" name="正方形/長方形 549"/>
                <p:cNvSpPr/>
                <p:nvPr/>
              </p:nvSpPr>
              <p:spPr>
                <a:xfrm>
                  <a:off x="5548184" y="2958805"/>
                  <a:ext cx="432486" cy="52580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551" name="角丸四角形 550"/>
                <p:cNvSpPr/>
                <p:nvPr/>
              </p:nvSpPr>
              <p:spPr>
                <a:xfrm>
                  <a:off x="5983311" y="3079716"/>
                  <a:ext cx="71783" cy="2839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  <p:cxnSp>
            <p:nvCxnSpPr>
              <p:cNvPr id="543" name="直線矢印コネクタ 542"/>
              <p:cNvCxnSpPr/>
              <p:nvPr/>
            </p:nvCxnSpPr>
            <p:spPr>
              <a:xfrm flipV="1">
                <a:off x="9496524" y="5379495"/>
                <a:ext cx="0" cy="863359"/>
              </a:xfrm>
              <a:prstGeom prst="straightConnector1">
                <a:avLst/>
              </a:prstGeom>
              <a:ln w="508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直線矢印コネクタ 543"/>
              <p:cNvCxnSpPr/>
              <p:nvPr/>
            </p:nvCxnSpPr>
            <p:spPr>
              <a:xfrm flipH="1" flipV="1">
                <a:off x="9401193" y="5741986"/>
                <a:ext cx="109231" cy="496699"/>
              </a:xfrm>
              <a:prstGeom prst="straightConnector1">
                <a:avLst/>
              </a:prstGeom>
              <a:ln w="508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直線矢印コネクタ 544"/>
              <p:cNvCxnSpPr/>
              <p:nvPr/>
            </p:nvCxnSpPr>
            <p:spPr>
              <a:xfrm flipV="1">
                <a:off x="9409699" y="5409538"/>
                <a:ext cx="84951" cy="344186"/>
              </a:xfrm>
              <a:prstGeom prst="straightConnector1">
                <a:avLst/>
              </a:prstGeom>
              <a:ln w="508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6" name="四角形吹き出し 545"/>
              <p:cNvSpPr/>
              <p:nvPr/>
            </p:nvSpPr>
            <p:spPr>
              <a:xfrm>
                <a:off x="9799275" y="5379495"/>
                <a:ext cx="608270" cy="275217"/>
              </a:xfrm>
              <a:prstGeom prst="wedgeRectCallout">
                <a:avLst>
                  <a:gd name="adj1" fmla="val -93278"/>
                  <a:gd name="adj2" fmla="val 4079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600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目標の進行方向</a:t>
                </a:r>
                <a:endParaRPr kumimoji="1" lang="ja-JP" altLang="en-US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47" name="四角形吹き出し 546"/>
              <p:cNvSpPr/>
              <p:nvPr/>
            </p:nvSpPr>
            <p:spPr>
              <a:xfrm>
                <a:off x="9774610" y="5913589"/>
                <a:ext cx="608270" cy="275217"/>
              </a:xfrm>
              <a:prstGeom prst="wedgeRectCallout">
                <a:avLst>
                  <a:gd name="adj1" fmla="val -110428"/>
                  <a:gd name="adj2" fmla="val -124783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600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進行方向を補正する</a:t>
                </a:r>
                <a:endParaRPr kumimoji="1" lang="ja-JP" altLang="en-US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48" name="テキスト ボックス 547"/>
              <p:cNvSpPr txBox="1"/>
              <p:nvPr/>
            </p:nvSpPr>
            <p:spPr>
              <a:xfrm>
                <a:off x="8651742" y="6738388"/>
                <a:ext cx="1376942" cy="188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900" b="1" u="sng" dirty="0" smtClean="0">
                    <a:solidFill>
                      <a:srgbClr val="0070C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目標方向に確実に移動させる</a:t>
                </a:r>
                <a:endParaRPr kumimoji="1" lang="ja-JP" altLang="en-US" sz="900" b="1" u="sng" dirty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sp>
          <p:nvSpPr>
            <p:cNvPr id="538" name="テキスト ボックス 537"/>
            <p:cNvSpPr txBox="1"/>
            <p:nvPr/>
          </p:nvSpPr>
          <p:spPr>
            <a:xfrm>
              <a:off x="5787782" y="3961413"/>
              <a:ext cx="21900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7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速度が速い場合には、同じ</a:t>
              </a:r>
              <a:r>
                <a:rPr lang="en-US" altLang="ja-JP" sz="7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P</a:t>
              </a:r>
              <a:r>
                <a:rPr lang="en-US" altLang="ja-JP" sz="7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ower</a:t>
              </a:r>
              <a:r>
                <a:rPr lang="ja-JP" altLang="en-US" sz="7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値を 入力しても</a:t>
              </a:r>
              <a:endPara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r>
                <a:rPr lang="ja-JP" altLang="en-US" sz="7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左右</a:t>
              </a:r>
              <a:r>
                <a:rPr kumimoji="1" lang="ja-JP" altLang="en-US" sz="7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タイヤの進む距離には差</a:t>
              </a:r>
              <a:r>
                <a:rPr kumimoji="1" lang="ja-JP" altLang="en-US" sz="7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が</a:t>
              </a:r>
              <a:r>
                <a:rPr kumimoji="1" lang="ja-JP" altLang="en-US" sz="7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生じる。</a:t>
              </a:r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39" name="右矢印 538"/>
            <p:cNvSpPr/>
            <p:nvPr/>
          </p:nvSpPr>
          <p:spPr>
            <a:xfrm>
              <a:off x="8940771" y="4755792"/>
              <a:ext cx="276769" cy="5034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09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</TotalTime>
  <Words>611</Words>
  <Application>Microsoft Office PowerPoint</Application>
  <PresentationFormat>ユーザー設定</PresentationFormat>
  <Paragraphs>281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HG丸ｺﾞｼｯｸM-PRO</vt:lpstr>
      <vt:lpstr>ＭＳ Ｐゴシック</vt:lpstr>
      <vt:lpstr>メイリオ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Yajima Masashi</dc:creator>
  <cp:lastModifiedBy>Yajima Masashi</cp:lastModifiedBy>
  <cp:revision>249</cp:revision>
  <cp:lastPrinted>2016-08-15T04:36:09Z</cp:lastPrinted>
  <dcterms:created xsi:type="dcterms:W3CDTF">2016-08-15T01:34:35Z</dcterms:created>
  <dcterms:modified xsi:type="dcterms:W3CDTF">2016-08-17T09:05:16Z</dcterms:modified>
</cp:coreProperties>
</file>