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CCFF"/>
    <a:srgbClr val="33CC33"/>
    <a:srgbClr val="FAF138"/>
    <a:srgbClr val="EAEAE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20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4CDF-1F0C-4BC5-9895-67F48344B222}" type="datetimeFigureOut">
              <a:rPr kumimoji="1" lang="ja-JP" altLang="en-US" smtClean="0"/>
              <a:t>2016/7/16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6047-060E-4A78-8FD7-9796E46B1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47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4CDF-1F0C-4BC5-9895-67F48344B222}" type="datetimeFigureOut">
              <a:rPr kumimoji="1" lang="ja-JP" altLang="en-US" smtClean="0"/>
              <a:t>2016/7/16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6047-060E-4A78-8FD7-9796E46B1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67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4CDF-1F0C-4BC5-9895-67F48344B222}" type="datetimeFigureOut">
              <a:rPr kumimoji="1" lang="ja-JP" altLang="en-US" smtClean="0"/>
              <a:t>2016/7/16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6047-060E-4A78-8FD7-9796E46B1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83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4CDF-1F0C-4BC5-9895-67F48344B222}" type="datetimeFigureOut">
              <a:rPr kumimoji="1" lang="ja-JP" altLang="en-US" smtClean="0"/>
              <a:t>2016/7/16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6047-060E-4A78-8FD7-9796E46B1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75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4CDF-1F0C-4BC5-9895-67F48344B222}" type="datetimeFigureOut">
              <a:rPr kumimoji="1" lang="ja-JP" altLang="en-US" smtClean="0"/>
              <a:t>2016/7/16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6047-060E-4A78-8FD7-9796E46B1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01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4CDF-1F0C-4BC5-9895-67F48344B222}" type="datetimeFigureOut">
              <a:rPr kumimoji="1" lang="ja-JP" altLang="en-US" smtClean="0"/>
              <a:t>2016/7/16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6047-060E-4A78-8FD7-9796E46B1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37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4CDF-1F0C-4BC5-9895-67F48344B222}" type="datetimeFigureOut">
              <a:rPr kumimoji="1" lang="ja-JP" altLang="en-US" smtClean="0"/>
              <a:t>2016/7/16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6047-060E-4A78-8FD7-9796E46B1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35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4CDF-1F0C-4BC5-9895-67F48344B222}" type="datetimeFigureOut">
              <a:rPr kumimoji="1" lang="ja-JP" altLang="en-US" smtClean="0"/>
              <a:t>2016/7/16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6047-060E-4A78-8FD7-9796E46B1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69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4CDF-1F0C-4BC5-9895-67F48344B222}" type="datetimeFigureOut">
              <a:rPr kumimoji="1" lang="ja-JP" altLang="en-US" smtClean="0"/>
              <a:t>2016/7/16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6047-060E-4A78-8FD7-9796E46B1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28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4CDF-1F0C-4BC5-9895-67F48344B222}" type="datetimeFigureOut">
              <a:rPr kumimoji="1" lang="ja-JP" altLang="en-US" smtClean="0"/>
              <a:t>2016/7/16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6047-060E-4A78-8FD7-9796E46B1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96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4CDF-1F0C-4BC5-9895-67F48344B222}" type="datetimeFigureOut">
              <a:rPr kumimoji="1" lang="ja-JP" altLang="en-US" smtClean="0"/>
              <a:t>2016/7/16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6047-060E-4A78-8FD7-9796E46B1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31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4CDF-1F0C-4BC5-9895-67F48344B222}" type="datetimeFigureOut">
              <a:rPr kumimoji="1" lang="ja-JP" altLang="en-US" smtClean="0"/>
              <a:t>2016/7/16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16047-060E-4A78-8FD7-9796E46B1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54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グループ化 53"/>
          <p:cNvGrpSpPr/>
          <p:nvPr/>
        </p:nvGrpSpPr>
        <p:grpSpPr>
          <a:xfrm>
            <a:off x="1979712" y="1135408"/>
            <a:ext cx="5688632" cy="5472608"/>
            <a:chOff x="1691680" y="1052736"/>
            <a:chExt cx="5688632" cy="5472608"/>
          </a:xfrm>
        </p:grpSpPr>
        <p:sp>
          <p:nvSpPr>
            <p:cNvPr id="5" name="正方形/長方形 4"/>
            <p:cNvSpPr/>
            <p:nvPr/>
          </p:nvSpPr>
          <p:spPr>
            <a:xfrm>
              <a:off x="1691680" y="1052736"/>
              <a:ext cx="5688632" cy="547260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2303748" y="1628800"/>
              <a:ext cx="4348100" cy="4338123"/>
              <a:chOff x="2303748" y="1628800"/>
              <a:chExt cx="4348100" cy="4338123"/>
            </a:xfrm>
          </p:grpSpPr>
          <p:sp>
            <p:nvSpPr>
              <p:cNvPr id="11" name="正方形/長方形 10"/>
              <p:cNvSpPr>
                <a:spLocks noChangeAspect="1"/>
              </p:cNvSpPr>
              <p:nvPr/>
            </p:nvSpPr>
            <p:spPr>
              <a:xfrm>
                <a:off x="2331848" y="1646923"/>
                <a:ext cx="4320000" cy="43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" name="直線コネクタ 14"/>
              <p:cNvCxnSpPr/>
              <p:nvPr/>
            </p:nvCxnSpPr>
            <p:spPr>
              <a:xfrm>
                <a:off x="2303748" y="3086923"/>
                <a:ext cx="43200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/>
              <p:nvPr/>
            </p:nvCxnSpPr>
            <p:spPr>
              <a:xfrm rot="5400000">
                <a:off x="1611848" y="3788801"/>
                <a:ext cx="43200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 rot="5400000">
                <a:off x="3051848" y="3788800"/>
                <a:ext cx="43200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>
                <a:off x="2303748" y="4526923"/>
                <a:ext cx="43200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グループ化 37"/>
            <p:cNvGrpSpPr/>
            <p:nvPr/>
          </p:nvGrpSpPr>
          <p:grpSpPr>
            <a:xfrm>
              <a:off x="2168278" y="1476238"/>
              <a:ext cx="1760240" cy="1764660"/>
              <a:chOff x="2168278" y="1482928"/>
              <a:chExt cx="1760240" cy="1764660"/>
            </a:xfrm>
          </p:grpSpPr>
          <p:sp>
            <p:nvSpPr>
              <p:cNvPr id="29" name="円/楕円 28"/>
              <p:cNvSpPr>
                <a:spLocks noChangeAspect="1"/>
              </p:cNvSpPr>
              <p:nvPr/>
            </p:nvSpPr>
            <p:spPr>
              <a:xfrm>
                <a:off x="2168278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AF1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>
                <a:spLocks noChangeAspect="1"/>
              </p:cNvSpPr>
              <p:nvPr/>
            </p:nvSpPr>
            <p:spPr>
              <a:xfrm>
                <a:off x="3604482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AF1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/楕円 35"/>
              <p:cNvSpPr>
                <a:spLocks noChangeAspect="1"/>
              </p:cNvSpPr>
              <p:nvPr/>
            </p:nvSpPr>
            <p:spPr>
              <a:xfrm>
                <a:off x="3604482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AF1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/楕円 36"/>
              <p:cNvSpPr>
                <a:spLocks noChangeAspect="1"/>
              </p:cNvSpPr>
              <p:nvPr/>
            </p:nvSpPr>
            <p:spPr>
              <a:xfrm>
                <a:off x="2168278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AF1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" name="グループ化 38"/>
            <p:cNvGrpSpPr/>
            <p:nvPr/>
          </p:nvGrpSpPr>
          <p:grpSpPr>
            <a:xfrm>
              <a:off x="5061100" y="1476238"/>
              <a:ext cx="1760240" cy="1764660"/>
              <a:chOff x="2168278" y="1482928"/>
              <a:chExt cx="1760240" cy="1764660"/>
            </a:xfrm>
          </p:grpSpPr>
          <p:sp>
            <p:nvSpPr>
              <p:cNvPr id="40" name="円/楕円 39"/>
              <p:cNvSpPr>
                <a:spLocks noChangeAspect="1"/>
              </p:cNvSpPr>
              <p:nvPr/>
            </p:nvSpPr>
            <p:spPr>
              <a:xfrm>
                <a:off x="2168278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/楕円 40"/>
              <p:cNvSpPr>
                <a:spLocks noChangeAspect="1"/>
              </p:cNvSpPr>
              <p:nvPr/>
            </p:nvSpPr>
            <p:spPr>
              <a:xfrm>
                <a:off x="3604482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/楕円 41"/>
              <p:cNvSpPr>
                <a:spLocks noChangeAspect="1"/>
              </p:cNvSpPr>
              <p:nvPr/>
            </p:nvSpPr>
            <p:spPr>
              <a:xfrm>
                <a:off x="3604482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円/楕円 42"/>
              <p:cNvSpPr>
                <a:spLocks noChangeAspect="1"/>
              </p:cNvSpPr>
              <p:nvPr/>
            </p:nvSpPr>
            <p:spPr>
              <a:xfrm>
                <a:off x="2168278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4" name="グループ化 43"/>
            <p:cNvGrpSpPr/>
            <p:nvPr/>
          </p:nvGrpSpPr>
          <p:grpSpPr>
            <a:xfrm>
              <a:off x="2168278" y="4356558"/>
              <a:ext cx="1760240" cy="1764660"/>
              <a:chOff x="2168278" y="1482928"/>
              <a:chExt cx="1760240" cy="1764660"/>
            </a:xfrm>
          </p:grpSpPr>
          <p:sp>
            <p:nvSpPr>
              <p:cNvPr id="45" name="円/楕円 44"/>
              <p:cNvSpPr>
                <a:spLocks noChangeAspect="1"/>
              </p:cNvSpPr>
              <p:nvPr/>
            </p:nvSpPr>
            <p:spPr>
              <a:xfrm>
                <a:off x="2168278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円/楕円 45"/>
              <p:cNvSpPr>
                <a:spLocks noChangeAspect="1"/>
              </p:cNvSpPr>
              <p:nvPr/>
            </p:nvSpPr>
            <p:spPr>
              <a:xfrm>
                <a:off x="3604482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円/楕円 46"/>
              <p:cNvSpPr>
                <a:spLocks noChangeAspect="1"/>
              </p:cNvSpPr>
              <p:nvPr/>
            </p:nvSpPr>
            <p:spPr>
              <a:xfrm>
                <a:off x="3604482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円/楕円 47"/>
              <p:cNvSpPr>
                <a:spLocks noChangeAspect="1"/>
              </p:cNvSpPr>
              <p:nvPr/>
            </p:nvSpPr>
            <p:spPr>
              <a:xfrm>
                <a:off x="2168278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/>
            <p:cNvGrpSpPr/>
            <p:nvPr/>
          </p:nvGrpSpPr>
          <p:grpSpPr>
            <a:xfrm>
              <a:off x="5061100" y="4356558"/>
              <a:ext cx="1760240" cy="1764660"/>
              <a:chOff x="2168278" y="1482928"/>
              <a:chExt cx="1760240" cy="1764660"/>
            </a:xfrm>
          </p:grpSpPr>
          <p:sp>
            <p:nvSpPr>
              <p:cNvPr id="50" name="円/楕円 49"/>
              <p:cNvSpPr>
                <a:spLocks noChangeAspect="1"/>
              </p:cNvSpPr>
              <p:nvPr/>
            </p:nvSpPr>
            <p:spPr>
              <a:xfrm>
                <a:off x="2168278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円/楕円 50"/>
              <p:cNvSpPr>
                <a:spLocks noChangeAspect="1"/>
              </p:cNvSpPr>
              <p:nvPr/>
            </p:nvSpPr>
            <p:spPr>
              <a:xfrm>
                <a:off x="3604482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円/楕円 51"/>
              <p:cNvSpPr>
                <a:spLocks noChangeAspect="1"/>
              </p:cNvSpPr>
              <p:nvPr/>
            </p:nvSpPr>
            <p:spPr>
              <a:xfrm>
                <a:off x="3604482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円/楕円 52"/>
              <p:cNvSpPr>
                <a:spLocks noChangeAspect="1"/>
              </p:cNvSpPr>
              <p:nvPr/>
            </p:nvSpPr>
            <p:spPr>
              <a:xfrm>
                <a:off x="2168278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56" name="直線矢印コネクタ 55"/>
          <p:cNvCxnSpPr/>
          <p:nvPr/>
        </p:nvCxnSpPr>
        <p:spPr>
          <a:xfrm flipV="1">
            <a:off x="1403649" y="4729846"/>
            <a:ext cx="0" cy="47034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円/楕円 57"/>
          <p:cNvSpPr>
            <a:spLocks noChangeAspect="1"/>
          </p:cNvSpPr>
          <p:nvPr/>
        </p:nvSpPr>
        <p:spPr>
          <a:xfrm>
            <a:off x="8294108" y="2862986"/>
            <a:ext cx="287968" cy="288000"/>
          </a:xfrm>
          <a:prstGeom prst="ellipse">
            <a:avLst/>
          </a:prstGeom>
          <a:solidFill>
            <a:srgbClr val="FAF1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/>
          <p:cNvSpPr>
            <a:spLocks noChangeAspect="1"/>
          </p:cNvSpPr>
          <p:nvPr/>
        </p:nvSpPr>
        <p:spPr>
          <a:xfrm>
            <a:off x="7812424" y="3323570"/>
            <a:ext cx="287968" cy="288000"/>
          </a:xfrm>
          <a:prstGeom prst="ellipse">
            <a:avLst/>
          </a:prstGeom>
          <a:solidFill>
            <a:srgbClr val="33CC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>
            <a:spLocks noChangeAspect="1"/>
          </p:cNvSpPr>
          <p:nvPr/>
        </p:nvSpPr>
        <p:spPr>
          <a:xfrm>
            <a:off x="7812424" y="2862986"/>
            <a:ext cx="287968" cy="288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>
            <a:spLocks noChangeAspect="1"/>
          </p:cNvSpPr>
          <p:nvPr/>
        </p:nvSpPr>
        <p:spPr>
          <a:xfrm>
            <a:off x="8302524" y="3345827"/>
            <a:ext cx="287968" cy="288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>
            <a:spLocks noChangeAspect="1"/>
          </p:cNvSpPr>
          <p:nvPr/>
        </p:nvSpPr>
        <p:spPr>
          <a:xfrm>
            <a:off x="7812424" y="3727712"/>
            <a:ext cx="287968" cy="288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7" name="グループ化 66"/>
          <p:cNvGrpSpPr/>
          <p:nvPr/>
        </p:nvGrpSpPr>
        <p:grpSpPr>
          <a:xfrm>
            <a:off x="539552" y="1304498"/>
            <a:ext cx="1800000" cy="3296768"/>
            <a:chOff x="539552" y="935166"/>
            <a:chExt cx="1800000" cy="3296768"/>
          </a:xfrm>
        </p:grpSpPr>
        <p:sp>
          <p:nvSpPr>
            <p:cNvPr id="64" name="円弧 63"/>
            <p:cNvSpPr/>
            <p:nvPr/>
          </p:nvSpPr>
          <p:spPr>
            <a:xfrm rot="10800000">
              <a:off x="539552" y="2431934"/>
              <a:ext cx="1800000" cy="18000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6" name="直線コネクタ 65"/>
            <p:cNvCxnSpPr/>
            <p:nvPr/>
          </p:nvCxnSpPr>
          <p:spPr>
            <a:xfrm>
              <a:off x="539552" y="935166"/>
              <a:ext cx="0" cy="242321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テキスト ボックス 67"/>
          <p:cNvSpPr txBox="1"/>
          <p:nvPr/>
        </p:nvSpPr>
        <p:spPr>
          <a:xfrm>
            <a:off x="902158" y="5238492"/>
            <a:ext cx="1002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自己位置推定</a:t>
            </a:r>
            <a:r>
              <a:rPr lang="ja-JP" altLang="en-US" sz="1400" dirty="0" smtClean="0"/>
              <a:t>補正</a:t>
            </a:r>
            <a:endParaRPr kumimoji="1" lang="ja-JP" altLang="en-US" sz="1400" dirty="0"/>
          </a:p>
        </p:txBody>
      </p:sp>
      <p:cxnSp>
        <p:nvCxnSpPr>
          <p:cNvPr id="72" name="直線矢印コネクタ 71"/>
          <p:cNvCxnSpPr/>
          <p:nvPr/>
        </p:nvCxnSpPr>
        <p:spPr>
          <a:xfrm flipV="1">
            <a:off x="1439552" y="3889595"/>
            <a:ext cx="0" cy="71167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1179320" y="4590420"/>
            <a:ext cx="274264" cy="801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 rot="10800000" flipV="1">
            <a:off x="539552" y="2286164"/>
            <a:ext cx="0" cy="80293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rot="2700000">
            <a:off x="718244" y="4398182"/>
            <a:ext cx="274264" cy="801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endCxn id="91" idx="2"/>
          </p:cNvCxnSpPr>
          <p:nvPr/>
        </p:nvCxnSpPr>
        <p:spPr>
          <a:xfrm flipV="1">
            <a:off x="1429286" y="3850518"/>
            <a:ext cx="1090506" cy="27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2311143" y="11247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(0,0)</a:t>
            </a:r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546811" y="11247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(0,6)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699211" y="623731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(6,6)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671840" y="364638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(0,3)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363102" y="62423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(0,6)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052746" y="332656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グリッドを分割し、縦横座標を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の番号を振る。</a:t>
            </a:r>
            <a:endParaRPr kumimoji="1" lang="en-US" altLang="ja-JP" dirty="0" smtClean="0"/>
          </a:p>
          <a:p>
            <a:r>
              <a:rPr lang="ja-JP" altLang="en-US" dirty="0"/>
              <a:t>中間</a:t>
            </a:r>
            <a:r>
              <a:rPr lang="ja-JP" altLang="en-US" dirty="0" smtClean="0"/>
              <a:t>地点には奇数番号を振る。</a:t>
            </a:r>
            <a:endParaRPr kumimoji="1" lang="ja-JP" altLang="en-US" dirty="0"/>
          </a:p>
        </p:txBody>
      </p:sp>
      <p:cxnSp>
        <p:nvCxnSpPr>
          <p:cNvPr id="89" name="直線矢印コネクタ 88"/>
          <p:cNvCxnSpPr/>
          <p:nvPr/>
        </p:nvCxnSpPr>
        <p:spPr>
          <a:xfrm rot="5400000">
            <a:off x="2494658" y="4109659"/>
            <a:ext cx="274264" cy="801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/>
          <p:cNvSpPr txBox="1"/>
          <p:nvPr/>
        </p:nvSpPr>
        <p:spPr>
          <a:xfrm>
            <a:off x="1223954" y="3489827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FF00FF"/>
                </a:solidFill>
              </a:rPr>
              <a:t>ゲーム開始地点</a:t>
            </a:r>
            <a:endParaRPr kumimoji="1" lang="ja-JP" altLang="en-US" sz="1200" b="1" dirty="0">
              <a:solidFill>
                <a:srgbClr val="FF00FF"/>
              </a:solidFill>
            </a:endParaRPr>
          </a:p>
        </p:txBody>
      </p:sp>
      <p:sp>
        <p:nvSpPr>
          <p:cNvPr id="91" name="円/楕円 90"/>
          <p:cNvSpPr>
            <a:spLocks noChangeAspect="1"/>
          </p:cNvSpPr>
          <p:nvPr/>
        </p:nvSpPr>
        <p:spPr>
          <a:xfrm>
            <a:off x="2519792" y="3760508"/>
            <a:ext cx="180000" cy="18002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65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339752" y="292006"/>
            <a:ext cx="411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ゲーム開始時の挙動（グリッドへの進入）</a:t>
            </a:r>
            <a:endParaRPr kumimoji="1" lang="ja-JP" altLang="en-US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2595171" y="1860400"/>
            <a:ext cx="4176464" cy="4103084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>
            <a:spLocks noChangeAspect="1"/>
          </p:cNvSpPr>
          <p:nvPr/>
        </p:nvSpPr>
        <p:spPr>
          <a:xfrm>
            <a:off x="3235339" y="2454587"/>
            <a:ext cx="2891270" cy="28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>
            <a:off x="3207239" y="3894587"/>
            <a:ext cx="33643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4675339" y="2436465"/>
            <a:ext cx="0" cy="33737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3207239" y="5334587"/>
            <a:ext cx="29193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3071769" y="2283902"/>
            <a:ext cx="1760240" cy="1764660"/>
            <a:chOff x="2168278" y="1482928"/>
            <a:chExt cx="1760240" cy="1764660"/>
          </a:xfrm>
        </p:grpSpPr>
        <p:sp>
          <p:nvSpPr>
            <p:cNvPr id="25" name="円/楕円 24"/>
            <p:cNvSpPr>
              <a:spLocks noChangeAspect="1"/>
            </p:cNvSpPr>
            <p:nvPr/>
          </p:nvSpPr>
          <p:spPr>
            <a:xfrm>
              <a:off x="2168278" y="1482928"/>
              <a:ext cx="324036" cy="32407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AF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>
              <a:spLocks noChangeAspect="1"/>
            </p:cNvSpPr>
            <p:nvPr/>
          </p:nvSpPr>
          <p:spPr>
            <a:xfrm>
              <a:off x="3604482" y="1482928"/>
              <a:ext cx="324036" cy="32407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AF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>
              <a:spLocks noChangeAspect="1"/>
            </p:cNvSpPr>
            <p:nvPr/>
          </p:nvSpPr>
          <p:spPr>
            <a:xfrm>
              <a:off x="3604482" y="2923516"/>
              <a:ext cx="324036" cy="32407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AF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>
              <a:spLocks noChangeAspect="1"/>
            </p:cNvSpPr>
            <p:nvPr/>
          </p:nvSpPr>
          <p:spPr>
            <a:xfrm>
              <a:off x="2168278" y="2923516"/>
              <a:ext cx="324036" cy="32407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AF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円/楕円 23"/>
          <p:cNvSpPr>
            <a:spLocks noChangeAspect="1"/>
          </p:cNvSpPr>
          <p:nvPr/>
        </p:nvSpPr>
        <p:spPr>
          <a:xfrm>
            <a:off x="5964591" y="3724490"/>
            <a:ext cx="324036" cy="324072"/>
          </a:xfrm>
          <a:prstGeom prst="ellipse">
            <a:avLst/>
          </a:prstGeom>
          <a:solidFill>
            <a:schemeClr val="bg1"/>
          </a:solidFill>
          <a:ln w="7620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>
            <a:spLocks noChangeAspect="1"/>
          </p:cNvSpPr>
          <p:nvPr/>
        </p:nvSpPr>
        <p:spPr>
          <a:xfrm>
            <a:off x="4507973" y="5164222"/>
            <a:ext cx="324036" cy="324072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/>
          <p:nvPr/>
        </p:nvCxnSpPr>
        <p:spPr>
          <a:xfrm flipV="1">
            <a:off x="1155012" y="5406585"/>
            <a:ext cx="720078" cy="235194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化 37"/>
          <p:cNvGrpSpPr/>
          <p:nvPr/>
        </p:nvGrpSpPr>
        <p:grpSpPr>
          <a:xfrm>
            <a:off x="1155011" y="2029490"/>
            <a:ext cx="1800000" cy="3296768"/>
            <a:chOff x="539552" y="935166"/>
            <a:chExt cx="1800000" cy="3296768"/>
          </a:xfrm>
        </p:grpSpPr>
        <p:sp>
          <p:nvSpPr>
            <p:cNvPr id="39" name="円弧 38"/>
            <p:cNvSpPr/>
            <p:nvPr/>
          </p:nvSpPr>
          <p:spPr>
            <a:xfrm rot="10800000">
              <a:off x="539552" y="2431934"/>
              <a:ext cx="1800000" cy="18000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/>
            <p:cNvCxnSpPr/>
            <p:nvPr/>
          </p:nvCxnSpPr>
          <p:spPr>
            <a:xfrm>
              <a:off x="539552" y="935166"/>
              <a:ext cx="0" cy="242321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ボックス 40"/>
          <p:cNvSpPr txBox="1"/>
          <p:nvPr/>
        </p:nvSpPr>
        <p:spPr>
          <a:xfrm>
            <a:off x="323528" y="5380167"/>
            <a:ext cx="1002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自己位置推定</a:t>
            </a:r>
            <a:r>
              <a:rPr lang="ja-JP" altLang="en-US" sz="1400" dirty="0" smtClean="0"/>
              <a:t>補正</a:t>
            </a:r>
            <a:endParaRPr kumimoji="1" lang="ja-JP" altLang="en-US" sz="1400" dirty="0"/>
          </a:p>
        </p:txBody>
      </p:sp>
      <p:cxnSp>
        <p:nvCxnSpPr>
          <p:cNvPr id="42" name="直線矢印コネクタ 41"/>
          <p:cNvCxnSpPr/>
          <p:nvPr/>
        </p:nvCxnSpPr>
        <p:spPr>
          <a:xfrm flipV="1">
            <a:off x="2055011" y="4614587"/>
            <a:ext cx="0" cy="71167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1794779" y="5315412"/>
            <a:ext cx="274264" cy="801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rot="10800000" flipV="1">
            <a:off x="1155011" y="3011156"/>
            <a:ext cx="0" cy="80293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2700000">
            <a:off x="1333703" y="5123174"/>
            <a:ext cx="274264" cy="801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endCxn id="54" idx="2"/>
          </p:cNvCxnSpPr>
          <p:nvPr/>
        </p:nvCxnSpPr>
        <p:spPr>
          <a:xfrm flipV="1">
            <a:off x="2044745" y="4575510"/>
            <a:ext cx="1090506" cy="27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2926602" y="1849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(0,0)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817870" y="18448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(0,4)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287299" y="437137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(0,3)</a:t>
            </a:r>
            <a:endParaRPr kumimoji="1" lang="ja-JP" altLang="en-US" dirty="0"/>
          </a:p>
        </p:txBody>
      </p:sp>
      <p:cxnSp>
        <p:nvCxnSpPr>
          <p:cNvPr id="52" name="直線矢印コネクタ 51"/>
          <p:cNvCxnSpPr/>
          <p:nvPr/>
        </p:nvCxnSpPr>
        <p:spPr>
          <a:xfrm rot="5400000">
            <a:off x="3110117" y="4834651"/>
            <a:ext cx="274264" cy="801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1839413" y="4214819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FF00FF"/>
                </a:solidFill>
              </a:rPr>
              <a:t>ゲーム開始地点</a:t>
            </a:r>
            <a:endParaRPr kumimoji="1" lang="ja-JP" altLang="en-US" sz="1200" b="1" dirty="0">
              <a:solidFill>
                <a:srgbClr val="FF00FF"/>
              </a:solidFill>
            </a:endParaRPr>
          </a:p>
        </p:txBody>
      </p:sp>
      <p:sp>
        <p:nvSpPr>
          <p:cNvPr id="54" name="円/楕円 53"/>
          <p:cNvSpPr>
            <a:spLocks noChangeAspect="1"/>
          </p:cNvSpPr>
          <p:nvPr/>
        </p:nvSpPr>
        <p:spPr>
          <a:xfrm>
            <a:off x="3135251" y="4485500"/>
            <a:ext cx="180000" cy="18002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120968" y="55483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(4,4)</a:t>
            </a:r>
            <a:endParaRPr kumimoji="1" lang="ja-JP" altLang="en-US" dirty="0"/>
          </a:p>
        </p:txBody>
      </p:sp>
      <p:cxnSp>
        <p:nvCxnSpPr>
          <p:cNvPr id="60" name="直線コネクタ 59"/>
          <p:cNvCxnSpPr/>
          <p:nvPr/>
        </p:nvCxnSpPr>
        <p:spPr>
          <a:xfrm>
            <a:off x="6288627" y="2455078"/>
            <a:ext cx="28291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20"/>
          <p:cNvSpPr>
            <a:spLocks noChangeAspect="1"/>
          </p:cNvSpPr>
          <p:nvPr/>
        </p:nvSpPr>
        <p:spPr>
          <a:xfrm>
            <a:off x="5964591" y="2283902"/>
            <a:ext cx="324036" cy="324072"/>
          </a:xfrm>
          <a:prstGeom prst="ellipse">
            <a:avLst/>
          </a:prstGeom>
          <a:solidFill>
            <a:schemeClr val="bg1"/>
          </a:solidFill>
          <a:ln w="7620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/>
          <p:cNvCxnSpPr/>
          <p:nvPr/>
        </p:nvCxnSpPr>
        <p:spPr>
          <a:xfrm>
            <a:off x="6293426" y="5331758"/>
            <a:ext cx="28291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rot="5400000">
            <a:off x="3101784" y="5668717"/>
            <a:ext cx="28291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/>
          <p:cNvSpPr>
            <a:spLocks noChangeAspect="1"/>
          </p:cNvSpPr>
          <p:nvPr/>
        </p:nvSpPr>
        <p:spPr>
          <a:xfrm>
            <a:off x="3071769" y="5164222"/>
            <a:ext cx="324036" cy="324072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170586" y="836712"/>
            <a:ext cx="4325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① </a:t>
            </a:r>
            <a:r>
              <a:rPr kumimoji="1" lang="ja-JP" altLang="en-US" sz="1600" dirty="0" smtClean="0"/>
              <a:t>自己</a:t>
            </a:r>
            <a:r>
              <a:rPr kumimoji="1" lang="ja-JP" altLang="en-US" sz="1600" dirty="0" smtClean="0"/>
              <a:t>位置推定を頼りに（</a:t>
            </a:r>
            <a:r>
              <a:rPr kumimoji="1" lang="en-US" altLang="ja-JP" sz="1600" dirty="0" smtClean="0"/>
              <a:t>0,3</a:t>
            </a:r>
            <a:r>
              <a:rPr kumimoji="1" lang="ja-JP" altLang="en-US" sz="1600" dirty="0" smtClean="0"/>
              <a:t>）へ。</a:t>
            </a:r>
            <a:endParaRPr kumimoji="1" lang="en-US" altLang="ja-JP" sz="1600" dirty="0" smtClean="0"/>
          </a:p>
          <a:p>
            <a:r>
              <a:rPr lang="ja-JP" altLang="en-US" sz="1600" dirty="0" smtClean="0"/>
              <a:t>② </a:t>
            </a:r>
            <a:r>
              <a:rPr lang="ja-JP" altLang="en-US" sz="1600" dirty="0" smtClean="0"/>
              <a:t>最も</a:t>
            </a:r>
            <a:r>
              <a:rPr lang="ja-JP" altLang="en-US" sz="1600" dirty="0" smtClean="0"/>
              <a:t>近いブロックの方向のラインにまで旋回。</a:t>
            </a:r>
            <a:endParaRPr kumimoji="1" lang="en-US" altLang="ja-JP" sz="1600" dirty="0" smtClean="0"/>
          </a:p>
        </p:txBody>
      </p:sp>
      <p:cxnSp>
        <p:nvCxnSpPr>
          <p:cNvPr id="70" name="直線コネクタ 69"/>
          <p:cNvCxnSpPr/>
          <p:nvPr/>
        </p:nvCxnSpPr>
        <p:spPr>
          <a:xfrm rot="5400000">
            <a:off x="5989079" y="5663805"/>
            <a:ext cx="28291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12"/>
          <p:cNvSpPr>
            <a:spLocks noChangeAspect="1"/>
          </p:cNvSpPr>
          <p:nvPr/>
        </p:nvSpPr>
        <p:spPr>
          <a:xfrm>
            <a:off x="5964591" y="5164222"/>
            <a:ext cx="324036" cy="32407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>
            <a:spLocks noChangeAspect="1"/>
          </p:cNvSpPr>
          <p:nvPr/>
        </p:nvSpPr>
        <p:spPr>
          <a:xfrm>
            <a:off x="5990384" y="5182258"/>
            <a:ext cx="287968" cy="288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09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46567" y="1852531"/>
            <a:ext cx="4176464" cy="4103084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>
            <a:spLocks noChangeAspect="1"/>
          </p:cNvSpPr>
          <p:nvPr/>
        </p:nvSpPr>
        <p:spPr>
          <a:xfrm>
            <a:off x="1186735" y="2446718"/>
            <a:ext cx="2891270" cy="28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1158635" y="3886718"/>
            <a:ext cx="33643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2626735" y="2428596"/>
            <a:ext cx="0" cy="33737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158635" y="5326718"/>
            <a:ext cx="29193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/>
          <p:cNvGrpSpPr/>
          <p:nvPr/>
        </p:nvGrpSpPr>
        <p:grpSpPr>
          <a:xfrm>
            <a:off x="1023165" y="2276033"/>
            <a:ext cx="1760240" cy="1764660"/>
            <a:chOff x="2168278" y="1482928"/>
            <a:chExt cx="1760240" cy="1764660"/>
          </a:xfrm>
        </p:grpSpPr>
        <p:sp>
          <p:nvSpPr>
            <p:cNvPr id="8" name="円/楕円 7"/>
            <p:cNvSpPr>
              <a:spLocks noChangeAspect="1"/>
            </p:cNvSpPr>
            <p:nvPr/>
          </p:nvSpPr>
          <p:spPr>
            <a:xfrm>
              <a:off x="2168278" y="1482928"/>
              <a:ext cx="324036" cy="32407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AF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>
              <a:spLocks noChangeAspect="1"/>
            </p:cNvSpPr>
            <p:nvPr/>
          </p:nvSpPr>
          <p:spPr>
            <a:xfrm>
              <a:off x="3604482" y="1482928"/>
              <a:ext cx="324036" cy="32407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AF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/>
            <p:cNvSpPr>
              <a:spLocks noChangeAspect="1"/>
            </p:cNvSpPr>
            <p:nvPr/>
          </p:nvSpPr>
          <p:spPr>
            <a:xfrm>
              <a:off x="3604482" y="2923516"/>
              <a:ext cx="324036" cy="32407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AF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>
              <a:spLocks noChangeAspect="1"/>
            </p:cNvSpPr>
            <p:nvPr/>
          </p:nvSpPr>
          <p:spPr>
            <a:xfrm>
              <a:off x="2168278" y="2923516"/>
              <a:ext cx="324036" cy="32407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AF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円/楕円 11"/>
          <p:cNvSpPr>
            <a:spLocks noChangeAspect="1"/>
          </p:cNvSpPr>
          <p:nvPr/>
        </p:nvSpPr>
        <p:spPr>
          <a:xfrm>
            <a:off x="3915987" y="3716621"/>
            <a:ext cx="324036" cy="324072"/>
          </a:xfrm>
          <a:prstGeom prst="ellipse">
            <a:avLst/>
          </a:prstGeom>
          <a:solidFill>
            <a:schemeClr val="bg1"/>
          </a:solidFill>
          <a:ln w="7620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459369" y="5156353"/>
            <a:ext cx="324036" cy="324072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77998" y="18418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(0,0)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769266" y="18369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(0,4)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238695" y="436350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(0,3)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rot="5400000">
            <a:off x="1061513" y="4826782"/>
            <a:ext cx="274264" cy="801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/>
          <p:cNvSpPr>
            <a:spLocks noChangeAspect="1"/>
          </p:cNvSpPr>
          <p:nvPr/>
        </p:nvSpPr>
        <p:spPr>
          <a:xfrm>
            <a:off x="1086647" y="4477631"/>
            <a:ext cx="180000" cy="18002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072742" y="553309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(4,4)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4240023" y="2447209"/>
            <a:ext cx="28291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20"/>
          <p:cNvSpPr>
            <a:spLocks noChangeAspect="1"/>
          </p:cNvSpPr>
          <p:nvPr/>
        </p:nvSpPr>
        <p:spPr>
          <a:xfrm>
            <a:off x="3915987" y="2276033"/>
            <a:ext cx="324036" cy="324072"/>
          </a:xfrm>
          <a:prstGeom prst="ellipse">
            <a:avLst/>
          </a:prstGeom>
          <a:solidFill>
            <a:schemeClr val="bg1"/>
          </a:solidFill>
          <a:ln w="7620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>
            <a:off x="4244822" y="5323889"/>
            <a:ext cx="28291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rot="5400000">
            <a:off x="3940475" y="5593018"/>
            <a:ext cx="28291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>
            <a:spLocks noChangeAspect="1"/>
          </p:cNvSpPr>
          <p:nvPr/>
        </p:nvSpPr>
        <p:spPr>
          <a:xfrm>
            <a:off x="3915987" y="5156353"/>
            <a:ext cx="324036" cy="32407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/>
          <p:nvPr/>
        </p:nvCxnSpPr>
        <p:spPr>
          <a:xfrm rot="5400000">
            <a:off x="1053180" y="5660848"/>
            <a:ext cx="28291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>
            <a:spLocks noChangeAspect="1"/>
          </p:cNvSpPr>
          <p:nvPr/>
        </p:nvSpPr>
        <p:spPr>
          <a:xfrm>
            <a:off x="1023165" y="5156353"/>
            <a:ext cx="324036" cy="324072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>
            <a:spLocks noChangeAspect="1"/>
          </p:cNvSpPr>
          <p:nvPr/>
        </p:nvSpPr>
        <p:spPr>
          <a:xfrm>
            <a:off x="3928758" y="3734657"/>
            <a:ext cx="287968" cy="288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009936" y="116632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ゲーム中の機体の状態</a:t>
            </a:r>
            <a:endParaRPr kumimoji="1" lang="ja-JP" altLang="en-US" b="1" dirty="0"/>
          </a:p>
        </p:txBody>
      </p:sp>
      <p:sp>
        <p:nvSpPr>
          <p:cNvPr id="28" name="円/楕円 27"/>
          <p:cNvSpPr>
            <a:spLocks noChangeAspect="1"/>
          </p:cNvSpPr>
          <p:nvPr/>
        </p:nvSpPr>
        <p:spPr>
          <a:xfrm>
            <a:off x="2474336" y="5181125"/>
            <a:ext cx="287968" cy="288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42887" y="764704"/>
            <a:ext cx="3680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必ず奇数座標（中間点）で停止している。</a:t>
            </a:r>
            <a:endParaRPr kumimoji="1" lang="ja-JP" altLang="en-US" sz="16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18401" y="440966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開始地点</a:t>
            </a:r>
            <a:endParaRPr kumimoji="1" lang="ja-JP" altLang="en-US" sz="1200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663637" y="1222049"/>
            <a:ext cx="6675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機体の</a:t>
            </a:r>
            <a:r>
              <a:rPr lang="ja-JP" altLang="en-US" sz="1600" dirty="0"/>
              <a:t>状態</a:t>
            </a:r>
            <a:r>
              <a:rPr lang="ja-JP" altLang="en-US" sz="1600" dirty="0" smtClean="0"/>
              <a:t>は</a:t>
            </a:r>
            <a:r>
              <a:rPr lang="ja-JP" altLang="en-US" sz="1600" dirty="0"/>
              <a:t>　</a:t>
            </a:r>
            <a:r>
              <a:rPr kumimoji="1" lang="ja-JP" altLang="en-US" sz="1600" dirty="0" smtClean="0"/>
              <a:t>座標、向き（単位ベクトル）、所持ブロックの有無、色 である。</a:t>
            </a:r>
            <a:endParaRPr kumimoji="1" lang="ja-JP" altLang="en-US" sz="16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852212" y="1968256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開始地点：</a:t>
            </a:r>
            <a:endParaRPr kumimoji="1" lang="ja-JP" altLang="en-US" sz="1400" b="1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844791" y="1968256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座標（</a:t>
            </a:r>
            <a:r>
              <a:rPr kumimoji="1" lang="en-US" altLang="ja-JP" sz="1400" b="1" dirty="0" smtClean="0"/>
              <a:t>0,3</a:t>
            </a:r>
            <a:r>
              <a:rPr kumimoji="1" lang="ja-JP" altLang="en-US" sz="1400" b="1" dirty="0" smtClean="0"/>
              <a:t>）   向き（</a:t>
            </a:r>
            <a:r>
              <a:rPr kumimoji="1" lang="en-US" altLang="ja-JP" sz="1400" b="1" dirty="0" smtClean="0"/>
              <a:t>0,1</a:t>
            </a:r>
            <a:r>
              <a:rPr kumimoji="1" lang="ja-JP" altLang="en-US" sz="1400" b="1" dirty="0" smtClean="0"/>
              <a:t>）</a:t>
            </a:r>
            <a:endParaRPr kumimoji="1" lang="ja-JP" altLang="en-US" sz="1400" b="1" dirty="0"/>
          </a:p>
        </p:txBody>
      </p:sp>
      <p:sp>
        <p:nvSpPr>
          <p:cNvPr id="37" name="円/楕円 36"/>
          <p:cNvSpPr>
            <a:spLocks noChangeAspect="1"/>
          </p:cNvSpPr>
          <p:nvPr/>
        </p:nvSpPr>
        <p:spPr>
          <a:xfrm>
            <a:off x="3239872" y="3788647"/>
            <a:ext cx="180000" cy="18002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2951840" y="3878140"/>
            <a:ext cx="274264" cy="801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866455" y="34388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目的地点</a:t>
            </a:r>
            <a:endParaRPr kumimoji="1" lang="ja-JP" altLang="en-US" sz="14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852212" y="2708920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目的</a:t>
            </a:r>
            <a:r>
              <a:rPr kumimoji="1" lang="ja-JP" altLang="en-US" sz="1400" b="1" dirty="0" smtClean="0"/>
              <a:t>地点：</a:t>
            </a:r>
            <a:endParaRPr kumimoji="1" lang="ja-JP" altLang="en-US" sz="1400" b="1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844791" y="2708920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座標（</a:t>
            </a:r>
            <a:r>
              <a:rPr lang="en-US" altLang="ja-JP" sz="1400" b="1" dirty="0" smtClean="0"/>
              <a:t>3</a:t>
            </a:r>
            <a:r>
              <a:rPr kumimoji="1" lang="en-US" altLang="ja-JP" sz="1400" b="1" dirty="0" smtClean="0"/>
              <a:t>,2</a:t>
            </a:r>
            <a:r>
              <a:rPr kumimoji="1" lang="ja-JP" altLang="en-US" sz="1400" b="1" dirty="0" smtClean="0"/>
              <a:t>）   向き（</a:t>
            </a:r>
            <a:r>
              <a:rPr lang="en-US" altLang="ja-JP" sz="1400" b="1" dirty="0" smtClean="0"/>
              <a:t>1</a:t>
            </a:r>
            <a:r>
              <a:rPr kumimoji="1" lang="en-US" altLang="ja-JP" sz="1400" b="1" dirty="0" smtClean="0"/>
              <a:t>,0</a:t>
            </a:r>
            <a:r>
              <a:rPr kumimoji="1" lang="ja-JP" altLang="en-US" sz="1400" b="1" dirty="0" smtClean="0"/>
              <a:t>）</a:t>
            </a:r>
            <a:endParaRPr kumimoji="1" lang="ja-JP" altLang="en-US" sz="14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021133" y="400885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(3,2)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79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89556" y="404664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基本移動パターン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2195736" y="3505551"/>
            <a:ext cx="4176464" cy="244056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2807804" y="4091089"/>
            <a:ext cx="33643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4275904" y="4081616"/>
            <a:ext cx="0" cy="19349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527167" y="349488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(0,0)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18435" y="348997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(0,4)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58940" y="53243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(0,3)</a:t>
            </a:r>
            <a:endParaRPr kumimoji="1" lang="ja-JP" altLang="en-US" dirty="0"/>
          </a:p>
        </p:txBody>
      </p:sp>
      <p:cxnSp>
        <p:nvCxnSpPr>
          <p:cNvPr id="21" name="直線コネクタ 20"/>
          <p:cNvCxnSpPr/>
          <p:nvPr/>
        </p:nvCxnSpPr>
        <p:spPr>
          <a:xfrm>
            <a:off x="5889192" y="4091089"/>
            <a:ext cx="28291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232902" y="5682697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（</a:t>
            </a:r>
            <a:r>
              <a:rPr lang="en-US" altLang="ja-JP" sz="1200" b="1" dirty="0"/>
              <a:t>2</a:t>
            </a:r>
            <a:r>
              <a:rPr kumimoji="1" lang="ja-JP" altLang="en-US" sz="1200" b="1" dirty="0" smtClean="0"/>
              <a:t>）始点</a:t>
            </a:r>
            <a:endParaRPr kumimoji="1" lang="ja-JP" altLang="en-US" sz="1200" b="1" dirty="0"/>
          </a:p>
        </p:txBody>
      </p:sp>
      <p:cxnSp>
        <p:nvCxnSpPr>
          <p:cNvPr id="37" name="直線コネクタ 36"/>
          <p:cNvCxnSpPr/>
          <p:nvPr/>
        </p:nvCxnSpPr>
        <p:spPr>
          <a:xfrm>
            <a:off x="2960204" y="5531677"/>
            <a:ext cx="33643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>
            <a:spLocks noChangeAspect="1"/>
          </p:cNvSpPr>
          <p:nvPr/>
        </p:nvSpPr>
        <p:spPr>
          <a:xfrm>
            <a:off x="4108538" y="3929053"/>
            <a:ext cx="324036" cy="324072"/>
          </a:xfrm>
          <a:prstGeom prst="ellipse">
            <a:avLst/>
          </a:prstGeom>
          <a:solidFill>
            <a:schemeClr val="bg1"/>
          </a:solidFill>
          <a:ln w="76200">
            <a:solidFill>
              <a:srgbClr val="FAF1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>
            <a:spLocks noChangeAspect="1"/>
          </p:cNvSpPr>
          <p:nvPr/>
        </p:nvSpPr>
        <p:spPr>
          <a:xfrm>
            <a:off x="4108538" y="5369641"/>
            <a:ext cx="324036" cy="324072"/>
          </a:xfrm>
          <a:prstGeom prst="ellipse">
            <a:avLst/>
          </a:prstGeom>
          <a:solidFill>
            <a:schemeClr val="bg1"/>
          </a:solidFill>
          <a:ln w="76200">
            <a:solidFill>
              <a:srgbClr val="FAF1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>
            <a:spLocks noChangeAspect="1"/>
          </p:cNvSpPr>
          <p:nvPr/>
        </p:nvSpPr>
        <p:spPr>
          <a:xfrm>
            <a:off x="4875273" y="4001079"/>
            <a:ext cx="180000" cy="18002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5193687" y="5542680"/>
            <a:ext cx="274264" cy="801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4733529" y="4222347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（</a:t>
            </a:r>
            <a:r>
              <a:rPr lang="en-US" altLang="ja-JP" sz="1400" b="1" dirty="0" smtClean="0"/>
              <a:t>1</a:t>
            </a:r>
            <a:r>
              <a:rPr lang="ja-JP" altLang="en-US" sz="1400" b="1" dirty="0" smtClean="0"/>
              <a:t>）終</a:t>
            </a:r>
            <a:r>
              <a:rPr kumimoji="1" lang="ja-JP" altLang="en-US" sz="1400" b="1" dirty="0" smtClean="0"/>
              <a:t>点</a:t>
            </a:r>
            <a:endParaRPr kumimoji="1" lang="ja-JP" altLang="en-US" sz="1400" b="1" dirty="0"/>
          </a:p>
        </p:txBody>
      </p:sp>
      <p:cxnSp>
        <p:nvCxnSpPr>
          <p:cNvPr id="38" name="直線コネクタ 37"/>
          <p:cNvCxnSpPr/>
          <p:nvPr/>
        </p:nvCxnSpPr>
        <p:spPr>
          <a:xfrm>
            <a:off x="2834352" y="4073908"/>
            <a:ext cx="0" cy="18722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>
            <a:spLocks noChangeAspect="1"/>
          </p:cNvSpPr>
          <p:nvPr/>
        </p:nvSpPr>
        <p:spPr>
          <a:xfrm>
            <a:off x="3415341" y="3983898"/>
            <a:ext cx="180000" cy="18002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>
            <a:spLocks noChangeAspect="1"/>
          </p:cNvSpPr>
          <p:nvPr/>
        </p:nvSpPr>
        <p:spPr>
          <a:xfrm>
            <a:off x="2672334" y="3929053"/>
            <a:ext cx="324036" cy="324072"/>
          </a:xfrm>
          <a:prstGeom prst="ellipse">
            <a:avLst/>
          </a:prstGeom>
          <a:solidFill>
            <a:schemeClr val="bg1"/>
          </a:solidFill>
          <a:ln w="76200">
            <a:solidFill>
              <a:srgbClr val="FAF1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>
            <a:spLocks noChangeAspect="1"/>
          </p:cNvSpPr>
          <p:nvPr/>
        </p:nvSpPr>
        <p:spPr>
          <a:xfrm>
            <a:off x="2672334" y="5369641"/>
            <a:ext cx="324036" cy="324072"/>
          </a:xfrm>
          <a:prstGeom prst="ellipse">
            <a:avLst/>
          </a:prstGeom>
          <a:solidFill>
            <a:schemeClr val="bg1"/>
          </a:solidFill>
          <a:ln w="76200">
            <a:solidFill>
              <a:srgbClr val="FAF1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/>
          <p:cNvCxnSpPr/>
          <p:nvPr/>
        </p:nvCxnSpPr>
        <p:spPr>
          <a:xfrm>
            <a:off x="5727174" y="4013786"/>
            <a:ext cx="0" cy="193233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1"/>
          <p:cNvSpPr>
            <a:spLocks noChangeAspect="1"/>
          </p:cNvSpPr>
          <p:nvPr/>
        </p:nvSpPr>
        <p:spPr>
          <a:xfrm>
            <a:off x="5565156" y="3929053"/>
            <a:ext cx="324036" cy="324072"/>
          </a:xfrm>
          <a:prstGeom prst="ellipse">
            <a:avLst/>
          </a:prstGeom>
          <a:solidFill>
            <a:schemeClr val="bg1"/>
          </a:solidFill>
          <a:ln w="7620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5565156" y="5369641"/>
            <a:ext cx="324036" cy="324072"/>
          </a:xfrm>
          <a:prstGeom prst="ellipse">
            <a:avLst/>
          </a:prstGeom>
          <a:solidFill>
            <a:schemeClr val="bg1"/>
          </a:solidFill>
          <a:ln w="7620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3592877" y="4860668"/>
            <a:ext cx="572865" cy="58500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683568" y="1124744"/>
            <a:ext cx="78493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（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）直進（間にブロック無）</a:t>
            </a:r>
            <a:r>
              <a:rPr lang="ja-JP" altLang="en-US" dirty="0" smtClean="0"/>
              <a:t>・・・① </a:t>
            </a:r>
            <a:r>
              <a:rPr lang="en-US" altLang="ja-JP" dirty="0" smtClean="0"/>
              <a:t>LT</a:t>
            </a:r>
            <a:r>
              <a:rPr lang="ja-JP" altLang="en-US" dirty="0" smtClean="0"/>
              <a:t>で直進し、偶数座標点で自己位置推定補正。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　　　　　　　　　　　移動コスト：</a:t>
            </a:r>
            <a:r>
              <a:rPr lang="en-US" altLang="ja-JP" dirty="0" smtClean="0">
                <a:solidFill>
                  <a:srgbClr val="FF0000"/>
                </a:solidFill>
              </a:rPr>
              <a:t>1.0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6" name="円/楕円 45"/>
          <p:cNvSpPr>
            <a:spLocks noChangeAspect="1"/>
          </p:cNvSpPr>
          <p:nvPr/>
        </p:nvSpPr>
        <p:spPr>
          <a:xfrm>
            <a:off x="4960852" y="5445673"/>
            <a:ext cx="180000" cy="18002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矢印コネクタ 46"/>
          <p:cNvCxnSpPr>
            <a:endCxn id="10" idx="0"/>
          </p:cNvCxnSpPr>
          <p:nvPr/>
        </p:nvCxnSpPr>
        <p:spPr>
          <a:xfrm>
            <a:off x="4060929" y="3489975"/>
            <a:ext cx="209627" cy="439078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3124825" y="321297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自己位置推定</a:t>
            </a:r>
            <a:r>
              <a:rPr lang="ja-JP" altLang="en-US" sz="1200" dirty="0" smtClean="0"/>
              <a:t>補正</a:t>
            </a:r>
            <a:endParaRPr kumimoji="1" lang="ja-JP" altLang="en-US" sz="12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83568" y="1993605"/>
            <a:ext cx="6662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（</a:t>
            </a:r>
            <a:r>
              <a:rPr lang="en-US" altLang="ja-JP" b="1" dirty="0"/>
              <a:t>2</a:t>
            </a:r>
            <a:r>
              <a:rPr lang="ja-JP" altLang="en-US" b="1" dirty="0" smtClean="0"/>
              <a:t>）直進（間にブロック有）</a:t>
            </a:r>
            <a:r>
              <a:rPr lang="ja-JP" altLang="en-US" dirty="0" smtClean="0"/>
              <a:t>・・・① 左</a:t>
            </a:r>
            <a:r>
              <a:rPr lang="en-US" altLang="ja-JP" dirty="0" smtClean="0"/>
              <a:t>or</a:t>
            </a:r>
            <a:r>
              <a:rPr lang="ja-JP" altLang="en-US" dirty="0" smtClean="0"/>
              <a:t>右</a:t>
            </a:r>
            <a:r>
              <a:rPr lang="en-US" altLang="ja-JP" dirty="0" smtClean="0"/>
              <a:t>45</a:t>
            </a:r>
            <a:r>
              <a:rPr lang="ja-JP" altLang="en-US" dirty="0" smtClean="0"/>
              <a:t>度旋回 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　　　　　　　　　　 ② ライン到達後（　）、</a:t>
            </a:r>
            <a:r>
              <a:rPr lang="en-US" altLang="ja-JP" dirty="0"/>
              <a:t>9</a:t>
            </a:r>
            <a:r>
              <a:rPr lang="en-US" altLang="ja-JP" dirty="0" smtClean="0"/>
              <a:t>0</a:t>
            </a:r>
            <a:r>
              <a:rPr lang="ja-JP" altLang="en-US" dirty="0" smtClean="0"/>
              <a:t>度旋回し直進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　　　　　　　　　　　　　　 ③ ライン到達後（　）、</a:t>
            </a:r>
            <a:r>
              <a:rPr lang="en-US" altLang="ja-JP" dirty="0"/>
              <a:t>45</a:t>
            </a:r>
            <a:r>
              <a:rPr kumimoji="1" lang="ja-JP" altLang="en-US" dirty="0" smtClean="0"/>
              <a:t>度旋回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　　　　　　　　　　　　　　</a:t>
            </a:r>
            <a:r>
              <a:rPr lang="ja-JP" altLang="en-US" dirty="0" smtClean="0"/>
              <a:t>移動コスト：</a:t>
            </a:r>
            <a:r>
              <a:rPr lang="en-US" altLang="ja-JP" dirty="0" smtClean="0">
                <a:solidFill>
                  <a:srgbClr val="FF0000"/>
                </a:solidFill>
              </a:rPr>
              <a:t>2.5</a:t>
            </a:r>
          </a:p>
        </p:txBody>
      </p:sp>
      <p:sp>
        <p:nvSpPr>
          <p:cNvPr id="52" name="円/楕円 51"/>
          <p:cNvSpPr>
            <a:spLocks noChangeAspect="1"/>
          </p:cNvSpPr>
          <p:nvPr/>
        </p:nvSpPr>
        <p:spPr>
          <a:xfrm>
            <a:off x="3412877" y="5447098"/>
            <a:ext cx="180000" cy="18002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>
            <a:spLocks noChangeAspect="1"/>
          </p:cNvSpPr>
          <p:nvPr/>
        </p:nvSpPr>
        <p:spPr>
          <a:xfrm>
            <a:off x="4123374" y="5397167"/>
            <a:ext cx="287968" cy="288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995944" y="5024736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（</a:t>
            </a:r>
            <a:r>
              <a:rPr lang="en-US" altLang="ja-JP" sz="1400" b="1" dirty="0"/>
              <a:t>2</a:t>
            </a:r>
            <a:r>
              <a:rPr lang="ja-JP" altLang="en-US" sz="1400" b="1" dirty="0" smtClean="0"/>
              <a:t>）終</a:t>
            </a:r>
            <a:r>
              <a:rPr kumimoji="1" lang="ja-JP" altLang="en-US" sz="1400" b="1" dirty="0" smtClean="0"/>
              <a:t>点</a:t>
            </a:r>
            <a:endParaRPr kumimoji="1" lang="ja-JP" altLang="en-US" sz="1400" b="1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232902" y="4237735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（</a:t>
            </a:r>
            <a:r>
              <a:rPr kumimoji="1" lang="en-US" altLang="ja-JP" sz="1200" b="1" dirty="0" smtClean="0"/>
              <a:t>1</a:t>
            </a:r>
            <a:r>
              <a:rPr kumimoji="1" lang="ja-JP" altLang="en-US" sz="1200" b="1" dirty="0" smtClean="0"/>
              <a:t>）始点</a:t>
            </a:r>
            <a:endParaRPr kumimoji="1" lang="ja-JP" altLang="en-US" sz="1200" b="1" dirty="0"/>
          </a:p>
        </p:txBody>
      </p:sp>
      <p:sp>
        <p:nvSpPr>
          <p:cNvPr id="59" name="円/楕円 58"/>
          <p:cNvSpPr>
            <a:spLocks noChangeAspect="1"/>
          </p:cNvSpPr>
          <p:nvPr/>
        </p:nvSpPr>
        <p:spPr>
          <a:xfrm>
            <a:off x="4185904" y="4770658"/>
            <a:ext cx="180000" cy="18002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矢印コネクタ 59"/>
          <p:cNvCxnSpPr/>
          <p:nvPr/>
        </p:nvCxnSpPr>
        <p:spPr>
          <a:xfrm>
            <a:off x="4417420" y="4934054"/>
            <a:ext cx="535835" cy="51122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3653415" y="4093819"/>
            <a:ext cx="1178961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円/楕円 65"/>
          <p:cNvSpPr>
            <a:spLocks noChangeAspect="1"/>
          </p:cNvSpPr>
          <p:nvPr/>
        </p:nvSpPr>
        <p:spPr>
          <a:xfrm>
            <a:off x="5223727" y="2365260"/>
            <a:ext cx="180000" cy="18002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弧 68"/>
          <p:cNvSpPr>
            <a:spLocks noChangeAspect="1"/>
          </p:cNvSpPr>
          <p:nvPr/>
        </p:nvSpPr>
        <p:spPr>
          <a:xfrm>
            <a:off x="4098364" y="4645589"/>
            <a:ext cx="360000" cy="360000"/>
          </a:xfrm>
          <a:prstGeom prst="arc">
            <a:avLst>
              <a:gd name="adj1" fmla="val 18206582"/>
              <a:gd name="adj2" fmla="val 1331497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弧 70"/>
          <p:cNvSpPr>
            <a:spLocks noChangeAspect="1"/>
          </p:cNvSpPr>
          <p:nvPr/>
        </p:nvSpPr>
        <p:spPr>
          <a:xfrm flipV="1">
            <a:off x="3191538" y="5038624"/>
            <a:ext cx="785031" cy="785031"/>
          </a:xfrm>
          <a:prstGeom prst="arc">
            <a:avLst>
              <a:gd name="adj1" fmla="val 21339144"/>
              <a:gd name="adj2" fmla="val 2179562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弧 71"/>
          <p:cNvSpPr>
            <a:spLocks noChangeAspect="1"/>
          </p:cNvSpPr>
          <p:nvPr/>
        </p:nvSpPr>
        <p:spPr>
          <a:xfrm flipV="1">
            <a:off x="4875273" y="5355974"/>
            <a:ext cx="360000" cy="360000"/>
          </a:xfrm>
          <a:prstGeom prst="arc">
            <a:avLst>
              <a:gd name="adj1" fmla="val 15669560"/>
              <a:gd name="adj2" fmla="val 20566834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>
            <a:spLocks noChangeAspect="1"/>
          </p:cNvSpPr>
          <p:nvPr/>
        </p:nvSpPr>
        <p:spPr>
          <a:xfrm>
            <a:off x="5223727" y="2641677"/>
            <a:ext cx="180000" cy="18002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82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89556" y="404664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基本移動パターン</a:t>
            </a:r>
            <a:endParaRPr kumimoji="1" lang="ja-JP" altLang="en-US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1794829" y="3306840"/>
            <a:ext cx="4176464" cy="244056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2406897" y="3892378"/>
            <a:ext cx="33643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3874997" y="3882905"/>
            <a:ext cx="0" cy="19349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126260" y="329617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(0,0)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17528" y="32912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(0,4)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53950" y="51256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(0,3)</a:t>
            </a:r>
            <a:endParaRPr kumimoji="1" lang="ja-JP" altLang="en-US" dirty="0"/>
          </a:p>
        </p:txBody>
      </p:sp>
      <p:cxnSp>
        <p:nvCxnSpPr>
          <p:cNvPr id="21" name="直線コネクタ 20"/>
          <p:cNvCxnSpPr/>
          <p:nvPr/>
        </p:nvCxnSpPr>
        <p:spPr>
          <a:xfrm>
            <a:off x="5488285" y="3892378"/>
            <a:ext cx="28291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2559297" y="5332966"/>
            <a:ext cx="33643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>
            <a:spLocks noChangeAspect="1"/>
          </p:cNvSpPr>
          <p:nvPr/>
        </p:nvSpPr>
        <p:spPr>
          <a:xfrm>
            <a:off x="3707631" y="3730342"/>
            <a:ext cx="324036" cy="324072"/>
          </a:xfrm>
          <a:prstGeom prst="ellipse">
            <a:avLst/>
          </a:prstGeom>
          <a:solidFill>
            <a:schemeClr val="bg1"/>
          </a:solidFill>
          <a:ln w="76200">
            <a:solidFill>
              <a:srgbClr val="FAF1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>
            <a:spLocks noChangeAspect="1"/>
          </p:cNvSpPr>
          <p:nvPr/>
        </p:nvSpPr>
        <p:spPr>
          <a:xfrm>
            <a:off x="3707631" y="5170930"/>
            <a:ext cx="324036" cy="324072"/>
          </a:xfrm>
          <a:prstGeom prst="ellipse">
            <a:avLst/>
          </a:prstGeom>
          <a:solidFill>
            <a:schemeClr val="bg1"/>
          </a:solidFill>
          <a:ln w="76200">
            <a:solidFill>
              <a:srgbClr val="FAF1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>
            <a:spLocks noChangeAspect="1"/>
          </p:cNvSpPr>
          <p:nvPr/>
        </p:nvSpPr>
        <p:spPr>
          <a:xfrm>
            <a:off x="3776451" y="4611062"/>
            <a:ext cx="180000" cy="18002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/>
          <p:nvPr/>
        </p:nvCxnSpPr>
        <p:spPr>
          <a:xfrm>
            <a:off x="2433445" y="3875197"/>
            <a:ext cx="0" cy="18722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>
            <a:spLocks noChangeAspect="1"/>
          </p:cNvSpPr>
          <p:nvPr/>
        </p:nvSpPr>
        <p:spPr>
          <a:xfrm>
            <a:off x="3014434" y="3785187"/>
            <a:ext cx="180000" cy="18002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>
            <a:spLocks noChangeAspect="1"/>
          </p:cNvSpPr>
          <p:nvPr/>
        </p:nvSpPr>
        <p:spPr>
          <a:xfrm>
            <a:off x="2271427" y="3730342"/>
            <a:ext cx="324036" cy="324072"/>
          </a:xfrm>
          <a:prstGeom prst="ellipse">
            <a:avLst/>
          </a:prstGeom>
          <a:solidFill>
            <a:schemeClr val="bg1"/>
          </a:solidFill>
          <a:ln w="76200">
            <a:solidFill>
              <a:srgbClr val="FAF1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>
            <a:spLocks noChangeAspect="1"/>
          </p:cNvSpPr>
          <p:nvPr/>
        </p:nvSpPr>
        <p:spPr>
          <a:xfrm>
            <a:off x="2271427" y="5170930"/>
            <a:ext cx="324036" cy="324072"/>
          </a:xfrm>
          <a:prstGeom prst="ellipse">
            <a:avLst/>
          </a:prstGeom>
          <a:solidFill>
            <a:schemeClr val="bg1"/>
          </a:solidFill>
          <a:ln w="76200">
            <a:solidFill>
              <a:srgbClr val="FAF1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/>
          <p:cNvCxnSpPr/>
          <p:nvPr/>
        </p:nvCxnSpPr>
        <p:spPr>
          <a:xfrm>
            <a:off x="5326267" y="3815075"/>
            <a:ext cx="0" cy="193233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1"/>
          <p:cNvSpPr>
            <a:spLocks noChangeAspect="1"/>
          </p:cNvSpPr>
          <p:nvPr/>
        </p:nvSpPr>
        <p:spPr>
          <a:xfrm>
            <a:off x="5164249" y="3730342"/>
            <a:ext cx="324036" cy="324072"/>
          </a:xfrm>
          <a:prstGeom prst="ellipse">
            <a:avLst/>
          </a:prstGeom>
          <a:solidFill>
            <a:schemeClr val="bg1"/>
          </a:solidFill>
          <a:ln w="7620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5164249" y="5170930"/>
            <a:ext cx="324036" cy="324072"/>
          </a:xfrm>
          <a:prstGeom prst="ellipse">
            <a:avLst/>
          </a:prstGeom>
          <a:solidFill>
            <a:schemeClr val="bg1"/>
          </a:solidFill>
          <a:ln w="7620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194434" y="4023636"/>
            <a:ext cx="570401" cy="63832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776539" y="2036258"/>
            <a:ext cx="8206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（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）高速右折、左折 </a:t>
            </a:r>
            <a:r>
              <a:rPr lang="ja-JP" altLang="en-US" dirty="0" smtClean="0"/>
              <a:t>・・・ ① 進行方向に向かって</a:t>
            </a:r>
            <a:r>
              <a:rPr lang="en-US" altLang="ja-JP" dirty="0" smtClean="0"/>
              <a:t>45</a:t>
            </a:r>
            <a:r>
              <a:rPr lang="ja-JP" altLang="en-US" dirty="0" smtClean="0"/>
              <a:t>度旋回、前進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　　　　　　　　 　　　② </a:t>
            </a:r>
            <a:r>
              <a:rPr lang="ja-JP" altLang="en-US" dirty="0" smtClean="0"/>
              <a:t>ライン到達後、</a:t>
            </a:r>
            <a:r>
              <a:rPr lang="en-US" altLang="ja-JP" dirty="0"/>
              <a:t>45</a:t>
            </a:r>
            <a:r>
              <a:rPr lang="ja-JP" altLang="en-US" dirty="0" smtClean="0"/>
              <a:t>度旋回</a:t>
            </a:r>
            <a:r>
              <a:rPr kumimoji="1" lang="ja-JP" altLang="en-US" dirty="0" smtClean="0"/>
              <a:t> 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　　　　　　　　移動コスト：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en-US" altLang="ja-JP" dirty="0" smtClean="0">
                <a:solidFill>
                  <a:srgbClr val="FF0000"/>
                </a:solidFill>
              </a:rPr>
              <a:t>.5</a:t>
            </a:r>
          </a:p>
          <a:p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　　　　　　　　　　　　　　　</a:t>
            </a:r>
            <a:r>
              <a:rPr lang="en-US" altLang="ja-JP" dirty="0" smtClean="0">
                <a:solidFill>
                  <a:srgbClr val="0000FF"/>
                </a:solidFill>
              </a:rPr>
              <a:t>2</a:t>
            </a:r>
            <a:r>
              <a:rPr lang="ja-JP" altLang="en-US" dirty="0" smtClean="0">
                <a:solidFill>
                  <a:srgbClr val="0000FF"/>
                </a:solidFill>
              </a:rPr>
              <a:t>回以上連続禁止（自己位置推定の誤差蓄積を防ぐため）</a:t>
            </a:r>
            <a:endParaRPr lang="en-US" altLang="ja-JP" dirty="0" smtClean="0">
              <a:solidFill>
                <a:srgbClr val="0000FF"/>
              </a:solidFill>
            </a:endParaRPr>
          </a:p>
        </p:txBody>
      </p:sp>
      <p:sp>
        <p:nvSpPr>
          <p:cNvPr id="53" name="円/楕円 52"/>
          <p:cNvSpPr>
            <a:spLocks noChangeAspect="1"/>
          </p:cNvSpPr>
          <p:nvPr/>
        </p:nvSpPr>
        <p:spPr>
          <a:xfrm>
            <a:off x="3722467" y="5198456"/>
            <a:ext cx="287968" cy="288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831995" y="331455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始点</a:t>
            </a:r>
            <a:endParaRPr kumimoji="1" lang="ja-JP" altLang="en-US" sz="1200" b="1" dirty="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3007973" y="3688090"/>
            <a:ext cx="274264" cy="801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弧 41"/>
          <p:cNvSpPr>
            <a:spLocks noChangeAspect="1"/>
          </p:cNvSpPr>
          <p:nvPr/>
        </p:nvSpPr>
        <p:spPr>
          <a:xfrm>
            <a:off x="3479634" y="4331413"/>
            <a:ext cx="504056" cy="504056"/>
          </a:xfrm>
          <a:prstGeom prst="arc">
            <a:avLst>
              <a:gd name="adj1" fmla="val 14327260"/>
              <a:gd name="adj2" fmla="val 17600930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rot="5400000">
            <a:off x="3953649" y="4770783"/>
            <a:ext cx="274264" cy="801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弧 43"/>
          <p:cNvSpPr>
            <a:spLocks noChangeAspect="1"/>
          </p:cNvSpPr>
          <p:nvPr/>
        </p:nvSpPr>
        <p:spPr>
          <a:xfrm>
            <a:off x="2862639" y="3759793"/>
            <a:ext cx="504056" cy="504056"/>
          </a:xfrm>
          <a:prstGeom prst="arc">
            <a:avLst>
              <a:gd name="adj1" fmla="val 20223951"/>
              <a:gd name="adj2" fmla="val 1932655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33604" y="5975992"/>
            <a:ext cx="832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（</a:t>
            </a:r>
            <a:r>
              <a:rPr lang="en-US" altLang="ja-JP" b="1" dirty="0"/>
              <a:t>5</a:t>
            </a:r>
            <a:r>
              <a:rPr lang="ja-JP" altLang="en-US" b="1" dirty="0" smtClean="0"/>
              <a:t>）反転</a:t>
            </a:r>
            <a:r>
              <a:rPr lang="ja-JP" altLang="en-US" dirty="0" smtClean="0"/>
              <a:t> ・・・ その場で</a:t>
            </a:r>
            <a:r>
              <a:rPr lang="en-US" altLang="ja-JP" dirty="0"/>
              <a:t>180</a:t>
            </a:r>
            <a:r>
              <a:rPr lang="ja-JP" altLang="en-US" dirty="0" smtClean="0"/>
              <a:t>度旋回。</a:t>
            </a:r>
            <a:r>
              <a:rPr lang="ja-JP" altLang="en-US" dirty="0" smtClean="0">
                <a:solidFill>
                  <a:srgbClr val="0000FF"/>
                </a:solidFill>
              </a:rPr>
              <a:t>移動方向を合わせるために最初に一度だけ行う。</a:t>
            </a:r>
            <a:endParaRPr lang="en-US" altLang="ja-JP" dirty="0" smtClean="0">
              <a:solidFill>
                <a:srgbClr val="0000FF"/>
              </a:solidFill>
            </a:endParaRP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 移動コスト：</a:t>
            </a:r>
            <a:r>
              <a:rPr lang="en-US" altLang="ja-JP" dirty="0" smtClean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50" name="円/楕円 49"/>
          <p:cNvSpPr>
            <a:spLocks noChangeAspect="1"/>
          </p:cNvSpPr>
          <p:nvPr/>
        </p:nvSpPr>
        <p:spPr>
          <a:xfrm>
            <a:off x="4512468" y="3785187"/>
            <a:ext cx="180000" cy="18002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>
            <a:spLocks noChangeAspect="1"/>
          </p:cNvSpPr>
          <p:nvPr/>
        </p:nvSpPr>
        <p:spPr>
          <a:xfrm>
            <a:off x="5236266" y="4611062"/>
            <a:ext cx="180000" cy="18002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/>
          <p:cNvGrpSpPr/>
          <p:nvPr/>
        </p:nvGrpSpPr>
        <p:grpSpPr>
          <a:xfrm>
            <a:off x="4735353" y="3871764"/>
            <a:ext cx="608008" cy="731144"/>
            <a:chOff x="5010701" y="3057895"/>
            <a:chExt cx="608008" cy="731144"/>
          </a:xfrm>
        </p:grpSpPr>
        <p:cxnSp>
          <p:nvCxnSpPr>
            <p:cNvPr id="55" name="直線矢印コネクタ 54"/>
            <p:cNvCxnSpPr/>
            <p:nvPr/>
          </p:nvCxnSpPr>
          <p:spPr>
            <a:xfrm>
              <a:off x="5598042" y="3057895"/>
              <a:ext cx="0" cy="731144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/>
            <p:cNvCxnSpPr/>
            <p:nvPr/>
          </p:nvCxnSpPr>
          <p:spPr>
            <a:xfrm>
              <a:off x="5010701" y="3074987"/>
              <a:ext cx="608008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テキスト ボックス 60"/>
          <p:cNvSpPr txBox="1"/>
          <p:nvPr/>
        </p:nvSpPr>
        <p:spPr>
          <a:xfrm>
            <a:off x="776539" y="773996"/>
            <a:ext cx="7221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（３）単純右折、左折 </a:t>
            </a:r>
            <a:r>
              <a:rPr lang="ja-JP" altLang="en-US" dirty="0" smtClean="0"/>
              <a:t>・・・ ① 偶数座標点まで前進し、自己位置推定補正。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　　　　　　　　 　　　② </a:t>
            </a:r>
            <a:r>
              <a:rPr lang="en-US" altLang="ja-JP" dirty="0" smtClean="0"/>
              <a:t>90</a:t>
            </a:r>
            <a:r>
              <a:rPr lang="ja-JP" altLang="en-US" dirty="0" smtClean="0"/>
              <a:t>度旋回。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　　　　　　　移動コスト：</a:t>
            </a:r>
            <a:r>
              <a:rPr lang="en-US" altLang="ja-JP" dirty="0" smtClean="0">
                <a:solidFill>
                  <a:srgbClr val="FF0000"/>
                </a:solidFill>
              </a:rPr>
              <a:t>2.0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040205" y="421753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</a:rPr>
              <a:t>1.5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833211" y="401182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</a:rPr>
              <a:t>2.0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02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948272" y="18864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ルート</a:t>
            </a:r>
            <a:r>
              <a:rPr lang="ja-JP" altLang="en-US" b="1" dirty="0" smtClean="0"/>
              <a:t>探索</a:t>
            </a:r>
            <a:endParaRPr lang="en-US" altLang="ja-JP" b="1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628056" y="1052736"/>
            <a:ext cx="5688632" cy="5472608"/>
            <a:chOff x="1691680" y="1052736"/>
            <a:chExt cx="5688632" cy="5472608"/>
          </a:xfrm>
        </p:grpSpPr>
        <p:sp>
          <p:nvSpPr>
            <p:cNvPr id="6" name="正方形/長方形 5"/>
            <p:cNvSpPr/>
            <p:nvPr/>
          </p:nvSpPr>
          <p:spPr>
            <a:xfrm>
              <a:off x="1691680" y="1052736"/>
              <a:ext cx="5688632" cy="547260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7" name="グループ化 6"/>
            <p:cNvGrpSpPr/>
            <p:nvPr/>
          </p:nvGrpSpPr>
          <p:grpSpPr>
            <a:xfrm>
              <a:off x="2303748" y="1628800"/>
              <a:ext cx="4348100" cy="4338123"/>
              <a:chOff x="2303748" y="1628800"/>
              <a:chExt cx="4348100" cy="4338123"/>
            </a:xfrm>
          </p:grpSpPr>
          <p:sp>
            <p:nvSpPr>
              <p:cNvPr id="28" name="正方形/長方形 27"/>
              <p:cNvSpPr>
                <a:spLocks noChangeAspect="1"/>
              </p:cNvSpPr>
              <p:nvPr/>
            </p:nvSpPr>
            <p:spPr>
              <a:xfrm>
                <a:off x="2331848" y="1646923"/>
                <a:ext cx="4320000" cy="43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" name="直線コネクタ 28"/>
              <p:cNvCxnSpPr/>
              <p:nvPr/>
            </p:nvCxnSpPr>
            <p:spPr>
              <a:xfrm>
                <a:off x="2303748" y="3086923"/>
                <a:ext cx="43200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/>
              <p:cNvCxnSpPr/>
              <p:nvPr/>
            </p:nvCxnSpPr>
            <p:spPr>
              <a:xfrm rot="5400000">
                <a:off x="1611848" y="3788801"/>
                <a:ext cx="43200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/>
              <p:cNvCxnSpPr/>
              <p:nvPr/>
            </p:nvCxnSpPr>
            <p:spPr>
              <a:xfrm rot="5400000">
                <a:off x="3051848" y="3788800"/>
                <a:ext cx="43200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/>
              <p:cNvCxnSpPr/>
              <p:nvPr/>
            </p:nvCxnSpPr>
            <p:spPr>
              <a:xfrm>
                <a:off x="2303748" y="4526923"/>
                <a:ext cx="43200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グループ化 7"/>
            <p:cNvGrpSpPr/>
            <p:nvPr/>
          </p:nvGrpSpPr>
          <p:grpSpPr>
            <a:xfrm>
              <a:off x="2168278" y="1476238"/>
              <a:ext cx="1760240" cy="1764660"/>
              <a:chOff x="2168278" y="1482928"/>
              <a:chExt cx="1760240" cy="1764660"/>
            </a:xfrm>
          </p:grpSpPr>
          <p:sp>
            <p:nvSpPr>
              <p:cNvPr id="24" name="円/楕円 23"/>
              <p:cNvSpPr>
                <a:spLocks noChangeAspect="1"/>
              </p:cNvSpPr>
              <p:nvPr/>
            </p:nvSpPr>
            <p:spPr>
              <a:xfrm>
                <a:off x="2168278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AF1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/>
              <p:cNvSpPr>
                <a:spLocks noChangeAspect="1"/>
              </p:cNvSpPr>
              <p:nvPr/>
            </p:nvSpPr>
            <p:spPr>
              <a:xfrm>
                <a:off x="3604482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AF1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/>
              <p:cNvSpPr>
                <a:spLocks noChangeAspect="1"/>
              </p:cNvSpPr>
              <p:nvPr/>
            </p:nvSpPr>
            <p:spPr>
              <a:xfrm>
                <a:off x="3604482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AF1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/>
              <p:cNvSpPr>
                <a:spLocks noChangeAspect="1"/>
              </p:cNvSpPr>
              <p:nvPr/>
            </p:nvSpPr>
            <p:spPr>
              <a:xfrm>
                <a:off x="2168278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AF1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5061100" y="1476238"/>
              <a:ext cx="1760240" cy="1764660"/>
              <a:chOff x="2168278" y="1482928"/>
              <a:chExt cx="1760240" cy="1764660"/>
            </a:xfrm>
          </p:grpSpPr>
          <p:sp>
            <p:nvSpPr>
              <p:cNvPr id="20" name="円/楕円 19"/>
              <p:cNvSpPr>
                <a:spLocks noChangeAspect="1"/>
              </p:cNvSpPr>
              <p:nvPr/>
            </p:nvSpPr>
            <p:spPr>
              <a:xfrm>
                <a:off x="2168278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>
                <a:spLocks noChangeAspect="1"/>
              </p:cNvSpPr>
              <p:nvPr/>
            </p:nvSpPr>
            <p:spPr>
              <a:xfrm>
                <a:off x="3604482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/>
              <p:cNvSpPr>
                <a:spLocks noChangeAspect="1"/>
              </p:cNvSpPr>
              <p:nvPr/>
            </p:nvSpPr>
            <p:spPr>
              <a:xfrm>
                <a:off x="3604482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/>
              <p:cNvSpPr>
                <a:spLocks noChangeAspect="1"/>
              </p:cNvSpPr>
              <p:nvPr/>
            </p:nvSpPr>
            <p:spPr>
              <a:xfrm>
                <a:off x="2168278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2168278" y="4356558"/>
              <a:ext cx="1760240" cy="1764660"/>
              <a:chOff x="2168278" y="1482928"/>
              <a:chExt cx="1760240" cy="1764660"/>
            </a:xfrm>
          </p:grpSpPr>
          <p:sp>
            <p:nvSpPr>
              <p:cNvPr id="16" name="円/楕円 15"/>
              <p:cNvSpPr>
                <a:spLocks noChangeAspect="1"/>
              </p:cNvSpPr>
              <p:nvPr/>
            </p:nvSpPr>
            <p:spPr>
              <a:xfrm>
                <a:off x="2168278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/>
              <p:cNvSpPr>
                <a:spLocks noChangeAspect="1"/>
              </p:cNvSpPr>
              <p:nvPr/>
            </p:nvSpPr>
            <p:spPr>
              <a:xfrm>
                <a:off x="3604482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/>
              <p:cNvSpPr>
                <a:spLocks noChangeAspect="1"/>
              </p:cNvSpPr>
              <p:nvPr/>
            </p:nvSpPr>
            <p:spPr>
              <a:xfrm>
                <a:off x="3604482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/>
              <p:cNvSpPr>
                <a:spLocks noChangeAspect="1"/>
              </p:cNvSpPr>
              <p:nvPr/>
            </p:nvSpPr>
            <p:spPr>
              <a:xfrm>
                <a:off x="2168278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5061100" y="4356558"/>
              <a:ext cx="1760240" cy="1764660"/>
              <a:chOff x="2168278" y="1482928"/>
              <a:chExt cx="1760240" cy="1764660"/>
            </a:xfrm>
          </p:grpSpPr>
          <p:sp>
            <p:nvSpPr>
              <p:cNvPr id="12" name="円/楕円 11"/>
              <p:cNvSpPr>
                <a:spLocks noChangeAspect="1"/>
              </p:cNvSpPr>
              <p:nvPr/>
            </p:nvSpPr>
            <p:spPr>
              <a:xfrm>
                <a:off x="2168278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2"/>
              <p:cNvSpPr>
                <a:spLocks noChangeAspect="1"/>
              </p:cNvSpPr>
              <p:nvPr/>
            </p:nvSpPr>
            <p:spPr>
              <a:xfrm>
                <a:off x="3604482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/>
              <p:cNvSpPr>
                <a:spLocks noChangeAspect="1"/>
              </p:cNvSpPr>
              <p:nvPr/>
            </p:nvSpPr>
            <p:spPr>
              <a:xfrm>
                <a:off x="3604482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/楕円 14"/>
              <p:cNvSpPr>
                <a:spLocks noChangeAspect="1"/>
              </p:cNvSpPr>
              <p:nvPr/>
            </p:nvSpPr>
            <p:spPr>
              <a:xfrm>
                <a:off x="2168278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7" name="円/楕円 36"/>
          <p:cNvSpPr>
            <a:spLocks noChangeAspect="1"/>
          </p:cNvSpPr>
          <p:nvPr/>
        </p:nvSpPr>
        <p:spPr>
          <a:xfrm>
            <a:off x="3561439" y="4390774"/>
            <a:ext cx="287968" cy="288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959487" y="104207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(0,0)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195155" y="104207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(0,6)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347555" y="62229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(6,6)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320184" y="369335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(0,3)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011446" y="622802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(0,6)</a:t>
            </a:r>
            <a:endParaRPr kumimoji="1" lang="ja-JP" altLang="en-US" dirty="0"/>
          </a:p>
        </p:txBody>
      </p:sp>
      <p:sp>
        <p:nvSpPr>
          <p:cNvPr id="44" name="円/楕円 43"/>
          <p:cNvSpPr>
            <a:spLocks noChangeAspect="1"/>
          </p:cNvSpPr>
          <p:nvPr/>
        </p:nvSpPr>
        <p:spPr>
          <a:xfrm>
            <a:off x="2168136" y="3807486"/>
            <a:ext cx="180000" cy="18002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>
            <a:spLocks noChangeAspect="1"/>
          </p:cNvSpPr>
          <p:nvPr/>
        </p:nvSpPr>
        <p:spPr>
          <a:xfrm>
            <a:off x="6451714" y="5830902"/>
            <a:ext cx="287968" cy="288000"/>
          </a:xfrm>
          <a:prstGeom prst="ellipse">
            <a:avLst/>
          </a:prstGeom>
          <a:solidFill>
            <a:srgbClr val="FAF1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>
            <a:spLocks noChangeAspect="1"/>
          </p:cNvSpPr>
          <p:nvPr/>
        </p:nvSpPr>
        <p:spPr>
          <a:xfrm>
            <a:off x="5868144" y="5883948"/>
            <a:ext cx="180000" cy="18002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31640" y="966878"/>
            <a:ext cx="6120680" cy="1803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649405" y="619682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(5,6)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1679462" y="3558650"/>
            <a:ext cx="4587419" cy="3038702"/>
          </a:xfrm>
          <a:prstGeom prst="rect">
            <a:avLst/>
          </a:prstGeom>
          <a:ln w="38100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679463" y="2464992"/>
            <a:ext cx="355045" cy="231032"/>
          </a:xfrm>
          <a:prstGeom prst="rect">
            <a:avLst/>
          </a:prstGeom>
          <a:ln w="38100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011446" y="2395842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</a:t>
            </a:r>
            <a:r>
              <a:rPr lang="ja-JP" altLang="en-US" dirty="0" smtClean="0"/>
              <a:t>・ルート探索範囲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65679" y="764704"/>
            <a:ext cx="72126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ルートは中間点</a:t>
            </a:r>
            <a:r>
              <a:rPr lang="ja-JP" altLang="en-US" dirty="0" smtClean="0"/>
              <a:t>を結ぶ</a:t>
            </a:r>
            <a:r>
              <a:rPr lang="ja-JP" altLang="en-US" b="1" dirty="0" smtClean="0"/>
              <a:t>重み付き有向グラフ</a:t>
            </a:r>
            <a:r>
              <a:rPr lang="ja-JP" altLang="en-US" dirty="0" smtClean="0"/>
              <a:t>として表現される。重みは移動コストである。</a:t>
            </a:r>
            <a:endParaRPr lang="en-US" altLang="ja-JP" dirty="0" smtClean="0"/>
          </a:p>
          <a:p>
            <a:r>
              <a:rPr lang="ja-JP" altLang="en-US" dirty="0"/>
              <a:t>探索範囲は始点と終点を対頂とする</a:t>
            </a:r>
            <a:r>
              <a:rPr lang="ja-JP" altLang="en-US" dirty="0" smtClean="0"/>
              <a:t>矩形である。</a:t>
            </a:r>
            <a:endParaRPr kumimoji="1" lang="en-US" altLang="ja-JP" dirty="0" smtClean="0">
              <a:solidFill>
                <a:srgbClr val="0000FF"/>
              </a:solidFill>
            </a:endParaRPr>
          </a:p>
          <a:p>
            <a:r>
              <a:rPr kumimoji="1" lang="ja-JP" altLang="en-US" dirty="0" smtClean="0">
                <a:solidFill>
                  <a:srgbClr val="0000FF"/>
                </a:solidFill>
              </a:rPr>
              <a:t>移動前後の座標値の差の符号は変化しない。</a:t>
            </a:r>
            <a:endParaRPr kumimoji="1" lang="en-US" altLang="ja-JP" dirty="0" smtClean="0">
              <a:solidFill>
                <a:srgbClr val="0000FF"/>
              </a:solidFill>
            </a:endParaRPr>
          </a:p>
          <a:p>
            <a:r>
              <a:rPr lang="ja-JP" altLang="en-US" dirty="0" smtClean="0">
                <a:solidFill>
                  <a:srgbClr val="0000FF"/>
                </a:solidFill>
              </a:rPr>
              <a:t>全探索で総移動コストが最小となるルートを取得する。</a:t>
            </a:r>
            <a:endParaRPr kumimoji="1" lang="en-US" altLang="ja-JP" dirty="0" smtClean="0">
              <a:solidFill>
                <a:srgbClr val="0000FF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690971" y="37395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始点</a:t>
            </a:r>
            <a:endParaRPr kumimoji="1" lang="ja-JP" altLang="en-US" sz="1200" b="1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683342" y="56069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終</a:t>
            </a:r>
            <a:r>
              <a:rPr kumimoji="1" lang="ja-JP" altLang="en-US" sz="1200" b="1" dirty="0" smtClean="0"/>
              <a:t>点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6558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1997702" y="1268491"/>
            <a:ext cx="5814657" cy="5299679"/>
            <a:chOff x="1691679" y="1052736"/>
            <a:chExt cx="5814657" cy="5327827"/>
          </a:xfrm>
        </p:grpSpPr>
        <p:sp>
          <p:nvSpPr>
            <p:cNvPr id="6" name="正方形/長方形 5"/>
            <p:cNvSpPr/>
            <p:nvPr/>
          </p:nvSpPr>
          <p:spPr>
            <a:xfrm>
              <a:off x="1691679" y="1052736"/>
              <a:ext cx="5814657" cy="532782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7" name="グループ化 6"/>
            <p:cNvGrpSpPr/>
            <p:nvPr/>
          </p:nvGrpSpPr>
          <p:grpSpPr>
            <a:xfrm>
              <a:off x="2303748" y="1628800"/>
              <a:ext cx="4348100" cy="4338123"/>
              <a:chOff x="2303748" y="1628800"/>
              <a:chExt cx="4348100" cy="4338123"/>
            </a:xfrm>
          </p:grpSpPr>
          <p:sp>
            <p:nvSpPr>
              <p:cNvPr id="28" name="正方形/長方形 27"/>
              <p:cNvSpPr>
                <a:spLocks noChangeAspect="1"/>
              </p:cNvSpPr>
              <p:nvPr/>
            </p:nvSpPr>
            <p:spPr>
              <a:xfrm>
                <a:off x="2331848" y="1646923"/>
                <a:ext cx="4320000" cy="43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" name="直線コネクタ 28"/>
              <p:cNvCxnSpPr/>
              <p:nvPr/>
            </p:nvCxnSpPr>
            <p:spPr>
              <a:xfrm>
                <a:off x="2303748" y="3086923"/>
                <a:ext cx="43200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/>
              <p:cNvCxnSpPr/>
              <p:nvPr/>
            </p:nvCxnSpPr>
            <p:spPr>
              <a:xfrm rot="5400000">
                <a:off x="1611848" y="3788801"/>
                <a:ext cx="43200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/>
              <p:cNvCxnSpPr/>
              <p:nvPr/>
            </p:nvCxnSpPr>
            <p:spPr>
              <a:xfrm rot="5400000">
                <a:off x="3051848" y="3788800"/>
                <a:ext cx="43200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/>
              <p:cNvCxnSpPr/>
              <p:nvPr/>
            </p:nvCxnSpPr>
            <p:spPr>
              <a:xfrm>
                <a:off x="2303748" y="4526923"/>
                <a:ext cx="43200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グループ化 7"/>
            <p:cNvGrpSpPr/>
            <p:nvPr/>
          </p:nvGrpSpPr>
          <p:grpSpPr>
            <a:xfrm>
              <a:off x="2168278" y="1476238"/>
              <a:ext cx="1760240" cy="1764660"/>
              <a:chOff x="2168278" y="1482928"/>
              <a:chExt cx="1760240" cy="1764660"/>
            </a:xfrm>
          </p:grpSpPr>
          <p:sp>
            <p:nvSpPr>
              <p:cNvPr id="24" name="円/楕円 23"/>
              <p:cNvSpPr>
                <a:spLocks noChangeAspect="1"/>
              </p:cNvSpPr>
              <p:nvPr/>
            </p:nvSpPr>
            <p:spPr>
              <a:xfrm>
                <a:off x="2168278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AF1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/>
              <p:cNvSpPr>
                <a:spLocks noChangeAspect="1"/>
              </p:cNvSpPr>
              <p:nvPr/>
            </p:nvSpPr>
            <p:spPr>
              <a:xfrm>
                <a:off x="3604482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AF1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/>
              <p:cNvSpPr>
                <a:spLocks noChangeAspect="1"/>
              </p:cNvSpPr>
              <p:nvPr/>
            </p:nvSpPr>
            <p:spPr>
              <a:xfrm>
                <a:off x="3604482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AF1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/>
              <p:cNvSpPr>
                <a:spLocks noChangeAspect="1"/>
              </p:cNvSpPr>
              <p:nvPr/>
            </p:nvSpPr>
            <p:spPr>
              <a:xfrm>
                <a:off x="2168278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AF1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5061100" y="1476238"/>
              <a:ext cx="1760240" cy="1764660"/>
              <a:chOff x="2168278" y="1482928"/>
              <a:chExt cx="1760240" cy="1764660"/>
            </a:xfrm>
          </p:grpSpPr>
          <p:sp>
            <p:nvSpPr>
              <p:cNvPr id="20" name="円/楕円 19"/>
              <p:cNvSpPr>
                <a:spLocks noChangeAspect="1"/>
              </p:cNvSpPr>
              <p:nvPr/>
            </p:nvSpPr>
            <p:spPr>
              <a:xfrm>
                <a:off x="2168278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>
                <a:spLocks noChangeAspect="1"/>
              </p:cNvSpPr>
              <p:nvPr/>
            </p:nvSpPr>
            <p:spPr>
              <a:xfrm>
                <a:off x="3604482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/>
              <p:cNvSpPr>
                <a:spLocks noChangeAspect="1"/>
              </p:cNvSpPr>
              <p:nvPr/>
            </p:nvSpPr>
            <p:spPr>
              <a:xfrm>
                <a:off x="3604482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/>
              <p:cNvSpPr>
                <a:spLocks noChangeAspect="1"/>
              </p:cNvSpPr>
              <p:nvPr/>
            </p:nvSpPr>
            <p:spPr>
              <a:xfrm>
                <a:off x="2168278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2168278" y="4356558"/>
              <a:ext cx="1760240" cy="1764660"/>
              <a:chOff x="2168278" y="1482928"/>
              <a:chExt cx="1760240" cy="1764660"/>
            </a:xfrm>
          </p:grpSpPr>
          <p:sp>
            <p:nvSpPr>
              <p:cNvPr id="16" name="円/楕円 15"/>
              <p:cNvSpPr>
                <a:spLocks noChangeAspect="1"/>
              </p:cNvSpPr>
              <p:nvPr/>
            </p:nvSpPr>
            <p:spPr>
              <a:xfrm>
                <a:off x="2168278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/>
              <p:cNvSpPr>
                <a:spLocks noChangeAspect="1"/>
              </p:cNvSpPr>
              <p:nvPr/>
            </p:nvSpPr>
            <p:spPr>
              <a:xfrm>
                <a:off x="3604482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/>
              <p:cNvSpPr>
                <a:spLocks noChangeAspect="1"/>
              </p:cNvSpPr>
              <p:nvPr/>
            </p:nvSpPr>
            <p:spPr>
              <a:xfrm>
                <a:off x="3604482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/>
              <p:cNvSpPr>
                <a:spLocks noChangeAspect="1"/>
              </p:cNvSpPr>
              <p:nvPr/>
            </p:nvSpPr>
            <p:spPr>
              <a:xfrm>
                <a:off x="2168278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5061100" y="4356558"/>
              <a:ext cx="1760240" cy="1764660"/>
              <a:chOff x="2168278" y="1482928"/>
              <a:chExt cx="1760240" cy="1764660"/>
            </a:xfrm>
          </p:grpSpPr>
          <p:sp>
            <p:nvSpPr>
              <p:cNvPr id="12" name="円/楕円 11"/>
              <p:cNvSpPr>
                <a:spLocks noChangeAspect="1"/>
              </p:cNvSpPr>
              <p:nvPr/>
            </p:nvSpPr>
            <p:spPr>
              <a:xfrm>
                <a:off x="2168278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2"/>
              <p:cNvSpPr>
                <a:spLocks noChangeAspect="1"/>
              </p:cNvSpPr>
              <p:nvPr/>
            </p:nvSpPr>
            <p:spPr>
              <a:xfrm>
                <a:off x="3604482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/>
              <p:cNvSpPr>
                <a:spLocks noChangeAspect="1"/>
              </p:cNvSpPr>
              <p:nvPr/>
            </p:nvSpPr>
            <p:spPr>
              <a:xfrm>
                <a:off x="3604482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/楕円 14"/>
              <p:cNvSpPr>
                <a:spLocks noChangeAspect="1"/>
              </p:cNvSpPr>
              <p:nvPr/>
            </p:nvSpPr>
            <p:spPr>
              <a:xfrm>
                <a:off x="2168278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7" name="円/楕円 36"/>
          <p:cNvSpPr>
            <a:spLocks noChangeAspect="1"/>
          </p:cNvSpPr>
          <p:nvPr/>
        </p:nvSpPr>
        <p:spPr>
          <a:xfrm>
            <a:off x="3923928" y="4599839"/>
            <a:ext cx="287968" cy="288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273621" y="167985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(0,0)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064208" y="619883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(6,6)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56257" y="370952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(0,3)</a:t>
            </a:r>
            <a:endParaRPr kumimoji="1" lang="ja-JP" altLang="en-US" dirty="0"/>
          </a:p>
        </p:txBody>
      </p:sp>
      <p:sp>
        <p:nvSpPr>
          <p:cNvPr id="44" name="円/楕円 43"/>
          <p:cNvSpPr>
            <a:spLocks noChangeAspect="1"/>
          </p:cNvSpPr>
          <p:nvPr/>
        </p:nvSpPr>
        <p:spPr>
          <a:xfrm>
            <a:off x="2546328" y="4018002"/>
            <a:ext cx="180000" cy="18002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>
            <a:spLocks noChangeAspect="1"/>
          </p:cNvSpPr>
          <p:nvPr/>
        </p:nvSpPr>
        <p:spPr>
          <a:xfrm>
            <a:off x="6824677" y="6005438"/>
            <a:ext cx="287968" cy="288000"/>
          </a:xfrm>
          <a:prstGeom prst="ellipse">
            <a:avLst/>
          </a:prstGeom>
          <a:solidFill>
            <a:srgbClr val="FAF1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>
            <a:spLocks noChangeAspect="1"/>
          </p:cNvSpPr>
          <p:nvPr/>
        </p:nvSpPr>
        <p:spPr>
          <a:xfrm>
            <a:off x="6232561" y="6058484"/>
            <a:ext cx="180000" cy="18002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874675" y="1193854"/>
            <a:ext cx="6009693" cy="2421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751100" y="623850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(5,6)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1874675" y="3534543"/>
            <a:ext cx="5760639" cy="3012170"/>
          </a:xfrm>
          <a:prstGeom prst="rect">
            <a:avLst/>
          </a:prstGeom>
          <a:ln w="38100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779424" y="188640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ルート</a:t>
            </a:r>
            <a:r>
              <a:rPr lang="ja-JP" altLang="en-US" b="1" dirty="0" smtClean="0"/>
              <a:t>探索：探索範囲のグラフ化</a:t>
            </a:r>
            <a:endParaRPr lang="en-US" altLang="ja-JP" b="1" dirty="0" smtClean="0"/>
          </a:p>
        </p:txBody>
      </p:sp>
      <p:sp>
        <p:nvSpPr>
          <p:cNvPr id="47" name="円/楕円 46"/>
          <p:cNvSpPr>
            <a:spLocks noChangeAspect="1"/>
          </p:cNvSpPr>
          <p:nvPr/>
        </p:nvSpPr>
        <p:spPr>
          <a:xfrm>
            <a:off x="3061061" y="1311808"/>
            <a:ext cx="180000" cy="18002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811400" y="90872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(0,3)</a:t>
            </a:r>
            <a:endParaRPr kumimoji="1" lang="ja-JP" altLang="en-US" dirty="0"/>
          </a:p>
        </p:txBody>
      </p:sp>
      <p:sp>
        <p:nvSpPr>
          <p:cNvPr id="49" name="円/楕円 48"/>
          <p:cNvSpPr>
            <a:spLocks noChangeAspect="1"/>
          </p:cNvSpPr>
          <p:nvPr/>
        </p:nvSpPr>
        <p:spPr>
          <a:xfrm>
            <a:off x="3057735" y="2453220"/>
            <a:ext cx="180000" cy="180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822105" y="142358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(1,4)</a:t>
            </a:r>
            <a:endParaRPr kumimoji="1" lang="ja-JP" altLang="en-US" dirty="0"/>
          </a:p>
        </p:txBody>
      </p:sp>
      <p:cxnSp>
        <p:nvCxnSpPr>
          <p:cNvPr id="4" name="直線コネクタ 3"/>
          <p:cNvCxnSpPr>
            <a:endCxn id="80" idx="0"/>
          </p:cNvCxnSpPr>
          <p:nvPr/>
        </p:nvCxnSpPr>
        <p:spPr>
          <a:xfrm flipH="1">
            <a:off x="2628549" y="4198022"/>
            <a:ext cx="17158" cy="112801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rot="16200000" flipV="1">
            <a:off x="2326399" y="4084534"/>
            <a:ext cx="274264" cy="801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2483768" y="235749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(0,5)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667706" y="310249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(1,6)</a:t>
            </a:r>
            <a:endParaRPr kumimoji="1" lang="ja-JP" altLang="en-US" dirty="0"/>
          </a:p>
        </p:txBody>
      </p:sp>
      <p:sp>
        <p:nvSpPr>
          <p:cNvPr id="63" name="円/楕円 62"/>
          <p:cNvSpPr>
            <a:spLocks noChangeAspect="1"/>
          </p:cNvSpPr>
          <p:nvPr/>
        </p:nvSpPr>
        <p:spPr>
          <a:xfrm>
            <a:off x="3783852" y="2948838"/>
            <a:ext cx="180000" cy="180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/>
          <p:cNvCxnSpPr>
            <a:stCxn id="49" idx="5"/>
            <a:endCxn id="63" idx="1"/>
          </p:cNvCxnSpPr>
          <p:nvPr/>
        </p:nvCxnSpPr>
        <p:spPr>
          <a:xfrm>
            <a:off x="3211375" y="2606877"/>
            <a:ext cx="598837" cy="36832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円/楕円 73"/>
          <p:cNvSpPr>
            <a:spLocks noChangeAspect="1"/>
          </p:cNvSpPr>
          <p:nvPr/>
        </p:nvSpPr>
        <p:spPr>
          <a:xfrm>
            <a:off x="3774611" y="1798333"/>
            <a:ext cx="180000" cy="180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3472696" y="123102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</a:rPr>
              <a:t>2.0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sp>
        <p:nvSpPr>
          <p:cNvPr id="79" name="円/楕円 78"/>
          <p:cNvSpPr>
            <a:spLocks noChangeAspect="1"/>
          </p:cNvSpPr>
          <p:nvPr/>
        </p:nvSpPr>
        <p:spPr>
          <a:xfrm>
            <a:off x="5079220" y="2946829"/>
            <a:ext cx="180000" cy="180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>
            <a:spLocks noChangeAspect="1"/>
          </p:cNvSpPr>
          <p:nvPr/>
        </p:nvSpPr>
        <p:spPr>
          <a:xfrm>
            <a:off x="2538549" y="5326032"/>
            <a:ext cx="180000" cy="18002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>
            <a:spLocks noChangeAspect="1"/>
          </p:cNvSpPr>
          <p:nvPr/>
        </p:nvSpPr>
        <p:spPr>
          <a:xfrm>
            <a:off x="3985882" y="5326032"/>
            <a:ext cx="180000" cy="18002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/楕円 81"/>
          <p:cNvSpPr>
            <a:spLocks noChangeAspect="1"/>
          </p:cNvSpPr>
          <p:nvPr/>
        </p:nvSpPr>
        <p:spPr>
          <a:xfrm>
            <a:off x="5430595" y="5326032"/>
            <a:ext cx="180000" cy="18002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>
            <a:spLocks noChangeAspect="1"/>
          </p:cNvSpPr>
          <p:nvPr/>
        </p:nvSpPr>
        <p:spPr>
          <a:xfrm>
            <a:off x="3251792" y="4634314"/>
            <a:ext cx="180000" cy="18002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>
            <a:spLocks noChangeAspect="1"/>
          </p:cNvSpPr>
          <p:nvPr/>
        </p:nvSpPr>
        <p:spPr>
          <a:xfrm>
            <a:off x="4699125" y="4634314"/>
            <a:ext cx="180000" cy="18002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>
            <a:spLocks noChangeAspect="1"/>
          </p:cNvSpPr>
          <p:nvPr/>
        </p:nvSpPr>
        <p:spPr>
          <a:xfrm>
            <a:off x="6143838" y="4634314"/>
            <a:ext cx="180000" cy="18002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>
            <a:spLocks noChangeAspect="1"/>
          </p:cNvSpPr>
          <p:nvPr/>
        </p:nvSpPr>
        <p:spPr>
          <a:xfrm>
            <a:off x="3251792" y="6076520"/>
            <a:ext cx="180000" cy="18002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>
            <a:spLocks noChangeAspect="1"/>
          </p:cNvSpPr>
          <p:nvPr/>
        </p:nvSpPr>
        <p:spPr>
          <a:xfrm>
            <a:off x="4699125" y="6076520"/>
            <a:ext cx="180000" cy="18002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126257" y="4814186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</a:rPr>
              <a:t>1.5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cxnSp>
        <p:nvCxnSpPr>
          <p:cNvPr id="90" name="直線コネクタ 89"/>
          <p:cNvCxnSpPr>
            <a:stCxn id="80" idx="5"/>
            <a:endCxn id="86" idx="1"/>
          </p:cNvCxnSpPr>
          <p:nvPr/>
        </p:nvCxnSpPr>
        <p:spPr>
          <a:xfrm>
            <a:off x="2692189" y="5479689"/>
            <a:ext cx="585963" cy="62319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endCxn id="83" idx="1"/>
          </p:cNvCxnSpPr>
          <p:nvPr/>
        </p:nvCxnSpPr>
        <p:spPr>
          <a:xfrm>
            <a:off x="2726328" y="4198022"/>
            <a:ext cx="551824" cy="46265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83" idx="6"/>
            <a:endCxn id="84" idx="2"/>
          </p:cNvCxnSpPr>
          <p:nvPr/>
        </p:nvCxnSpPr>
        <p:spPr>
          <a:xfrm>
            <a:off x="3431792" y="4724324"/>
            <a:ext cx="1267333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4126679" y="476797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</a:rPr>
              <a:t>2</a:t>
            </a:r>
            <a:r>
              <a:rPr lang="en-US" altLang="ja-JP" sz="1400" dirty="0" smtClean="0">
                <a:solidFill>
                  <a:srgbClr val="0000FF"/>
                </a:solidFill>
              </a:rPr>
              <a:t>.5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2831831" y="408853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</a:rPr>
              <a:t>2.0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3242827" y="496424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</a:rPr>
              <a:t>1.5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2865860" y="5424426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</a:rPr>
              <a:t>1.5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cxnSp>
        <p:nvCxnSpPr>
          <p:cNvPr id="107" name="直線コネクタ 106"/>
          <p:cNvCxnSpPr>
            <a:stCxn id="84" idx="5"/>
            <a:endCxn id="82" idx="1"/>
          </p:cNvCxnSpPr>
          <p:nvPr/>
        </p:nvCxnSpPr>
        <p:spPr>
          <a:xfrm>
            <a:off x="4852765" y="4787971"/>
            <a:ext cx="604190" cy="56442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4954831" y="441654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</a:rPr>
              <a:t>2</a:t>
            </a:r>
            <a:r>
              <a:rPr lang="en-US" altLang="ja-JP" sz="1400" dirty="0" smtClean="0">
                <a:solidFill>
                  <a:srgbClr val="0000FF"/>
                </a:solidFill>
              </a:rPr>
              <a:t>.0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4735368" y="497662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</a:rPr>
              <a:t>1.5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4092900" y="559569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</a:rPr>
              <a:t>2.0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cxnSp>
        <p:nvCxnSpPr>
          <p:cNvPr id="120" name="直線コネクタ 119"/>
          <p:cNvCxnSpPr>
            <a:stCxn id="86" idx="6"/>
            <a:endCxn id="87" idx="2"/>
          </p:cNvCxnSpPr>
          <p:nvPr/>
        </p:nvCxnSpPr>
        <p:spPr>
          <a:xfrm>
            <a:off x="3431792" y="6166530"/>
            <a:ext cx="1267333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/>
          <p:cNvSpPr txBox="1"/>
          <p:nvPr/>
        </p:nvSpPr>
        <p:spPr>
          <a:xfrm>
            <a:off x="3511636" y="613954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</a:rPr>
              <a:t>1.0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cxnSp>
        <p:nvCxnSpPr>
          <p:cNvPr id="125" name="直線コネクタ 124"/>
          <p:cNvCxnSpPr>
            <a:stCxn id="87" idx="6"/>
            <a:endCxn id="50" idx="2"/>
          </p:cNvCxnSpPr>
          <p:nvPr/>
        </p:nvCxnSpPr>
        <p:spPr>
          <a:xfrm flipV="1">
            <a:off x="4879125" y="6148494"/>
            <a:ext cx="1353436" cy="180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テキスト ボックス 140"/>
          <p:cNvSpPr txBox="1"/>
          <p:nvPr/>
        </p:nvSpPr>
        <p:spPr>
          <a:xfrm>
            <a:off x="5141532" y="563739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</a:rPr>
              <a:t>2.0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grpSp>
        <p:nvGrpSpPr>
          <p:cNvPr id="146" name="グループ化 145"/>
          <p:cNvGrpSpPr/>
          <p:nvPr/>
        </p:nvGrpSpPr>
        <p:grpSpPr>
          <a:xfrm rot="16200000" flipH="1">
            <a:off x="5444978" y="5615794"/>
            <a:ext cx="608008" cy="496538"/>
            <a:chOff x="5010701" y="3057895"/>
            <a:chExt cx="608008" cy="731144"/>
          </a:xfrm>
        </p:grpSpPr>
        <p:cxnSp>
          <p:nvCxnSpPr>
            <p:cNvPr id="147" name="直線矢印コネクタ 146"/>
            <p:cNvCxnSpPr/>
            <p:nvPr/>
          </p:nvCxnSpPr>
          <p:spPr>
            <a:xfrm>
              <a:off x="5598042" y="3057895"/>
              <a:ext cx="0" cy="731144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矢印コネクタ 147"/>
            <p:cNvCxnSpPr/>
            <p:nvPr/>
          </p:nvCxnSpPr>
          <p:spPr>
            <a:xfrm>
              <a:off x="5010701" y="3074987"/>
              <a:ext cx="608008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テキスト ボックス 148"/>
          <p:cNvSpPr txBox="1"/>
          <p:nvPr/>
        </p:nvSpPr>
        <p:spPr>
          <a:xfrm>
            <a:off x="5108303" y="617738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</a:rPr>
              <a:t>1.0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cxnSp>
        <p:nvCxnSpPr>
          <p:cNvPr id="150" name="直線矢印コネクタ 149"/>
          <p:cNvCxnSpPr/>
          <p:nvPr/>
        </p:nvCxnSpPr>
        <p:spPr>
          <a:xfrm flipV="1">
            <a:off x="6195155" y="6294525"/>
            <a:ext cx="274264" cy="801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円弧 150"/>
          <p:cNvSpPr>
            <a:spLocks noChangeAspect="1"/>
          </p:cNvSpPr>
          <p:nvPr/>
        </p:nvSpPr>
        <p:spPr>
          <a:xfrm rot="16200000" flipV="1">
            <a:off x="2234715" y="4119898"/>
            <a:ext cx="272788" cy="272788"/>
          </a:xfrm>
          <a:prstGeom prst="arc">
            <a:avLst>
              <a:gd name="adj1" fmla="val 20734120"/>
              <a:gd name="adj2" fmla="val 12908929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1929591" y="4263914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</a:rPr>
              <a:t>0.5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grpSp>
        <p:nvGrpSpPr>
          <p:cNvPr id="153" name="グループ化 152"/>
          <p:cNvGrpSpPr/>
          <p:nvPr/>
        </p:nvGrpSpPr>
        <p:grpSpPr>
          <a:xfrm rot="16200000" flipH="1">
            <a:off x="2622904" y="5546606"/>
            <a:ext cx="617027" cy="622824"/>
            <a:chOff x="5010701" y="3057898"/>
            <a:chExt cx="617027" cy="917098"/>
          </a:xfrm>
        </p:grpSpPr>
        <p:cxnSp>
          <p:nvCxnSpPr>
            <p:cNvPr id="154" name="直線矢印コネクタ 153"/>
            <p:cNvCxnSpPr/>
            <p:nvPr/>
          </p:nvCxnSpPr>
          <p:spPr>
            <a:xfrm rot="16200000" flipH="1">
              <a:off x="5162883" y="3510150"/>
              <a:ext cx="917098" cy="12593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矢印コネクタ 154"/>
            <p:cNvCxnSpPr/>
            <p:nvPr/>
          </p:nvCxnSpPr>
          <p:spPr>
            <a:xfrm>
              <a:off x="5010701" y="3074987"/>
              <a:ext cx="608008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テキスト ボックス 156"/>
          <p:cNvSpPr txBox="1"/>
          <p:nvPr/>
        </p:nvSpPr>
        <p:spPr>
          <a:xfrm>
            <a:off x="2187699" y="570602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</a:rPr>
              <a:t>2.0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cxnSp>
        <p:nvCxnSpPr>
          <p:cNvPr id="158" name="直線コネクタ 157"/>
          <p:cNvCxnSpPr/>
          <p:nvPr/>
        </p:nvCxnSpPr>
        <p:spPr>
          <a:xfrm>
            <a:off x="3392227" y="4837749"/>
            <a:ext cx="559880" cy="52303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グループ化 162"/>
          <p:cNvGrpSpPr/>
          <p:nvPr/>
        </p:nvGrpSpPr>
        <p:grpSpPr>
          <a:xfrm rot="16200000" flipH="1">
            <a:off x="2658508" y="4159520"/>
            <a:ext cx="545817" cy="622824"/>
            <a:chOff x="5010701" y="3057895"/>
            <a:chExt cx="608008" cy="731144"/>
          </a:xfrm>
        </p:grpSpPr>
        <p:cxnSp>
          <p:nvCxnSpPr>
            <p:cNvPr id="164" name="直線矢印コネクタ 163"/>
            <p:cNvCxnSpPr/>
            <p:nvPr/>
          </p:nvCxnSpPr>
          <p:spPr>
            <a:xfrm>
              <a:off x="5598042" y="3057895"/>
              <a:ext cx="0" cy="731144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矢印コネクタ 164"/>
            <p:cNvCxnSpPr/>
            <p:nvPr/>
          </p:nvCxnSpPr>
          <p:spPr>
            <a:xfrm>
              <a:off x="5010701" y="3074987"/>
              <a:ext cx="608008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テキスト ボックス 165"/>
          <p:cNvSpPr txBox="1"/>
          <p:nvPr/>
        </p:nvSpPr>
        <p:spPr>
          <a:xfrm>
            <a:off x="2686519" y="478506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</a:rPr>
              <a:t>2.5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grpSp>
        <p:nvGrpSpPr>
          <p:cNvPr id="167" name="グループ化 166"/>
          <p:cNvGrpSpPr/>
          <p:nvPr/>
        </p:nvGrpSpPr>
        <p:grpSpPr>
          <a:xfrm rot="16200000" flipH="1">
            <a:off x="4007704" y="5639817"/>
            <a:ext cx="608008" cy="496538"/>
            <a:chOff x="5010701" y="3057895"/>
            <a:chExt cx="608008" cy="731144"/>
          </a:xfrm>
        </p:grpSpPr>
        <p:cxnSp>
          <p:nvCxnSpPr>
            <p:cNvPr id="168" name="直線矢印コネクタ 167"/>
            <p:cNvCxnSpPr/>
            <p:nvPr/>
          </p:nvCxnSpPr>
          <p:spPr>
            <a:xfrm>
              <a:off x="5598042" y="3057895"/>
              <a:ext cx="0" cy="731144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矢印コネクタ 168"/>
            <p:cNvCxnSpPr/>
            <p:nvPr/>
          </p:nvCxnSpPr>
          <p:spPr>
            <a:xfrm>
              <a:off x="5010701" y="3074987"/>
              <a:ext cx="608008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円/楕円 170"/>
          <p:cNvSpPr>
            <a:spLocks noChangeAspect="1"/>
          </p:cNvSpPr>
          <p:nvPr/>
        </p:nvSpPr>
        <p:spPr>
          <a:xfrm>
            <a:off x="5005141" y="1798333"/>
            <a:ext cx="180000" cy="180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4762664" y="142358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(3,4)</a:t>
            </a:r>
            <a:endParaRPr kumimoji="1" lang="ja-JP" altLang="en-US" dirty="0"/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5189954" y="240374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(4,5)</a:t>
            </a:r>
            <a:endParaRPr kumimoji="1" lang="ja-JP" altLang="en-US" dirty="0"/>
          </a:p>
        </p:txBody>
      </p:sp>
      <p:sp>
        <p:nvSpPr>
          <p:cNvPr id="176" name="円/楕円 175"/>
          <p:cNvSpPr>
            <a:spLocks noChangeAspect="1"/>
          </p:cNvSpPr>
          <p:nvPr/>
        </p:nvSpPr>
        <p:spPr>
          <a:xfrm>
            <a:off x="5769961" y="2452146"/>
            <a:ext cx="180000" cy="180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4" name="曲線コネクタ 183"/>
          <p:cNvCxnSpPr>
            <a:endCxn id="74" idx="2"/>
          </p:cNvCxnSpPr>
          <p:nvPr/>
        </p:nvCxnSpPr>
        <p:spPr>
          <a:xfrm>
            <a:off x="3151063" y="1478647"/>
            <a:ext cx="623548" cy="409696"/>
          </a:xfrm>
          <a:prstGeom prst="curvedConnector3">
            <a:avLst>
              <a:gd name="adj1" fmla="val 29442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曲線コネクタ 188"/>
          <p:cNvCxnSpPr>
            <a:stCxn id="47" idx="6"/>
            <a:endCxn id="74" idx="0"/>
          </p:cNvCxnSpPr>
          <p:nvPr/>
        </p:nvCxnSpPr>
        <p:spPr>
          <a:xfrm>
            <a:off x="3241061" y="1401818"/>
            <a:ext cx="623550" cy="396515"/>
          </a:xfrm>
          <a:prstGeom prst="curved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テキスト ボックス 191"/>
          <p:cNvSpPr txBox="1"/>
          <p:nvPr/>
        </p:nvSpPr>
        <p:spPr>
          <a:xfrm>
            <a:off x="3303960" y="155190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</a:rPr>
              <a:t>2.5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sp>
        <p:nvSpPr>
          <p:cNvPr id="194" name="円/楕円 193"/>
          <p:cNvSpPr>
            <a:spLocks noChangeAspect="1"/>
          </p:cNvSpPr>
          <p:nvPr/>
        </p:nvSpPr>
        <p:spPr>
          <a:xfrm>
            <a:off x="6449712" y="2948838"/>
            <a:ext cx="180000" cy="180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8" name="直線コネクタ 207"/>
          <p:cNvCxnSpPr>
            <a:stCxn id="47" idx="4"/>
            <a:endCxn id="49" idx="0"/>
          </p:cNvCxnSpPr>
          <p:nvPr/>
        </p:nvCxnSpPr>
        <p:spPr>
          <a:xfrm flipH="1">
            <a:off x="3147735" y="1491828"/>
            <a:ext cx="3326" cy="96139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テキスト ボックス 210"/>
          <p:cNvSpPr txBox="1"/>
          <p:nvPr/>
        </p:nvSpPr>
        <p:spPr>
          <a:xfrm>
            <a:off x="2738771" y="193027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</a:rPr>
              <a:t>1</a:t>
            </a:r>
            <a:r>
              <a:rPr lang="en-US" altLang="ja-JP" sz="1400" dirty="0" smtClean="0">
                <a:solidFill>
                  <a:srgbClr val="0000FF"/>
                </a:solidFill>
              </a:rPr>
              <a:t>.5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cxnSp>
        <p:nvCxnSpPr>
          <p:cNvPr id="214" name="曲線コネクタ 213"/>
          <p:cNvCxnSpPr>
            <a:stCxn id="49" idx="4"/>
            <a:endCxn id="63" idx="3"/>
          </p:cNvCxnSpPr>
          <p:nvPr/>
        </p:nvCxnSpPr>
        <p:spPr>
          <a:xfrm rot="16200000" flipH="1">
            <a:off x="3244346" y="2536628"/>
            <a:ext cx="469255" cy="662477"/>
          </a:xfrm>
          <a:prstGeom prst="curvedConnector3">
            <a:avLst>
              <a:gd name="adj1" fmla="val 99700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テキスト ボックス 219"/>
          <p:cNvSpPr txBox="1"/>
          <p:nvPr/>
        </p:nvSpPr>
        <p:spPr>
          <a:xfrm>
            <a:off x="3371560" y="249964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</a:rPr>
              <a:t>1</a:t>
            </a:r>
            <a:r>
              <a:rPr lang="en-US" altLang="ja-JP" sz="1400" dirty="0" smtClean="0">
                <a:solidFill>
                  <a:srgbClr val="0000FF"/>
                </a:solidFill>
              </a:rPr>
              <a:t>.5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2961413" y="294197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</a:rPr>
              <a:t>2.0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grpSp>
        <p:nvGrpSpPr>
          <p:cNvPr id="222" name="グループ化 221"/>
          <p:cNvGrpSpPr/>
          <p:nvPr/>
        </p:nvGrpSpPr>
        <p:grpSpPr>
          <a:xfrm>
            <a:off x="4925614" y="4712590"/>
            <a:ext cx="608008" cy="613442"/>
            <a:chOff x="5010701" y="3057895"/>
            <a:chExt cx="608008" cy="731144"/>
          </a:xfrm>
        </p:grpSpPr>
        <p:cxnSp>
          <p:nvCxnSpPr>
            <p:cNvPr id="223" name="直線矢印コネクタ 222"/>
            <p:cNvCxnSpPr/>
            <p:nvPr/>
          </p:nvCxnSpPr>
          <p:spPr>
            <a:xfrm>
              <a:off x="5598042" y="3057895"/>
              <a:ext cx="0" cy="731144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矢印コネクタ 223"/>
            <p:cNvCxnSpPr/>
            <p:nvPr/>
          </p:nvCxnSpPr>
          <p:spPr>
            <a:xfrm>
              <a:off x="5010701" y="3074987"/>
              <a:ext cx="608008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5" name="直線コネクタ 224"/>
          <p:cNvCxnSpPr>
            <a:stCxn id="63" idx="6"/>
            <a:endCxn id="79" idx="2"/>
          </p:cNvCxnSpPr>
          <p:nvPr/>
        </p:nvCxnSpPr>
        <p:spPr>
          <a:xfrm flipV="1">
            <a:off x="3963852" y="3036839"/>
            <a:ext cx="1115368" cy="200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74" idx="6"/>
            <a:endCxn id="171" idx="2"/>
          </p:cNvCxnSpPr>
          <p:nvPr/>
        </p:nvCxnSpPr>
        <p:spPr>
          <a:xfrm>
            <a:off x="3954611" y="1888343"/>
            <a:ext cx="105053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円/楕円 235"/>
          <p:cNvSpPr>
            <a:spLocks noChangeAspect="1"/>
          </p:cNvSpPr>
          <p:nvPr/>
        </p:nvSpPr>
        <p:spPr>
          <a:xfrm>
            <a:off x="4372677" y="2400826"/>
            <a:ext cx="180000" cy="180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3810212" y="23061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(2,5)</a:t>
            </a:r>
            <a:endParaRPr kumimoji="1" lang="ja-JP" altLang="en-US" dirty="0"/>
          </a:p>
        </p:txBody>
      </p:sp>
      <p:sp>
        <p:nvSpPr>
          <p:cNvPr id="238" name="テキスト ボックス 237"/>
          <p:cNvSpPr txBox="1"/>
          <p:nvPr/>
        </p:nvSpPr>
        <p:spPr>
          <a:xfrm>
            <a:off x="4321511" y="162861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</a:rPr>
              <a:t>2.5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cxnSp>
        <p:nvCxnSpPr>
          <p:cNvPr id="239" name="直線コネクタ 238"/>
          <p:cNvCxnSpPr>
            <a:stCxn id="74" idx="5"/>
            <a:endCxn id="236" idx="1"/>
          </p:cNvCxnSpPr>
          <p:nvPr/>
        </p:nvCxnSpPr>
        <p:spPr>
          <a:xfrm>
            <a:off x="3928251" y="1951990"/>
            <a:ext cx="470786" cy="47519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テキスト ボックス 241"/>
          <p:cNvSpPr txBox="1"/>
          <p:nvPr/>
        </p:nvSpPr>
        <p:spPr>
          <a:xfrm>
            <a:off x="3763009" y="205353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</a:rPr>
              <a:t>1</a:t>
            </a:r>
            <a:r>
              <a:rPr lang="en-US" altLang="ja-JP" sz="1400" dirty="0" smtClean="0">
                <a:solidFill>
                  <a:srgbClr val="0000FF"/>
                </a:solidFill>
              </a:rPr>
              <a:t>.5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sp>
        <p:nvSpPr>
          <p:cNvPr id="243" name="テキスト ボックス 242"/>
          <p:cNvSpPr txBox="1"/>
          <p:nvPr/>
        </p:nvSpPr>
        <p:spPr>
          <a:xfrm>
            <a:off x="4317374" y="304963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</a:rPr>
              <a:t>1</a:t>
            </a:r>
            <a:r>
              <a:rPr lang="en-US" altLang="ja-JP" sz="1400" dirty="0" smtClean="0">
                <a:solidFill>
                  <a:srgbClr val="0000FF"/>
                </a:solidFill>
              </a:rPr>
              <a:t>.0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cxnSp>
        <p:nvCxnSpPr>
          <p:cNvPr id="244" name="直線コネクタ 243"/>
          <p:cNvCxnSpPr>
            <a:stCxn id="236" idx="5"/>
            <a:endCxn id="79" idx="1"/>
          </p:cNvCxnSpPr>
          <p:nvPr/>
        </p:nvCxnSpPr>
        <p:spPr>
          <a:xfrm>
            <a:off x="4526317" y="2554483"/>
            <a:ext cx="579263" cy="41870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テキスト ボックス 246"/>
          <p:cNvSpPr txBox="1"/>
          <p:nvPr/>
        </p:nvSpPr>
        <p:spPr>
          <a:xfrm>
            <a:off x="4401809" y="261919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</a:rPr>
              <a:t>2.0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cxnSp>
        <p:nvCxnSpPr>
          <p:cNvPr id="248" name="直線コネクタ 247"/>
          <p:cNvCxnSpPr>
            <a:stCxn id="171" idx="5"/>
            <a:endCxn id="176" idx="1"/>
          </p:cNvCxnSpPr>
          <p:nvPr/>
        </p:nvCxnSpPr>
        <p:spPr>
          <a:xfrm>
            <a:off x="5158781" y="1951990"/>
            <a:ext cx="637540" cy="52651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曲線コネクタ 250"/>
          <p:cNvCxnSpPr>
            <a:stCxn id="171" idx="6"/>
            <a:endCxn id="176" idx="0"/>
          </p:cNvCxnSpPr>
          <p:nvPr/>
        </p:nvCxnSpPr>
        <p:spPr>
          <a:xfrm>
            <a:off x="5185141" y="1888343"/>
            <a:ext cx="674820" cy="563803"/>
          </a:xfrm>
          <a:prstGeom prst="curved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テキスト ボックス 253"/>
          <p:cNvSpPr txBox="1"/>
          <p:nvPr/>
        </p:nvSpPr>
        <p:spPr>
          <a:xfrm>
            <a:off x="5653815" y="1858196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</a:rPr>
              <a:t>2.0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sp>
        <p:nvSpPr>
          <p:cNvPr id="255" name="テキスト ボックス 254"/>
          <p:cNvSpPr txBox="1"/>
          <p:nvPr/>
        </p:nvSpPr>
        <p:spPr>
          <a:xfrm>
            <a:off x="5097997" y="210355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</a:rPr>
              <a:t>1</a:t>
            </a:r>
            <a:r>
              <a:rPr lang="en-US" altLang="ja-JP" sz="1400" dirty="0" smtClean="0">
                <a:solidFill>
                  <a:srgbClr val="0000FF"/>
                </a:solidFill>
              </a:rPr>
              <a:t>.5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sp>
        <p:nvSpPr>
          <p:cNvPr id="259" name="テキスト ボックス 258"/>
          <p:cNvSpPr txBox="1"/>
          <p:nvPr/>
        </p:nvSpPr>
        <p:spPr>
          <a:xfrm>
            <a:off x="6378133" y="308750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(5,6)</a:t>
            </a:r>
            <a:endParaRPr kumimoji="1" lang="ja-JP" altLang="en-US" dirty="0"/>
          </a:p>
        </p:txBody>
      </p:sp>
      <p:sp>
        <p:nvSpPr>
          <p:cNvPr id="260" name="テキスト ボックス 259"/>
          <p:cNvSpPr txBox="1"/>
          <p:nvPr/>
        </p:nvSpPr>
        <p:spPr>
          <a:xfrm>
            <a:off x="4995404" y="310249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(3,6)</a:t>
            </a:r>
            <a:endParaRPr kumimoji="1" lang="ja-JP" altLang="en-US" dirty="0"/>
          </a:p>
        </p:txBody>
      </p:sp>
      <p:cxnSp>
        <p:nvCxnSpPr>
          <p:cNvPr id="261" name="直線コネクタ 260"/>
          <p:cNvCxnSpPr>
            <a:stCxn id="176" idx="5"/>
            <a:endCxn id="194" idx="1"/>
          </p:cNvCxnSpPr>
          <p:nvPr/>
        </p:nvCxnSpPr>
        <p:spPr>
          <a:xfrm>
            <a:off x="5923601" y="2605803"/>
            <a:ext cx="552471" cy="36939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曲線コネクタ 270"/>
          <p:cNvCxnSpPr>
            <a:stCxn id="176" idx="6"/>
            <a:endCxn id="194" idx="7"/>
          </p:cNvCxnSpPr>
          <p:nvPr/>
        </p:nvCxnSpPr>
        <p:spPr>
          <a:xfrm>
            <a:off x="5949961" y="2542156"/>
            <a:ext cx="653391" cy="433045"/>
          </a:xfrm>
          <a:prstGeom prst="curved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/>
          <p:cNvCxnSpPr>
            <a:stCxn id="82" idx="5"/>
            <a:endCxn id="50" idx="1"/>
          </p:cNvCxnSpPr>
          <p:nvPr/>
        </p:nvCxnSpPr>
        <p:spPr>
          <a:xfrm>
            <a:off x="5584235" y="5479689"/>
            <a:ext cx="674686" cy="60515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テキスト ボックス 278"/>
          <p:cNvSpPr txBox="1"/>
          <p:nvPr/>
        </p:nvSpPr>
        <p:spPr>
          <a:xfrm>
            <a:off x="6202009" y="236898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</a:rPr>
              <a:t>2.0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sp>
        <p:nvSpPr>
          <p:cNvPr id="280" name="テキスト ボックス 279"/>
          <p:cNvSpPr txBox="1"/>
          <p:nvPr/>
        </p:nvSpPr>
        <p:spPr>
          <a:xfrm>
            <a:off x="5789717" y="266161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</a:rPr>
              <a:t>1</a:t>
            </a:r>
            <a:r>
              <a:rPr lang="en-US" altLang="ja-JP" sz="1400" dirty="0" smtClean="0">
                <a:solidFill>
                  <a:srgbClr val="0000FF"/>
                </a:solidFill>
              </a:rPr>
              <a:t>.5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sp>
        <p:nvSpPr>
          <p:cNvPr id="281" name="テキスト ボックス 280"/>
          <p:cNvSpPr txBox="1"/>
          <p:nvPr/>
        </p:nvSpPr>
        <p:spPr>
          <a:xfrm>
            <a:off x="5875277" y="547449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</a:rPr>
              <a:t>1.5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cxnSp>
        <p:nvCxnSpPr>
          <p:cNvPr id="284" name="直線コネクタ 283"/>
          <p:cNvCxnSpPr>
            <a:stCxn id="79" idx="6"/>
            <a:endCxn id="194" idx="2"/>
          </p:cNvCxnSpPr>
          <p:nvPr/>
        </p:nvCxnSpPr>
        <p:spPr>
          <a:xfrm>
            <a:off x="5259220" y="3036839"/>
            <a:ext cx="1190492" cy="200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テキスト ボックス 286"/>
          <p:cNvSpPr txBox="1"/>
          <p:nvPr/>
        </p:nvSpPr>
        <p:spPr>
          <a:xfrm>
            <a:off x="5669131" y="303569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</a:rPr>
              <a:t>1</a:t>
            </a:r>
            <a:r>
              <a:rPr lang="en-US" altLang="ja-JP" sz="1400" dirty="0" smtClean="0">
                <a:solidFill>
                  <a:srgbClr val="0000FF"/>
                </a:solidFill>
              </a:rPr>
              <a:t>.0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78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428899" y="188640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ブロックの</a:t>
            </a:r>
            <a:r>
              <a:rPr lang="ja-JP" altLang="en-US" b="1" dirty="0" smtClean="0"/>
              <a:t>取得と設置</a:t>
            </a:r>
            <a:endParaRPr lang="en-US" altLang="ja-JP" b="1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65679" y="764704"/>
            <a:ext cx="72126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① 対象</a:t>
            </a:r>
            <a:r>
              <a:rPr kumimoji="1" lang="ja-JP" altLang="en-US" dirty="0" smtClean="0"/>
              <a:t>ブロックを囲む中間点のうち、総移動コストが最小となる</a:t>
            </a:r>
            <a:r>
              <a:rPr lang="ja-JP" altLang="en-US" dirty="0"/>
              <a:t>点</a:t>
            </a:r>
            <a:r>
              <a:rPr lang="ja-JP" altLang="en-US" dirty="0" smtClean="0"/>
              <a:t>を探索。ただし、車体は対象ブロックの方を向くこと。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② 探索した中間点へ移動。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③ 前進し、ブロックの手前まで移動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④ アームを上げてブロックの色を取得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⑤ ブロックの色が黒であれば、次のブロックに対して①から実行。そうでなければ⑥へ。</a:t>
            </a:r>
            <a:endParaRPr kumimoji="1" lang="en-US" altLang="ja-JP" dirty="0" smtClean="0"/>
          </a:p>
          <a:p>
            <a:endParaRPr lang="en-US" altLang="ja-JP" dirty="0"/>
          </a:p>
          <a:p>
            <a:pPr marL="342900" indent="-342900">
              <a:buAutoNum type="circleNumDbPlain" startAt="6"/>
            </a:pPr>
            <a:r>
              <a:rPr kumimoji="1" lang="ja-JP" altLang="en-US" dirty="0" smtClean="0"/>
              <a:t>ブロックと同色の最も近い偶数座標点を求め、①、②を実行。</a:t>
            </a:r>
            <a:endParaRPr kumimoji="1" lang="en-US" altLang="ja-JP" dirty="0" smtClean="0"/>
          </a:p>
          <a:p>
            <a:pPr marL="342900" indent="-342900">
              <a:buAutoNum type="circleNumDbPlain" startAt="6"/>
            </a:pPr>
            <a:endParaRPr lang="en-US" altLang="ja-JP" dirty="0"/>
          </a:p>
          <a:p>
            <a:pPr marL="342900" indent="-342900">
              <a:buAutoNum type="circleNumDbPlain" startAt="6"/>
            </a:pPr>
            <a:r>
              <a:rPr kumimoji="1" lang="ja-JP" altLang="en-US" dirty="0" smtClean="0"/>
              <a:t>前進し、</a:t>
            </a:r>
            <a:r>
              <a:rPr lang="ja-JP" altLang="en-US" dirty="0"/>
              <a:t>輪の中</a:t>
            </a:r>
            <a:r>
              <a:rPr lang="ja-JP" altLang="en-US" dirty="0" smtClean="0"/>
              <a:t>にブロックを置く。</a:t>
            </a:r>
            <a:endParaRPr lang="en-US" altLang="ja-JP" dirty="0" smtClean="0"/>
          </a:p>
          <a:p>
            <a:pPr marL="342900" indent="-342900">
              <a:buAutoNum type="circleNumDbPlain" startAt="6"/>
            </a:pPr>
            <a:endParaRPr kumimoji="1" lang="en-US" altLang="ja-JP" dirty="0"/>
          </a:p>
          <a:p>
            <a:pPr marL="342900" indent="-342900">
              <a:buAutoNum type="circleNumDbPlain" startAt="6"/>
            </a:pPr>
            <a:r>
              <a:rPr lang="ja-JP" altLang="en-US" dirty="0" smtClean="0"/>
              <a:t>後退する。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4251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795185" y="18864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ゲームの終了</a:t>
            </a:r>
            <a:endParaRPr lang="en-US" altLang="ja-JP" b="1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4169143" y="1730548"/>
            <a:ext cx="4129267" cy="3980991"/>
            <a:chOff x="1691680" y="1052736"/>
            <a:chExt cx="5688632" cy="5472608"/>
          </a:xfrm>
        </p:grpSpPr>
        <p:sp>
          <p:nvSpPr>
            <p:cNvPr id="5" name="正方形/長方形 4"/>
            <p:cNvSpPr/>
            <p:nvPr/>
          </p:nvSpPr>
          <p:spPr>
            <a:xfrm>
              <a:off x="1691680" y="1052736"/>
              <a:ext cx="5688632" cy="547260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6" name="グループ化 5"/>
            <p:cNvGrpSpPr/>
            <p:nvPr/>
          </p:nvGrpSpPr>
          <p:grpSpPr>
            <a:xfrm>
              <a:off x="2303748" y="1628800"/>
              <a:ext cx="4348100" cy="4338123"/>
              <a:chOff x="2303748" y="1628800"/>
              <a:chExt cx="4348100" cy="4338123"/>
            </a:xfrm>
          </p:grpSpPr>
          <p:sp>
            <p:nvSpPr>
              <p:cNvPr id="27" name="正方形/長方形 26"/>
              <p:cNvSpPr>
                <a:spLocks noChangeAspect="1"/>
              </p:cNvSpPr>
              <p:nvPr/>
            </p:nvSpPr>
            <p:spPr>
              <a:xfrm>
                <a:off x="2331848" y="1646923"/>
                <a:ext cx="4320000" cy="43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8" name="直線コネクタ 27"/>
              <p:cNvCxnSpPr/>
              <p:nvPr/>
            </p:nvCxnSpPr>
            <p:spPr>
              <a:xfrm>
                <a:off x="2303748" y="3086923"/>
                <a:ext cx="43200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/>
              <p:cNvCxnSpPr/>
              <p:nvPr/>
            </p:nvCxnSpPr>
            <p:spPr>
              <a:xfrm rot="5400000">
                <a:off x="1611848" y="3788801"/>
                <a:ext cx="43200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/>
              <p:cNvCxnSpPr/>
              <p:nvPr/>
            </p:nvCxnSpPr>
            <p:spPr>
              <a:xfrm rot="5400000">
                <a:off x="3051848" y="3788800"/>
                <a:ext cx="43200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/>
              <p:cNvCxnSpPr/>
              <p:nvPr/>
            </p:nvCxnSpPr>
            <p:spPr>
              <a:xfrm>
                <a:off x="2303748" y="4526923"/>
                <a:ext cx="43200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グループ化 6"/>
            <p:cNvGrpSpPr/>
            <p:nvPr/>
          </p:nvGrpSpPr>
          <p:grpSpPr>
            <a:xfrm>
              <a:off x="2168278" y="1476238"/>
              <a:ext cx="1760240" cy="1764660"/>
              <a:chOff x="2168278" y="1482928"/>
              <a:chExt cx="1760240" cy="1764660"/>
            </a:xfrm>
          </p:grpSpPr>
          <p:sp>
            <p:nvSpPr>
              <p:cNvPr id="23" name="円/楕円 22"/>
              <p:cNvSpPr>
                <a:spLocks noChangeAspect="1"/>
              </p:cNvSpPr>
              <p:nvPr/>
            </p:nvSpPr>
            <p:spPr>
              <a:xfrm>
                <a:off x="2168278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AF1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/>
              <p:cNvSpPr>
                <a:spLocks noChangeAspect="1"/>
              </p:cNvSpPr>
              <p:nvPr/>
            </p:nvSpPr>
            <p:spPr>
              <a:xfrm>
                <a:off x="3604482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AF1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/>
              <p:cNvSpPr>
                <a:spLocks noChangeAspect="1"/>
              </p:cNvSpPr>
              <p:nvPr/>
            </p:nvSpPr>
            <p:spPr>
              <a:xfrm>
                <a:off x="3604482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AF1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/>
              <p:cNvSpPr>
                <a:spLocks noChangeAspect="1"/>
              </p:cNvSpPr>
              <p:nvPr/>
            </p:nvSpPr>
            <p:spPr>
              <a:xfrm>
                <a:off x="2168278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AF1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5061100" y="1476238"/>
              <a:ext cx="1760240" cy="1764660"/>
              <a:chOff x="2168278" y="1482928"/>
              <a:chExt cx="1760240" cy="1764660"/>
            </a:xfrm>
          </p:grpSpPr>
          <p:sp>
            <p:nvSpPr>
              <p:cNvPr id="19" name="円/楕円 18"/>
              <p:cNvSpPr>
                <a:spLocks noChangeAspect="1"/>
              </p:cNvSpPr>
              <p:nvPr/>
            </p:nvSpPr>
            <p:spPr>
              <a:xfrm>
                <a:off x="2168278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/>
              <p:cNvSpPr>
                <a:spLocks noChangeAspect="1"/>
              </p:cNvSpPr>
              <p:nvPr/>
            </p:nvSpPr>
            <p:spPr>
              <a:xfrm>
                <a:off x="3604482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>
                <a:spLocks noChangeAspect="1"/>
              </p:cNvSpPr>
              <p:nvPr/>
            </p:nvSpPr>
            <p:spPr>
              <a:xfrm>
                <a:off x="3604482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/>
              <p:cNvSpPr>
                <a:spLocks noChangeAspect="1"/>
              </p:cNvSpPr>
              <p:nvPr/>
            </p:nvSpPr>
            <p:spPr>
              <a:xfrm>
                <a:off x="2168278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2168278" y="4356558"/>
              <a:ext cx="1760240" cy="1764660"/>
              <a:chOff x="2168278" y="1482928"/>
              <a:chExt cx="1760240" cy="1764660"/>
            </a:xfrm>
          </p:grpSpPr>
          <p:sp>
            <p:nvSpPr>
              <p:cNvPr id="15" name="円/楕円 14"/>
              <p:cNvSpPr>
                <a:spLocks noChangeAspect="1"/>
              </p:cNvSpPr>
              <p:nvPr/>
            </p:nvSpPr>
            <p:spPr>
              <a:xfrm>
                <a:off x="2168278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/楕円 15"/>
              <p:cNvSpPr>
                <a:spLocks noChangeAspect="1"/>
              </p:cNvSpPr>
              <p:nvPr/>
            </p:nvSpPr>
            <p:spPr>
              <a:xfrm>
                <a:off x="3604482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/>
              <p:cNvSpPr>
                <a:spLocks noChangeAspect="1"/>
              </p:cNvSpPr>
              <p:nvPr/>
            </p:nvSpPr>
            <p:spPr>
              <a:xfrm>
                <a:off x="3604482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/>
              <p:cNvSpPr>
                <a:spLocks noChangeAspect="1"/>
              </p:cNvSpPr>
              <p:nvPr/>
            </p:nvSpPr>
            <p:spPr>
              <a:xfrm>
                <a:off x="2168278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5061100" y="4356558"/>
              <a:ext cx="1760240" cy="1764660"/>
              <a:chOff x="2168278" y="1482928"/>
              <a:chExt cx="1760240" cy="1764660"/>
            </a:xfrm>
          </p:grpSpPr>
          <p:sp>
            <p:nvSpPr>
              <p:cNvPr id="11" name="円/楕円 10"/>
              <p:cNvSpPr>
                <a:spLocks noChangeAspect="1"/>
              </p:cNvSpPr>
              <p:nvPr/>
            </p:nvSpPr>
            <p:spPr>
              <a:xfrm>
                <a:off x="2168278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/楕円 11"/>
              <p:cNvSpPr>
                <a:spLocks noChangeAspect="1"/>
              </p:cNvSpPr>
              <p:nvPr/>
            </p:nvSpPr>
            <p:spPr>
              <a:xfrm>
                <a:off x="3604482" y="1482928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2"/>
              <p:cNvSpPr>
                <a:spLocks noChangeAspect="1"/>
              </p:cNvSpPr>
              <p:nvPr/>
            </p:nvSpPr>
            <p:spPr>
              <a:xfrm>
                <a:off x="3604482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/>
              <p:cNvSpPr>
                <a:spLocks noChangeAspect="1"/>
              </p:cNvSpPr>
              <p:nvPr/>
            </p:nvSpPr>
            <p:spPr>
              <a:xfrm>
                <a:off x="2168278" y="2923516"/>
                <a:ext cx="324036" cy="3240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2" name="正方形/長方形 31"/>
          <p:cNvSpPr/>
          <p:nvPr/>
        </p:nvSpPr>
        <p:spPr>
          <a:xfrm>
            <a:off x="2771800" y="858223"/>
            <a:ext cx="3672408" cy="5830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764704"/>
            <a:ext cx="59046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ゲームエリア右の出口につながる</a:t>
            </a:r>
            <a:r>
              <a:rPr lang="ja-JP" altLang="en-US" dirty="0" smtClean="0"/>
              <a:t>レーン（出口レーン）に移動する直前のグリッド座標を決定する。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①以下の候補のうち、最も移動コストの小さい点を選択する。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b="1" dirty="0" smtClean="0"/>
              <a:t>候補</a:t>
            </a:r>
            <a:r>
              <a:rPr lang="en-US" altLang="ja-JP" b="1" dirty="0" smtClean="0"/>
              <a:t>A</a:t>
            </a:r>
            <a:r>
              <a:rPr lang="ja-JP" altLang="en-US" b="1" dirty="0" smtClean="0"/>
              <a:t>（　）</a:t>
            </a:r>
            <a:r>
              <a:rPr lang="en-US" altLang="ja-JP" dirty="0" smtClean="0"/>
              <a:t>:</a:t>
            </a:r>
            <a:r>
              <a:rPr lang="ja-JP" altLang="en-US" dirty="0" smtClean="0"/>
              <a:t> 座標（</a:t>
            </a:r>
            <a:r>
              <a:rPr lang="en-US" altLang="ja-JP" dirty="0"/>
              <a:t>6</a:t>
            </a:r>
            <a:r>
              <a:rPr lang="en-US" altLang="ja-JP" dirty="0" smtClean="0"/>
              <a:t>,0</a:t>
            </a:r>
            <a:r>
              <a:rPr lang="ja-JP" altLang="en-US" dirty="0" smtClean="0"/>
              <a:t>）</a:t>
            </a:r>
            <a:r>
              <a:rPr lang="ja-JP" altLang="en-US" dirty="0"/>
              <a:t>、</a:t>
            </a:r>
            <a:r>
              <a:rPr lang="ja-JP" altLang="en-US" dirty="0" smtClean="0"/>
              <a:t>（</a:t>
            </a:r>
            <a:r>
              <a:rPr lang="en-US" altLang="ja-JP" dirty="0"/>
              <a:t>6</a:t>
            </a:r>
            <a:r>
              <a:rPr lang="en-US" altLang="ja-JP" dirty="0" smtClean="0"/>
              <a:t>,2</a:t>
            </a:r>
            <a:r>
              <a:rPr lang="ja-JP" altLang="en-US" dirty="0" smtClean="0"/>
              <a:t>）</a:t>
            </a:r>
            <a:r>
              <a:rPr lang="ja-JP" altLang="en-US" dirty="0"/>
              <a:t>、</a:t>
            </a:r>
            <a:r>
              <a:rPr lang="ja-JP" altLang="en-US" dirty="0" smtClean="0"/>
              <a:t>（</a:t>
            </a:r>
            <a:r>
              <a:rPr lang="en-US" altLang="ja-JP" dirty="0"/>
              <a:t>6</a:t>
            </a:r>
            <a:r>
              <a:rPr lang="en-US" altLang="ja-JP" dirty="0" smtClean="0"/>
              <a:t>,4</a:t>
            </a:r>
            <a:r>
              <a:rPr lang="ja-JP" altLang="en-US" dirty="0" smtClean="0"/>
              <a:t>）、（</a:t>
            </a:r>
            <a:r>
              <a:rPr lang="en-US" altLang="ja-JP" dirty="0" smtClean="0"/>
              <a:t>6,6</a:t>
            </a:r>
            <a:r>
              <a:rPr lang="ja-JP" altLang="en-US" dirty="0" smtClean="0"/>
              <a:t>）で</a:t>
            </a:r>
            <a:r>
              <a:rPr lang="ja-JP" altLang="en-US" dirty="0" smtClean="0"/>
              <a:t>ブロックが</a:t>
            </a:r>
            <a:r>
              <a:rPr lang="ja-JP" altLang="en-US" b="1" dirty="0" smtClean="0"/>
              <a:t>置かれていない</a:t>
            </a:r>
            <a:r>
              <a:rPr lang="ja-JP" altLang="en-US" dirty="0" smtClean="0"/>
              <a:t>点の中、出口に最も近い点のすぐ左</a:t>
            </a:r>
            <a:r>
              <a:rPr lang="ja-JP" altLang="en-US" dirty="0" smtClean="0"/>
              <a:t>の中間点。車体の向きは（</a:t>
            </a:r>
            <a:r>
              <a:rPr lang="en-US" altLang="ja-JP" dirty="0" smtClean="0"/>
              <a:t>1,0</a:t>
            </a:r>
            <a:r>
              <a:rPr lang="ja-JP" altLang="en-US" dirty="0" smtClean="0"/>
              <a:t>）。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b="1" dirty="0" smtClean="0"/>
              <a:t>候補</a:t>
            </a:r>
            <a:r>
              <a:rPr lang="en-US" altLang="ja-JP" b="1" dirty="0" smtClean="0"/>
              <a:t>B</a:t>
            </a:r>
            <a:r>
              <a:rPr lang="ja-JP" altLang="en-US" b="1" dirty="0" smtClean="0"/>
              <a:t>（　）</a:t>
            </a:r>
            <a:r>
              <a:rPr lang="ja-JP" altLang="en-US" dirty="0" smtClean="0"/>
              <a:t>：座標</a:t>
            </a:r>
            <a:r>
              <a:rPr lang="ja-JP" altLang="en-US" dirty="0"/>
              <a:t>（</a:t>
            </a:r>
            <a:r>
              <a:rPr lang="en-US" altLang="ja-JP" dirty="0" smtClean="0"/>
              <a:t>6,1</a:t>
            </a:r>
            <a:r>
              <a:rPr lang="ja-JP" altLang="en-US" dirty="0" smtClean="0"/>
              <a:t>）</a:t>
            </a:r>
            <a:r>
              <a:rPr lang="ja-JP" altLang="en-US" dirty="0"/>
              <a:t>、（</a:t>
            </a:r>
            <a:r>
              <a:rPr lang="en-US" altLang="ja-JP" dirty="0" smtClean="0"/>
              <a:t>6,3</a:t>
            </a:r>
            <a:r>
              <a:rPr lang="ja-JP" altLang="en-US" dirty="0" smtClean="0"/>
              <a:t>）</a:t>
            </a:r>
            <a:r>
              <a:rPr lang="ja-JP" altLang="en-US" dirty="0"/>
              <a:t>、（</a:t>
            </a:r>
            <a:r>
              <a:rPr lang="en-US" altLang="ja-JP" dirty="0" smtClean="0"/>
              <a:t>6,5</a:t>
            </a:r>
            <a:r>
              <a:rPr lang="ja-JP" altLang="en-US" dirty="0" smtClean="0"/>
              <a:t>） 。車体の向きは（</a:t>
            </a:r>
            <a:r>
              <a:rPr lang="en-US" altLang="ja-JP" dirty="0" smtClean="0"/>
              <a:t>0,1</a:t>
            </a:r>
            <a:r>
              <a:rPr lang="ja-JP" altLang="en-US" dirty="0" smtClean="0"/>
              <a:t>）。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② 各候補で移動パターンが異なる。</a:t>
            </a:r>
            <a:endParaRPr lang="en-US" altLang="ja-JP" dirty="0" smtClean="0"/>
          </a:p>
          <a:p>
            <a:r>
              <a:rPr lang="ja-JP" altLang="en-US" dirty="0" smtClean="0"/>
              <a:t>候補</a:t>
            </a:r>
            <a:r>
              <a:rPr lang="en-US" altLang="ja-JP" dirty="0" smtClean="0"/>
              <a:t>A</a:t>
            </a:r>
            <a:r>
              <a:rPr lang="ja-JP" altLang="en-US" dirty="0" smtClean="0"/>
              <a:t>に移動した場合：出口レーンまで直進し、左</a:t>
            </a:r>
            <a:r>
              <a:rPr lang="en-US" altLang="ja-JP" dirty="0" smtClean="0"/>
              <a:t>90</a:t>
            </a:r>
            <a:r>
              <a:rPr lang="ja-JP" altLang="en-US" dirty="0" smtClean="0"/>
              <a:t>度旋回。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候補</a:t>
            </a:r>
            <a:r>
              <a:rPr lang="en-US" altLang="ja-JP" dirty="0" smtClean="0"/>
              <a:t>B</a:t>
            </a:r>
            <a:r>
              <a:rPr lang="ja-JP" altLang="en-US" dirty="0" smtClean="0"/>
              <a:t>に移動した場合：左</a:t>
            </a:r>
            <a:r>
              <a:rPr lang="en-US" altLang="ja-JP" dirty="0" smtClean="0"/>
              <a:t>90</a:t>
            </a:r>
            <a:r>
              <a:rPr lang="ja-JP" altLang="en-US" dirty="0" smtClean="0"/>
              <a:t>度旋回し、</a:t>
            </a:r>
            <a:r>
              <a:rPr lang="ja-JP" altLang="en-US" dirty="0"/>
              <a:t>出口レーンまで直進</a:t>
            </a:r>
            <a:r>
              <a:rPr lang="ja-JP" altLang="en-US" dirty="0" smtClean="0"/>
              <a:t>し、</a:t>
            </a:r>
            <a:r>
              <a:rPr lang="ja-JP" altLang="en-US" dirty="0"/>
              <a:t>左</a:t>
            </a:r>
            <a:r>
              <a:rPr lang="en-US" altLang="ja-JP" dirty="0"/>
              <a:t>90</a:t>
            </a:r>
            <a:r>
              <a:rPr lang="ja-JP" altLang="en-US" dirty="0"/>
              <a:t>度旋回</a:t>
            </a:r>
            <a:endParaRPr lang="en-US" altLang="ja-JP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583924" y="166928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(0,6)</a:t>
            </a:r>
            <a:endParaRPr kumimoji="1" lang="ja-JP" altLang="en-US" dirty="0"/>
          </a:p>
        </p:txBody>
      </p:sp>
      <p:grpSp>
        <p:nvGrpSpPr>
          <p:cNvPr id="39" name="グループ化 38"/>
          <p:cNvGrpSpPr/>
          <p:nvPr/>
        </p:nvGrpSpPr>
        <p:grpSpPr>
          <a:xfrm>
            <a:off x="7322778" y="1853954"/>
            <a:ext cx="1497694" cy="4858444"/>
            <a:chOff x="7026210" y="1659417"/>
            <a:chExt cx="1497694" cy="4858444"/>
          </a:xfrm>
        </p:grpSpPr>
        <p:grpSp>
          <p:nvGrpSpPr>
            <p:cNvPr id="34" name="グループ化 33"/>
            <p:cNvGrpSpPr/>
            <p:nvPr/>
          </p:nvGrpSpPr>
          <p:grpSpPr>
            <a:xfrm flipH="1">
              <a:off x="7026210" y="1659417"/>
              <a:ext cx="1497694" cy="4858444"/>
              <a:chOff x="539552" y="-1207117"/>
              <a:chExt cx="1800000" cy="5439051"/>
            </a:xfrm>
          </p:grpSpPr>
          <p:sp>
            <p:nvSpPr>
              <p:cNvPr id="35" name="円弧 34"/>
              <p:cNvSpPr/>
              <p:nvPr/>
            </p:nvSpPr>
            <p:spPr>
              <a:xfrm rot="10800000">
                <a:off x="539552" y="2431934"/>
                <a:ext cx="1800000" cy="1800000"/>
              </a:xfrm>
              <a:prstGeom prst="arc">
                <a:avLst>
                  <a:gd name="adj1" fmla="val 18309595"/>
                  <a:gd name="adj2" fmla="val 0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6" name="直線コネクタ 35"/>
              <p:cNvCxnSpPr/>
              <p:nvPr/>
            </p:nvCxnSpPr>
            <p:spPr>
              <a:xfrm flipH="1">
                <a:off x="539552" y="-1207117"/>
                <a:ext cx="0" cy="456549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直線コネクタ 36"/>
            <p:cNvCxnSpPr/>
            <p:nvPr/>
          </p:nvCxnSpPr>
          <p:spPr>
            <a:xfrm>
              <a:off x="8522049" y="5444495"/>
              <a:ext cx="0" cy="372725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テキスト ボックス 39"/>
          <p:cNvSpPr txBox="1"/>
          <p:nvPr/>
        </p:nvSpPr>
        <p:spPr>
          <a:xfrm>
            <a:off x="7770947" y="53732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(6,6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1" name="円/楕円 40"/>
          <p:cNvSpPr>
            <a:spLocks noChangeAspect="1"/>
          </p:cNvSpPr>
          <p:nvPr/>
        </p:nvSpPr>
        <p:spPr>
          <a:xfrm>
            <a:off x="7165450" y="2067773"/>
            <a:ext cx="163636" cy="163655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>
            <a:spLocks noChangeAspect="1"/>
          </p:cNvSpPr>
          <p:nvPr/>
        </p:nvSpPr>
        <p:spPr>
          <a:xfrm>
            <a:off x="7165450" y="3121329"/>
            <a:ext cx="163636" cy="163655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>
            <a:spLocks noChangeAspect="1"/>
          </p:cNvSpPr>
          <p:nvPr/>
        </p:nvSpPr>
        <p:spPr>
          <a:xfrm>
            <a:off x="7165450" y="4160614"/>
            <a:ext cx="163636" cy="163655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>
            <a:spLocks noChangeAspect="1"/>
          </p:cNvSpPr>
          <p:nvPr/>
        </p:nvSpPr>
        <p:spPr>
          <a:xfrm>
            <a:off x="7165450" y="5209561"/>
            <a:ext cx="163636" cy="163655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>
            <a:spLocks noChangeAspect="1"/>
          </p:cNvSpPr>
          <p:nvPr/>
        </p:nvSpPr>
        <p:spPr>
          <a:xfrm>
            <a:off x="1262259" y="2231428"/>
            <a:ext cx="163636" cy="163655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>
            <a:spLocks noChangeAspect="1"/>
          </p:cNvSpPr>
          <p:nvPr/>
        </p:nvSpPr>
        <p:spPr>
          <a:xfrm>
            <a:off x="7693239" y="2564904"/>
            <a:ext cx="163636" cy="16365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FF"/>
              </a:solidFill>
            </a:endParaRPr>
          </a:p>
        </p:txBody>
      </p:sp>
      <p:sp>
        <p:nvSpPr>
          <p:cNvPr id="48" name="円/楕円 47"/>
          <p:cNvSpPr>
            <a:spLocks noChangeAspect="1"/>
          </p:cNvSpPr>
          <p:nvPr/>
        </p:nvSpPr>
        <p:spPr>
          <a:xfrm>
            <a:off x="7693239" y="3645024"/>
            <a:ext cx="163636" cy="16365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FF"/>
              </a:solidFill>
            </a:endParaRPr>
          </a:p>
        </p:txBody>
      </p:sp>
      <p:sp>
        <p:nvSpPr>
          <p:cNvPr id="49" name="円/楕円 48"/>
          <p:cNvSpPr>
            <a:spLocks noChangeAspect="1"/>
          </p:cNvSpPr>
          <p:nvPr/>
        </p:nvSpPr>
        <p:spPr>
          <a:xfrm>
            <a:off x="7693239" y="4725144"/>
            <a:ext cx="163636" cy="16365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FF"/>
              </a:solidFill>
            </a:endParaRPr>
          </a:p>
        </p:txBody>
      </p:sp>
      <p:sp>
        <p:nvSpPr>
          <p:cNvPr id="50" name="円/楕円 49"/>
          <p:cNvSpPr>
            <a:spLocks noChangeAspect="1"/>
          </p:cNvSpPr>
          <p:nvPr/>
        </p:nvSpPr>
        <p:spPr>
          <a:xfrm>
            <a:off x="1262259" y="3337353"/>
            <a:ext cx="163636" cy="16365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FF"/>
              </a:solidFill>
            </a:endParaRPr>
          </a:p>
        </p:txBody>
      </p:sp>
      <p:cxnSp>
        <p:nvCxnSpPr>
          <p:cNvPr id="51" name="直線コネクタ 50"/>
          <p:cNvCxnSpPr/>
          <p:nvPr/>
        </p:nvCxnSpPr>
        <p:spPr>
          <a:xfrm>
            <a:off x="7334847" y="2159243"/>
            <a:ext cx="141361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8826264" y="2132856"/>
            <a:ext cx="0" cy="59489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/>
          <p:cNvSpPr>
            <a:spLocks noChangeAspect="1"/>
          </p:cNvSpPr>
          <p:nvPr/>
        </p:nvSpPr>
        <p:spPr>
          <a:xfrm rot="16200000" flipV="1">
            <a:off x="8532440" y="2066282"/>
            <a:ext cx="354606" cy="354606"/>
          </a:xfrm>
          <a:prstGeom prst="arc">
            <a:avLst>
              <a:gd name="adj1" fmla="val 5138940"/>
              <a:gd name="adj2" fmla="val 11794193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矢印コネクタ 57"/>
          <p:cNvCxnSpPr/>
          <p:nvPr/>
        </p:nvCxnSpPr>
        <p:spPr>
          <a:xfrm rot="5400000">
            <a:off x="7488303" y="3751887"/>
            <a:ext cx="274264" cy="801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7178056" y="1988840"/>
            <a:ext cx="274264" cy="801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7903418" y="3734052"/>
            <a:ext cx="855801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8819678" y="3726851"/>
            <a:ext cx="0" cy="59489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円弧 68"/>
          <p:cNvSpPr>
            <a:spLocks noChangeAspect="1"/>
          </p:cNvSpPr>
          <p:nvPr/>
        </p:nvSpPr>
        <p:spPr>
          <a:xfrm rot="16200000" flipV="1">
            <a:off x="7661994" y="3598417"/>
            <a:ext cx="354606" cy="354606"/>
          </a:xfrm>
          <a:prstGeom prst="arc">
            <a:avLst>
              <a:gd name="adj1" fmla="val 10409135"/>
              <a:gd name="adj2" fmla="val 16905607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7410355" y="6379067"/>
            <a:ext cx="10246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出口レーン</a:t>
            </a:r>
          </a:p>
        </p:txBody>
      </p:sp>
      <p:sp>
        <p:nvSpPr>
          <p:cNvPr id="71" name="円弧 70"/>
          <p:cNvSpPr>
            <a:spLocks noChangeAspect="1"/>
          </p:cNvSpPr>
          <p:nvPr/>
        </p:nvSpPr>
        <p:spPr>
          <a:xfrm rot="16200000" flipV="1">
            <a:off x="8538790" y="3619624"/>
            <a:ext cx="354606" cy="354606"/>
          </a:xfrm>
          <a:prstGeom prst="arc">
            <a:avLst>
              <a:gd name="adj1" fmla="val 5138940"/>
              <a:gd name="adj2" fmla="val 11794193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07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655</Words>
  <Application>Microsoft Office PowerPoint</Application>
  <PresentationFormat>画面に合わせる (4:3)</PresentationFormat>
  <Paragraphs>154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twalk</dc:creator>
  <cp:lastModifiedBy>twalk</cp:lastModifiedBy>
  <cp:revision>53</cp:revision>
  <dcterms:created xsi:type="dcterms:W3CDTF">2016-07-14T15:15:38Z</dcterms:created>
  <dcterms:modified xsi:type="dcterms:W3CDTF">2016-07-15T22:01:24Z</dcterms:modified>
</cp:coreProperties>
</file>