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0" d="100"/>
          <a:sy n="260" d="100"/>
        </p:scale>
        <p:origin x="5358" y="4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0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7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5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2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2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0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4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0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46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6385-1E20-4E75-938E-8CB9243ED2A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1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758582" y="639341"/>
            <a:ext cx="1710629" cy="289332"/>
            <a:chOff x="108961" y="835133"/>
            <a:chExt cx="705349" cy="289332"/>
          </a:xfrm>
        </p:grpSpPr>
        <p:sp>
          <p:nvSpPr>
            <p:cNvPr id="5" name="正方形/長方形 4"/>
            <p:cNvSpPr/>
            <p:nvPr/>
          </p:nvSpPr>
          <p:spPr>
            <a:xfrm>
              <a:off x="108961" y="835133"/>
              <a:ext cx="705349" cy="289332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8" tIns="45714" rIns="91428" bIns="45714" rtlCol="0" anchor="ctr"/>
            <a:lstStyle/>
            <a:p>
              <a:pPr algn="ctr"/>
              <a:endPara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13109" y="878200"/>
              <a:ext cx="68686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　</a:t>
              </a:r>
              <a:r>
                <a:rPr lang="en-US" altLang="ja-JP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5.4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自己位置推定</a:t>
              </a:r>
              <a:endPara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2193830" y="1359657"/>
            <a:ext cx="3437732" cy="3527142"/>
            <a:chOff x="5764393" y="5075633"/>
            <a:chExt cx="4890568" cy="5017764"/>
          </a:xfrm>
        </p:grpSpPr>
        <p:sp>
          <p:nvSpPr>
            <p:cNvPr id="8" name="円弧 7"/>
            <p:cNvSpPr>
              <a:spLocks noChangeAspect="1"/>
            </p:cNvSpPr>
            <p:nvPr/>
          </p:nvSpPr>
          <p:spPr>
            <a:xfrm>
              <a:off x="5764393" y="5202241"/>
              <a:ext cx="4890568" cy="4891156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/>
            <p:cNvGrpSpPr/>
            <p:nvPr/>
          </p:nvGrpSpPr>
          <p:grpSpPr>
            <a:xfrm rot="3857177">
              <a:off x="6778161" y="5238045"/>
              <a:ext cx="737632" cy="412808"/>
              <a:chOff x="7585665" y="2266306"/>
              <a:chExt cx="737632" cy="412808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7585665" y="2266306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>
                <a:off x="8221177" y="2275124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7681436" y="2447194"/>
                <a:ext cx="535374" cy="457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 rot="2053306">
              <a:off x="5796198" y="6058372"/>
              <a:ext cx="737632" cy="412808"/>
              <a:chOff x="7585665" y="2266306"/>
              <a:chExt cx="737632" cy="412808"/>
            </a:xfrm>
          </p:grpSpPr>
          <p:sp>
            <p:nvSpPr>
              <p:cNvPr id="13" name="角丸四角形 12"/>
              <p:cNvSpPr/>
              <p:nvPr/>
            </p:nvSpPr>
            <p:spPr>
              <a:xfrm>
                <a:off x="7585665" y="2266306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8221177" y="2275124"/>
                <a:ext cx="102120" cy="4039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681437" y="2447194"/>
                <a:ext cx="544847" cy="5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cxnSp>
          <p:nvCxnSpPr>
            <p:cNvPr id="11" name="直線コネクタ 10"/>
            <p:cNvCxnSpPr>
              <a:stCxn id="37" idx="1"/>
            </p:cNvCxnSpPr>
            <p:nvPr/>
          </p:nvCxnSpPr>
          <p:spPr>
            <a:xfrm>
              <a:off x="7133987" y="5409112"/>
              <a:ext cx="1043141" cy="223282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36" idx="3"/>
            </p:cNvCxnSpPr>
            <p:nvPr/>
          </p:nvCxnSpPr>
          <p:spPr>
            <a:xfrm>
              <a:off x="6158245" y="6264868"/>
              <a:ext cx="2018882" cy="13829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円弧 18"/>
          <p:cNvSpPr>
            <a:spLocks noChangeAspect="1"/>
          </p:cNvSpPr>
          <p:nvPr/>
        </p:nvSpPr>
        <p:spPr>
          <a:xfrm rot="4574878">
            <a:off x="3645744" y="2907387"/>
            <a:ext cx="334120" cy="334160"/>
          </a:xfrm>
          <a:prstGeom prst="arc">
            <a:avLst>
              <a:gd name="adj1" fmla="val 7753775"/>
              <a:gd name="adj2" fmla="val 10981213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979767" y="990211"/>
                <a:ext cx="4480663" cy="1708148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トレッド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長（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105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105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車輪半径（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</a:t>
                </a:r>
                <a:r>
                  <a:rPr lang="en-US" altLang="ja-JP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微小時間での右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サーボモーターの回転角の変化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量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105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105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微小時間での</a:t>
                </a:r>
                <a:r>
                  <a:rPr lang="ja-JP" altLang="en-US" sz="105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左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サーボモーターの回転角の変化量（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105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105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走行体の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座標（</a:t>
                </a:r>
                <a:r>
                  <a:rPr lang="en-US" altLang="ja-JP" sz="1050" b="0" dirty="0" smtClean="0">
                    <a:ea typeface="HG丸ｺﾞｼｯｸM-PRO" panose="020F0600000000000000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 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走行体の方向（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微小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時間での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機体の進行方向の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変化量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横軸</a:t>
                </a:r>
                <a:r>
                  <a:rPr lang="ja-JP" altLang="en-US" sz="105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方向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の</a:t>
                </a:r>
                <a:r>
                  <a:rPr lang="ja-JP" altLang="en-US" sz="105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位置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変化（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  <a:p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縦軸</a:t>
                </a:r>
                <a:r>
                  <a:rPr lang="ja-JP" altLang="en-US" sz="1050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方向</a:t>
                </a:r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の位置変化（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）：</a:t>
                </a:r>
                <a14:m>
                  <m:oMath xmlns:m="http://schemas.openxmlformats.org/officeDocument/2006/math">
                    <m:r>
                      <a:rPr lang="ja-JP" altLang="en-US" sz="105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1050" dirty="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 </a:t>
                </a:r>
                <a:endParaRPr lang="ja-JP" altLang="en-US" sz="105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767" y="990211"/>
                <a:ext cx="4480663" cy="1708148"/>
              </a:xfrm>
              <a:prstGeom prst="rect">
                <a:avLst/>
              </a:prstGeom>
              <a:blipFill rotWithShape="1">
                <a:blip r:embed="rId2"/>
                <a:stretch>
                  <a:fillRect b="-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弧 20"/>
          <p:cNvSpPr>
            <a:spLocks noChangeAspect="1"/>
          </p:cNvSpPr>
          <p:nvPr/>
        </p:nvSpPr>
        <p:spPr>
          <a:xfrm>
            <a:off x="2346230" y="1601054"/>
            <a:ext cx="3437732" cy="3438145"/>
          </a:xfrm>
          <a:prstGeom prst="arc">
            <a:avLst>
              <a:gd name="adj1" fmla="val 12922278"/>
              <a:gd name="adj2" fmla="val 14485159"/>
            </a:avLst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/>
          <p:cNvSpPr>
            <a:spLocks noChangeAspect="1"/>
          </p:cNvSpPr>
          <p:nvPr/>
        </p:nvSpPr>
        <p:spPr>
          <a:xfrm>
            <a:off x="1963710" y="1203840"/>
            <a:ext cx="3972652" cy="3973129"/>
          </a:xfrm>
          <a:prstGeom prst="arc">
            <a:avLst>
              <a:gd name="adj1" fmla="val 12837570"/>
              <a:gd name="adj2" fmla="val 14621218"/>
            </a:avLst>
          </a:prstGeom>
          <a:ln w="19050">
            <a:solidFill>
              <a:srgbClr val="0066FF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414897" y="2706775"/>
                <a:ext cx="398819" cy="215431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∆</m:t>
                      </m:r>
                      <m:r>
                        <a:rPr lang="ja-JP" altLang="en-US" sz="800" i="1" smtClean="0">
                          <a:latin typeface="Cambria Math"/>
                          <a:ea typeface="HG丸ｺﾞｼｯｸM-PRO" panose="020F0600000000000000" pitchFamily="50" charset="-128"/>
                        </a:rPr>
                        <m:t>𝜃</m:t>
                      </m:r>
                    </m:oMath>
                  </m:oMathPara>
                </a14:m>
                <a:endParaRPr lang="ja-JP" altLang="en-US" sz="8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97" y="2706775"/>
                <a:ext cx="398819" cy="2154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>
          <a:xfrm flipH="1">
            <a:off x="2505288" y="2204864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>
            <a:spLocks noChangeAspect="1"/>
          </p:cNvSpPr>
          <p:nvPr/>
        </p:nvSpPr>
        <p:spPr>
          <a:xfrm rot="4500000">
            <a:off x="2467066" y="2182104"/>
            <a:ext cx="54000" cy="54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>
            <a:spLocks noChangeAspect="1"/>
          </p:cNvSpPr>
          <p:nvPr/>
        </p:nvSpPr>
        <p:spPr>
          <a:xfrm rot="900000">
            <a:off x="3143060" y="1590452"/>
            <a:ext cx="54000" cy="54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170188" y="1669528"/>
            <a:ext cx="0" cy="53957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750278" y="2167616"/>
                <a:ext cx="3436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900" i="1" smtClean="0">
                          <a:latin typeface="Cambria Math"/>
                        </a:rPr>
                        <m:t>∆</m:t>
                      </m:r>
                      <m:r>
                        <a:rPr kumimoji="1" lang="en-US" altLang="ja-JP" sz="9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sz="9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8" y="2167616"/>
                <a:ext cx="343620" cy="230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915816" y="1921049"/>
                <a:ext cx="3453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900" i="1" smtClean="0">
                          <a:latin typeface="Cambria Math"/>
                        </a:rPr>
                        <m:t>∆</m:t>
                      </m:r>
                      <m:r>
                        <a:rPr kumimoji="1" lang="en-US" altLang="ja-JP" sz="9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1" lang="ja-JP" altLang="en-US" sz="9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21049"/>
                <a:ext cx="345351" cy="230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/>
          <p:cNvCxnSpPr/>
          <p:nvPr/>
        </p:nvCxnSpPr>
        <p:spPr>
          <a:xfrm flipV="1">
            <a:off x="3146496" y="1448654"/>
            <a:ext cx="385600" cy="18014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3889816" y="3074467"/>
            <a:ext cx="190765" cy="8912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3342954" y="1542385"/>
            <a:ext cx="697414" cy="15382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648637" y="2957791"/>
                <a:ext cx="1369862" cy="433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105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105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105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37" y="2957791"/>
                <a:ext cx="1369862" cy="4332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正方形/長方形 66"/>
              <p:cNvSpPr/>
              <p:nvPr/>
            </p:nvSpPr>
            <p:spPr>
              <a:xfrm>
                <a:off x="3568532" y="2059894"/>
                <a:ext cx="25744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32" y="2059894"/>
                <a:ext cx="257443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テキスト ボックス 68"/>
          <p:cNvSpPr txBox="1"/>
          <p:nvPr/>
        </p:nvSpPr>
        <p:spPr>
          <a:xfrm>
            <a:off x="5921004" y="3034624"/>
            <a:ext cx="16033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</a:t>
            </a:r>
            <a:r>
              <a:rPr lang="ja-JP" altLang="en-US" sz="1050" dirty="0" smtClean="0"/>
              <a:t>直進時は無限大となる</a:t>
            </a:r>
            <a:r>
              <a:rPr lang="ja-JP" altLang="en-US" sz="1050" dirty="0"/>
              <a:t>）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4635710" y="3356678"/>
                <a:ext cx="1571391" cy="432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105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105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105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10" y="3356678"/>
                <a:ext cx="1571391" cy="43236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正方形/長方形 70"/>
              <p:cNvSpPr/>
              <p:nvPr/>
            </p:nvSpPr>
            <p:spPr>
              <a:xfrm>
                <a:off x="2134702" y="2346436"/>
                <a:ext cx="37433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HG丸ｺﾞｼｯｸM-PRO" panose="020F0600000000000000" pitchFamily="50" charset="-128"/>
                        </a:rPr>
                        <m:t>2</m:t>
                      </m:r>
                      <m:sSub>
                        <m:sSubPr>
                          <m:ctrlPr>
                            <a:rPr lang="en-US" altLang="ja-JP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71" name="正方形/長方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02" y="2346436"/>
                <a:ext cx="374333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コネクタ 71"/>
          <p:cNvCxnSpPr/>
          <p:nvPr/>
        </p:nvCxnSpPr>
        <p:spPr>
          <a:xfrm flipV="1">
            <a:off x="2135037" y="2182916"/>
            <a:ext cx="83318" cy="1225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V="1">
            <a:off x="2492117" y="2457816"/>
            <a:ext cx="83318" cy="1225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rot="21480000">
            <a:off x="2186541" y="2244166"/>
            <a:ext cx="347235" cy="2749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635710" y="4077072"/>
                <a:ext cx="182158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1050" b="0" i="0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105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105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105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1050" b="0" i="0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105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105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105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105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105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10" y="4077072"/>
                <a:ext cx="1821588" cy="4154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正方形/長方形 84"/>
          <p:cNvSpPr/>
          <p:nvPr/>
        </p:nvSpPr>
        <p:spPr>
          <a:xfrm>
            <a:off x="4211960" y="2751677"/>
            <a:ext cx="19351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走行体の旋回半径と方向変化</a:t>
            </a:r>
            <a:endParaRPr lang="ja-JP" altLang="en-US" sz="1050" dirty="0"/>
          </a:p>
        </p:txBody>
      </p:sp>
      <p:sp>
        <p:nvSpPr>
          <p:cNvPr id="86" name="正方形/長方形 85"/>
          <p:cNvSpPr/>
          <p:nvPr/>
        </p:nvSpPr>
        <p:spPr>
          <a:xfrm>
            <a:off x="4211960" y="3823156"/>
            <a:ext cx="13965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走行体の位置の変化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845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204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twalk</dc:creator>
  <cp:lastModifiedBy>twalk</cp:lastModifiedBy>
  <cp:revision>17</cp:revision>
  <dcterms:created xsi:type="dcterms:W3CDTF">2016-08-13T23:52:37Z</dcterms:created>
  <dcterms:modified xsi:type="dcterms:W3CDTF">2016-08-14T06:56:41Z</dcterms:modified>
</cp:coreProperties>
</file>