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
  </p:notesMasterIdLst>
  <p:sldIdLst>
    <p:sldId id="261" r:id="rId2"/>
  </p:sldIdLst>
  <p:sldSz cx="15119350" cy="10691813"/>
  <p:notesSz cx="9866313" cy="14295438"/>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0000FF"/>
    <a:srgbClr val="FF00FF"/>
    <a:srgbClr val="FFFFFF"/>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4660"/>
  </p:normalViewPr>
  <p:slideViewPr>
    <p:cSldViewPr snapToGrid="0">
      <p:cViewPr>
        <p:scale>
          <a:sx n="172" d="100"/>
          <a:sy n="172" d="100"/>
        </p:scale>
        <p:origin x="-6306" y="-7470"/>
      </p:cViewPr>
      <p:guideLst>
        <p:guide orient="horz" pos="3367"/>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717254"/>
          </a:xfrm>
          <a:prstGeom prst="rect">
            <a:avLst/>
          </a:prstGeom>
        </p:spPr>
        <p:txBody>
          <a:bodyPr vert="horz" lIns="133073" tIns="66536" rIns="133073" bIns="66536"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8627" y="1"/>
            <a:ext cx="4275403" cy="717254"/>
          </a:xfrm>
          <a:prstGeom prst="rect">
            <a:avLst/>
          </a:prstGeom>
        </p:spPr>
        <p:txBody>
          <a:bodyPr vert="horz" lIns="133073" tIns="66536" rIns="133073" bIns="66536" rtlCol="0"/>
          <a:lstStyle>
            <a:lvl1pPr algn="r">
              <a:defRPr sz="1700"/>
            </a:lvl1pPr>
          </a:lstStyle>
          <a:p>
            <a:fld id="{729140AA-5DCF-4644-846F-5EE03622738A}" type="datetimeFigureOut">
              <a:rPr kumimoji="1" lang="ja-JP" altLang="en-US" smtClean="0"/>
              <a:t>2016/8/18</a:t>
            </a:fld>
            <a:endParaRPr kumimoji="1" lang="ja-JP" altLang="en-US"/>
          </a:p>
        </p:txBody>
      </p:sp>
      <p:sp>
        <p:nvSpPr>
          <p:cNvPr id="4" name="スライド イメージ プレースホルダー 3"/>
          <p:cNvSpPr>
            <a:spLocks noGrp="1" noRot="1" noChangeAspect="1"/>
          </p:cNvSpPr>
          <p:nvPr>
            <p:ph type="sldImg" idx="2"/>
          </p:nvPr>
        </p:nvSpPr>
        <p:spPr>
          <a:xfrm>
            <a:off x="1522413" y="1787525"/>
            <a:ext cx="6821487" cy="4822825"/>
          </a:xfrm>
          <a:prstGeom prst="rect">
            <a:avLst/>
          </a:prstGeom>
          <a:noFill/>
          <a:ln w="12700">
            <a:solidFill>
              <a:prstClr val="black"/>
            </a:solidFill>
          </a:ln>
        </p:spPr>
        <p:txBody>
          <a:bodyPr vert="horz" lIns="133073" tIns="66536" rIns="133073" bIns="66536" rtlCol="0" anchor="ctr"/>
          <a:lstStyle/>
          <a:p>
            <a:endParaRPr lang="ja-JP" altLang="en-US"/>
          </a:p>
        </p:txBody>
      </p:sp>
      <p:sp>
        <p:nvSpPr>
          <p:cNvPr id="5" name="ノート プレースホルダー 4"/>
          <p:cNvSpPr>
            <a:spLocks noGrp="1"/>
          </p:cNvSpPr>
          <p:nvPr>
            <p:ph type="body" sz="quarter" idx="3"/>
          </p:nvPr>
        </p:nvSpPr>
        <p:spPr>
          <a:xfrm>
            <a:off x="986632" y="6879680"/>
            <a:ext cx="7893050" cy="5628829"/>
          </a:xfrm>
          <a:prstGeom prst="rect">
            <a:avLst/>
          </a:prstGeom>
        </p:spPr>
        <p:txBody>
          <a:bodyPr vert="horz" lIns="133073" tIns="66536" rIns="133073" bIns="6653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6"/>
            <a:ext cx="4275403" cy="717253"/>
          </a:xfrm>
          <a:prstGeom prst="rect">
            <a:avLst/>
          </a:prstGeom>
        </p:spPr>
        <p:txBody>
          <a:bodyPr vert="horz" lIns="133073" tIns="66536" rIns="133073" bIns="66536"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8627" y="13578186"/>
            <a:ext cx="4275403" cy="717253"/>
          </a:xfrm>
          <a:prstGeom prst="rect">
            <a:avLst/>
          </a:prstGeom>
        </p:spPr>
        <p:txBody>
          <a:bodyPr vert="horz" lIns="133073" tIns="66536" rIns="133073" bIns="66536" rtlCol="0" anchor="b"/>
          <a:lstStyle>
            <a:lvl1pPr algn="r">
              <a:defRPr sz="17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0.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0615" y="9432565"/>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28941"/>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38076"/>
            <a:ext cx="1890681"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経路の選択基準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54612" y="6338077"/>
            <a:ext cx="842895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28940"/>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45518"/>
            <a:ext cx="5938710" cy="830997"/>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４ｘ４マスの格子であるゲームエリアを、格子点間の中点で分割し、下図のような座標系で表現した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ブロックの有無を持つ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として表現す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。走行体の振る舞い</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抽象マップ上で検討</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、実際の動作へ変換する。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28943"/>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392502"/>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ブロックの色の管理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392503"/>
            <a:ext cx="8428948" cy="1107884"/>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28942"/>
            <a:ext cx="2428870"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走行体の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移動規則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787457"/>
            <a:ext cx="6723272" cy="1323439"/>
          </a:xfrm>
          <a:prstGeom prst="rect">
            <a:avLst/>
          </a:prstGeom>
        </p:spPr>
        <p:txBody>
          <a:bodyPr wrap="square">
            <a:spAutoFit/>
          </a:bodyPr>
          <a:lstStyle/>
          <a:p>
            <a:pPr indent="233362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停止中は、常にサークルとサークルの中間</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は、必ず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軸に</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把持しておらず、かつ停止中のみ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変えることができる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左図に例示</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520580"/>
            <a:ext cx="6285918" cy="2862322"/>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終点での走行体の向きと反対の隣接点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の矩形</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右図の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赤破線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を含む矩形</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青破線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とする。走行体は探索範囲中の格子点を経由するが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始点と終点を除く矩形の頂点は除外す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の規則に従って移動しながら、通過した経由点を記録する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を設ける。探索子は右下図のように、次の移動先が複数になるたびに複製・分岐</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、それぞれの方向に移動する。探索子の停止条件は以下の通り。</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探索成功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の向きと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探索失敗</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・終点に到達し、終点での走行体の向きとの違いが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endParaRPr lang="en-US" altLang="ja-JP" sz="120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25" y="2719653"/>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20012"/>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29715"/>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475909"/>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27521"/>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3984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2681" y="1756990"/>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4205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3203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3296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318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653388"/>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91173" y="4946867"/>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079511"/>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480074"/>
            <a:ext cx="8261054" cy="954107"/>
          </a:xfrm>
          <a:prstGeom prst="rect">
            <a:avLst/>
          </a:prstGeom>
        </p:spPr>
        <p:txBody>
          <a:bodyPr wrap="square">
            <a:spAutoFit/>
          </a:bodyPr>
          <a:lstStyle/>
          <a:p>
            <a:pPr indent="188118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で探索した経路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、抽象マップ上での移動距離と抽象走行体の向きの変更から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を算出し、移動コストが最も低い経路を選択する。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6978897"/>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xmlns:a14="http://schemas.microsoft.com/office/drawing/2010/main">
          <mc:Choice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smtClean="0">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6"/>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ext uri="{D42A27DB-BD31-4B8C-83A1-F6EECF244321}">
                <p14:modId xmlns:p14="http://schemas.microsoft.com/office/powerpoint/2010/main" val="1102902414"/>
              </p:ext>
            </p:extLst>
          </p:nvPr>
        </p:nvGraphicFramePr>
        <p:xfrm>
          <a:off x="6491664" y="7418472"/>
          <a:ext cx="5063030" cy="731520"/>
        </p:xfrm>
        <a:graphic>
          <a:graphicData uri="http://schemas.openxmlformats.org/drawingml/2006/table">
            <a:tbl>
              <a:tblPr firstRow="1" bandRow="1">
                <a:tableStyleId>{5C22544A-7EE6-4342-B048-85BDC9FD1C3A}</a:tableStyleId>
              </a:tblPr>
              <a:tblGrid>
                <a:gridCol w="1865926"/>
                <a:gridCol w="3197104"/>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pPr marL="0" marR="0" indent="0" algn="l" defTabSz="1425550" rtl="0" eaLnBrk="1" fontAlgn="auto" latinLnBrk="0" hangingPunct="1">
                        <a:lnSpc>
                          <a:spcPct val="100000"/>
                        </a:lnSpc>
                        <a:spcBef>
                          <a:spcPts val="0"/>
                        </a:spcBef>
                        <a:spcAft>
                          <a:spcPts val="0"/>
                        </a:spcAft>
                        <a:buClrTx/>
                        <a:buSzTx/>
                        <a:buFontTx/>
                        <a:buNone/>
                        <a:tabLst/>
                        <a:defRPr/>
                      </a:pPr>
                      <a:r>
                        <a:rPr kumimoji="1" lang="ja-JP" altLang="en-US" sz="1000" b="1" dirty="0" smtClean="0"/>
                        <a:t>向きの急激な変化による現実の走行体への影響を低減</a:t>
                      </a:r>
                      <a:endParaRPr kumimoji="1" lang="ja-JP" altLang="en-US" sz="1000" b="1" dirty="0"/>
                    </a:p>
                  </a:txBody>
                  <a:tcPr/>
                </a:tc>
              </a:tr>
            </a:tbl>
          </a:graphicData>
        </a:graphic>
      </p:graphicFrame>
      <mc:AlternateContent xmlns:mc="http://schemas.openxmlformats.org/markup-compatibility/2006" xmlns:a14="http://schemas.microsoft.com/office/drawing/2010/main">
        <mc:Choice Requires="a14">
          <p:sp>
            <p:nvSpPr>
              <p:cNvPr id="1092" name="正方形/長方形 1091"/>
              <p:cNvSpPr/>
              <p:nvPr/>
            </p:nvSpPr>
            <p:spPr>
              <a:xfrm>
                <a:off x="6683126" y="8205557"/>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panose="02040503050406030204" pitchFamily="18" charset="0"/>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は右周りを正とする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xmlns="">
          <p:sp>
            <p:nvSpPr>
              <p:cNvPr id="1092" name="正方形/長方形 1091"/>
              <p:cNvSpPr>
                <a:spLocks noRot="1" noChangeAspect="1" noMove="1" noResize="1" noEditPoints="1" noAdjustHandles="1" noChangeArrowheads="1" noChangeShapeType="1" noTextEdit="1"/>
              </p:cNvSpPr>
              <p:nvPr/>
            </p:nvSpPr>
            <p:spPr>
              <a:xfrm>
                <a:off x="6683126" y="8205557"/>
                <a:ext cx="6723141" cy="415498"/>
              </a:xfrm>
              <a:prstGeom prst="rect">
                <a:avLst/>
              </a:prstGeom>
              <a:blipFill rotWithShape="0">
                <a:blip r:embed="rId7"/>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16451"/>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93" name="テキスト ボックス 1092"/>
              <p:cNvSpPr txBox="1"/>
              <p:nvPr/>
            </p:nvSpPr>
            <p:spPr>
              <a:xfrm>
                <a:off x="8726602" y="8598126"/>
                <a:ext cx="2058897"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panose="02040503050406030204" pitchFamily="18" charset="0"/>
                            </a:rPr>
                          </m:ctrlPr>
                        </m:naryPr>
                        <m:sub/>
                        <m:sup/>
                        <m:e>
                          <m:f>
                            <m:fPr>
                              <m:ctrlPr>
                                <a:rPr kumimoji="1" lang="en-US" altLang="ja-JP" sz="1200" i="1" smtClean="0">
                                  <a:latin typeface="Cambria Math" panose="02040503050406030204" pitchFamily="18" charset="0"/>
                                </a:rPr>
                              </m:ctrlPr>
                            </m:fPr>
                            <m:num>
                              <m:r>
                                <a:rPr kumimoji="1" lang="en-US" altLang="ja-JP" sz="1200" b="0" i="1" smtClean="0">
                                  <a:latin typeface="Cambria Math"/>
                                </a:rPr>
                                <m:t>2</m:t>
                              </m:r>
                              <m:d>
                                <m:dPr>
                                  <m:ctrlPr>
                                    <a:rPr kumimoji="1" lang="en-US" altLang="ja-JP" sz="1200" i="1" smtClean="0">
                                      <a:latin typeface="Cambria Math" panose="02040503050406030204" pitchFamily="18" charset="0"/>
                                    </a:rPr>
                                  </m:ctrlPr>
                                </m:dPr>
                                <m:e>
                                  <m:f>
                                    <m:fPr>
                                      <m:type m:val="lin"/>
                                      <m:ctrlPr>
                                        <a:rPr lang="en-US" altLang="ja-JP" sz="1200" i="1">
                                          <a:latin typeface="Cambria Math" panose="02040503050406030204" pitchFamily="18" charset="0"/>
                                        </a:rPr>
                                      </m:ctrlPr>
                                    </m:fPr>
                                    <m:num>
                                      <m:r>
                                        <a:rPr lang="en-US" altLang="ja-JP" sz="1200" b="0" i="1" smtClean="0">
                                          <a:latin typeface="Cambria Math"/>
                                        </a:rPr>
                                        <m:t>1+</m:t>
                                      </m:r>
                                      <m:d>
                                        <m:dPr>
                                          <m:begChr m:val="|"/>
                                          <m:endChr m:val="|"/>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panose="02040503050406030204" pitchFamily="18" charset="0"/>
                                    </a:rPr>
                                  </m:ctrlPr>
                                </m:dPr>
                                <m:e>
                                  <m:sSub>
                                    <m:sSubPr>
                                      <m:ctrlPr>
                                        <a:rPr kumimoji="1" lang="en-US" altLang="ja-JP" sz="1200" i="1" smtClean="0">
                                          <a:latin typeface="Cambria Math" panose="02040503050406030204" pitchFamily="18" charset="0"/>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panose="02040503050406030204" pitchFamily="18" charset="0"/>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xmlns="">
          <p:sp>
            <p:nvSpPr>
              <p:cNvPr id="1093" name="テキスト ボックス 1092"/>
              <p:cNvSpPr txBox="1">
                <a:spLocks noRot="1" noChangeAspect="1" noMove="1" noResize="1" noEditPoints="1" noAdjustHandles="1" noChangeArrowheads="1" noChangeShapeType="1" noTextEdit="1"/>
              </p:cNvSpPr>
              <p:nvPr/>
            </p:nvSpPr>
            <p:spPr>
              <a:xfrm>
                <a:off x="8726602" y="8598126"/>
                <a:ext cx="2058897" cy="542713"/>
              </a:xfrm>
              <a:prstGeom prst="rect">
                <a:avLst/>
              </a:prstGeom>
              <a:blipFill rotWithShape="0">
                <a:blip r:embed="rId8"/>
                <a:stretch>
                  <a:fillRect l="-14540" t="-115730" r="-6528" b="-162921"/>
                </a:stretch>
              </a:blipFill>
            </p:spPr>
            <p:txBody>
              <a:bodyPr/>
              <a:lstStyle/>
              <a:p>
                <a:r>
                  <a:rPr lang="ja-JP" altLang="en-US">
                    <a:noFill/>
                  </a:rPr>
                  <a:t> </a:t>
                </a:r>
              </a:p>
            </p:txBody>
          </p:sp>
        </mc:Fallback>
      </mc:AlternateContent>
      <p:sp>
        <p:nvSpPr>
          <p:cNvPr id="1094" name="正方形/長方形 1093"/>
          <p:cNvSpPr/>
          <p:nvPr/>
        </p:nvSpPr>
        <p:spPr>
          <a:xfrm>
            <a:off x="6639970" y="9105721"/>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95" name="正方形/長方形 1094"/>
              <p:cNvSpPr/>
              <p:nvPr/>
            </p:nvSpPr>
            <p:spPr>
              <a:xfrm>
                <a:off x="11560366" y="8594398"/>
                <a:ext cx="3025788" cy="819070"/>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①の移動</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panose="02040503050406030204" pitchFamily="18" charset="0"/>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panose="02040503050406030204" pitchFamily="18" charset="0"/>
                            <a:ea typeface="Cambria Math"/>
                            <a:cs typeface="メイリオ" panose="020B0604030504040204" pitchFamily="50" charset="-128"/>
                          </a:rPr>
                        </m:ctrlPr>
                      </m:fPr>
                      <m:num>
                        <m:d>
                          <m:dPr>
                            <m:begChr m:val="|"/>
                            <m:endChr m:val="|"/>
                            <m:ctrlPr>
                              <a:rPr lang="en-US" altLang="ja-JP" sz="800" b="1" i="1" smtClean="0">
                                <a:latin typeface="Cambria Math" panose="02040503050406030204" pitchFamily="18" charset="0"/>
                                <a:ea typeface="Cambria Math"/>
                              </a:rPr>
                            </m:ctrlPr>
                          </m:dPr>
                          <m:e>
                            <m:r>
                              <a:rPr lang="en-US" altLang="ja-JP" sz="800" b="1" i="1">
                                <a:latin typeface="Cambria Math"/>
                                <a:ea typeface="Cambria Math"/>
                                <a:cs typeface="メイリオ" panose="020B0604030504040204" pitchFamily="50" charset="-128"/>
                              </a:rPr>
                              <m:t>𝟒𝟓</m:t>
                            </m:r>
                            <m:r>
                              <a:rPr lang="en-US" altLang="ja-JP" sz="800" b="1" i="1">
                                <a:latin typeface="Cambria Math" panose="02040503050406030204" pitchFamily="18" charset="0"/>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panose="02040503050406030204" pitchFamily="18" charset="0"/>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95" name="正方形/長方形 1094"/>
              <p:cNvSpPr>
                <a:spLocks noRot="1" noChangeAspect="1" noMove="1" noResize="1" noEditPoints="1" noAdjustHandles="1" noChangeArrowheads="1" noChangeShapeType="1" noTextEdit="1"/>
              </p:cNvSpPr>
              <p:nvPr/>
            </p:nvSpPr>
            <p:spPr>
              <a:xfrm>
                <a:off x="11560366" y="8594398"/>
                <a:ext cx="3025788" cy="819070"/>
              </a:xfrm>
              <a:prstGeom prst="rect">
                <a:avLst/>
              </a:prstGeom>
              <a:blipFill rotWithShape="0">
                <a:blip r:embed="rId9"/>
                <a:stretch>
                  <a:fillRect/>
                </a:stretch>
              </a:blipFill>
            </p:spPr>
            <p:txBody>
              <a:bodyPr/>
              <a:lstStyle/>
              <a:p>
                <a:r>
                  <a:rPr lang="ja-JP" altLang="en-US">
                    <a:noFill/>
                  </a:rPr>
                  <a:t> </a:t>
                </a:r>
              </a:p>
            </p:txBody>
          </p:sp>
        </mc:Fallback>
      </mc:AlternateContent>
      <p:sp>
        <p:nvSpPr>
          <p:cNvPr id="1099" name="テキスト ボックス 1098"/>
          <p:cNvSpPr txBox="1"/>
          <p:nvPr/>
        </p:nvSpPr>
        <p:spPr>
          <a:xfrm>
            <a:off x="376781" y="5445651"/>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07298"/>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個持つ</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色候補が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個のサークルはブロックが設置されていない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455236"/>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40927"/>
            <a:ext cx="5896599" cy="505945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865290"/>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17722"/>
            <a:ext cx="2174522" cy="1384995"/>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 制御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で述べる。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12446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1924</TotalTime>
  <Words>884</Words>
  <Application>Microsoft Office PowerPoint</Application>
  <PresentationFormat>ユーザー設定</PresentationFormat>
  <Paragraphs>85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メイリオ</vt:lpstr>
      <vt:lpstr>Arial</vt:lpstr>
      <vt:lpstr>Calibri</vt:lpstr>
      <vt:lpstr>Calibri Light</vt:lpstr>
      <vt:lpstr>Cambria Math</vt:lpstr>
      <vt:lpstr>Verdana</vt:lpstr>
      <vt:lpstr>Office テーマ</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Yajima Masashi</cp:lastModifiedBy>
  <cp:revision>205</cp:revision>
  <cp:lastPrinted>2016-08-17T01:43:32Z</cp:lastPrinted>
  <dcterms:created xsi:type="dcterms:W3CDTF">2016-08-15T01:34:35Z</dcterms:created>
  <dcterms:modified xsi:type="dcterms:W3CDTF">2016-08-18T06:41:33Z</dcterms:modified>
</cp:coreProperties>
</file>