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3"/>
  </p:notesMasterIdLst>
  <p:sldIdLst>
    <p:sldId id="260" r:id="rId2"/>
  </p:sldIdLst>
  <p:sldSz cx="15119350" cy="10691813"/>
  <p:notesSz cx="6735763" cy="9866313"/>
  <p:defaultTextStyle>
    <a:defPPr>
      <a:defRPr lang="ja-JP"/>
    </a:defPPr>
    <a:lvl1pPr marL="0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1pPr>
    <a:lvl2pPr marL="619221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2pPr>
    <a:lvl3pPr marL="1238445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3pPr>
    <a:lvl4pPr marL="1857669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4pPr>
    <a:lvl5pPr marL="2476893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5pPr>
    <a:lvl6pPr marL="3096114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6pPr>
    <a:lvl7pPr marL="3715337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7pPr>
    <a:lvl8pPr marL="4334561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8pPr>
    <a:lvl9pPr marL="4953783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4726"/>
    <a:srgbClr val="FFFFCC"/>
    <a:srgbClr val="CF14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1" d="100"/>
          <a:sy n="51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140AA-5DCF-4644-846F-5EE03622738A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014413" y="1233488"/>
            <a:ext cx="47069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88D0C-A51B-464A-9924-D3AC9720DC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088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1pPr>
    <a:lvl2pPr marL="619221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2pPr>
    <a:lvl3pPr marL="1238445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3pPr>
    <a:lvl4pPr marL="1857669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4pPr>
    <a:lvl5pPr marL="2476893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5pPr>
    <a:lvl6pPr marL="3096114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6pPr>
    <a:lvl7pPr marL="3715337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7pPr>
    <a:lvl8pPr marL="4334561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8pPr>
    <a:lvl9pPr marL="4953783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2907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76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982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1897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377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216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363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67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505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950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97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66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85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kumimoji="1"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kumimoji="1"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48" y="1794771"/>
            <a:ext cx="14544675" cy="4567270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3007982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分析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5185897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制御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7363812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設計</a:t>
            </a:r>
            <a:r>
              <a:rPr lang="en-US" altLang="ja-JP" sz="2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sz="20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1)</a:t>
            </a:r>
            <a:endParaRPr lang="ja-JP" altLang="en-US" sz="2227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9541728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設計</a:t>
            </a:r>
            <a:r>
              <a:rPr lang="en-US" altLang="ja-JP" sz="2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sz="20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2)</a:t>
            </a:r>
            <a:endParaRPr lang="ja-JP" altLang="en-US" sz="2000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2919134" y="705191"/>
            <a:ext cx="2489961" cy="709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az-Cyrl-AZ" sz="4009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゜</a:t>
            </a:r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д</a:t>
            </a:r>
            <a:r>
              <a:rPr lang="ja-JP" altLang="az-Cyrl-AZ" sz="4009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゜</a:t>
            </a:r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49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2897612" y="117632"/>
            <a:ext cx="2304288" cy="640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564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しんよこ</a:t>
            </a:r>
          </a:p>
        </p:txBody>
      </p:sp>
      <p:sp>
        <p:nvSpPr>
          <p:cNvPr id="20" name="角丸四角形 19"/>
          <p:cNvSpPr/>
          <p:nvPr/>
        </p:nvSpPr>
        <p:spPr>
          <a:xfrm>
            <a:off x="361022" y="313647"/>
            <a:ext cx="2609813" cy="679323"/>
          </a:xfrm>
          <a:prstGeom prst="roundRect">
            <a:avLst>
              <a:gd name="adj" fmla="val 0"/>
            </a:avLst>
          </a:prstGeom>
          <a:solidFill>
            <a:srgbClr val="D24726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3200" b="1" dirty="0" smtClean="0">
                <a:ln w="0"/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1. </a:t>
            </a:r>
            <a:r>
              <a:rPr lang="ja-JP" altLang="en-US" sz="3200" b="1" dirty="0" smtClean="0">
                <a:ln w="0"/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要求</a:t>
            </a:r>
            <a:endParaRPr lang="ja-JP" altLang="en-US" sz="3200" b="1" dirty="0">
              <a:ln w="0"/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1" name="四角形吹き出し 20"/>
          <p:cNvSpPr/>
          <p:nvPr/>
        </p:nvSpPr>
        <p:spPr>
          <a:xfrm>
            <a:off x="361022" y="991122"/>
            <a:ext cx="11321474" cy="682239"/>
          </a:xfrm>
          <a:prstGeom prst="wedgeRectCallout">
            <a:avLst>
              <a:gd name="adj1" fmla="val 59907"/>
              <a:gd name="adj2" fmla="val -31101"/>
            </a:avLst>
          </a:prstGeom>
          <a:solidFill>
            <a:srgbClr val="D24726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716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</a:t>
            </a:r>
            <a:r>
              <a:rPr lang="ja-JP" altLang="en-US" sz="2716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コースで</a:t>
            </a:r>
            <a:r>
              <a:rPr lang="en-US" altLang="ja-JP" sz="2716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60</a:t>
            </a:r>
            <a:r>
              <a:rPr lang="ja-JP" altLang="en-US" sz="2716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点以上取ることを目標とし、要求事項を整理した</a:t>
            </a:r>
            <a:endParaRPr lang="ja-JP" altLang="en-US" sz="2716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61022" y="1763095"/>
            <a:ext cx="3735253" cy="369332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1-1. </a:t>
            </a:r>
            <a:r>
              <a:rPr kumimoji="1" lang="ja-JP" altLang="en-US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要件分析</a:t>
            </a:r>
            <a:r>
              <a:rPr kumimoji="1"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sz="1800" b="1" dirty="0" err="1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SysML</a:t>
            </a:r>
            <a:r>
              <a:rPr lang="ja-JP" altLang="en-US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の要求図</a:t>
            </a:r>
            <a:r>
              <a:rPr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361021" y="6435534"/>
            <a:ext cx="8308713" cy="4111290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361022" y="1763095"/>
            <a:ext cx="14542094" cy="4669789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779153" y="6885092"/>
            <a:ext cx="6340197" cy="2708434"/>
          </a:xfrm>
          <a:prstGeom prst="rect">
            <a:avLst/>
          </a:prstGeom>
          <a:noFill/>
        </p:spPr>
        <p:txBody>
          <a:bodyPr wrap="none" spcCol="36000" rtlCol="0">
            <a:spAutoFit/>
          </a:bodyPr>
          <a:lstStyle/>
          <a:p>
            <a:pPr>
              <a:spcAft>
                <a:spcPts val="1800"/>
              </a:spcAft>
            </a:pP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地区予選突破に、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コースで必要となる点数を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60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点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以上と想定し、チームの目標とし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た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spcAft>
                <a:spcPts val="1800"/>
              </a:spcAft>
            </a:pP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目標達成に必要な要求を</a:t>
            </a:r>
            <a:r>
              <a:rPr lang="en-US" altLang="ja-JP" sz="20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SysML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の要求図を用いて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段階的に詳細化した。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(1-1. 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要件分析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  <a:p>
            <a:pPr>
              <a:spcAft>
                <a:spcPts val="1800"/>
              </a:spcAft>
            </a:pP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また、要件分析で抽出した派生要求を実現するため、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各要求に対して、必要となる要素技術を洗い出した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(1-2. 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要求に対応する要素技術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61022" y="6435534"/>
            <a:ext cx="2837636" cy="369332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1-2. </a:t>
            </a:r>
            <a:r>
              <a:rPr lang="ja-JP" altLang="en-US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要求に対応する要素</a:t>
            </a:r>
            <a:endParaRPr kumimoji="1" lang="ja-JP" altLang="en-US" sz="1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157114" y="7182465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</a:t>
            </a:r>
            <a:r>
              <a:rPr kumimoji="1"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要求に対応する要素の詳細は</a:t>
            </a:r>
            <a:r>
              <a:rPr kumimoji="1"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kumimoji="1"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</a:t>
            </a:r>
            <a:r>
              <a:rPr kumimoji="1"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後述する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 (</a:t>
            </a: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記述先は</a:t>
            </a:r>
            <a:r>
              <a:rPr kumimoji="1"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各番号を参照</a:t>
            </a:r>
            <a:r>
              <a:rPr kumimoji="1"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aphicFrame>
        <p:nvGraphicFramePr>
          <p:cNvPr id="34" name="表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948519"/>
              </p:ext>
            </p:extLst>
          </p:nvPr>
        </p:nvGraphicFramePr>
        <p:xfrm>
          <a:off x="462781" y="6833045"/>
          <a:ext cx="5702247" cy="3600308"/>
        </p:xfrm>
        <a:graphic>
          <a:graphicData uri="http://schemas.openxmlformats.org/drawingml/2006/table">
            <a:tbl>
              <a:tblPr/>
              <a:tblGrid>
                <a:gridCol w="2441330"/>
                <a:gridCol w="296447"/>
                <a:gridCol w="296447"/>
                <a:gridCol w="296447"/>
                <a:gridCol w="296447"/>
                <a:gridCol w="296447"/>
                <a:gridCol w="296447"/>
                <a:gridCol w="296447"/>
                <a:gridCol w="296447"/>
                <a:gridCol w="296447"/>
                <a:gridCol w="296447"/>
                <a:gridCol w="296447"/>
              </a:tblGrid>
              <a:tr h="16348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要求</a:t>
                      </a:r>
                    </a:p>
                  </a:txBody>
                  <a:tcPr marL="6539" marR="6539" marT="65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要求に対応する要素と</a:t>
                      </a:r>
                      <a:r>
                        <a:rPr lang="ja-JP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参照先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93228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移動</a:t>
                      </a:r>
                      <a:r>
                        <a:rPr lang="zh-TW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対象</a:t>
                      </a:r>
                      <a:r>
                        <a:rPr lang="ja-JP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ブロック</a:t>
                      </a:r>
                      <a:r>
                        <a:rPr lang="zh-TW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決定</a:t>
                      </a:r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lang="ja-JP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ゲームの攻略手順</a:t>
                      </a:r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6539" marR="6539" marT="6539" marB="0" vert="ea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ブロックの色の管理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6539" marR="6539" marT="6539" marB="0" vert="ea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自己位置推定機能</a:t>
                      </a:r>
                    </a:p>
                  </a:txBody>
                  <a:tcPr marL="6539" marR="6539" marT="6539" marB="0" vert="ea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経路の選択基準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6539" marR="6539" marT="6539" marB="0" vert="ea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座標指定移動</a:t>
                      </a:r>
                    </a:p>
                  </a:txBody>
                  <a:tcPr marL="6539" marR="6539" marT="6539" marB="0" vert="ea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最適速度</a:t>
                      </a:r>
                      <a:r>
                        <a:rPr lang="ja-JP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設定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6539" marR="6539" marT="6539" marB="0" vert="ea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色認識</a:t>
                      </a:r>
                    </a:p>
                  </a:txBody>
                  <a:tcPr marL="6539" marR="6539" marT="6539" marB="0" vert="ea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アーム制御</a:t>
                      </a:r>
                    </a:p>
                  </a:txBody>
                  <a:tcPr marL="6539" marR="6539" marT="6539" marB="0" vert="ea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向き補正走行</a:t>
                      </a:r>
                    </a:p>
                  </a:txBody>
                  <a:tcPr marL="6539" marR="6539" marT="6539" marB="0" vert="ea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自己位置補正</a:t>
                      </a:r>
                    </a:p>
                  </a:txBody>
                  <a:tcPr marL="6539" marR="6539" marT="6539" marB="0" vert="ea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ゲームエリアと走行体の抽象化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6539" marR="6539" marT="6539" marB="0" vert="ea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02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2-6</a:t>
                      </a:r>
                      <a:endParaRPr lang="en-US" altLang="ja-JP" sz="7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6539" marR="6539" marT="653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2-5</a:t>
                      </a:r>
                      <a:endParaRPr lang="en-US" altLang="ja-JP" sz="7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6539" marR="6539" marT="653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3-1</a:t>
                      </a:r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2-4</a:t>
                      </a:r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3-3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6539" marR="6539" marT="653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3-6</a:t>
                      </a:r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3-5</a:t>
                      </a:r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3-5</a:t>
                      </a:r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3-4</a:t>
                      </a:r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3-2</a:t>
                      </a:r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2-1</a:t>
                      </a:r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02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累積移動が最短となるブロック移動順を決定する</a:t>
                      </a:r>
                    </a:p>
                  </a:txBody>
                  <a:tcPr marL="6539" marR="6539" marT="65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FF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●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●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02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目的地まで最短で移動する</a:t>
                      </a:r>
                    </a:p>
                  </a:txBody>
                  <a:tcPr marL="6539" marR="6539" marT="65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FF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●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●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●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●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●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48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色を正しく認識する</a:t>
                      </a:r>
                    </a:p>
                  </a:txBody>
                  <a:tcPr marL="6539" marR="6539" marT="65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FF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●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●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48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移動中にブロックを離さない</a:t>
                      </a:r>
                    </a:p>
                  </a:txBody>
                  <a:tcPr marL="6539" marR="6539" marT="65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FF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●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●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48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ブロックをエリア内に収める</a:t>
                      </a:r>
                    </a:p>
                  </a:txBody>
                  <a:tcPr marL="6539" marR="6539" marT="65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FF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●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●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02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移動したものは動かさない</a:t>
                      </a:r>
                    </a:p>
                  </a:txBody>
                  <a:tcPr marL="6539" marR="6539" marT="65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FF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●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48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最速で移動する</a:t>
                      </a:r>
                    </a:p>
                  </a:txBody>
                  <a:tcPr marL="6539" marR="6539" marT="65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FF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●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02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最短で移動する</a:t>
                      </a:r>
                    </a:p>
                  </a:txBody>
                  <a:tcPr marL="6539" marR="6539" marT="65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FF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●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●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●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●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48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走行体の向きを補正する</a:t>
                      </a:r>
                    </a:p>
                  </a:txBody>
                  <a:tcPr marL="6539" marR="6539" marT="65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●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48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自己位置推定の精度を維持する</a:t>
                      </a:r>
                    </a:p>
                  </a:txBody>
                  <a:tcPr marL="6539" marR="6539" marT="65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●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●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●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02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区間ごとに最適な走行仕様を決定する</a:t>
                      </a:r>
                    </a:p>
                  </a:txBody>
                  <a:tcPr marL="6539" marR="6539" marT="65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●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48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コースアウトしない</a:t>
                      </a:r>
                    </a:p>
                  </a:txBody>
                  <a:tcPr marL="6539" marR="6539" marT="65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02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相手チームの走行体に接触しない</a:t>
                      </a:r>
                    </a:p>
                  </a:txBody>
                  <a:tcPr marL="6539" marR="6539" marT="65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02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急旋回・急加減速しない</a:t>
                      </a:r>
                    </a:p>
                  </a:txBody>
                  <a:tcPr marL="6539" marR="6539" marT="65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098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415</TotalTime>
  <Words>257</Words>
  <Application>Microsoft Office PowerPoint</Application>
  <PresentationFormat>ユーザー設定</PresentationFormat>
  <Paragraphs>207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メイリオ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Yajima Masashi</dc:creator>
  <cp:lastModifiedBy>Yajima Masashi</cp:lastModifiedBy>
  <cp:revision>248</cp:revision>
  <cp:lastPrinted>2016-08-15T04:36:09Z</cp:lastPrinted>
  <dcterms:created xsi:type="dcterms:W3CDTF">2016-08-15T01:34:35Z</dcterms:created>
  <dcterms:modified xsi:type="dcterms:W3CDTF">2016-08-18T05:27:48Z</dcterms:modified>
</cp:coreProperties>
</file>