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12" d="100"/>
          <a:sy n="112" d="100"/>
        </p:scale>
        <p:origin x="78" y="-3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Yokohama\design\2016\models\DifferenceBothSideWhe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Sheet1!$C$19</c:f>
              <c:strCache>
                <c:ptCount val="1"/>
                <c:pt idx="0">
                  <c:v>右タイヤ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Sheet1!$C$20:$C$29</c:f>
              <c:numCache>
                <c:formatCode>General</c:formatCode>
                <c:ptCount val="10"/>
                <c:pt idx="0">
                  <c:v>883.0666666666674</c:v>
                </c:pt>
                <c:pt idx="1">
                  <c:v>1670.6666666666686</c:v>
                </c:pt>
                <c:pt idx="2">
                  <c:v>2529.86666666667</c:v>
                </c:pt>
                <c:pt idx="3">
                  <c:v>3341.2333333333372</c:v>
                </c:pt>
                <c:pt idx="4">
                  <c:v>4247.3333333333394</c:v>
                </c:pt>
                <c:pt idx="5">
                  <c:v>4843.200000000008</c:v>
                </c:pt>
                <c:pt idx="6">
                  <c:v>4890.833333333343</c:v>
                </c:pt>
                <c:pt idx="7">
                  <c:v>4843.2000000000089</c:v>
                </c:pt>
                <c:pt idx="8">
                  <c:v>4890.8666666666759</c:v>
                </c:pt>
                <c:pt idx="9">
                  <c:v>4795.5000000000082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Sheet1!$B$19</c:f>
              <c:strCache>
                <c:ptCount val="1"/>
                <c:pt idx="0">
                  <c:v>左タイヤ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>
                    <a:alpha val="91000"/>
                  </a:schemeClr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Sheet1!$B$20:$B$29</c:f>
              <c:numCache>
                <c:formatCode>General</c:formatCode>
                <c:ptCount val="10"/>
                <c:pt idx="0">
                  <c:v>930.80000000000086</c:v>
                </c:pt>
                <c:pt idx="1">
                  <c:v>1718.4000000000019</c:v>
                </c:pt>
                <c:pt idx="2">
                  <c:v>2577.5333333333365</c:v>
                </c:pt>
                <c:pt idx="3">
                  <c:v>3365.0333333333379</c:v>
                </c:pt>
                <c:pt idx="4">
                  <c:v>4295.0000000000073</c:v>
                </c:pt>
                <c:pt idx="5">
                  <c:v>4604.8666666666741</c:v>
                </c:pt>
                <c:pt idx="6">
                  <c:v>4676.3333333333421</c:v>
                </c:pt>
                <c:pt idx="7">
                  <c:v>4604.8333333333412</c:v>
                </c:pt>
                <c:pt idx="8">
                  <c:v>4724.033333333341</c:v>
                </c:pt>
                <c:pt idx="9">
                  <c:v>4700.1666666666752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273576"/>
        <c:axId val="393273968"/>
      </c:scatterChart>
      <c:valAx>
        <c:axId val="393273576"/>
        <c:scaling>
          <c:orientation val="minMax"/>
          <c:max val="1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入力</a:t>
                </a:r>
                <a:r>
                  <a:rPr lang="en-US"/>
                  <a:t>[power]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3273968"/>
        <c:crosses val="autoZero"/>
        <c:crossBetween val="midCat"/>
        <c:majorUnit val="10"/>
      </c:valAx>
      <c:valAx>
        <c:axId val="393273968"/>
        <c:scaling>
          <c:orientation val="minMax"/>
          <c:max val="5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0.1</a:t>
                </a:r>
                <a:r>
                  <a:rPr lang="ja-JP" sz="600"/>
                  <a:t>秒間に進む距離</a:t>
                </a:r>
                <a:r>
                  <a:rPr lang="en-US" sz="600"/>
                  <a:t>[mm]</a:t>
                </a:r>
                <a:endParaRPr lang="ja-JP" sz="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3273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22" y="2712532"/>
            <a:ext cx="3236481" cy="417800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6002541" y="1767628"/>
            <a:ext cx="5300486" cy="210674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図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90" y="2488867"/>
            <a:ext cx="1365789" cy="140516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コースをクリアするための要素技術を検討し、制御戦略を立てた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63095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1" y="1763097"/>
            <a:ext cx="5645639" cy="267478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02541" y="1767628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92252" y="3869056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06857" y="3869057"/>
            <a:ext cx="5303479" cy="296762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4442430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4442429"/>
            <a:ext cx="5643020" cy="239778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145444" y="6839105"/>
            <a:ext cx="7619200" cy="367649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928" y="6838675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4928" y="6838675"/>
            <a:ext cx="6780516" cy="36769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303029" y="1779580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303028" y="1771897"/>
            <a:ext cx="3450114" cy="506478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6396" y="8805217"/>
            <a:ext cx="1104180" cy="63094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が確実に区別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できる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がわかった。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として認識させる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184132" y="2151287"/>
                <a:ext cx="4589053" cy="132342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トレッド長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(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車輪半径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微小時間での右サーボモーターの回転角の変化量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  <m:r>
                      <a:rPr lang="ja-JP" altLang="en-US" sz="800" i="1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：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座標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1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走行体の方向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微小時間での機体の進行方向の変化量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横軸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位置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縦軸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の位置変化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32" y="2151287"/>
                <a:ext cx="4589053" cy="1323427"/>
              </a:xfrm>
              <a:prstGeom prst="rect">
                <a:avLst/>
              </a:prstGeom>
              <a:blipFill rotWithShape="0">
                <a:blip r:embed="rId4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2525989" y="3575703"/>
                <a:ext cx="1085169" cy="35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9" y="3575703"/>
                <a:ext cx="1085169" cy="3520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テキスト ボックス 181"/>
          <p:cNvSpPr txBox="1"/>
          <p:nvPr/>
        </p:nvSpPr>
        <p:spPr>
          <a:xfrm>
            <a:off x="2474585" y="3884235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直進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時は無限大と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なる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テキスト ボックス 182"/>
              <p:cNvSpPr txBox="1"/>
              <p:nvPr/>
            </p:nvSpPr>
            <p:spPr>
              <a:xfrm>
                <a:off x="3930185" y="3555864"/>
                <a:ext cx="1239442" cy="35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83" name="テキスト ボックス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85" y="3555864"/>
                <a:ext cx="1239442" cy="351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427669" y="3844876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9" y="3844876"/>
                <a:ext cx="142667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正方形/長方形 188"/>
          <p:cNvSpPr/>
          <p:nvPr/>
        </p:nvSpPr>
        <p:spPr>
          <a:xfrm>
            <a:off x="2182943" y="3460258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走行体の旋回半径と方向変化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441787" y="3681227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走行体の位置の変化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3" name="図 2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9949" y="2229057"/>
            <a:ext cx="1337639" cy="1484349"/>
          </a:xfrm>
          <a:prstGeom prst="rect">
            <a:avLst/>
          </a:prstGeom>
        </p:spPr>
      </p:pic>
      <p:sp>
        <p:nvSpPr>
          <p:cNvPr id="205" name="角丸四角形 204"/>
          <p:cNvSpPr/>
          <p:nvPr/>
        </p:nvSpPr>
        <p:spPr>
          <a:xfrm>
            <a:off x="7196474" y="2820989"/>
            <a:ext cx="353586" cy="311127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8919949" y="2229057"/>
            <a:ext cx="1549559" cy="1484349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07" name="グループ化 206"/>
          <p:cNvGrpSpPr/>
          <p:nvPr/>
        </p:nvGrpSpPr>
        <p:grpSpPr>
          <a:xfrm rot="19976373">
            <a:off x="8985411" y="2382853"/>
            <a:ext cx="430850" cy="391469"/>
            <a:chOff x="5476401" y="2958805"/>
            <a:chExt cx="578693" cy="525800"/>
          </a:xfrm>
        </p:grpSpPr>
        <p:sp>
          <p:nvSpPr>
            <p:cNvPr id="208" name="角丸四角形 207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角丸四角形 209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9296371" y="2756424"/>
            <a:ext cx="232194" cy="45658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グループ化 211"/>
          <p:cNvGrpSpPr/>
          <p:nvPr/>
        </p:nvGrpSpPr>
        <p:grpSpPr>
          <a:xfrm rot="14990070">
            <a:off x="9001309" y="3215361"/>
            <a:ext cx="430850" cy="391469"/>
            <a:chOff x="5476401" y="2958805"/>
            <a:chExt cx="578693" cy="525800"/>
          </a:xfrm>
        </p:grpSpPr>
        <p:sp>
          <p:nvSpPr>
            <p:cNvPr id="213" name="角丸四角形 212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角丸四角形 214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16" name="円/楕円 215"/>
          <p:cNvSpPr/>
          <p:nvPr/>
        </p:nvSpPr>
        <p:spPr>
          <a:xfrm>
            <a:off x="9303952" y="2826585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7" name="四角形吹き出し 216"/>
          <p:cNvSpPr/>
          <p:nvPr/>
        </p:nvSpPr>
        <p:spPr>
          <a:xfrm>
            <a:off x="10025332" y="2139388"/>
            <a:ext cx="1068130" cy="482130"/>
          </a:xfrm>
          <a:prstGeom prst="wedgeRectCallout">
            <a:avLst>
              <a:gd name="adj1" fmla="val -103542"/>
              <a:gd name="adj2" fmla="val 87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横線を通過するとき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をコースの座標に合わせる。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8" name="直線矢印コネクタ 217"/>
          <p:cNvCxnSpPr/>
          <p:nvPr/>
        </p:nvCxnSpPr>
        <p:spPr>
          <a:xfrm flipV="1">
            <a:off x="8885443" y="2071546"/>
            <a:ext cx="0" cy="16648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8869819" y="3746706"/>
            <a:ext cx="1660467" cy="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テキスト ボックス 219"/>
          <p:cNvSpPr txBox="1"/>
          <p:nvPr/>
        </p:nvSpPr>
        <p:spPr>
          <a:xfrm>
            <a:off x="8630373" y="203615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516695" y="3624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2" name="直線矢印コネクタ 221"/>
          <p:cNvCxnSpPr>
            <a:stCxn id="214" idx="2"/>
          </p:cNvCxnSpPr>
          <p:nvPr/>
        </p:nvCxnSpPr>
        <p:spPr>
          <a:xfrm flipV="1">
            <a:off x="9400809" y="3110631"/>
            <a:ext cx="586708" cy="23391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9734799" y="3155509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4" name="四角形吹き出し 223"/>
          <p:cNvSpPr/>
          <p:nvPr/>
        </p:nvSpPr>
        <p:spPr>
          <a:xfrm>
            <a:off x="10172760" y="2932838"/>
            <a:ext cx="1046394" cy="504832"/>
          </a:xfrm>
          <a:prstGeom prst="wedgeRectCallout">
            <a:avLst>
              <a:gd name="adj1" fmla="val -79282"/>
              <a:gd name="adj2" fmla="val 11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縦線を通過するとき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をコースの座標に合わせる。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5" name="直線コネクタ 224"/>
          <p:cNvCxnSpPr>
            <a:stCxn id="205" idx="0"/>
          </p:cNvCxnSpPr>
          <p:nvPr/>
        </p:nvCxnSpPr>
        <p:spPr>
          <a:xfrm flipV="1">
            <a:off x="7373267" y="2248354"/>
            <a:ext cx="1669969" cy="572635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05" idx="2"/>
          </p:cNvCxnSpPr>
          <p:nvPr/>
        </p:nvCxnSpPr>
        <p:spPr>
          <a:xfrm>
            <a:off x="7373267" y="3132116"/>
            <a:ext cx="1731414" cy="581290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テキスト ボックス 796"/>
          <p:cNvSpPr txBox="1"/>
          <p:nvPr/>
        </p:nvSpPr>
        <p:spPr>
          <a:xfrm>
            <a:off x="1812528" y="7202228"/>
            <a:ext cx="2061815" cy="5539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要素技術を用いて、次の手順によってブロックをアームに収めることを実現する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アーム制御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車輪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8" name="テキスト ボックス 797"/>
          <p:cNvSpPr txBox="1"/>
          <p:nvPr/>
        </p:nvSpPr>
        <p:spPr>
          <a:xfrm>
            <a:off x="509428" y="9005858"/>
            <a:ext cx="1200304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走行中、カラーセンサーがサークル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の色を認識する。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9" name="テキスト ボックス 798"/>
          <p:cNvSpPr txBox="1"/>
          <p:nvPr/>
        </p:nvSpPr>
        <p:spPr>
          <a:xfrm>
            <a:off x="2339235" y="8990024"/>
            <a:ext cx="160897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アームを上げたときにブロックと接触しない位置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後退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0" name="テキスト ボックス 799"/>
          <p:cNvSpPr txBox="1"/>
          <p:nvPr/>
        </p:nvSpPr>
        <p:spPr>
          <a:xfrm>
            <a:off x="480838" y="10054691"/>
            <a:ext cx="1304867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をあげる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このときのアームの角度は右表から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度が最適である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1" name="テキスト ボックス 800"/>
          <p:cNvSpPr txBox="1"/>
          <p:nvPr/>
        </p:nvSpPr>
        <p:spPr>
          <a:xfrm>
            <a:off x="2059120" y="9918473"/>
            <a:ext cx="2086515" cy="5539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ブロックの色を認識する。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ブロックの色以外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判定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された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場合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は、接近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して再度色認識を試みる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。ただし、黒色ブロックは認識しづらいため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と認識された場合も黒色と判定する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2" name="テキスト ボックス 801"/>
          <p:cNvSpPr txBox="1"/>
          <p:nvPr/>
        </p:nvSpPr>
        <p:spPr>
          <a:xfrm>
            <a:off x="951394" y="7419402"/>
            <a:ext cx="333476" cy="461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初期状態</a:t>
            </a:r>
            <a:endParaRPr lang="en-US" altLang="ja-JP" sz="6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803" name="直線矢印コネクタ 802"/>
          <p:cNvCxnSpPr/>
          <p:nvPr/>
        </p:nvCxnSpPr>
        <p:spPr>
          <a:xfrm>
            <a:off x="550004" y="7583985"/>
            <a:ext cx="74249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05" name="グループ化 804"/>
          <p:cNvGrpSpPr/>
          <p:nvPr/>
        </p:nvGrpSpPr>
        <p:grpSpPr>
          <a:xfrm>
            <a:off x="482384" y="9800193"/>
            <a:ext cx="1159729" cy="187204"/>
            <a:chOff x="1459487" y="2185176"/>
            <a:chExt cx="2520280" cy="406824"/>
          </a:xfrm>
        </p:grpSpPr>
        <p:sp>
          <p:nvSpPr>
            <p:cNvPr id="1071" name="正方形/長方形 1070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72" name="グループ化 1071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1073" name="直線コネクタ 1072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直線コネクタ 1073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線コネクタ 1074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線コネクタ 1075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6" name="グループ化 805"/>
          <p:cNvGrpSpPr/>
          <p:nvPr/>
        </p:nvGrpSpPr>
        <p:grpSpPr>
          <a:xfrm>
            <a:off x="614924" y="9444767"/>
            <a:ext cx="757335" cy="521674"/>
            <a:chOff x="1403648" y="4781477"/>
            <a:chExt cx="1645813" cy="1133683"/>
          </a:xfrm>
        </p:grpSpPr>
        <p:sp>
          <p:nvSpPr>
            <p:cNvPr id="1026" name="角丸四角形 1025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7" name="グループ化 1026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1068" name="角丸四角形 106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69" name="1 つの角を丸めた四角形 106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70" name="円/楕円 106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28" name="円/楕円 1027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9" name="グループ化 1028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1062" name="円/楕円 1061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63" name="グループ化 1062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1064" name="角丸四角形 106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1065" name="直線コネクタ 106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線コネクタ 106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線コネクタ 106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0" name="グループ化 1029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1045" name="グループ化 1044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1047" name="グループ化 1046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1054" name="角丸四角形 1053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5" name="グループ化 1054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1056" name="グループ化 1055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1060" name="直線コネクタ 1059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1" name="直線コネクタ 1060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57" name="グループ化 1056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1058" name="角丸四角形 1057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9" name="角丸四角形 1058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1048" name="グループ化 1047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1049" name="角丸四角形 1048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50" name="角丸四角形 1049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1" name="グループ化 1050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1052" name="円弧 1051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3" name="円弧 1052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1046" name="角丸四角形 1045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1031" name="直線コネクタ 1030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円/楕円 1031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33" name="グループ化 1032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1040" name="直線コネクタ 1039"/>
              <p:cNvCxnSpPr>
                <a:endCxn id="1044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1" name="グループ化 1040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1043" name="角丸四角形 1042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44" name="角丸四角形 1043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42" name="角丸四角形 1041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034" name="グループ化 1033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1038" name="円/楕円 1037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39" name="弦 1038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35" name="星 32 1034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036" name="直線コネクタ 1035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線コネクタ 1036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グループ化 806"/>
          <p:cNvGrpSpPr/>
          <p:nvPr/>
        </p:nvGrpSpPr>
        <p:grpSpPr>
          <a:xfrm>
            <a:off x="505908" y="7673567"/>
            <a:ext cx="1159729" cy="556967"/>
            <a:chOff x="9978164" y="2270191"/>
            <a:chExt cx="2520280" cy="1210380"/>
          </a:xfrm>
        </p:grpSpPr>
        <p:grpSp>
          <p:nvGrpSpPr>
            <p:cNvPr id="973" name="グループ化 972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020" name="正方形/長方形 1019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1" name="グループ化 1020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22" name="直線コネクタ 1021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直線コネクタ 1022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直線コネクタ 1023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直線コネクタ 1024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4" name="グループ化 973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975" name="角丸四角形 974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6" name="グループ化 975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017" name="角丸四角形 1016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8" name="1 つの角を丸めた四角形 1017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9" name="円/楕円 1018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77" name="円/楕円 976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8" name="グループ化 977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011" name="円/楕円 1010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12" name="グループ化 1011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13" name="角丸四角形 1012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14" name="直線コネクタ 1013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直線コネクタ 1014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6" name="直線コネクタ 1015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9" name="グループ化 978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94" name="グループ化 993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96" name="グループ化 995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03" name="角丸四角形 1002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4" name="グループ化 1003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05" name="グループ化 1004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09" name="直線コネクタ 1008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0" name="直線コネクタ 1009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06" name="グループ化 1005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07" name="角丸四角形 1006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8" name="角丸四角形 1007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97" name="グループ化 996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98" name="角丸四角形 997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9" name="角丸四角形 998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0" name="グループ化 999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01" name="円弧 1000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02" name="円弧 1001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95" name="角丸四角形 994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80" name="直線コネクタ 979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円/楕円 980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82" name="グループ化 981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89" name="直線コネクタ 988"/>
                <p:cNvCxnSpPr>
                  <a:endCxn id="993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0" name="グループ化 989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92" name="角丸四角形 991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93" name="角丸四角形 992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91" name="角丸四角形 990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83" name="グループ化 982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87" name="円/楕円 986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88" name="弦 987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84" name="星 32 983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85" name="直線コネクタ 984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線コネクタ 985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509428" y="8765212"/>
            <a:ext cx="1159729" cy="187204"/>
            <a:chOff x="1459487" y="2185176"/>
            <a:chExt cx="2520280" cy="406824"/>
          </a:xfrm>
        </p:grpSpPr>
        <p:sp>
          <p:nvSpPr>
            <p:cNvPr id="967" name="正方形/長方形 966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68" name="グループ化 967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69" name="直線コネクタ 968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線コネクタ 969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線コネクタ 970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線コネクタ 971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765512" y="8409786"/>
            <a:ext cx="750088" cy="556967"/>
            <a:chOff x="10050172" y="2270191"/>
            <a:chExt cx="1630064" cy="1210380"/>
          </a:xfrm>
        </p:grpSpPr>
        <p:sp>
          <p:nvSpPr>
            <p:cNvPr id="922" name="角丸四角形 921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3" name="グループ化 922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64" name="角丸四角形 963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5" name="1 つの角を丸めた四角形 964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6" name="円/楕円 965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24" name="円/楕円 923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5" name="グループ化 924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58" name="円/楕円 957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59" name="グループ化 958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0" name="角丸四角形 959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61" name="直線コネクタ 960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直線コネクタ 961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直線コネクタ 962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6" name="グループ化 925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941" name="グループ化 940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3" name="グループ化 94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0" name="角丸四角形 949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51" name="グループ化 950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2" name="グループ化 951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6" name="直線コネクタ 955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7" name="直線コネクタ 956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3" name="グループ化 952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4" name="角丸四角形 953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55" name="角丸四角形 954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944" name="グループ化 943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5" name="角丸四角形 944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6" name="角丸四角形 945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47" name="グループ化 946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48" name="円弧 947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9" name="円弧 948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942" name="角丸四角形 941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927" name="直線コネクタ 926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円/楕円 927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9" name="グループ化 928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936" name="直線コネクタ 935"/>
              <p:cNvCxnSpPr>
                <a:endCxn id="940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7" name="グループ化 936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39" name="角丸四角形 938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40" name="角丸四角形 939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8" name="角丸四角形 937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930" name="グループ化 929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934" name="円/楕円 933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35" name="弦 934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31" name="星 32 930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932" name="直線コネクタ 931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線コネクタ 932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0" name="円/楕円 809"/>
          <p:cNvSpPr/>
          <p:nvPr/>
        </p:nvSpPr>
        <p:spPr>
          <a:xfrm>
            <a:off x="1239104" y="8851166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1" name="グループ化 810"/>
          <p:cNvGrpSpPr/>
          <p:nvPr/>
        </p:nvGrpSpPr>
        <p:grpSpPr>
          <a:xfrm>
            <a:off x="2339299" y="8765212"/>
            <a:ext cx="1159729" cy="187204"/>
            <a:chOff x="1459487" y="2185176"/>
            <a:chExt cx="2520280" cy="406824"/>
          </a:xfrm>
        </p:grpSpPr>
        <p:sp>
          <p:nvSpPr>
            <p:cNvPr id="916" name="正方形/長方形 915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17" name="グループ化 916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18" name="直線コネクタ 917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線コネクタ 918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線コネクタ 919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2" name="グループ化 811"/>
          <p:cNvGrpSpPr/>
          <p:nvPr/>
        </p:nvGrpSpPr>
        <p:grpSpPr>
          <a:xfrm>
            <a:off x="2504975" y="8409786"/>
            <a:ext cx="750088" cy="556967"/>
            <a:chOff x="10050172" y="2270191"/>
            <a:chExt cx="1630064" cy="1210380"/>
          </a:xfrm>
        </p:grpSpPr>
        <p:sp>
          <p:nvSpPr>
            <p:cNvPr id="871" name="角丸四角形 870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2" name="グループ化 871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3" name="角丸四角形 912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4" name="1 つの角を丸めた四角形 913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5" name="円/楕円 914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73" name="円/楕円 872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4" name="グループ化 873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7" name="円/楕円 90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08" name="グループ化 907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9" name="角丸四角形 908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10" name="直線コネクタ 909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直線コネクタ 910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直線コネクタ 911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5" name="グループ化 874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90" name="グループ化 889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2" name="グループ化 891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9" name="角丸四角形 898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00" name="グループ化 899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01" name="グループ化 900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5" name="直線コネクタ 904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6" name="直線コネクタ 905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2" name="グループ化 901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3" name="角丸四角形 902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04" name="角丸四角形 903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93" name="グループ化 892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4" name="角丸四角形 893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95" name="角丸四角形 894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96" name="グループ化 895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7" name="円弧 896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8" name="円弧 897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91" name="角丸四角形 890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76" name="直線コネクタ 875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7" name="円/楕円 876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8" name="グループ化 877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5" name="直線コネクタ 884"/>
              <p:cNvCxnSpPr>
                <a:endCxn id="889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6" name="グループ化 885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8" name="角丸四角形 887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9" name="角丸四角形 888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7" name="角丸四角形 886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79" name="グループ化 878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3" name="円/楕円 882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84" name="弦 883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80" name="星 32 879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81" name="直線コネクタ 880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コネクタ 881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3" name="円弧 812"/>
          <p:cNvSpPr/>
          <p:nvPr/>
        </p:nvSpPr>
        <p:spPr>
          <a:xfrm rot="4402454">
            <a:off x="932497" y="9580333"/>
            <a:ext cx="369327" cy="369327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4" name="グループ化 813"/>
          <p:cNvGrpSpPr/>
          <p:nvPr/>
        </p:nvGrpSpPr>
        <p:grpSpPr>
          <a:xfrm>
            <a:off x="2339299" y="9688698"/>
            <a:ext cx="1159729" cy="187204"/>
            <a:chOff x="1459487" y="2185176"/>
            <a:chExt cx="2520280" cy="406824"/>
          </a:xfrm>
        </p:grpSpPr>
        <p:sp>
          <p:nvSpPr>
            <p:cNvPr id="865" name="正方形/長方形 86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66" name="グループ化 86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7" name="直線コネクタ 86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直線コネクタ 86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5" name="グループ化 814"/>
          <p:cNvGrpSpPr/>
          <p:nvPr/>
        </p:nvGrpSpPr>
        <p:grpSpPr>
          <a:xfrm>
            <a:off x="2471839" y="9333272"/>
            <a:ext cx="757335" cy="521674"/>
            <a:chOff x="1403648" y="4781477"/>
            <a:chExt cx="1645813" cy="1133683"/>
          </a:xfrm>
        </p:grpSpPr>
        <p:sp>
          <p:nvSpPr>
            <p:cNvPr id="820" name="角丸四角形 819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1" name="グループ化 820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862" name="角丸四角形 86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3" name="1 つの角を丸めた四角形 86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4" name="円/楕円 86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2" name="円/楕円 821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3" name="グループ化 822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856" name="円/楕円 85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58" name="角丸四角形 85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859" name="直線コネクタ 85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直線コネクタ 85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直線コネクタ 86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4" name="グループ化 823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839" name="グループ化 83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41" name="グループ化 8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48" name="角丸四角形 84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9" name="グループ化 84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50" name="グループ化 84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54" name="直線コネクタ 85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直線コネクタ 85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1" name="グループ化 85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52" name="角丸四角形 85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53" name="角丸四角形 85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42" name="グループ化 84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43" name="角丸四角形 84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44" name="角丸四角形 84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5" name="グループ化 84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46" name="円弧 84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7" name="円弧 84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40" name="角丸四角形 83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25" name="直線コネクタ 824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円/楕円 825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834" name="直線コネクタ 833"/>
              <p:cNvCxnSpPr>
                <a:endCxn id="83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5" name="グループ化 83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37" name="角丸四角形 83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8" name="角丸四角形 83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36" name="角丸四角形 83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28" name="グループ化 827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832" name="円/楕円 83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33" name="弦 83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9" name="星 32 828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30" name="直線コネクタ 829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6" name="円/楕円 815"/>
          <p:cNvSpPr/>
          <p:nvPr/>
        </p:nvSpPr>
        <p:spPr>
          <a:xfrm>
            <a:off x="3101633" y="9622512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7" name="右矢印 816"/>
          <p:cNvSpPr/>
          <p:nvPr/>
        </p:nvSpPr>
        <p:spPr>
          <a:xfrm>
            <a:off x="1676645" y="8613723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8" name="右矢印 817"/>
          <p:cNvSpPr/>
          <p:nvPr/>
        </p:nvSpPr>
        <p:spPr>
          <a:xfrm>
            <a:off x="1643068" y="9596784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9" name="右矢印 818"/>
          <p:cNvSpPr/>
          <p:nvPr/>
        </p:nvSpPr>
        <p:spPr>
          <a:xfrm rot="9443361">
            <a:off x="1597760" y="9175231"/>
            <a:ext cx="596278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04" name="直線矢印コネクタ 803"/>
          <p:cNvCxnSpPr/>
          <p:nvPr/>
        </p:nvCxnSpPr>
        <p:spPr>
          <a:xfrm flipH="1">
            <a:off x="2555065" y="8379632"/>
            <a:ext cx="52033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89662"/>
              </p:ext>
            </p:extLst>
          </p:nvPr>
        </p:nvGraphicFramePr>
        <p:xfrm>
          <a:off x="4213291" y="7155261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4178240" y="8861871"/>
            <a:ext cx="1583750" cy="82124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36590" y="6967431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47528" y="2163013"/>
            <a:ext cx="340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～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によって、安定した座標指定移動が可能となる。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それを用いて、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コース上で走行体を座標指定移動させる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加えて、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下図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のよう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速度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コースの形状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に従って設定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ることで、さらに安定して走行させる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9" name="グループ化 408"/>
          <p:cNvGrpSpPr/>
          <p:nvPr/>
        </p:nvGrpSpPr>
        <p:grpSpPr>
          <a:xfrm>
            <a:off x="266750" y="2063907"/>
            <a:ext cx="3972652" cy="3973129"/>
            <a:chOff x="-1260648" y="1301975"/>
            <a:chExt cx="3972652" cy="3973129"/>
          </a:xfrm>
        </p:grpSpPr>
        <p:sp>
          <p:nvSpPr>
            <p:cNvPr id="410" name="円弧 409"/>
            <p:cNvSpPr>
              <a:spLocks noChangeAspect="1"/>
            </p:cNvSpPr>
            <p:nvPr/>
          </p:nvSpPr>
          <p:spPr>
            <a:xfrm>
              <a:off x="-1030528" y="1546789"/>
              <a:ext cx="3437732" cy="3438145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弧 410"/>
            <p:cNvSpPr>
              <a:spLocks noChangeAspect="1"/>
            </p:cNvSpPr>
            <p:nvPr/>
          </p:nvSpPr>
          <p:spPr>
            <a:xfrm>
              <a:off x="-878128" y="1699189"/>
              <a:ext cx="3437732" cy="3438145"/>
            </a:xfrm>
            <a:prstGeom prst="arc">
              <a:avLst>
                <a:gd name="adj1" fmla="val 12922278"/>
                <a:gd name="adj2" fmla="val 14485159"/>
              </a:avLst>
            </a:prstGeom>
            <a:ln w="1905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弧 411"/>
            <p:cNvSpPr>
              <a:spLocks noChangeAspect="1"/>
            </p:cNvSpPr>
            <p:nvPr/>
          </p:nvSpPr>
          <p:spPr>
            <a:xfrm>
              <a:off x="-1260648" y="1301975"/>
              <a:ext cx="3972652" cy="3973129"/>
            </a:xfrm>
            <a:prstGeom prst="arc">
              <a:avLst>
                <a:gd name="adj1" fmla="val 12837570"/>
                <a:gd name="adj2" fmla="val 14621218"/>
              </a:avLst>
            </a:prstGeom>
            <a:ln w="19050">
              <a:solidFill>
                <a:srgbClr val="0066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3" name="グループ化 412"/>
            <p:cNvGrpSpPr/>
            <p:nvPr/>
          </p:nvGrpSpPr>
          <p:grpSpPr>
            <a:xfrm>
              <a:off x="-1089656" y="1457792"/>
              <a:ext cx="1945879" cy="1881870"/>
              <a:chOff x="2134702" y="1359657"/>
              <a:chExt cx="1945879" cy="1881870"/>
            </a:xfrm>
          </p:grpSpPr>
          <p:grpSp>
            <p:nvGrpSpPr>
              <p:cNvPr id="414" name="グループ化 413"/>
              <p:cNvGrpSpPr/>
              <p:nvPr/>
            </p:nvGrpSpPr>
            <p:grpSpPr>
              <a:xfrm rot="3857177">
                <a:off x="2906439" y="1473821"/>
                <a:ext cx="518504" cy="290176"/>
                <a:chOff x="7585665" y="2266306"/>
                <a:chExt cx="737632" cy="412808"/>
              </a:xfrm>
            </p:grpSpPr>
            <p:sp>
              <p:nvSpPr>
                <p:cNvPr id="437" name="角丸四角形 436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9" name="正方形/長方形 438"/>
                <p:cNvSpPr/>
                <p:nvPr/>
              </p:nvSpPr>
              <p:spPr>
                <a:xfrm>
                  <a:off x="7681436" y="2447194"/>
                  <a:ext cx="535374" cy="457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grpSp>
            <p:nvGrpSpPr>
              <p:cNvPr id="415" name="グループ化 414"/>
              <p:cNvGrpSpPr/>
              <p:nvPr/>
            </p:nvGrpSpPr>
            <p:grpSpPr>
              <a:xfrm rot="2053306">
                <a:off x="2216187" y="2050455"/>
                <a:ext cx="518504" cy="290176"/>
                <a:chOff x="7585665" y="2266306"/>
                <a:chExt cx="737632" cy="412808"/>
              </a:xfrm>
            </p:grpSpPr>
            <p:sp>
              <p:nvSpPr>
                <p:cNvPr id="434" name="角丸四角形 433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6" name="正方形/長方形 435"/>
                <p:cNvSpPr/>
                <p:nvPr/>
              </p:nvSpPr>
              <p:spPr>
                <a:xfrm>
                  <a:off x="7681437" y="2447194"/>
                  <a:ext cx="544847" cy="571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cxnSp>
            <p:nvCxnSpPr>
              <p:cNvPr id="416" name="直線コネクタ 415"/>
              <p:cNvCxnSpPr>
                <a:stCxn id="422" idx="1"/>
              </p:cNvCxnSpPr>
              <p:nvPr/>
            </p:nvCxnSpPr>
            <p:spPr>
              <a:xfrm>
                <a:off x="3156560" y="1594070"/>
                <a:ext cx="733256" cy="15695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>
                <a:stCxn id="421" idx="3"/>
              </p:cNvCxnSpPr>
              <p:nvPr/>
            </p:nvCxnSpPr>
            <p:spPr>
              <a:xfrm>
                <a:off x="2470681" y="2195607"/>
                <a:ext cx="1419135" cy="9721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円弧 417"/>
              <p:cNvSpPr>
                <a:spLocks noChangeAspect="1"/>
              </p:cNvSpPr>
              <p:nvPr/>
            </p:nvSpPr>
            <p:spPr>
              <a:xfrm rot="4574878">
                <a:off x="3645744" y="2907387"/>
                <a:ext cx="334120" cy="334160"/>
              </a:xfrm>
              <a:prstGeom prst="arc">
                <a:avLst>
                  <a:gd name="adj1" fmla="val 7753775"/>
                  <a:gd name="adj2" fmla="val 10981213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テキスト ボックス 418"/>
                  <p:cNvSpPr txBox="1"/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noFill/>
                </p:spPr>
                <p:txBody>
                  <a:bodyPr wrap="square" lIns="91428" tIns="45714" rIns="91428" bIns="45714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直線矢印コネクタ 419"/>
              <p:cNvCxnSpPr/>
              <p:nvPr/>
            </p:nvCxnSpPr>
            <p:spPr>
              <a:xfrm flipH="1">
                <a:off x="2505288" y="2204864"/>
                <a:ext cx="64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円/楕円 420"/>
              <p:cNvSpPr>
                <a:spLocks noChangeAspect="1"/>
              </p:cNvSpPr>
              <p:nvPr/>
            </p:nvSpPr>
            <p:spPr>
              <a:xfrm rot="4500000">
                <a:off x="2467066" y="2182104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円/楕円 421"/>
              <p:cNvSpPr>
                <a:spLocks noChangeAspect="1"/>
              </p:cNvSpPr>
              <p:nvPr/>
            </p:nvSpPr>
            <p:spPr>
              <a:xfrm rot="900000">
                <a:off x="3143060" y="1590452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3" name="直線矢印コネクタ 422"/>
              <p:cNvCxnSpPr/>
              <p:nvPr/>
            </p:nvCxnSpPr>
            <p:spPr>
              <a:xfrm>
                <a:off x="3170188" y="1669528"/>
                <a:ext cx="0" cy="539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テキスト ボックス 423"/>
                  <p:cNvSpPr txBox="1"/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テキスト ボックス 424"/>
                  <p:cNvSpPr txBox="1"/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6" name="直線コネクタ 425"/>
              <p:cNvCxnSpPr/>
              <p:nvPr/>
            </p:nvCxnSpPr>
            <p:spPr>
              <a:xfrm flipV="1">
                <a:off x="3146496" y="1448654"/>
                <a:ext cx="385600" cy="1801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 flipV="1">
                <a:off x="3889816" y="3074467"/>
                <a:ext cx="190765" cy="89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矢印コネクタ 427"/>
              <p:cNvCxnSpPr/>
              <p:nvPr/>
            </p:nvCxnSpPr>
            <p:spPr>
              <a:xfrm>
                <a:off x="3342954" y="1542385"/>
                <a:ext cx="697414" cy="15382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正方形/長方形 428"/>
                  <p:cNvSpPr/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正方形/長方形 429"/>
                  <p:cNvSpPr/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4" name="正方形/長方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線コネクタ 430"/>
              <p:cNvCxnSpPr/>
              <p:nvPr/>
            </p:nvCxnSpPr>
            <p:spPr>
              <a:xfrm flipV="1">
                <a:off x="2135037" y="21829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コネクタ 431"/>
              <p:cNvCxnSpPr/>
              <p:nvPr/>
            </p:nvCxnSpPr>
            <p:spPr>
              <a:xfrm flipV="1">
                <a:off x="2492117" y="24578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矢印コネクタ 432"/>
              <p:cNvCxnSpPr/>
              <p:nvPr/>
            </p:nvCxnSpPr>
            <p:spPr>
              <a:xfrm rot="21480000">
                <a:off x="2186541" y="2244166"/>
                <a:ext cx="347235" cy="2749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7" name="テキスト ボックス 496"/>
              <p:cNvSpPr txBox="1"/>
              <p:nvPr/>
            </p:nvSpPr>
            <p:spPr>
              <a:xfrm>
                <a:off x="322220" y="4801088"/>
                <a:ext cx="4041491" cy="170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走行体の現在位置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スプライン曲線 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𝑠</m:t>
                    </m:r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 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の係数は、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indent="3619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曲率半径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ja-JP" sz="8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左右モーターの回転速度の比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：トレッド長）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現在の右車輪の回転速度から、左車輪の回転速度の目標値を決定し、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P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制御を行う。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97" name="テキスト ボックス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0" y="4801088"/>
                <a:ext cx="4041491" cy="1703223"/>
              </a:xfrm>
              <a:prstGeom prst="rect">
                <a:avLst/>
              </a:prstGeom>
              <a:blipFill rotWithShape="0">
                <a:blip r:embed="rId14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8" name="グループ化 497"/>
          <p:cNvGrpSpPr/>
          <p:nvPr/>
        </p:nvGrpSpPr>
        <p:grpSpPr>
          <a:xfrm>
            <a:off x="3710832" y="4307988"/>
            <a:ext cx="3552080" cy="3110274"/>
            <a:chOff x="4871141" y="2564904"/>
            <a:chExt cx="3625344" cy="3174425"/>
          </a:xfrm>
        </p:grpSpPr>
        <p:grpSp>
          <p:nvGrpSpPr>
            <p:cNvPr id="499" name="グループ化 498"/>
            <p:cNvGrpSpPr/>
            <p:nvPr/>
          </p:nvGrpSpPr>
          <p:grpSpPr>
            <a:xfrm>
              <a:off x="5580112" y="2564904"/>
              <a:ext cx="2916373" cy="3174425"/>
              <a:chOff x="6084168" y="2004879"/>
              <a:chExt cx="2916373" cy="3174425"/>
            </a:xfrm>
          </p:grpSpPr>
          <p:grpSp>
            <p:nvGrpSpPr>
              <p:cNvPr id="509" name="グループ化 508"/>
              <p:cNvGrpSpPr/>
              <p:nvPr/>
            </p:nvGrpSpPr>
            <p:grpSpPr>
              <a:xfrm>
                <a:off x="6084168" y="2004879"/>
                <a:ext cx="2916373" cy="3174425"/>
                <a:chOff x="5202631" y="2204864"/>
                <a:chExt cx="2916373" cy="3174425"/>
              </a:xfrm>
            </p:grpSpPr>
            <p:grpSp>
              <p:nvGrpSpPr>
                <p:cNvPr id="511" name="グループ化 510"/>
                <p:cNvGrpSpPr/>
                <p:nvPr/>
              </p:nvGrpSpPr>
              <p:grpSpPr>
                <a:xfrm>
                  <a:off x="5292080" y="2204864"/>
                  <a:ext cx="2826924" cy="3174425"/>
                  <a:chOff x="3689292" y="2306859"/>
                  <a:chExt cx="4224558" cy="4224558"/>
                </a:xfrm>
              </p:grpSpPr>
              <p:sp>
                <p:nvSpPr>
                  <p:cNvPr id="519" name="円弧 518"/>
                  <p:cNvSpPr>
                    <a:spLocks noChangeAspect="1"/>
                  </p:cNvSpPr>
                  <p:nvPr/>
                </p:nvSpPr>
                <p:spPr>
                  <a:xfrm>
                    <a:off x="4634884" y="3252451"/>
                    <a:ext cx="2163817" cy="2163817"/>
                  </a:xfrm>
                  <a:prstGeom prst="arc">
                    <a:avLst>
                      <a:gd name="adj1" fmla="val 11599156"/>
                      <a:gd name="adj2" fmla="val 13698621"/>
                    </a:avLst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0" name="円弧 519"/>
                  <p:cNvSpPr>
                    <a:spLocks noChangeAspect="1"/>
                  </p:cNvSpPr>
                  <p:nvPr/>
                </p:nvSpPr>
                <p:spPr>
                  <a:xfrm>
                    <a:off x="3689292" y="2306859"/>
                    <a:ext cx="4224558" cy="4224558"/>
                  </a:xfrm>
                  <a:prstGeom prst="arc">
                    <a:avLst>
                      <a:gd name="adj1" fmla="val 11913026"/>
                      <a:gd name="adj2" fmla="val 13702330"/>
                    </a:avLst>
                  </a:prstGeom>
                  <a:ln w="19050">
                    <a:solidFill>
                      <a:srgbClr val="008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1" name="円弧 520"/>
                  <p:cNvSpPr>
                    <a:spLocks noChangeAspect="1"/>
                  </p:cNvSpPr>
                  <p:nvPr/>
                </p:nvSpPr>
                <p:spPr>
                  <a:xfrm>
                    <a:off x="4175421" y="2792987"/>
                    <a:ext cx="3252302" cy="3252302"/>
                  </a:xfrm>
                  <a:prstGeom prst="arc">
                    <a:avLst>
                      <a:gd name="adj1" fmla="val 11891581"/>
                      <a:gd name="adj2" fmla="val 13722103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522" name="直線コネクタ 521"/>
                  <p:cNvCxnSpPr/>
                  <p:nvPr/>
                </p:nvCxnSpPr>
                <p:spPr>
                  <a:xfrm>
                    <a:off x="3770788" y="3815833"/>
                    <a:ext cx="2032126" cy="6071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線コネクタ 522"/>
                  <p:cNvCxnSpPr>
                    <a:stCxn id="520" idx="2"/>
                  </p:cNvCxnSpPr>
                  <p:nvPr/>
                </p:nvCxnSpPr>
                <p:spPr>
                  <a:xfrm>
                    <a:off x="4309494" y="2924004"/>
                    <a:ext cx="1490675" cy="14936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4" name="テキスト ボックス 523"/>
                      <p:cNvSpPr txBox="1"/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8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5" name="円/楕円 524"/>
                  <p:cNvSpPr>
                    <a:spLocks noChangeAspect="1"/>
                  </p:cNvSpPr>
                  <p:nvPr/>
                </p:nvSpPr>
                <p:spPr>
                  <a:xfrm>
                    <a:off x="5765567" y="4383134"/>
                    <a:ext cx="72008" cy="720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512" name="右中かっこ 511"/>
                <p:cNvSpPr/>
                <p:nvPr/>
              </p:nvSpPr>
              <p:spPr>
                <a:xfrm rot="19095926">
                  <a:off x="6329062" y="2732063"/>
                  <a:ext cx="101652" cy="1141074"/>
                </a:xfrm>
                <a:prstGeom prst="rightBrace">
                  <a:avLst>
                    <a:gd name="adj1" fmla="val 33842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13" name="テキスト ボックス 512"/>
                <p:cNvSpPr txBox="1"/>
                <p:nvPr/>
              </p:nvSpPr>
              <p:spPr>
                <a:xfrm rot="17572678">
                  <a:off x="5212466" y="3606096"/>
                  <a:ext cx="6976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走行体中心</a:t>
                  </a:r>
                </a:p>
              </p:txBody>
            </p:sp>
            <p:sp>
              <p:nvSpPr>
                <p:cNvPr id="514" name="テキスト ボックス 513"/>
                <p:cNvSpPr txBox="1"/>
                <p:nvPr/>
              </p:nvSpPr>
              <p:spPr>
                <a:xfrm rot="17574324">
                  <a:off x="5064131" y="3398719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右車輪</a:t>
                  </a:r>
                </a:p>
              </p:txBody>
            </p:sp>
            <p:sp>
              <p:nvSpPr>
                <p:cNvPr id="515" name="テキスト ボックス 514"/>
                <p:cNvSpPr txBox="1"/>
                <p:nvPr/>
              </p:nvSpPr>
              <p:spPr>
                <a:xfrm rot="17585502">
                  <a:off x="5627899" y="3602174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左車輪</a:t>
                  </a:r>
                </a:p>
              </p:txBody>
            </p:sp>
            <p:cxnSp>
              <p:nvCxnSpPr>
                <p:cNvPr id="516" name="直線コネクタ 515"/>
                <p:cNvCxnSpPr/>
                <p:nvPr/>
              </p:nvCxnSpPr>
              <p:spPr>
                <a:xfrm flipH="1" flipV="1">
                  <a:off x="5505413" y="2924944"/>
                  <a:ext cx="521114" cy="3842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正方形/長方形 516"/>
                    <p:cNvSpPr/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" name="正方形/長方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8" name="正方形/長方形 517"/>
                    <p:cNvSpPr/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3" name="正方形/長方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0" name="直線コネクタ 509"/>
              <p:cNvCxnSpPr>
                <a:stCxn id="525" idx="2"/>
              </p:cNvCxnSpPr>
              <p:nvPr/>
            </p:nvCxnSpPr>
            <p:spPr>
              <a:xfrm flipH="1" flipV="1">
                <a:off x="6583145" y="2876809"/>
                <a:ext cx="979841" cy="7152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直線矢印コネクタ 499"/>
            <p:cNvCxnSpPr/>
            <p:nvPr/>
          </p:nvCxnSpPr>
          <p:spPr>
            <a:xfrm flipH="1" flipV="1">
              <a:off x="6557751" y="296628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フリーフォーム 500"/>
            <p:cNvSpPr/>
            <p:nvPr/>
          </p:nvSpPr>
          <p:spPr>
            <a:xfrm rot="6103293">
              <a:off x="5119937" y="3032987"/>
              <a:ext cx="1841444" cy="1434978"/>
            </a:xfrm>
            <a:custGeom>
              <a:avLst/>
              <a:gdLst>
                <a:gd name="connsiteX0" fmla="*/ 0 w 2475781"/>
                <a:gd name="connsiteY0" fmla="*/ 232913 h 951664"/>
                <a:gd name="connsiteX1" fmla="*/ 2061713 w 2475781"/>
                <a:gd name="connsiteY1" fmla="*/ 948905 h 951664"/>
                <a:gd name="connsiteX2" fmla="*/ 2475781 w 2475781"/>
                <a:gd name="connsiteY2" fmla="*/ 0 h 951664"/>
                <a:gd name="connsiteX0" fmla="*/ 0 w 2475781"/>
                <a:gd name="connsiteY0" fmla="*/ 232913 h 493859"/>
                <a:gd name="connsiteX1" fmla="*/ 577970 w 2475781"/>
                <a:gd name="connsiteY1" fmla="*/ 439946 h 493859"/>
                <a:gd name="connsiteX2" fmla="*/ 2475781 w 2475781"/>
                <a:gd name="connsiteY2" fmla="*/ 0 h 493859"/>
                <a:gd name="connsiteX0" fmla="*/ 0 w 2078966"/>
                <a:gd name="connsiteY0" fmla="*/ 0 h 841676"/>
                <a:gd name="connsiteX1" fmla="*/ 577970 w 2078966"/>
                <a:gd name="connsiteY1" fmla="*/ 207033 h 841676"/>
                <a:gd name="connsiteX2" fmla="*/ 2078966 w 2078966"/>
                <a:gd name="connsiteY2" fmla="*/ 707366 h 841676"/>
                <a:gd name="connsiteX0" fmla="*/ 0 w 2078966"/>
                <a:gd name="connsiteY0" fmla="*/ 0 h 707366"/>
                <a:gd name="connsiteX1" fmla="*/ 2078966 w 2078966"/>
                <a:gd name="connsiteY1" fmla="*/ 707366 h 707366"/>
                <a:gd name="connsiteX0" fmla="*/ 0 w 2053086"/>
                <a:gd name="connsiteY0" fmla="*/ 0 h 707366"/>
                <a:gd name="connsiteX1" fmla="*/ 2053086 w 2053086"/>
                <a:gd name="connsiteY1" fmla="*/ 707366 h 707366"/>
                <a:gd name="connsiteX0" fmla="*/ 0 w 2199735"/>
                <a:gd name="connsiteY0" fmla="*/ 0 h 1233577"/>
                <a:gd name="connsiteX1" fmla="*/ 2199735 w 2199735"/>
                <a:gd name="connsiteY1" fmla="*/ 1233577 h 1233577"/>
                <a:gd name="connsiteX0" fmla="*/ 0 w 2199735"/>
                <a:gd name="connsiteY0" fmla="*/ 0 h 1500417"/>
                <a:gd name="connsiteX1" fmla="*/ 2199735 w 2199735"/>
                <a:gd name="connsiteY1" fmla="*/ 1233577 h 1500417"/>
                <a:gd name="connsiteX0" fmla="*/ 0 w 2070339"/>
                <a:gd name="connsiteY0" fmla="*/ 0 h 1060328"/>
                <a:gd name="connsiteX1" fmla="*/ 2070339 w 2070339"/>
                <a:gd name="connsiteY1" fmla="*/ 724619 h 1060328"/>
                <a:gd name="connsiteX0" fmla="*/ 0 w 2165060"/>
                <a:gd name="connsiteY0" fmla="*/ 0 h 1064017"/>
                <a:gd name="connsiteX1" fmla="*/ 2070339 w 2165060"/>
                <a:gd name="connsiteY1" fmla="*/ 724619 h 1064017"/>
                <a:gd name="connsiteX0" fmla="*/ 0 w 2070339"/>
                <a:gd name="connsiteY0" fmla="*/ 0 h 724619"/>
                <a:gd name="connsiteX1" fmla="*/ 2070339 w 2070339"/>
                <a:gd name="connsiteY1" fmla="*/ 724619 h 724619"/>
                <a:gd name="connsiteX0" fmla="*/ 20312 w 2090651"/>
                <a:gd name="connsiteY0" fmla="*/ 0 h 724619"/>
                <a:gd name="connsiteX1" fmla="*/ 2090651 w 2090651"/>
                <a:gd name="connsiteY1" fmla="*/ 724619 h 724619"/>
                <a:gd name="connsiteX0" fmla="*/ 5250 w 2075589"/>
                <a:gd name="connsiteY0" fmla="*/ 0 h 863367"/>
                <a:gd name="connsiteX1" fmla="*/ 2075589 w 2075589"/>
                <a:gd name="connsiteY1" fmla="*/ 724619 h 863367"/>
                <a:gd name="connsiteX0" fmla="*/ 5103 w 2127200"/>
                <a:gd name="connsiteY0" fmla="*/ 0 h 863367"/>
                <a:gd name="connsiteX1" fmla="*/ 2127200 w 2127200"/>
                <a:gd name="connsiteY1" fmla="*/ 724619 h 863367"/>
                <a:gd name="connsiteX0" fmla="*/ 4858 w 2126955"/>
                <a:gd name="connsiteY0" fmla="*/ 0 h 865641"/>
                <a:gd name="connsiteX1" fmla="*/ 2126955 w 2126955"/>
                <a:gd name="connsiteY1" fmla="*/ 724619 h 865641"/>
                <a:gd name="connsiteX0" fmla="*/ 7194 w 2129291"/>
                <a:gd name="connsiteY0" fmla="*/ 0 h 724619"/>
                <a:gd name="connsiteX1" fmla="*/ 2129291 w 2129291"/>
                <a:gd name="connsiteY1" fmla="*/ 724619 h 724619"/>
                <a:gd name="connsiteX0" fmla="*/ 7319 w 2129416"/>
                <a:gd name="connsiteY0" fmla="*/ 0 h 724619"/>
                <a:gd name="connsiteX1" fmla="*/ 2129416 w 2129416"/>
                <a:gd name="connsiteY1" fmla="*/ 724619 h 724619"/>
                <a:gd name="connsiteX0" fmla="*/ 6601 w 2128698"/>
                <a:gd name="connsiteY0" fmla="*/ 0 h 724619"/>
                <a:gd name="connsiteX1" fmla="*/ 2128698 w 2128698"/>
                <a:gd name="connsiteY1" fmla="*/ 724619 h 724619"/>
                <a:gd name="connsiteX0" fmla="*/ 1744 w 2123841"/>
                <a:gd name="connsiteY0" fmla="*/ 0 h 724619"/>
                <a:gd name="connsiteX1" fmla="*/ 2123841 w 2123841"/>
                <a:gd name="connsiteY1" fmla="*/ 724619 h 724619"/>
                <a:gd name="connsiteX0" fmla="*/ 1763 w 2101844"/>
                <a:gd name="connsiteY0" fmla="*/ 0 h 907655"/>
                <a:gd name="connsiteX1" fmla="*/ 2101844 w 2101844"/>
                <a:gd name="connsiteY1" fmla="*/ 907655 h 907655"/>
                <a:gd name="connsiteX0" fmla="*/ 2041 w 1825351"/>
                <a:gd name="connsiteY0" fmla="*/ 0 h 1578476"/>
                <a:gd name="connsiteX1" fmla="*/ 1825351 w 1825351"/>
                <a:gd name="connsiteY1" fmla="*/ 1578476 h 1578476"/>
                <a:gd name="connsiteX0" fmla="*/ 1655 w 1841221"/>
                <a:gd name="connsiteY0" fmla="*/ 0 h 1578476"/>
                <a:gd name="connsiteX1" fmla="*/ 1824965 w 1841221"/>
                <a:gd name="connsiteY1" fmla="*/ 1578476 h 1578476"/>
                <a:gd name="connsiteX0" fmla="*/ 0 w 1841444"/>
                <a:gd name="connsiteY0" fmla="*/ 0 h 1578476"/>
                <a:gd name="connsiteX1" fmla="*/ 1823310 w 1841444"/>
                <a:gd name="connsiteY1" fmla="*/ 1578476 h 15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444" h="1578476">
                  <a:moveTo>
                    <a:pt x="0" y="0"/>
                  </a:moveTo>
                  <a:cubicBezTo>
                    <a:pt x="169576" y="1118338"/>
                    <a:pt x="2044674" y="573351"/>
                    <a:pt x="1823310" y="1578476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円/楕円 501"/>
            <p:cNvSpPr>
              <a:spLocks noChangeAspect="1"/>
            </p:cNvSpPr>
            <p:nvPr/>
          </p:nvSpPr>
          <p:spPr>
            <a:xfrm>
              <a:off x="6843285" y="2952406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3" name="直線矢印コネクタ 502"/>
            <p:cNvCxnSpPr/>
            <p:nvPr/>
          </p:nvCxnSpPr>
          <p:spPr>
            <a:xfrm rot="2220000" flipH="1" flipV="1">
              <a:off x="4894413" y="437441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円/楕円 503"/>
            <p:cNvSpPr>
              <a:spLocks noChangeAspect="1"/>
            </p:cNvSpPr>
            <p:nvPr/>
          </p:nvSpPr>
          <p:spPr>
            <a:xfrm rot="2700000">
              <a:off x="5128329" y="4450317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正方形/長方形 504"/>
                <p:cNvSpPr/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正方形/長方形 505"/>
                <p:cNvSpPr/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/>
                <p:cNvSpPr/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正方形/長方形 507"/>
                <p:cNvSpPr/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2" name="正方形/長方形 531"/>
          <p:cNvSpPr/>
          <p:nvPr/>
        </p:nvSpPr>
        <p:spPr>
          <a:xfrm>
            <a:off x="9431248" y="4713801"/>
            <a:ext cx="1753915" cy="19217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3" name="正方形/長方形 532"/>
          <p:cNvSpPr/>
          <p:nvPr/>
        </p:nvSpPr>
        <p:spPr>
          <a:xfrm>
            <a:off x="7952652" y="4721812"/>
            <a:ext cx="1410069" cy="1903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34" name="グラフ 5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830333"/>
              </p:ext>
            </p:extLst>
          </p:nvPr>
        </p:nvGraphicFramePr>
        <p:xfrm>
          <a:off x="6071511" y="4459864"/>
          <a:ext cx="1917311" cy="24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35" name="テキスト ボックス 534"/>
          <p:cNvSpPr txBox="1"/>
          <p:nvPr/>
        </p:nvSpPr>
        <p:spPr>
          <a:xfrm>
            <a:off x="8002766" y="4613879"/>
            <a:ext cx="13516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誤差に対して補正をかけずに</a:t>
            </a:r>
            <a: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</a:t>
            </a: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まま走行を</a:t>
            </a: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続けた場合</a:t>
            </a:r>
            <a:endParaRPr kumimoji="1" lang="ja-JP" altLang="en-US" sz="7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36" name="グループ化 535"/>
          <p:cNvGrpSpPr/>
          <p:nvPr/>
        </p:nvGrpSpPr>
        <p:grpSpPr>
          <a:xfrm>
            <a:off x="7992867" y="4993295"/>
            <a:ext cx="1369855" cy="1588636"/>
            <a:chOff x="7994135" y="4409054"/>
            <a:chExt cx="1369855" cy="1588636"/>
          </a:xfrm>
        </p:grpSpPr>
        <p:cxnSp>
          <p:nvCxnSpPr>
            <p:cNvPr id="552" name="直線コネクタ 551"/>
            <p:cNvCxnSpPr/>
            <p:nvPr/>
          </p:nvCxnSpPr>
          <p:spPr>
            <a:xfrm>
              <a:off x="8507754" y="4409054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グループ化 552"/>
            <p:cNvGrpSpPr/>
            <p:nvPr/>
          </p:nvGrpSpPr>
          <p:grpSpPr>
            <a:xfrm rot="10800000">
              <a:off x="8216990" y="5272413"/>
              <a:ext cx="574352" cy="521855"/>
              <a:chOff x="5476401" y="2958805"/>
              <a:chExt cx="578693" cy="525800"/>
            </a:xfrm>
          </p:grpSpPr>
          <p:sp>
            <p:nvSpPr>
              <p:cNvPr id="559" name="角丸四角形 55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1" name="角丸四角形 56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54" name="直線矢印コネクタ 553"/>
            <p:cNvCxnSpPr/>
            <p:nvPr/>
          </p:nvCxnSpPr>
          <p:spPr>
            <a:xfrm flipV="1">
              <a:off x="8514007" y="4409054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矢印コネクタ 554"/>
            <p:cNvCxnSpPr/>
            <p:nvPr/>
          </p:nvCxnSpPr>
          <p:spPr>
            <a:xfrm flipH="1" flipV="1">
              <a:off x="8375251" y="4409054"/>
              <a:ext cx="138757" cy="86335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四角形吹き出し 555"/>
            <p:cNvSpPr/>
            <p:nvPr/>
          </p:nvSpPr>
          <p:spPr>
            <a:xfrm>
              <a:off x="8755720" y="4513117"/>
              <a:ext cx="608270" cy="275217"/>
            </a:xfrm>
            <a:prstGeom prst="wedgeRectCallout">
              <a:avLst>
                <a:gd name="adj1" fmla="val -87014"/>
                <a:gd name="adj2" fmla="val 2694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7" name="四角形吹き出し 556"/>
            <p:cNvSpPr/>
            <p:nvPr/>
          </p:nvSpPr>
          <p:spPr>
            <a:xfrm>
              <a:off x="8755719" y="4902206"/>
              <a:ext cx="608270" cy="275217"/>
            </a:xfrm>
            <a:prstGeom prst="wedgeRectCallout">
              <a:avLst>
                <a:gd name="adj1" fmla="val -97901"/>
                <a:gd name="adj2" fmla="val 673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8" name="テキスト ボックス 557"/>
            <p:cNvSpPr txBox="1"/>
            <p:nvPr/>
          </p:nvSpPr>
          <p:spPr>
            <a:xfrm>
              <a:off x="7994135" y="5766858"/>
              <a:ext cx="1099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目標方向と</a:t>
              </a:r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ズレ</a:t>
              </a:r>
              <a:r>
                <a:rPr lang="ja-JP" altLang="en-US" sz="900" b="1" u="sng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37" name="グループ化 536"/>
          <p:cNvGrpSpPr/>
          <p:nvPr/>
        </p:nvGrpSpPr>
        <p:grpSpPr>
          <a:xfrm>
            <a:off x="9467761" y="4620133"/>
            <a:ext cx="1735742" cy="1987136"/>
            <a:chOff x="8756161" y="5015167"/>
            <a:chExt cx="1735742" cy="1987136"/>
          </a:xfrm>
        </p:grpSpPr>
        <p:sp>
          <p:nvSpPr>
            <p:cNvPr id="540" name="テキスト ボックス 539"/>
            <p:cNvSpPr txBox="1"/>
            <p:nvPr/>
          </p:nvSpPr>
          <p:spPr>
            <a:xfrm>
              <a:off x="8756161" y="5015167"/>
              <a:ext cx="14292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微小時間ごと</a:t>
              </a:r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に進んだ向き</a:t>
              </a:r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を検知し</a:t>
              </a:r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、発生したズレ</a:t>
              </a:r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を打ち消すように走行</a:t>
              </a:r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を補正</a:t>
              </a:r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する</a:t>
              </a:r>
              <a:endParaRPr kumimoji="1" lang="ja-JP" altLang="en-US" sz="7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41" name="直線コネクタ 540"/>
            <p:cNvCxnSpPr/>
            <p:nvPr/>
          </p:nvCxnSpPr>
          <p:spPr>
            <a:xfrm>
              <a:off x="9500904" y="5379495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グループ化 541"/>
            <p:cNvGrpSpPr/>
            <p:nvPr/>
          </p:nvGrpSpPr>
          <p:grpSpPr>
            <a:xfrm rot="10800000">
              <a:off x="9210140" y="6242854"/>
              <a:ext cx="574352" cy="521855"/>
              <a:chOff x="5476401" y="2958805"/>
              <a:chExt cx="578693" cy="525800"/>
            </a:xfrm>
          </p:grpSpPr>
          <p:sp>
            <p:nvSpPr>
              <p:cNvPr id="549" name="角丸四角形 54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0" name="正方形/長方形 54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1" name="角丸四角形 55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43" name="直線矢印コネクタ 542"/>
            <p:cNvCxnSpPr/>
            <p:nvPr/>
          </p:nvCxnSpPr>
          <p:spPr>
            <a:xfrm flipV="1">
              <a:off x="9496524" y="5379495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矢印コネクタ 543"/>
            <p:cNvCxnSpPr/>
            <p:nvPr/>
          </p:nvCxnSpPr>
          <p:spPr>
            <a:xfrm flipH="1" flipV="1">
              <a:off x="9401193" y="5741986"/>
              <a:ext cx="109231" cy="496699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矢印コネクタ 544"/>
            <p:cNvCxnSpPr/>
            <p:nvPr/>
          </p:nvCxnSpPr>
          <p:spPr>
            <a:xfrm flipV="1">
              <a:off x="9409699" y="5409538"/>
              <a:ext cx="84951" cy="344186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四角形吹き出し 545"/>
            <p:cNvSpPr/>
            <p:nvPr/>
          </p:nvSpPr>
          <p:spPr>
            <a:xfrm>
              <a:off x="9799275" y="5379495"/>
              <a:ext cx="608270" cy="275217"/>
            </a:xfrm>
            <a:prstGeom prst="wedgeRectCallout">
              <a:avLst>
                <a:gd name="adj1" fmla="val -93278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7" name="四角形吹き出し 546"/>
            <p:cNvSpPr/>
            <p:nvPr/>
          </p:nvSpPr>
          <p:spPr>
            <a:xfrm>
              <a:off x="9774610" y="5913589"/>
              <a:ext cx="608270" cy="275217"/>
            </a:xfrm>
            <a:prstGeom prst="wedgeRectCallout">
              <a:avLst>
                <a:gd name="adj1" fmla="val -110428"/>
                <a:gd name="adj2" fmla="val -12478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進行方向を補正する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8" name="テキスト ボックス 547"/>
            <p:cNvSpPr txBox="1"/>
            <p:nvPr/>
          </p:nvSpPr>
          <p:spPr>
            <a:xfrm>
              <a:off x="8806826" y="6771471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目標方向に確実に</a:t>
              </a:r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移動</a:t>
              </a:r>
              <a:r>
                <a:rPr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でき</a:t>
              </a:r>
              <a:r>
                <a:rPr lang="ja-JP" altLang="en-US" sz="900" b="1" u="sng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8" name="テキスト ボックス 537"/>
          <p:cNvSpPr txBox="1"/>
          <p:nvPr/>
        </p:nvSpPr>
        <p:spPr>
          <a:xfrm>
            <a:off x="6159011" y="4228542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値が高い場合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左右モーターが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同じ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値であっても、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タイヤの進む距離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には下グラフのように差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が生じる。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9" name="右矢印 538"/>
          <p:cNvSpPr/>
          <p:nvPr/>
        </p:nvSpPr>
        <p:spPr>
          <a:xfrm>
            <a:off x="9379377" y="5276858"/>
            <a:ext cx="276769" cy="50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966959" y="1763097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" name="角丸四角形 470"/>
          <p:cNvSpPr/>
          <p:nvPr/>
        </p:nvSpPr>
        <p:spPr>
          <a:xfrm>
            <a:off x="2507000" y="4442429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2" name="角丸四角形 471"/>
          <p:cNvSpPr/>
          <p:nvPr/>
        </p:nvSpPr>
        <p:spPr>
          <a:xfrm>
            <a:off x="8142743" y="176762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3" name="角丸四角形 472"/>
          <p:cNvSpPr/>
          <p:nvPr/>
        </p:nvSpPr>
        <p:spPr>
          <a:xfrm>
            <a:off x="8144167" y="3869057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4" name="角丸四角形 473"/>
          <p:cNvSpPr/>
          <p:nvPr/>
        </p:nvSpPr>
        <p:spPr>
          <a:xfrm>
            <a:off x="3131053" y="6838675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5" name="角丸四角形 474"/>
          <p:cNvSpPr/>
          <p:nvPr/>
        </p:nvSpPr>
        <p:spPr>
          <a:xfrm>
            <a:off x="8587980" y="6839105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6" name="角丸四角形 475"/>
          <p:cNvSpPr/>
          <p:nvPr/>
        </p:nvSpPr>
        <p:spPr>
          <a:xfrm>
            <a:off x="12524831" y="1771897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3943" y="6839104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6005995" y="2182012"/>
            <a:ext cx="25186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自己位置推定には走行時の摩擦等によって誤差が生じる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ことが考えられ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るため、コース内の格子等の目印によって</a:t>
            </a:r>
            <a:endParaRPr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座標を補正する。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624392" y="7890560"/>
            <a:ext cx="2305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状態：カラーセンサーがコースと垂直になる角度で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のラインに沿ってブロックに接近している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、サークルの場所は公開されているため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がどの色のサークルに向かっているかは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認識でき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620</Words>
  <Application>Microsoft Office PowerPoint</Application>
  <PresentationFormat>ユーザー設定</PresentationFormat>
  <Paragraphs>286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349</cp:revision>
  <cp:lastPrinted>2016-08-15T04:36:09Z</cp:lastPrinted>
  <dcterms:created xsi:type="dcterms:W3CDTF">2016-08-15T01:34:35Z</dcterms:created>
  <dcterms:modified xsi:type="dcterms:W3CDTF">2016-08-17T11:25:10Z</dcterms:modified>
</cp:coreProperties>
</file>