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rts/chart1.xml" ContentType="application/vnd.openxmlformats-officedocument.drawingml.chart+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61" r:id="rId2"/>
    <p:sldId id="260" r:id="rId3"/>
    <p:sldId id="257" r:id="rId4"/>
    <p:sldId id="262" r:id="rId5"/>
    <p:sldId id="263" r:id="rId6"/>
  </p:sldIdLst>
  <p:sldSz cx="12801600" cy="9601200" type="A3"/>
  <p:notesSz cx="9866313" cy="14295438"/>
  <p:defaultTextStyle>
    <a:defPPr>
      <a:defRPr lang="ja-JP"/>
    </a:defPPr>
    <a:lvl1pPr marL="0" algn="l" defTabSz="1075155" rtl="0" eaLnBrk="1" latinLnBrk="0" hangingPunct="1">
      <a:defRPr kumimoji="1" sz="2100" kern="1200">
        <a:solidFill>
          <a:schemeClr val="tx1"/>
        </a:solidFill>
        <a:latin typeface="+mn-lt"/>
        <a:ea typeface="+mn-ea"/>
        <a:cs typeface="+mn-cs"/>
      </a:defRPr>
    </a:lvl1pPr>
    <a:lvl2pPr marL="537576" algn="l" defTabSz="1075155" rtl="0" eaLnBrk="1" latinLnBrk="0" hangingPunct="1">
      <a:defRPr kumimoji="1" sz="2100" kern="1200">
        <a:solidFill>
          <a:schemeClr val="tx1"/>
        </a:solidFill>
        <a:latin typeface="+mn-lt"/>
        <a:ea typeface="+mn-ea"/>
        <a:cs typeface="+mn-cs"/>
      </a:defRPr>
    </a:lvl2pPr>
    <a:lvl3pPr marL="1075155" algn="l" defTabSz="1075155" rtl="0" eaLnBrk="1" latinLnBrk="0" hangingPunct="1">
      <a:defRPr kumimoji="1" sz="2100" kern="1200">
        <a:solidFill>
          <a:schemeClr val="tx1"/>
        </a:solidFill>
        <a:latin typeface="+mn-lt"/>
        <a:ea typeface="+mn-ea"/>
        <a:cs typeface="+mn-cs"/>
      </a:defRPr>
    </a:lvl3pPr>
    <a:lvl4pPr marL="1612733" algn="l" defTabSz="1075155" rtl="0" eaLnBrk="1" latinLnBrk="0" hangingPunct="1">
      <a:defRPr kumimoji="1" sz="2100" kern="1200">
        <a:solidFill>
          <a:schemeClr val="tx1"/>
        </a:solidFill>
        <a:latin typeface="+mn-lt"/>
        <a:ea typeface="+mn-ea"/>
        <a:cs typeface="+mn-cs"/>
      </a:defRPr>
    </a:lvl4pPr>
    <a:lvl5pPr marL="2150310" algn="l" defTabSz="1075155" rtl="0" eaLnBrk="1" latinLnBrk="0" hangingPunct="1">
      <a:defRPr kumimoji="1" sz="2100" kern="1200">
        <a:solidFill>
          <a:schemeClr val="tx1"/>
        </a:solidFill>
        <a:latin typeface="+mn-lt"/>
        <a:ea typeface="+mn-ea"/>
        <a:cs typeface="+mn-cs"/>
      </a:defRPr>
    </a:lvl5pPr>
    <a:lvl6pPr marL="2687887" algn="l" defTabSz="1075155" rtl="0" eaLnBrk="1" latinLnBrk="0" hangingPunct="1">
      <a:defRPr kumimoji="1" sz="2100" kern="1200">
        <a:solidFill>
          <a:schemeClr val="tx1"/>
        </a:solidFill>
        <a:latin typeface="+mn-lt"/>
        <a:ea typeface="+mn-ea"/>
        <a:cs typeface="+mn-cs"/>
      </a:defRPr>
    </a:lvl6pPr>
    <a:lvl7pPr marL="3225463" algn="l" defTabSz="1075155" rtl="0" eaLnBrk="1" latinLnBrk="0" hangingPunct="1">
      <a:defRPr kumimoji="1" sz="2100" kern="1200">
        <a:solidFill>
          <a:schemeClr val="tx1"/>
        </a:solidFill>
        <a:latin typeface="+mn-lt"/>
        <a:ea typeface="+mn-ea"/>
        <a:cs typeface="+mn-cs"/>
      </a:defRPr>
    </a:lvl7pPr>
    <a:lvl8pPr marL="3763042" algn="l" defTabSz="1075155" rtl="0" eaLnBrk="1" latinLnBrk="0" hangingPunct="1">
      <a:defRPr kumimoji="1" sz="2100" kern="1200">
        <a:solidFill>
          <a:schemeClr val="tx1"/>
        </a:solidFill>
        <a:latin typeface="+mn-lt"/>
        <a:ea typeface="+mn-ea"/>
        <a:cs typeface="+mn-cs"/>
      </a:defRPr>
    </a:lvl8pPr>
    <a:lvl9pPr marL="4300619" algn="l" defTabSz="1075155"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ita Naoki" initials="TN" lastIdx="21" clrIdx="0">
    <p:extLst>
      <p:ext uri="{19B8F6BF-5375-455C-9EA6-DF929625EA0E}">
        <p15:presenceInfo xmlns:p15="http://schemas.microsoft.com/office/powerpoint/2012/main" userId="S-1-5-21-2190579883-2944289640-774129622-259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66FF"/>
    <a:srgbClr val="FFCC00"/>
    <a:srgbClr val="FFCCFF"/>
    <a:srgbClr val="00FFFF"/>
    <a:srgbClr val="0000CC"/>
    <a:srgbClr val="FFCC99"/>
    <a:srgbClr val="99CCFF"/>
    <a:srgbClr val="66FF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19" autoAdjust="0"/>
    <p:restoredTop sz="99117" autoAdjust="0"/>
  </p:normalViewPr>
  <p:slideViewPr>
    <p:cSldViewPr snapToGrid="0">
      <p:cViewPr>
        <p:scale>
          <a:sx n="75" d="100"/>
          <a:sy n="75" d="100"/>
        </p:scale>
        <p:origin x="822" y="90"/>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Sheet1!$D$1</c:f>
              <c:strCache>
                <c:ptCount val="1"/>
                <c:pt idx="0">
                  <c:v>強光</c:v>
                </c:pt>
              </c:strCache>
            </c:strRef>
          </c:tx>
          <c:spPr>
            <a:ln>
              <a:solidFill>
                <a:srgbClr val="FF0000"/>
              </a:solidFill>
            </a:ln>
          </c:spPr>
          <c:marker>
            <c:symbol val="none"/>
          </c:marker>
          <c:xVal>
            <c:numRef>
              <c:f>Sheet1!$D$2:$D$12</c:f>
              <c:numCache>
                <c:formatCode>General</c:formatCode>
                <c:ptCount val="11"/>
                <c:pt idx="0">
                  <c:v>481</c:v>
                </c:pt>
                <c:pt idx="1">
                  <c:v>493</c:v>
                </c:pt>
                <c:pt idx="2">
                  <c:v>516</c:v>
                </c:pt>
                <c:pt idx="3">
                  <c:v>535</c:v>
                </c:pt>
                <c:pt idx="4">
                  <c:v>553</c:v>
                </c:pt>
                <c:pt idx="5">
                  <c:v>573</c:v>
                </c:pt>
                <c:pt idx="6">
                  <c:v>600</c:v>
                </c:pt>
                <c:pt idx="7">
                  <c:v>617</c:v>
                </c:pt>
                <c:pt idx="8">
                  <c:v>647</c:v>
                </c:pt>
                <c:pt idx="9">
                  <c:v>681</c:v>
                </c:pt>
                <c:pt idx="10">
                  <c:v>703</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1"/>
          <c:order val="1"/>
          <c:tx>
            <c:strRef>
              <c:f>Sheet1!$B$1</c:f>
              <c:strCache>
                <c:ptCount val="1"/>
                <c:pt idx="0">
                  <c:v>暗黒</c:v>
                </c:pt>
              </c:strCache>
            </c:strRef>
          </c:tx>
          <c:spPr>
            <a:ln>
              <a:solidFill>
                <a:srgbClr val="0066FF"/>
              </a:solidFill>
            </a:ln>
          </c:spPr>
          <c:marker>
            <c:symbol val="none"/>
          </c:marker>
          <c:xVal>
            <c:numRef>
              <c:f>Sheet1!$B$2:$B$12</c:f>
              <c:numCache>
                <c:formatCode>General</c:formatCode>
                <c:ptCount val="11"/>
                <c:pt idx="0">
                  <c:v>433</c:v>
                </c:pt>
                <c:pt idx="1">
                  <c:v>442</c:v>
                </c:pt>
                <c:pt idx="2">
                  <c:v>463</c:v>
                </c:pt>
                <c:pt idx="3">
                  <c:v>481</c:v>
                </c:pt>
                <c:pt idx="4">
                  <c:v>499</c:v>
                </c:pt>
                <c:pt idx="5">
                  <c:v>523</c:v>
                </c:pt>
                <c:pt idx="6">
                  <c:v>551</c:v>
                </c:pt>
                <c:pt idx="7">
                  <c:v>567</c:v>
                </c:pt>
                <c:pt idx="8">
                  <c:v>594</c:v>
                </c:pt>
                <c:pt idx="9">
                  <c:v>627</c:v>
                </c:pt>
                <c:pt idx="10">
                  <c:v>652</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ser>
          <c:idx val="2"/>
          <c:order val="2"/>
          <c:tx>
            <c:strRef>
              <c:f>Sheet1!$C$1</c:f>
              <c:strCache>
                <c:ptCount val="1"/>
                <c:pt idx="0">
                  <c:v>室内</c:v>
                </c:pt>
              </c:strCache>
            </c:strRef>
          </c:tx>
          <c:spPr>
            <a:ln>
              <a:solidFill>
                <a:srgbClr val="FFCC00"/>
              </a:solidFill>
            </a:ln>
          </c:spPr>
          <c:marker>
            <c:symbol val="none"/>
          </c:marker>
          <c:xVal>
            <c:numRef>
              <c:f>Sheet1!$C$2:$C$12</c:f>
              <c:numCache>
                <c:formatCode>General</c:formatCode>
                <c:ptCount val="11"/>
                <c:pt idx="0">
                  <c:v>452</c:v>
                </c:pt>
                <c:pt idx="1">
                  <c:v>465</c:v>
                </c:pt>
                <c:pt idx="2">
                  <c:v>488</c:v>
                </c:pt>
                <c:pt idx="3">
                  <c:v>510</c:v>
                </c:pt>
                <c:pt idx="4">
                  <c:v>527</c:v>
                </c:pt>
                <c:pt idx="5">
                  <c:v>545</c:v>
                </c:pt>
                <c:pt idx="6">
                  <c:v>574</c:v>
                </c:pt>
                <c:pt idx="7">
                  <c:v>592</c:v>
                </c:pt>
                <c:pt idx="8">
                  <c:v>617</c:v>
                </c:pt>
                <c:pt idx="9">
                  <c:v>652</c:v>
                </c:pt>
                <c:pt idx="10">
                  <c:v>677</c:v>
                </c:pt>
              </c:numCache>
            </c:numRef>
          </c:xVal>
          <c:yVal>
            <c:numRef>
              <c:f>Sheet1!$A$2:$A$12</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0"/>
        </c:ser>
        <c:dLbls>
          <c:showLegendKey val="0"/>
          <c:showVal val="0"/>
          <c:showCatName val="0"/>
          <c:showSerName val="0"/>
          <c:showPercent val="0"/>
          <c:showBubbleSize val="0"/>
        </c:dLbls>
        <c:axId val="377720688"/>
        <c:axId val="377721080"/>
      </c:scatterChart>
      <c:valAx>
        <c:axId val="377720688"/>
        <c:scaling>
          <c:orientation val="minMax"/>
          <c:max val="800"/>
          <c:min val="400"/>
        </c:scaling>
        <c:delete val="0"/>
        <c:axPos val="b"/>
        <c:numFmt formatCode="General" sourceLinked="1"/>
        <c:majorTickMark val="out"/>
        <c:minorTickMark val="none"/>
        <c:tickLblPos val="nextTo"/>
        <c:txPr>
          <a:bodyPr/>
          <a:lstStyle/>
          <a:p>
            <a:pPr>
              <a:defRPr sz="800" baseline="0"/>
            </a:pPr>
            <a:endParaRPr lang="ja-JP"/>
          </a:p>
        </c:txPr>
        <c:crossAx val="377721080"/>
        <c:crosses val="autoZero"/>
        <c:crossBetween val="midCat"/>
      </c:valAx>
      <c:valAx>
        <c:axId val="377721080"/>
        <c:scaling>
          <c:orientation val="minMax"/>
        </c:scaling>
        <c:delete val="0"/>
        <c:axPos val="l"/>
        <c:majorGridlines/>
        <c:numFmt formatCode="General" sourceLinked="1"/>
        <c:majorTickMark val="out"/>
        <c:minorTickMark val="none"/>
        <c:tickLblPos val="nextTo"/>
        <c:txPr>
          <a:bodyPr/>
          <a:lstStyle/>
          <a:p>
            <a:pPr>
              <a:defRPr sz="800" baseline="0"/>
            </a:pPr>
            <a:endParaRPr lang="ja-JP"/>
          </a:p>
        </c:txPr>
        <c:crossAx val="377720688"/>
        <c:crosses val="autoZero"/>
        <c:crossBetween val="midCat"/>
      </c:valAx>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5-07-15T11:58:35.852" idx="1">
    <p:pos x="1246" y="1435"/>
    <p:text>ここのコメントが微妙すぎる</p:text>
    <p:extLst>
      <p:ext uri="{C676402C-5697-4E1C-873F-D02D1690AC5C}">
        <p15:threadingInfo xmlns:p15="http://schemas.microsoft.com/office/powerpoint/2012/main" timeZoneBias="-540"/>
      </p:ext>
    </p:extLst>
  </p:cm>
  <p:cm authorId="1" dt="2015-07-15T12:01:56.653" idx="2">
    <p:pos x="1092" y="3414"/>
    <p:text>もう一つくらい、なんかの目標があってもいいかも。</p:text>
    <p:extLst>
      <p:ext uri="{C676402C-5697-4E1C-873F-D02D1690AC5C}">
        <p15:threadingInfo xmlns:p15="http://schemas.microsoft.com/office/powerpoint/2012/main" timeZoneBias="-540"/>
      </p:ext>
    </p:extLst>
  </p:cm>
  <p:cm authorId="1" dt="2015-07-15T12:07:43.182" idx="3">
    <p:pos x="7482" y="3508"/>
    <p:text>でかすぎないか？スペースを広げたほうがよさそう。
あと、去年は、ミスユースケースに対して表を使って具体的な問題とか、対処方法とか書いてあったが、今年はどうしようか。</p:text>
    <p:extLst>
      <p:ext uri="{C676402C-5697-4E1C-873F-D02D1690AC5C}">
        <p15:threadingInfo xmlns:p15="http://schemas.microsoft.com/office/powerpoint/2012/main" timeZoneBias="-540"/>
      </p:ext>
    </p:extLst>
  </p:cm>
  <p:cm authorId="1" dt="2015-07-23T12:07:12.502" idx="20">
    <p:pos x="7482" y="3644"/>
    <p:text>スペースを広げて、ミスユースケースの表を作った。</p:text>
    <p:extLst>
      <p:ext uri="{C676402C-5697-4E1C-873F-D02D1690AC5C}">
        <p15:threadingInfo xmlns:p15="http://schemas.microsoft.com/office/powerpoint/2012/main" timeZoneBias="-540">
          <p15:parentCm authorId="1" idx="3"/>
        </p15:threadingInfo>
      </p:ext>
    </p:extLst>
  </p:cm>
  <p:cm authorId="1" dt="2015-07-15T12:12:16.907" idx="4">
    <p:pos x="227" y="4103"/>
    <p:text>これは、どっちかを採用します。</p:text>
    <p:extLst>
      <p:ext uri="{C676402C-5697-4E1C-873F-D02D1690AC5C}">
        <p15:threadingInfo xmlns:p15="http://schemas.microsoft.com/office/powerpoint/2012/main" timeZoneBias="-540"/>
      </p:ext>
    </p:extLst>
  </p:cm>
  <p:cm authorId="1" dt="2015-07-23T12:07:25.049" idx="21">
    <p:pos x="227" y="4239"/>
    <p:text>自動スタート準備は無理。</p:text>
    <p:extLst>
      <p:ext uri="{C676402C-5697-4E1C-873F-D02D1690AC5C}">
        <p15:threadingInfo xmlns:p15="http://schemas.microsoft.com/office/powerpoint/2012/main" timeZoneBias="-540">
          <p15:parentCm authorId="1" idx="4"/>
        </p15:threadingInfo>
      </p:ext>
    </p:extLst>
  </p:cm>
  <p:cm authorId="1" dt="2015-07-15T12:20:43.910" idx="5">
    <p:pos x="1351" y="5434"/>
    <p:text>ここのコメントがすごく微妙</p:text>
    <p:extLst mod="1">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16T17:39:45.243" idx="7">
    <p:pos x="168" y="1613"/>
    <p:text>ここのコメントは、実際の実験で具体的な値を出すようにしたほうがいいかもしれません。</p:text>
    <p:extLst>
      <p:ext uri="{C676402C-5697-4E1C-873F-D02D1690AC5C}">
        <p15:threadingInfo xmlns:p15="http://schemas.microsoft.com/office/powerpoint/2012/main" timeZoneBias="-540"/>
      </p:ext>
    </p:extLst>
  </p:cm>
  <p:cm authorId="1" dt="2015-07-16T18:23:23.407" idx="8">
    <p:pos x="4570" y="3250"/>
    <p:text>もうひとつくらい、なにかアイデアがほしい。</p:text>
    <p:extLst>
      <p:ext uri="{C676402C-5697-4E1C-873F-D02D1690AC5C}">
        <p15:threadingInfo xmlns:p15="http://schemas.microsoft.com/office/powerpoint/2012/main" timeZoneBias="-540"/>
      </p:ext>
    </p:extLst>
  </p:cm>
  <p:cm authorId="1" dt="2015-07-16T19:44:56.290" idx="18">
    <p:pos x="1540" y="3534"/>
    <p:text>直線区間でライントレースしないことも検討する。もし、ライントレース(回転係数低め)と比べて、非ライントレース走行のほうが早ければ、それを採用するのもアリ。</p:text>
    <p:extLst mod="1">
      <p:ext uri="{C676402C-5697-4E1C-873F-D02D1690AC5C}">
        <p15:threadingInfo xmlns:p15="http://schemas.microsoft.com/office/powerpoint/2012/main" timeZoneBias="-540"/>
      </p:ext>
    </p:extLst>
  </p:cm>
  <p:cm authorId="1" dt="2015-07-21T12:14:57.923" idx="19">
    <p:pos x="1540" y="3670"/>
    <p:text>まっすぐ走れるようにするためにプログラムを作成してみる。</p:text>
    <p:extLst>
      <p:ext uri="{C676402C-5697-4E1C-873F-D02D1690AC5C}">
        <p15:threadingInfo xmlns:p15="http://schemas.microsoft.com/office/powerpoint/2012/main" timeZoneBias="-540">
          <p15:parentCm authorId="1" idx="1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7-16T19:31:14.114" idx="15">
    <p:pos x="257" y="31"/>
    <p:text>ここでは次のような情報を書く。
・ステートマシンの動作
・コースアウトからの復帰戦略
・戦術の切り替え</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7-16T19:29:50.375" idx="11">
    <p:pos x="1626" y="1436"/>
    <p:text>ここのデータを取り直したい。</p:text>
    <p:extLst>
      <p:ext uri="{C676402C-5697-4E1C-873F-D02D1690AC5C}">
        <p15:threadingInfo xmlns:p15="http://schemas.microsoft.com/office/powerpoint/2012/main" timeZoneBias="-540"/>
      </p:ext>
    </p:extLst>
  </p:cm>
  <p:cm authorId="1" dt="2015-07-16T19:30:11.909" idx="13">
    <p:pos x="6494" y="621"/>
    <p:text>これも取り直そう</p:text>
    <p:extLst>
      <p:ext uri="{C676402C-5697-4E1C-873F-D02D1690AC5C}">
        <p15:threadingInfo xmlns:p15="http://schemas.microsoft.com/office/powerpoint/2012/main" timeZoneBias="-540"/>
      </p:ext>
    </p:extLst>
  </p:cm>
  <p:cm authorId="1" dt="2015-07-16T19:30:26.593" idx="14">
    <p:pos x="1997" y="3193"/>
    <p:text>まいまい式も取り直す</p:text>
    <p:extLst>
      <p:ext uri="{C676402C-5697-4E1C-873F-D02D1690AC5C}">
        <p15:threadingInfo xmlns:p15="http://schemas.microsoft.com/office/powerpoint/2012/main" timeZoneBias="-540"/>
      </p:ext>
    </p:extLst>
  </p:cm>
  <p:cm authorId="1" dt="2015-07-16T19:32:32.525" idx="16">
    <p:pos x="10" y="10"/>
    <p:text>ここでは次のような情報を記載したい
・安定したスタートを実現するためのいろは
・自己位置推定
・地雷探知機方式のスタートライン検知も検討したこと
・尻尾による前のめりスタート
・スタートライン検知で使用した技術
・非ライントレース走行</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274871" cy="715791"/>
          </a:xfrm>
          <a:prstGeom prst="rect">
            <a:avLst/>
          </a:prstGeom>
        </p:spPr>
        <p:txBody>
          <a:bodyPr vert="horz" lIns="130664" tIns="65331" rIns="130664" bIns="65331"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9167" y="1"/>
            <a:ext cx="4274871" cy="715791"/>
          </a:xfrm>
          <a:prstGeom prst="rect">
            <a:avLst/>
          </a:prstGeom>
        </p:spPr>
        <p:txBody>
          <a:bodyPr vert="horz" lIns="130664" tIns="65331" rIns="130664" bIns="65331" rtlCol="0"/>
          <a:lstStyle>
            <a:lvl1pPr algn="r">
              <a:defRPr sz="1700"/>
            </a:lvl1pPr>
          </a:lstStyle>
          <a:p>
            <a:fld id="{20DEA7AF-5BE1-40D9-B563-34B581AF3C5C}" type="datetimeFigureOut">
              <a:rPr kumimoji="1" lang="ja-JP" altLang="en-US" smtClean="0"/>
              <a:t>2015/7/24</a:t>
            </a:fld>
            <a:endParaRPr kumimoji="1" lang="ja-JP" altLang="en-US"/>
          </a:p>
        </p:txBody>
      </p:sp>
      <p:sp>
        <p:nvSpPr>
          <p:cNvPr id="4" name="スライド イメージ プレースホルダー 3"/>
          <p:cNvSpPr>
            <a:spLocks noGrp="1" noRot="1" noChangeAspect="1"/>
          </p:cNvSpPr>
          <p:nvPr>
            <p:ph type="sldImg" idx="2"/>
          </p:nvPr>
        </p:nvSpPr>
        <p:spPr>
          <a:xfrm>
            <a:off x="1357313" y="1071563"/>
            <a:ext cx="7151687" cy="5362575"/>
          </a:xfrm>
          <a:prstGeom prst="rect">
            <a:avLst/>
          </a:prstGeom>
          <a:noFill/>
          <a:ln w="12700">
            <a:solidFill>
              <a:prstClr val="black"/>
            </a:solidFill>
          </a:ln>
        </p:spPr>
        <p:txBody>
          <a:bodyPr vert="horz" lIns="130664" tIns="65331" rIns="130664" bIns="65331" rtlCol="0" anchor="ctr"/>
          <a:lstStyle/>
          <a:p>
            <a:endParaRPr lang="ja-JP" altLang="en-US"/>
          </a:p>
        </p:txBody>
      </p:sp>
      <p:sp>
        <p:nvSpPr>
          <p:cNvPr id="5" name="ノート プレースホルダー 4"/>
          <p:cNvSpPr>
            <a:spLocks noGrp="1"/>
          </p:cNvSpPr>
          <p:nvPr>
            <p:ph type="body" sz="quarter" idx="3"/>
          </p:nvPr>
        </p:nvSpPr>
        <p:spPr>
          <a:xfrm>
            <a:off x="986859" y="6790956"/>
            <a:ext cx="7892596" cy="6433060"/>
          </a:xfrm>
          <a:prstGeom prst="rect">
            <a:avLst/>
          </a:prstGeom>
        </p:spPr>
        <p:txBody>
          <a:bodyPr vert="horz" lIns="130664" tIns="65331" rIns="130664" bIns="6533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13577382"/>
            <a:ext cx="4274871" cy="715791"/>
          </a:xfrm>
          <a:prstGeom prst="rect">
            <a:avLst/>
          </a:prstGeom>
        </p:spPr>
        <p:txBody>
          <a:bodyPr vert="horz" lIns="130664" tIns="65331" rIns="130664" bIns="65331"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9167" y="13577382"/>
            <a:ext cx="4274871" cy="715791"/>
          </a:xfrm>
          <a:prstGeom prst="rect">
            <a:avLst/>
          </a:prstGeom>
        </p:spPr>
        <p:txBody>
          <a:bodyPr vert="horz" lIns="130664" tIns="65331" rIns="130664" bIns="65331" rtlCol="0" anchor="b"/>
          <a:lstStyle>
            <a:lvl1pPr algn="r">
              <a:defRPr sz="1700"/>
            </a:lvl1pPr>
          </a:lstStyle>
          <a:p>
            <a:fld id="{53151C09-F320-4193-8690-1D62B02B11FE}" type="slidenum">
              <a:rPr kumimoji="1" lang="ja-JP" altLang="en-US" smtClean="0"/>
              <a:t>‹#›</a:t>
            </a:fld>
            <a:endParaRPr kumimoji="1" lang="ja-JP" altLang="en-US"/>
          </a:p>
        </p:txBody>
      </p:sp>
    </p:spTree>
    <p:extLst>
      <p:ext uri="{BB962C8B-B14F-4D97-AF65-F5344CB8AC3E}">
        <p14:creationId xmlns:p14="http://schemas.microsoft.com/office/powerpoint/2010/main" val="3172344581"/>
      </p:ext>
    </p:extLst>
  </p:cSld>
  <p:clrMap bg1="lt1" tx1="dk1" bg2="lt2" tx2="dk2" accent1="accent1" accent2="accent2" accent3="accent3" accent4="accent4" accent5="accent5" accent6="accent6" hlink="hlink" folHlink="folHlink"/>
  <p:notesStyle>
    <a:lvl1pPr marL="0" algn="l" defTabSz="914290" rtl="0" eaLnBrk="1" latinLnBrk="0" hangingPunct="1">
      <a:defRPr kumimoji="1" sz="1300" kern="1200">
        <a:solidFill>
          <a:schemeClr val="tx1"/>
        </a:solidFill>
        <a:latin typeface="+mn-lt"/>
        <a:ea typeface="+mn-ea"/>
        <a:cs typeface="+mn-cs"/>
      </a:defRPr>
    </a:lvl1pPr>
    <a:lvl2pPr marL="457145" algn="l" defTabSz="914290" rtl="0" eaLnBrk="1" latinLnBrk="0" hangingPunct="1">
      <a:defRPr kumimoji="1" sz="1300" kern="1200">
        <a:solidFill>
          <a:schemeClr val="tx1"/>
        </a:solidFill>
        <a:latin typeface="+mn-lt"/>
        <a:ea typeface="+mn-ea"/>
        <a:cs typeface="+mn-cs"/>
      </a:defRPr>
    </a:lvl2pPr>
    <a:lvl3pPr marL="914290" algn="l" defTabSz="914290" rtl="0" eaLnBrk="1" latinLnBrk="0" hangingPunct="1">
      <a:defRPr kumimoji="1" sz="1300" kern="1200">
        <a:solidFill>
          <a:schemeClr val="tx1"/>
        </a:solidFill>
        <a:latin typeface="+mn-lt"/>
        <a:ea typeface="+mn-ea"/>
        <a:cs typeface="+mn-cs"/>
      </a:defRPr>
    </a:lvl3pPr>
    <a:lvl4pPr marL="1371436" algn="l" defTabSz="914290" rtl="0" eaLnBrk="1" latinLnBrk="0" hangingPunct="1">
      <a:defRPr kumimoji="1" sz="1300" kern="1200">
        <a:solidFill>
          <a:schemeClr val="tx1"/>
        </a:solidFill>
        <a:latin typeface="+mn-lt"/>
        <a:ea typeface="+mn-ea"/>
        <a:cs typeface="+mn-cs"/>
      </a:defRPr>
    </a:lvl4pPr>
    <a:lvl5pPr marL="1828581" algn="l" defTabSz="914290" rtl="0" eaLnBrk="1" latinLnBrk="0" hangingPunct="1">
      <a:defRPr kumimoji="1" sz="1300" kern="1200">
        <a:solidFill>
          <a:schemeClr val="tx1"/>
        </a:solidFill>
        <a:latin typeface="+mn-lt"/>
        <a:ea typeface="+mn-ea"/>
        <a:cs typeface="+mn-cs"/>
      </a:defRPr>
    </a:lvl5pPr>
    <a:lvl6pPr marL="2285725" algn="l" defTabSz="914290" rtl="0" eaLnBrk="1" latinLnBrk="0" hangingPunct="1">
      <a:defRPr kumimoji="1" sz="1300" kern="1200">
        <a:solidFill>
          <a:schemeClr val="tx1"/>
        </a:solidFill>
        <a:latin typeface="+mn-lt"/>
        <a:ea typeface="+mn-ea"/>
        <a:cs typeface="+mn-cs"/>
      </a:defRPr>
    </a:lvl6pPr>
    <a:lvl7pPr marL="2742870" algn="l" defTabSz="914290" rtl="0" eaLnBrk="1" latinLnBrk="0" hangingPunct="1">
      <a:defRPr kumimoji="1" sz="1300" kern="1200">
        <a:solidFill>
          <a:schemeClr val="tx1"/>
        </a:solidFill>
        <a:latin typeface="+mn-lt"/>
        <a:ea typeface="+mn-ea"/>
        <a:cs typeface="+mn-cs"/>
      </a:defRPr>
    </a:lvl7pPr>
    <a:lvl8pPr marL="3200016" algn="l" defTabSz="914290" rtl="0" eaLnBrk="1" latinLnBrk="0" hangingPunct="1">
      <a:defRPr kumimoji="1" sz="1300" kern="1200">
        <a:solidFill>
          <a:schemeClr val="tx1"/>
        </a:solidFill>
        <a:latin typeface="+mn-lt"/>
        <a:ea typeface="+mn-ea"/>
        <a:cs typeface="+mn-cs"/>
      </a:defRPr>
    </a:lvl8pPr>
    <a:lvl9pPr marL="3657161" algn="l" defTabSz="914290" rtl="0" eaLnBrk="1" latinLnBrk="0" hangingPunct="1">
      <a:defRPr kumimoji="1"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3151C09-F320-4193-8690-1D62B02B11FE}" type="slidenum">
              <a:rPr kumimoji="1" lang="ja-JP" altLang="en-US" smtClean="0"/>
              <a:t>1</a:t>
            </a:fld>
            <a:endParaRPr kumimoji="1" lang="ja-JP" altLang="en-US"/>
          </a:p>
        </p:txBody>
      </p:sp>
    </p:spTree>
    <p:extLst>
      <p:ext uri="{BB962C8B-B14F-4D97-AF65-F5344CB8AC3E}">
        <p14:creationId xmlns:p14="http://schemas.microsoft.com/office/powerpoint/2010/main" val="30598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601"/>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39772" indent="0" algn="ctr">
              <a:buNone/>
              <a:defRPr>
                <a:solidFill>
                  <a:schemeClr val="tx1">
                    <a:tint val="75000"/>
                  </a:schemeClr>
                </a:solidFill>
              </a:defRPr>
            </a:lvl2pPr>
            <a:lvl3pPr marL="1279544" indent="0" algn="ctr">
              <a:buNone/>
              <a:defRPr>
                <a:solidFill>
                  <a:schemeClr val="tx1">
                    <a:tint val="75000"/>
                  </a:schemeClr>
                </a:solidFill>
              </a:defRPr>
            </a:lvl3pPr>
            <a:lvl4pPr marL="1919316" indent="0" algn="ctr">
              <a:buNone/>
              <a:defRPr>
                <a:solidFill>
                  <a:schemeClr val="tx1">
                    <a:tint val="75000"/>
                  </a:schemeClr>
                </a:solidFill>
              </a:defRPr>
            </a:lvl4pPr>
            <a:lvl5pPr marL="2559089" indent="0" algn="ctr">
              <a:buNone/>
              <a:defRPr>
                <a:solidFill>
                  <a:schemeClr val="tx1">
                    <a:tint val="75000"/>
                  </a:schemeClr>
                </a:solidFill>
              </a:defRPr>
            </a:lvl5pPr>
            <a:lvl6pPr marL="3198861" indent="0" algn="ctr">
              <a:buNone/>
              <a:defRPr>
                <a:solidFill>
                  <a:schemeClr val="tx1">
                    <a:tint val="75000"/>
                  </a:schemeClr>
                </a:solidFill>
              </a:defRPr>
            </a:lvl6pPr>
            <a:lvl7pPr marL="3838638" indent="0" algn="ctr">
              <a:buNone/>
              <a:defRPr>
                <a:solidFill>
                  <a:schemeClr val="tx1">
                    <a:tint val="75000"/>
                  </a:schemeClr>
                </a:solidFill>
              </a:defRPr>
            </a:lvl7pPr>
            <a:lvl8pPr marL="4478410" indent="0" algn="ctr">
              <a:buNone/>
              <a:defRPr>
                <a:solidFill>
                  <a:schemeClr val="tx1">
                    <a:tint val="75000"/>
                  </a:schemeClr>
                </a:solidFill>
              </a:defRPr>
            </a:lvl8pPr>
            <a:lvl9pPr marL="511818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96292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2830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2994965" y="537845"/>
            <a:ext cx="4031615" cy="11470323"/>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95668" y="537845"/>
            <a:ext cx="11885930" cy="11470323"/>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68057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86682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6"/>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400"/>
            <a:ext cx="10881360" cy="2100262"/>
          </a:xfrm>
        </p:spPr>
        <p:txBody>
          <a:bodyPr anchor="b"/>
          <a:lstStyle>
            <a:lvl1pPr marL="0" indent="0">
              <a:buNone/>
              <a:defRPr sz="2800">
                <a:solidFill>
                  <a:schemeClr val="tx1">
                    <a:tint val="75000"/>
                  </a:schemeClr>
                </a:solidFill>
              </a:defRPr>
            </a:lvl1pPr>
            <a:lvl2pPr marL="639772" indent="0">
              <a:buNone/>
              <a:defRPr sz="2500">
                <a:solidFill>
                  <a:schemeClr val="tx1">
                    <a:tint val="75000"/>
                  </a:schemeClr>
                </a:solidFill>
              </a:defRPr>
            </a:lvl2pPr>
            <a:lvl3pPr marL="1279544" indent="0">
              <a:buNone/>
              <a:defRPr sz="2200">
                <a:solidFill>
                  <a:schemeClr val="tx1">
                    <a:tint val="75000"/>
                  </a:schemeClr>
                </a:solidFill>
              </a:defRPr>
            </a:lvl3pPr>
            <a:lvl4pPr marL="1919316" indent="0">
              <a:buNone/>
              <a:defRPr sz="2000">
                <a:solidFill>
                  <a:schemeClr val="tx1">
                    <a:tint val="75000"/>
                  </a:schemeClr>
                </a:solidFill>
              </a:defRPr>
            </a:lvl4pPr>
            <a:lvl5pPr marL="2559089" indent="0">
              <a:buNone/>
              <a:defRPr sz="2000">
                <a:solidFill>
                  <a:schemeClr val="tx1">
                    <a:tint val="75000"/>
                  </a:schemeClr>
                </a:solidFill>
              </a:defRPr>
            </a:lvl5pPr>
            <a:lvl6pPr marL="3198861" indent="0">
              <a:buNone/>
              <a:defRPr sz="2000">
                <a:solidFill>
                  <a:schemeClr val="tx1">
                    <a:tint val="75000"/>
                  </a:schemeClr>
                </a:solidFill>
              </a:defRPr>
            </a:lvl6pPr>
            <a:lvl7pPr marL="3838638" indent="0">
              <a:buNone/>
              <a:defRPr sz="2000">
                <a:solidFill>
                  <a:schemeClr val="tx1">
                    <a:tint val="75000"/>
                  </a:schemeClr>
                </a:solidFill>
              </a:defRPr>
            </a:lvl7pPr>
            <a:lvl8pPr marL="4478410" indent="0">
              <a:buNone/>
              <a:defRPr sz="2000">
                <a:solidFill>
                  <a:schemeClr val="tx1">
                    <a:tint val="75000"/>
                  </a:schemeClr>
                </a:solidFill>
              </a:defRPr>
            </a:lvl8pPr>
            <a:lvl9pPr marL="5118182"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94259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95670"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10930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0" y="384493"/>
            <a:ext cx="11521440" cy="16002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41" y="2149158"/>
            <a:ext cx="5658485" cy="895667"/>
          </a:xfrm>
        </p:spPr>
        <p:txBody>
          <a:bodyPr anchor="b"/>
          <a:lstStyle>
            <a:lvl1pPr marL="0" indent="0">
              <a:buNone/>
              <a:defRPr sz="3400" b="1"/>
            </a:lvl1pPr>
            <a:lvl2pPr marL="639772" indent="0">
              <a:buNone/>
              <a:defRPr sz="2800" b="1"/>
            </a:lvl2pPr>
            <a:lvl3pPr marL="1279544" indent="0">
              <a:buNone/>
              <a:defRPr sz="2500" b="1"/>
            </a:lvl3pPr>
            <a:lvl4pPr marL="1919316" indent="0">
              <a:buNone/>
              <a:defRPr sz="2200" b="1"/>
            </a:lvl4pPr>
            <a:lvl5pPr marL="2559089" indent="0">
              <a:buNone/>
              <a:defRPr sz="2200" b="1"/>
            </a:lvl5pPr>
            <a:lvl6pPr marL="3198861" indent="0">
              <a:buNone/>
              <a:defRPr sz="2200" b="1"/>
            </a:lvl6pPr>
            <a:lvl7pPr marL="3838638" indent="0">
              <a:buNone/>
              <a:defRPr sz="2200" b="1"/>
            </a:lvl7pPr>
            <a:lvl8pPr marL="4478410" indent="0">
              <a:buNone/>
              <a:defRPr sz="2200" b="1"/>
            </a:lvl8pPr>
            <a:lvl9pPr marL="5118182"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41"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54951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0470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280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2"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2" y="2009142"/>
            <a:ext cx="4211638" cy="6567488"/>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288247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39772" indent="0">
              <a:buNone/>
              <a:defRPr sz="3900"/>
            </a:lvl2pPr>
            <a:lvl3pPr marL="1279544" indent="0">
              <a:buNone/>
              <a:defRPr sz="3400"/>
            </a:lvl3pPr>
            <a:lvl4pPr marL="1919316" indent="0">
              <a:buNone/>
              <a:defRPr sz="2800"/>
            </a:lvl4pPr>
            <a:lvl5pPr marL="2559089" indent="0">
              <a:buNone/>
              <a:defRPr sz="2800"/>
            </a:lvl5pPr>
            <a:lvl6pPr marL="3198861" indent="0">
              <a:buNone/>
              <a:defRPr sz="2800"/>
            </a:lvl6pPr>
            <a:lvl7pPr marL="3838638" indent="0">
              <a:buNone/>
              <a:defRPr sz="2800"/>
            </a:lvl7pPr>
            <a:lvl8pPr marL="4478410" indent="0">
              <a:buNone/>
              <a:defRPr sz="2800"/>
            </a:lvl8pPr>
            <a:lvl9pPr marL="5118182"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39772" indent="0">
              <a:buNone/>
              <a:defRPr sz="1700"/>
            </a:lvl2pPr>
            <a:lvl3pPr marL="1279544" indent="0">
              <a:buNone/>
              <a:defRPr sz="1400"/>
            </a:lvl3pPr>
            <a:lvl4pPr marL="1919316" indent="0">
              <a:buNone/>
              <a:defRPr sz="1300"/>
            </a:lvl4pPr>
            <a:lvl5pPr marL="2559089" indent="0">
              <a:buNone/>
              <a:defRPr sz="1300"/>
            </a:lvl5pPr>
            <a:lvl6pPr marL="3198861" indent="0">
              <a:buNone/>
              <a:defRPr sz="1300"/>
            </a:lvl6pPr>
            <a:lvl7pPr marL="3838638" indent="0">
              <a:buNone/>
              <a:defRPr sz="1300"/>
            </a:lvl7pPr>
            <a:lvl8pPr marL="4478410" indent="0">
              <a:buNone/>
              <a:defRPr sz="1300"/>
            </a:lvl8pPr>
            <a:lvl9pPr marL="5118182"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1079119-3171-4BC9-A6EB-D7FA4532BD2E}" type="datetimeFigureOut">
              <a:rPr kumimoji="1" lang="ja-JP" altLang="en-US" smtClean="0"/>
              <a:t>2015/7/24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41654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7954" tIns="63980" rIns="127954" bIns="6398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2"/>
            <a:ext cx="11521440" cy="6336348"/>
          </a:xfrm>
          <a:prstGeom prst="rect">
            <a:avLst/>
          </a:prstGeom>
        </p:spPr>
        <p:txBody>
          <a:bodyPr vert="horz" lIns="127954" tIns="63980" rIns="127954" bIns="6398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6"/>
            <a:ext cx="2987040" cy="511175"/>
          </a:xfrm>
          <a:prstGeom prst="rect">
            <a:avLst/>
          </a:prstGeom>
        </p:spPr>
        <p:txBody>
          <a:bodyPr vert="horz" lIns="127954" tIns="63980" rIns="127954" bIns="63980" rtlCol="0" anchor="ctr"/>
          <a:lstStyle>
            <a:lvl1pPr algn="l">
              <a:defRPr sz="1700">
                <a:solidFill>
                  <a:schemeClr val="tx1">
                    <a:tint val="75000"/>
                  </a:schemeClr>
                </a:solidFill>
              </a:defRPr>
            </a:lvl1pPr>
          </a:lstStyle>
          <a:p>
            <a:fld id="{41079119-3171-4BC9-A6EB-D7FA4532BD2E}" type="datetimeFigureOut">
              <a:rPr kumimoji="1" lang="ja-JP" altLang="en-US" smtClean="0"/>
              <a:t>2015/7/24</a:t>
            </a:fld>
            <a:endParaRPr kumimoji="1" lang="ja-JP" altLang="en-US"/>
          </a:p>
        </p:txBody>
      </p:sp>
      <p:sp>
        <p:nvSpPr>
          <p:cNvPr id="5" name="フッター プレースホルダー 4"/>
          <p:cNvSpPr>
            <a:spLocks noGrp="1"/>
          </p:cNvSpPr>
          <p:nvPr>
            <p:ph type="ftr" sz="quarter" idx="3"/>
          </p:nvPr>
        </p:nvSpPr>
        <p:spPr>
          <a:xfrm>
            <a:off x="4373880" y="8898896"/>
            <a:ext cx="4053840" cy="511175"/>
          </a:xfrm>
          <a:prstGeom prst="rect">
            <a:avLst/>
          </a:prstGeom>
        </p:spPr>
        <p:txBody>
          <a:bodyPr vert="horz" lIns="127954" tIns="63980" rIns="127954" bIns="63980"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6"/>
            <a:ext cx="2987040" cy="511175"/>
          </a:xfrm>
          <a:prstGeom prst="rect">
            <a:avLst/>
          </a:prstGeom>
        </p:spPr>
        <p:txBody>
          <a:bodyPr vert="horz" lIns="127954" tIns="63980" rIns="127954" bIns="63980" rtlCol="0" anchor="ctr"/>
          <a:lstStyle>
            <a:lvl1pPr algn="r">
              <a:defRPr sz="1700">
                <a:solidFill>
                  <a:schemeClr val="tx1">
                    <a:tint val="75000"/>
                  </a:schemeClr>
                </a:solidFill>
              </a:defRPr>
            </a:lvl1pPr>
          </a:lstStyle>
          <a:p>
            <a:fld id="{30CC2F03-C754-426A-B2C0-D6975DB25682}" type="slidenum">
              <a:rPr kumimoji="1" lang="ja-JP" altLang="en-US" smtClean="0"/>
              <a:t>‹#›</a:t>
            </a:fld>
            <a:endParaRPr kumimoji="1" lang="ja-JP" altLang="en-US"/>
          </a:p>
        </p:txBody>
      </p:sp>
    </p:spTree>
    <p:extLst>
      <p:ext uri="{BB962C8B-B14F-4D97-AF65-F5344CB8AC3E}">
        <p14:creationId xmlns:p14="http://schemas.microsoft.com/office/powerpoint/2010/main" val="3035615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279544" rtl="0" eaLnBrk="1" latinLnBrk="0" hangingPunct="1">
        <a:spcBef>
          <a:spcPct val="0"/>
        </a:spcBef>
        <a:buNone/>
        <a:defRPr kumimoji="1" sz="6200" kern="1200">
          <a:solidFill>
            <a:schemeClr val="tx1"/>
          </a:solidFill>
          <a:latin typeface="+mj-lt"/>
          <a:ea typeface="+mj-ea"/>
          <a:cs typeface="+mj-cs"/>
        </a:defRPr>
      </a:lvl1pPr>
    </p:titleStyle>
    <p:bodyStyle>
      <a:lvl1pPr marL="479830" indent="-479830" algn="l" defTabSz="1279544"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39632" indent="-399855" algn="l" defTabSz="1279544"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599433" indent="-319886" algn="l" defTabSz="1279544"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39205"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78977"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1875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58522"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798296"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38070" indent="-319886" algn="l" defTabSz="1279544"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79544" rtl="0" eaLnBrk="1" latinLnBrk="0" hangingPunct="1">
        <a:defRPr kumimoji="1" sz="2500" kern="1200">
          <a:solidFill>
            <a:schemeClr val="tx1"/>
          </a:solidFill>
          <a:latin typeface="+mn-lt"/>
          <a:ea typeface="+mn-ea"/>
          <a:cs typeface="+mn-cs"/>
        </a:defRPr>
      </a:lvl1pPr>
      <a:lvl2pPr marL="639772" algn="l" defTabSz="1279544" rtl="0" eaLnBrk="1" latinLnBrk="0" hangingPunct="1">
        <a:defRPr kumimoji="1" sz="2500" kern="1200">
          <a:solidFill>
            <a:schemeClr val="tx1"/>
          </a:solidFill>
          <a:latin typeface="+mn-lt"/>
          <a:ea typeface="+mn-ea"/>
          <a:cs typeface="+mn-cs"/>
        </a:defRPr>
      </a:lvl2pPr>
      <a:lvl3pPr marL="1279544" algn="l" defTabSz="1279544" rtl="0" eaLnBrk="1" latinLnBrk="0" hangingPunct="1">
        <a:defRPr kumimoji="1" sz="2500" kern="1200">
          <a:solidFill>
            <a:schemeClr val="tx1"/>
          </a:solidFill>
          <a:latin typeface="+mn-lt"/>
          <a:ea typeface="+mn-ea"/>
          <a:cs typeface="+mn-cs"/>
        </a:defRPr>
      </a:lvl3pPr>
      <a:lvl4pPr marL="1919316" algn="l" defTabSz="1279544" rtl="0" eaLnBrk="1" latinLnBrk="0" hangingPunct="1">
        <a:defRPr kumimoji="1" sz="2500" kern="1200">
          <a:solidFill>
            <a:schemeClr val="tx1"/>
          </a:solidFill>
          <a:latin typeface="+mn-lt"/>
          <a:ea typeface="+mn-ea"/>
          <a:cs typeface="+mn-cs"/>
        </a:defRPr>
      </a:lvl4pPr>
      <a:lvl5pPr marL="2559089" algn="l" defTabSz="1279544" rtl="0" eaLnBrk="1" latinLnBrk="0" hangingPunct="1">
        <a:defRPr kumimoji="1" sz="2500" kern="1200">
          <a:solidFill>
            <a:schemeClr val="tx1"/>
          </a:solidFill>
          <a:latin typeface="+mn-lt"/>
          <a:ea typeface="+mn-ea"/>
          <a:cs typeface="+mn-cs"/>
        </a:defRPr>
      </a:lvl5pPr>
      <a:lvl6pPr marL="3198861" algn="l" defTabSz="1279544" rtl="0" eaLnBrk="1" latinLnBrk="0" hangingPunct="1">
        <a:defRPr kumimoji="1" sz="2500" kern="1200">
          <a:solidFill>
            <a:schemeClr val="tx1"/>
          </a:solidFill>
          <a:latin typeface="+mn-lt"/>
          <a:ea typeface="+mn-ea"/>
          <a:cs typeface="+mn-cs"/>
        </a:defRPr>
      </a:lvl6pPr>
      <a:lvl7pPr marL="3838638" algn="l" defTabSz="1279544" rtl="0" eaLnBrk="1" latinLnBrk="0" hangingPunct="1">
        <a:defRPr kumimoji="1" sz="2500" kern="1200">
          <a:solidFill>
            <a:schemeClr val="tx1"/>
          </a:solidFill>
          <a:latin typeface="+mn-lt"/>
          <a:ea typeface="+mn-ea"/>
          <a:cs typeface="+mn-cs"/>
        </a:defRPr>
      </a:lvl7pPr>
      <a:lvl8pPr marL="4478410" algn="l" defTabSz="1279544" rtl="0" eaLnBrk="1" latinLnBrk="0" hangingPunct="1">
        <a:defRPr kumimoji="1" sz="2500" kern="1200">
          <a:solidFill>
            <a:schemeClr val="tx1"/>
          </a:solidFill>
          <a:latin typeface="+mn-lt"/>
          <a:ea typeface="+mn-ea"/>
          <a:cs typeface="+mn-cs"/>
        </a:defRPr>
      </a:lvl8pPr>
      <a:lvl9pPr marL="5118182" algn="l" defTabSz="1279544"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1</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要件分析</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781736" y="144171"/>
            <a:ext cx="3647152" cy="246221"/>
          </a:xfrm>
          <a:prstGeom prst="rect">
            <a:avLst/>
          </a:prstGeom>
          <a:noFill/>
        </p:spPr>
        <p:txBody>
          <a:bodyPr wrap="none" rtlCol="0">
            <a:spAutoFit/>
          </a:bodyPr>
          <a:lstStyle/>
          <a:p>
            <a:r>
              <a:rPr lang="ja-JP" altLang="en-US" sz="1000" dirty="0" smtClean="0">
                <a:latin typeface="HG丸ｺﾞｼｯｸM-PRO" panose="020F0600000000000000" pitchFamily="50" charset="-128"/>
                <a:ea typeface="HG丸ｺﾞｼｯｸM-PRO" panose="020F0600000000000000" pitchFamily="50" charset="-128"/>
              </a:rPr>
              <a:t>目的、競技規約</a:t>
            </a:r>
            <a:r>
              <a:rPr kumimoji="1" lang="ja-JP" altLang="en-US" sz="1000" dirty="0" smtClean="0">
                <a:latin typeface="HG丸ｺﾞｼｯｸM-PRO" panose="020F0600000000000000" pitchFamily="50" charset="-128"/>
                <a:ea typeface="HG丸ｺﾞｼｯｸM-PRO" panose="020F0600000000000000" pitchFamily="50" charset="-128"/>
              </a:rPr>
              <a:t>、審査規約からシステムの要件を抽出する。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0" y="541915"/>
            <a:ext cx="5677731" cy="121628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0" y="543143"/>
            <a:ext cx="1415719"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1.1</a:t>
              </a:r>
              <a:r>
                <a:rPr lang="ja-JP" altLang="en-US" sz="1400" dirty="0" smtClean="0">
                  <a:latin typeface="HG丸ｺﾞｼｯｸM-PRO" panose="020F0600000000000000" pitchFamily="50" charset="-128"/>
                  <a:ea typeface="HG丸ｺﾞｼｯｸM-PRO" panose="020F0600000000000000" pitchFamily="50" charset="-128"/>
                </a:rPr>
                <a:t> 選択課題</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9" name="正方形/長方形 18"/>
          <p:cNvSpPr/>
          <p:nvPr/>
        </p:nvSpPr>
        <p:spPr>
          <a:xfrm>
            <a:off x="5681682" y="540014"/>
            <a:ext cx="7119918" cy="905279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1416509" y="538477"/>
            <a:ext cx="3365882" cy="307777"/>
          </a:xfrm>
          <a:prstGeom prst="rect">
            <a:avLst/>
          </a:prstGeom>
          <a:noFill/>
        </p:spPr>
        <p:txBody>
          <a:bodyPr wrap="square" rtlCol="0">
            <a:spAutoFit/>
          </a:bodyPr>
          <a:lstStyle/>
          <a:p>
            <a:pPr algn="ctr"/>
            <a:r>
              <a:rPr lang="ja-JP" altLang="en-US"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選択課題「</a:t>
            </a:r>
            <a:r>
              <a:rPr lang="ja-JP" altLang="en-US" sz="1400" b="1" dirty="0"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ゴールゲートを通過</a:t>
            </a:r>
            <a:r>
              <a:rPr lang="ja-JP" altLang="en-US" sz="1400" b="1" smtClean="0">
                <a:solidFill>
                  <a:srgbClr val="FF0000"/>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する</a:t>
            </a:r>
            <a:r>
              <a:rPr lang="ja-JP" altLang="en-US" sz="1400" b="1" smtClean="0">
                <a:uFill>
                  <a:solidFill>
                    <a:schemeClr val="bg1">
                      <a:lumMod val="50000"/>
                    </a:schemeClr>
                  </a:solidFill>
                </a:uFill>
                <a:latin typeface="HG丸ｺﾞｼｯｸM-PRO" panose="020F0600000000000000" pitchFamily="50" charset="-128"/>
                <a:ea typeface="HG丸ｺﾞｼｯｸM-PRO" panose="020F0600000000000000" pitchFamily="50" charset="-128"/>
              </a:rPr>
              <a:t>」</a:t>
            </a:r>
            <a:endParaRPr lang="en-US" altLang="ja-JP" sz="1400" b="1" dirty="0" smtClean="0">
              <a:uFill>
                <a:solidFill>
                  <a:schemeClr val="bg1">
                    <a:lumMod val="50000"/>
                  </a:schemeClr>
                </a:solidFill>
              </a:uFill>
              <a:latin typeface="HG丸ｺﾞｼｯｸM-PRO" panose="020F0600000000000000" pitchFamily="50" charset="-128"/>
              <a:ea typeface="HG丸ｺﾞｼｯｸM-PRO" panose="020F0600000000000000" pitchFamily="50" charset="-128"/>
            </a:endParaRPr>
          </a:p>
        </p:txBody>
      </p:sp>
      <p:sp>
        <p:nvSpPr>
          <p:cNvPr id="26" name="正方形/長方形 25"/>
          <p:cNvSpPr/>
          <p:nvPr/>
        </p:nvSpPr>
        <p:spPr>
          <a:xfrm>
            <a:off x="1395" y="1758206"/>
            <a:ext cx="5676336" cy="4401294"/>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7" name="グループ化 26"/>
          <p:cNvGrpSpPr/>
          <p:nvPr/>
        </p:nvGrpSpPr>
        <p:grpSpPr>
          <a:xfrm>
            <a:off x="2714" y="1758950"/>
            <a:ext cx="1402731" cy="289332"/>
            <a:chOff x="108961" y="835133"/>
            <a:chExt cx="585874" cy="289332"/>
          </a:xfrm>
        </p:grpSpPr>
        <p:sp>
          <p:nvSpPr>
            <p:cNvPr id="28" name="正方形/長方形 27"/>
            <p:cNvSpPr/>
            <p:nvPr/>
          </p:nvSpPr>
          <p:spPr>
            <a:xfrm>
              <a:off x="108961" y="835133"/>
              <a:ext cx="585874"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9" name="テキスト ボックス 28"/>
            <p:cNvSpPr txBox="1"/>
            <p:nvPr/>
          </p:nvSpPr>
          <p:spPr>
            <a:xfrm>
              <a:off x="113109" y="878200"/>
              <a:ext cx="58172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1.2</a:t>
              </a:r>
              <a:r>
                <a:rPr lang="ja-JP" altLang="en-US" sz="1400" dirty="0" smtClean="0">
                  <a:latin typeface="HG丸ｺﾞｼｯｸM-PRO" panose="020F0600000000000000" pitchFamily="50" charset="-128"/>
                  <a:ea typeface="HG丸ｺﾞｼｯｸM-PRO" panose="020F0600000000000000" pitchFamily="50" charset="-128"/>
                </a:rPr>
                <a:t> 目標設定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35" name="テキスト ボックス 34"/>
          <p:cNvSpPr txBox="1"/>
          <p:nvPr/>
        </p:nvSpPr>
        <p:spPr>
          <a:xfrm>
            <a:off x="347070" y="955348"/>
            <a:ext cx="4685635" cy="719034"/>
          </a:xfrm>
          <a:prstGeom prst="rect">
            <a:avLst/>
          </a:prstGeom>
          <a:noFill/>
        </p:spPr>
        <p:txBody>
          <a:bodyPr wrap="square" lIns="36000" tIns="36000" rIns="36000" bIns="36000"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　多くのポイントを稼ぐためには、なるべく速くゴールゲートを通過することが重要である。</a:t>
            </a:r>
            <a:endParaRPr lang="en-US" altLang="ja-JP" sz="105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　ゴールゲートまでを早くクリアすることで、優勝に近づくことができると考えた。</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24" name="テキスト ボックス 23"/>
          <p:cNvSpPr txBox="1"/>
          <p:nvPr/>
        </p:nvSpPr>
        <p:spPr>
          <a:xfrm>
            <a:off x="383346" y="2364884"/>
            <a:ext cx="4704685"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最速を目指す</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スタートからゴールまでの道のりをなるべく早く駆け抜ける。</a:t>
            </a:r>
            <a:endParaRPr lang="en-US" altLang="ja-JP" sz="1050" smtClean="0">
              <a:latin typeface="HG丸ｺﾞｼｯｸM-PRO" panose="020F0600000000000000" pitchFamily="50" charset="-128"/>
              <a:ea typeface="HG丸ｺﾞｼｯｸM-PRO" panose="020F0600000000000000" pitchFamily="50" charset="-128"/>
            </a:endParaRPr>
          </a:p>
          <a:p>
            <a:pPr marL="177800"/>
            <a:r>
              <a:rPr kumimoji="1" lang="ja-JP" altLang="en-US" sz="1050" smtClean="0">
                <a:latin typeface="HG丸ｺﾞｼｯｸM-PRO" panose="020F0600000000000000" pitchFamily="50" charset="-128"/>
                <a:ea typeface="HG丸ｺﾞｼｯｸM-PRO" panose="020F0600000000000000" pitchFamily="50" charset="-128"/>
              </a:rPr>
              <a:t>　これにより、ポイントが高くなり、難所攻略にかけられる時間を格段に増やすことができる。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83346" y="3234834"/>
            <a:ext cx="4704686" cy="795978"/>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安定したスタートを切る</a:t>
            </a:r>
            <a:endParaRPr lang="en-US" altLang="ja-JP" sz="1050" b="1" u="sng"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昨年、走行体をコースに設置する際、位置がずれてしまったことにより、スタート直後にコースアウトしてしまった。安全にスタートを切れるようにすることで、リタイアを避けたい。</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1531080" y="1780043"/>
            <a:ext cx="3212370" cy="395869"/>
          </a:xfrm>
          <a:prstGeom prst="rect">
            <a:avLst/>
          </a:prstGeom>
          <a:noFill/>
        </p:spPr>
        <p:txBody>
          <a:bodyPr wrap="square" lIns="36000" tIns="36000" rIns="36000" bIns="36000"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以下の外部品質の目標（以降、</a:t>
            </a:r>
            <a:r>
              <a:rPr lang="ja-JP" altLang="en-US" sz="1050" b="1" dirty="0" smtClean="0">
                <a:latin typeface="HG丸ｺﾞｼｯｸM-PRO" panose="020F0600000000000000" pitchFamily="50" charset="-128"/>
                <a:ea typeface="HG丸ｺﾞｼｯｸM-PRO" panose="020F0600000000000000" pitchFamily="50" charset="-128"/>
              </a:rPr>
              <a:t>走行目標</a:t>
            </a:r>
            <a:r>
              <a:rPr lang="ja-JP" altLang="en-US" sz="1050" dirty="0" smtClean="0">
                <a:latin typeface="HG丸ｺﾞｼｯｸM-PRO" panose="020F0600000000000000" pitchFamily="50" charset="-128"/>
                <a:ea typeface="HG丸ｺﾞｼｯｸM-PRO" panose="020F0600000000000000" pitchFamily="50" charset="-128"/>
              </a:rPr>
              <a:t>）および</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smtClean="0">
                <a:latin typeface="HG丸ｺﾞｼｯｸM-PRO" panose="020F0600000000000000" pitchFamily="50" charset="-128"/>
                <a:ea typeface="HG丸ｺﾞｼｯｸM-PRO" panose="020F0600000000000000" pitchFamily="50" charset="-128"/>
              </a:rPr>
              <a:t>内部品質の</a:t>
            </a:r>
            <a:r>
              <a:rPr lang="ja-JP" altLang="en-US" sz="1050" dirty="0" smtClean="0">
                <a:latin typeface="HG丸ｺﾞｼｯｸM-PRO" panose="020F0600000000000000" pitchFamily="50" charset="-128"/>
                <a:ea typeface="HG丸ｺﾞｼｯｸM-PRO" panose="020F0600000000000000" pitchFamily="50" charset="-128"/>
              </a:rPr>
              <a:t>目標（以降、</a:t>
            </a:r>
            <a:r>
              <a:rPr lang="ja-JP" altLang="en-US" sz="1050" b="1" dirty="0" smtClean="0">
                <a:latin typeface="HG丸ｺﾞｼｯｸM-PRO" panose="020F0600000000000000" pitchFamily="50" charset="-128"/>
                <a:ea typeface="HG丸ｺﾞｼｯｸM-PRO" panose="020F0600000000000000" pitchFamily="50" charset="-128"/>
              </a:rPr>
              <a:t>設計目標</a:t>
            </a:r>
            <a:r>
              <a:rPr lang="ja-JP" altLang="en-US" sz="1050" dirty="0" smtClean="0">
                <a:latin typeface="HG丸ｺﾞｼｯｸM-PRO" panose="020F0600000000000000" pitchFamily="50" charset="-128"/>
                <a:ea typeface="HG丸ｺﾞｼｯｸM-PRO" panose="020F0600000000000000" pitchFamily="50" charset="-128"/>
              </a:rPr>
              <a:t>）を設定した。</a:t>
            </a:r>
            <a:endParaRPr kumimoji="1" lang="ja-JP" altLang="en-US" sz="1050" dirty="0">
              <a:latin typeface="HG丸ｺﾞｼｯｸM-PRO" panose="020F0600000000000000" pitchFamily="50" charset="-128"/>
              <a:ea typeface="HG丸ｺﾞｼｯｸM-PRO" panose="020F0600000000000000" pitchFamily="50" charset="-128"/>
            </a:endParaRPr>
          </a:p>
        </p:txBody>
      </p:sp>
      <p:cxnSp>
        <p:nvCxnSpPr>
          <p:cNvPr id="39" name="直線コネクタ 38"/>
          <p:cNvCxnSpPr/>
          <p:nvPr/>
        </p:nvCxnSpPr>
        <p:spPr>
          <a:xfrm flipV="1">
            <a:off x="416052" y="4728126"/>
            <a:ext cx="4457992" cy="27347"/>
          </a:xfrm>
          <a:prstGeom prst="line">
            <a:avLst/>
          </a:prstGeom>
          <a:ln w="28575">
            <a:solidFill>
              <a:schemeClr val="accent3">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377646" y="4941931"/>
            <a:ext cx="4604525" cy="634395"/>
          </a:xfrm>
          <a:prstGeom prst="rect">
            <a:avLst/>
          </a:prstGeom>
          <a:noFill/>
        </p:spPr>
        <p:txBody>
          <a:bodyPr wrap="square" lIns="36000" tIns="36000" rIns="36000" bIns="36000" rtlCol="0">
            <a:spAutoFit/>
          </a:bodyPr>
          <a:lstStyle/>
          <a:p>
            <a:r>
              <a:rPr lang="ja-JP" altLang="en-US" sz="1050" b="1" u="sng">
                <a:solidFill>
                  <a:srgbClr val="0000CC"/>
                </a:solidFill>
                <a:latin typeface="HG丸ｺﾞｼｯｸM-PRO" panose="020F0600000000000000" pitchFamily="50" charset="-128"/>
                <a:ea typeface="HG丸ｺﾞｼｯｸM-PRO" panose="020F0600000000000000" pitchFamily="50" charset="-128"/>
              </a:rPr>
              <a:t>設計</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目標</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u="sng">
                <a:solidFill>
                  <a:srgbClr val="0000CC"/>
                </a:solidFill>
                <a:latin typeface="HG丸ｺﾞｼｯｸM-PRO" panose="020F0600000000000000" pitchFamily="50" charset="-128"/>
                <a:ea typeface="HG丸ｺﾞｼｯｸM-PRO" panose="020F0600000000000000" pitchFamily="50" charset="-128"/>
              </a:rPr>
              <a:t>一般的</a:t>
            </a:r>
            <a:r>
              <a:rPr lang="ja-JP" altLang="en-US" sz="1050" b="1" u="sng" smtClean="0">
                <a:solidFill>
                  <a:srgbClr val="0000CC"/>
                </a:solidFill>
                <a:latin typeface="HG丸ｺﾞｼｯｸM-PRO" panose="020F0600000000000000" pitchFamily="50" charset="-128"/>
                <a:ea typeface="HG丸ｺﾞｼｯｸM-PRO" panose="020F0600000000000000" pitchFamily="50" charset="-128"/>
              </a:rPr>
              <a:t>な概念を使い、わかりやすく記述する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ステートマシンを利用して振る舞いを記述することで、モデル図を簡単にわかりやすくする。</a:t>
            </a:r>
            <a:endParaRPr kumimoji="1" lang="ja-JP" altLang="en-US" sz="1050" dirty="0">
              <a:latin typeface="HG丸ｺﾞｼｯｸM-PRO" panose="020F0600000000000000" pitchFamily="50" charset="-128"/>
              <a:ea typeface="HG丸ｺﾞｼｯｸM-PRO" panose="020F0600000000000000" pitchFamily="50" charset="-128"/>
            </a:endParaRPr>
          </a:p>
        </p:txBody>
      </p:sp>
      <p:grpSp>
        <p:nvGrpSpPr>
          <p:cNvPr id="48" name="グループ化 47"/>
          <p:cNvGrpSpPr/>
          <p:nvPr/>
        </p:nvGrpSpPr>
        <p:grpSpPr>
          <a:xfrm>
            <a:off x="5677732" y="542852"/>
            <a:ext cx="1646827" cy="289332"/>
            <a:chOff x="103657" y="822433"/>
            <a:chExt cx="455058" cy="289332"/>
          </a:xfrm>
        </p:grpSpPr>
        <p:sp>
          <p:nvSpPr>
            <p:cNvPr id="49" name="正方形/長方形 48"/>
            <p:cNvSpPr/>
            <p:nvPr/>
          </p:nvSpPr>
          <p:spPr>
            <a:xfrm>
              <a:off x="103657" y="822433"/>
              <a:ext cx="455058"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50" name="テキスト ボックス 49"/>
            <p:cNvSpPr txBox="1"/>
            <p:nvPr/>
          </p:nvSpPr>
          <p:spPr>
            <a:xfrm>
              <a:off x="113109" y="878200"/>
              <a:ext cx="44560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1.3</a:t>
              </a:r>
              <a:r>
                <a:rPr lang="ja-JP" altLang="en-US" sz="1400" dirty="0" smtClean="0">
                  <a:latin typeface="HG丸ｺﾞｼｯｸM-PRO" panose="020F0600000000000000" pitchFamily="50" charset="-128"/>
                  <a:ea typeface="HG丸ｺﾞｼｯｸM-PRO" panose="020F0600000000000000" pitchFamily="50" charset="-128"/>
                </a:rPr>
                <a:t> リスク分析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53" name="テキスト ボックス 52"/>
          <p:cNvSpPr txBox="1"/>
          <p:nvPr/>
        </p:nvSpPr>
        <p:spPr>
          <a:xfrm>
            <a:off x="7418854" y="578924"/>
            <a:ext cx="5277861" cy="234286"/>
          </a:xfrm>
          <a:prstGeom prst="rect">
            <a:avLst/>
          </a:prstGeom>
          <a:noFill/>
        </p:spPr>
        <p:txBody>
          <a:bodyPr wrap="square" lIns="36000" tIns="36000" rIns="36000" bIns="36000" rtlCol="0">
            <a:spAutoFit/>
          </a:bodyPr>
          <a:lstStyle/>
          <a:p>
            <a:r>
              <a:rPr kumimoji="1" lang="ja-JP" altLang="en-US" sz="1050" dirty="0" smtClean="0">
                <a:latin typeface="HG丸ｺﾞｼｯｸM-PRO" panose="020F0600000000000000" pitchFamily="50" charset="-128"/>
                <a:ea typeface="HG丸ｺﾞｼｯｸM-PRO" panose="020F0600000000000000" pitchFamily="50" charset="-128"/>
              </a:rPr>
              <a:t>ミスユースケースを用いて、</a:t>
            </a:r>
            <a:r>
              <a:rPr kumimoji="1" lang="ja-JP" altLang="en-US" sz="1050" b="1" dirty="0" smtClean="0">
                <a:latin typeface="HG丸ｺﾞｼｯｸM-PRO" panose="020F0600000000000000" pitchFamily="50" charset="-128"/>
                <a:ea typeface="HG丸ｺﾞｼｯｸM-PRO" panose="020F0600000000000000" pitchFamily="50" charset="-128"/>
              </a:rPr>
              <a:t>走行目標</a:t>
            </a:r>
            <a:r>
              <a:rPr kumimoji="1" lang="ja-JP" altLang="en-US" sz="1050" dirty="0" smtClean="0">
                <a:latin typeface="HG丸ｺﾞｼｯｸM-PRO" panose="020F0600000000000000" pitchFamily="50" charset="-128"/>
                <a:ea typeface="HG丸ｺﾞｼｯｸM-PRO" panose="020F0600000000000000" pitchFamily="50" charset="-128"/>
              </a:rPr>
              <a:t>達成のリスク因子、脅威、緩和手段を分析した。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65" name="正方形/長方形 64"/>
          <p:cNvSpPr/>
          <p:nvPr/>
        </p:nvSpPr>
        <p:spPr>
          <a:xfrm>
            <a:off x="-5127" y="6151113"/>
            <a:ext cx="5686809" cy="344170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0" name="テキスト ボックス 69"/>
          <p:cNvSpPr txBox="1"/>
          <p:nvPr/>
        </p:nvSpPr>
        <p:spPr>
          <a:xfrm>
            <a:off x="174931" y="7387666"/>
            <a:ext cx="2512024"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2.</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まいまい式</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外乱光の影響をキャンセルする。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174931" y="7932190"/>
            <a:ext cx="2512024"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3.</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キャリブレーション</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kumimoji="1" lang="ja-JP" altLang="en-US" sz="1050" dirty="0" smtClean="0">
                <a:latin typeface="HG丸ｺﾞｼｯｸM-PRO" panose="020F0600000000000000" pitchFamily="50" charset="-128"/>
                <a:ea typeface="HG丸ｺﾞｼｯｸM-PRO" panose="020F0600000000000000" pitchFamily="50" charset="-128"/>
              </a:rPr>
              <a:t>センサ、モーターの出力特性を取得し、機体によらない</a:t>
            </a:r>
            <a:r>
              <a:rPr lang="ja-JP" altLang="en-US" sz="1050" dirty="0" smtClean="0">
                <a:latin typeface="HG丸ｺﾞｼｯｸM-PRO" panose="020F0600000000000000" pitchFamily="50" charset="-128"/>
                <a:ea typeface="HG丸ｺﾞｼｯｸM-PRO" panose="020F0600000000000000" pitchFamily="50" charset="-128"/>
              </a:rPr>
              <a:t>制御を行う。</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2" name="テキスト ボックス 71"/>
          <p:cNvSpPr txBox="1"/>
          <p:nvPr/>
        </p:nvSpPr>
        <p:spPr>
          <a:xfrm>
            <a:off x="2865158" y="8410392"/>
            <a:ext cx="2488021" cy="395869"/>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7.</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スタート手段</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の二重化</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手動および遠隔スタートが可能。</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74" name="グループ化 73"/>
          <p:cNvGrpSpPr/>
          <p:nvPr/>
        </p:nvGrpSpPr>
        <p:grpSpPr>
          <a:xfrm>
            <a:off x="4363" y="6158467"/>
            <a:ext cx="1937919" cy="289332"/>
            <a:chOff x="108961" y="822433"/>
            <a:chExt cx="323624" cy="289332"/>
          </a:xfrm>
        </p:grpSpPr>
        <p:sp>
          <p:nvSpPr>
            <p:cNvPr id="75" name="正方形/長方形 74"/>
            <p:cNvSpPr/>
            <p:nvPr/>
          </p:nvSpPr>
          <p:spPr>
            <a:xfrm>
              <a:off x="108961" y="822433"/>
              <a:ext cx="31148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76" name="テキスト ボックス 75"/>
            <p:cNvSpPr txBox="1"/>
            <p:nvPr/>
          </p:nvSpPr>
          <p:spPr>
            <a:xfrm>
              <a:off x="113109" y="878200"/>
              <a:ext cx="319476" cy="215444"/>
            </a:xfrm>
            <a:prstGeom prst="rect">
              <a:avLst/>
            </a:prstGeom>
            <a:noFill/>
          </p:spPr>
          <p:txBody>
            <a:bodyPr wrap="square" lIns="0" tIns="0" rIns="0" bIns="0" rtlCol="0">
              <a:spAutoFit/>
            </a:bodyPr>
            <a:lstStyle/>
            <a:p>
              <a:r>
                <a:rPr kumimoji="1" lang="ja-JP" altLang="en-US" sz="1400" dirty="0" smtClean="0">
                  <a:latin typeface="HG丸ｺﾞｼｯｸM-PRO" panose="020F0600000000000000" pitchFamily="50" charset="-128"/>
                  <a:ea typeface="HG丸ｺﾞｼｯｸM-PRO" panose="020F0600000000000000" pitchFamily="50" charset="-128"/>
                </a:rPr>
                <a:t>　</a:t>
              </a:r>
              <a:r>
                <a:rPr kumimoji="1" lang="en-US" altLang="ja-JP" sz="1400" dirty="0" smtClean="0">
                  <a:latin typeface="HG丸ｺﾞｼｯｸM-PRO" panose="020F0600000000000000" pitchFamily="50" charset="-128"/>
                  <a:ea typeface="HG丸ｺﾞｼｯｸM-PRO" panose="020F0600000000000000" pitchFamily="50" charset="-128"/>
                </a:rPr>
                <a:t>1.4</a:t>
              </a:r>
              <a:r>
                <a:rPr kumimoji="1" lang="ja-JP" altLang="en-US" sz="1400" dirty="0" smtClean="0">
                  <a:latin typeface="HG丸ｺﾞｼｯｸM-PRO" panose="020F0600000000000000" pitchFamily="50" charset="-128"/>
                  <a:ea typeface="HG丸ｺﾞｼｯｸM-PRO" panose="020F0600000000000000" pitchFamily="50" charset="-128"/>
                </a:rPr>
                <a:t> 実現する機能</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78" name="テキスト ボックス 77"/>
          <p:cNvSpPr txBox="1"/>
          <p:nvPr/>
        </p:nvSpPr>
        <p:spPr>
          <a:xfrm>
            <a:off x="383346" y="4150796"/>
            <a:ext cx="4455240" cy="472813"/>
          </a:xfrm>
          <a:prstGeom prst="rect">
            <a:avLst/>
          </a:prstGeom>
          <a:noFill/>
        </p:spPr>
        <p:txBody>
          <a:bodyPr wrap="square" lIns="36000" tIns="36000" rIns="36000" bIns="36000" rtlCol="0">
            <a:spAutoFit/>
          </a:bodyPr>
          <a:lstStyle/>
          <a:p>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走行目標</a:t>
            </a:r>
            <a:r>
              <a:rPr lang="en-US" altLang="ja-JP" sz="1050" b="1" u="sng" dirty="0">
                <a:solidFill>
                  <a:srgbClr val="0000CC"/>
                </a:solidFill>
                <a:latin typeface="HG丸ｺﾞｼｯｸM-PRO" panose="020F0600000000000000" pitchFamily="50" charset="-128"/>
                <a:ea typeface="HG丸ｺﾞｼｯｸM-PRO" panose="020F0600000000000000" pitchFamily="50" charset="-128"/>
              </a:rPr>
              <a:t>3</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a:t>
            </a:r>
            <a:r>
              <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u="sng" dirty="0" smtClean="0">
                <a:solidFill>
                  <a:srgbClr val="0000CC"/>
                </a:solidFill>
                <a:latin typeface="HG丸ｺﾞｼｯｸM-PRO" panose="020F0600000000000000" pitchFamily="50" charset="-128"/>
                <a:ea typeface="HG丸ｺﾞｼｯｸM-PRO" panose="020F0600000000000000" pitchFamily="50" charset="-128"/>
              </a:rPr>
              <a:t> 転倒時にモーターを停止する</a:t>
            </a:r>
            <a:endParaRPr lang="en-US" altLang="ja-JP" sz="1050" b="1" u="sng" dirty="0" smtClean="0">
              <a:solidFill>
                <a:srgbClr val="0000CC"/>
              </a:solidFill>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　走行体が</a:t>
            </a:r>
            <a:r>
              <a:rPr lang="ja-JP" altLang="en-US" sz="1050" dirty="0" smtClean="0">
                <a:latin typeface="HG丸ｺﾞｼｯｸM-PRO" panose="020F0600000000000000" pitchFamily="50" charset="-128"/>
                <a:ea typeface="HG丸ｺﾞｼｯｸM-PRO" panose="020F0600000000000000" pitchFamily="50" charset="-128"/>
              </a:rPr>
              <a:t>転倒したら、速やかにすべてのモーターを停止させる。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4" name="テキスト ボックス 93"/>
          <p:cNvSpPr txBox="1"/>
          <p:nvPr/>
        </p:nvSpPr>
        <p:spPr>
          <a:xfrm>
            <a:off x="1907324" y="6190389"/>
            <a:ext cx="3430503" cy="395869"/>
          </a:xfrm>
          <a:prstGeom prst="rect">
            <a:avLst/>
          </a:prstGeom>
          <a:noFill/>
        </p:spPr>
        <p:txBody>
          <a:bodyPr wrap="square" lIns="36000" tIns="36000" rIns="36000" bIns="36000" rtlCol="0">
            <a:spAutoFit/>
          </a:bodyPr>
          <a:lstStyle/>
          <a:p>
            <a:pPr marL="177800"/>
            <a:r>
              <a:rPr lang="ja-JP" altLang="en-US" sz="1050" dirty="0" smtClean="0">
                <a:latin typeface="HG丸ｺﾞｼｯｸM-PRO" panose="020F0600000000000000" pitchFamily="50" charset="-128"/>
                <a:ea typeface="HG丸ｺﾞｼｯｸM-PRO" panose="020F0600000000000000" pitchFamily="50" charset="-128"/>
              </a:rPr>
              <a:t>走行目標の実現およびリスク回避の</a:t>
            </a:r>
            <a:r>
              <a:rPr lang="ja-JP" altLang="en-US" sz="1050" smtClean="0">
                <a:latin typeface="HG丸ｺﾞｼｯｸM-PRO" panose="020F0600000000000000" pitchFamily="50" charset="-128"/>
                <a:ea typeface="HG丸ｺﾞｼｯｸM-PRO" panose="020F0600000000000000" pitchFamily="50" charset="-128"/>
              </a:rPr>
              <a:t>ために</a:t>
            </a:r>
            <a:endParaRPr lang="en-US" altLang="ja-JP" sz="105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必要</a:t>
            </a:r>
            <a:r>
              <a:rPr lang="ja-JP" altLang="en-US" sz="1050" dirty="0" smtClean="0">
                <a:latin typeface="HG丸ｺﾞｼｯｸM-PRO" panose="020F0600000000000000" pitchFamily="50" charset="-128"/>
                <a:ea typeface="HG丸ｺﾞｼｯｸM-PRO" panose="020F0600000000000000" pitchFamily="50" charset="-128"/>
              </a:rPr>
              <a:t>な機能をリストアップした。</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1" name="テキスト ボックス 140"/>
          <p:cNvSpPr txBox="1"/>
          <p:nvPr/>
        </p:nvSpPr>
        <p:spPr>
          <a:xfrm>
            <a:off x="189839" y="8634941"/>
            <a:ext cx="2496616"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4.</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ライントレースの曲率補正</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自己位置推定から取得したコースの曲率によって、ライントレースの旋回量を補正する。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2" name="テキスト ボックス 141"/>
          <p:cNvSpPr txBox="1"/>
          <p:nvPr/>
        </p:nvSpPr>
        <p:spPr>
          <a:xfrm>
            <a:off x="2860667" y="6686430"/>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5.</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a:t>
            </a:r>
            <a:r>
              <a:rPr lang="ja-JP" altLang="en-US" sz="1050" b="1" dirty="0" smtClean="0">
                <a:solidFill>
                  <a:srgbClr val="0000CC"/>
                </a:solidFill>
                <a:latin typeface="HG丸ｺﾞｼｯｸM-PRO" panose="020F0600000000000000" pitchFamily="50" charset="-128"/>
                <a:ea typeface="HG丸ｺﾞｼｯｸM-PRO" panose="020F0600000000000000" pitchFamily="50" charset="-128"/>
              </a:rPr>
              <a:t>自己位置推定</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dirty="0" smtClean="0">
                <a:latin typeface="HG丸ｺﾞｼｯｸM-PRO" panose="020F0600000000000000" pitchFamily="50" charset="-128"/>
                <a:ea typeface="HG丸ｺﾞｼｯｸM-PRO" panose="020F0600000000000000" pitchFamily="50" charset="-128"/>
              </a:rPr>
              <a:t>オドメトリに</a:t>
            </a:r>
            <a:r>
              <a:rPr lang="ja-JP" altLang="en-US" sz="1050" smtClean="0">
                <a:latin typeface="HG丸ｺﾞｼｯｸM-PRO" panose="020F0600000000000000" pitchFamily="50" charset="-128"/>
                <a:ea typeface="HG丸ｺﾞｼｯｸM-PRO" panose="020F0600000000000000" pitchFamily="50" charset="-128"/>
              </a:rPr>
              <a:t>より走行体がコースのどこにいるかを算出し、的確に振る舞いを決定する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144" name="テキスト ボックス 143"/>
          <p:cNvSpPr txBox="1"/>
          <p:nvPr/>
        </p:nvSpPr>
        <p:spPr>
          <a:xfrm>
            <a:off x="172166" y="6689157"/>
            <a:ext cx="2511208" cy="557451"/>
          </a:xfrm>
          <a:prstGeom prst="rect">
            <a:avLst/>
          </a:prstGeom>
          <a:noFill/>
          <a:ln w="19050">
            <a:solidFill>
              <a:schemeClr val="accent6"/>
            </a:solidFill>
          </a:ln>
        </p:spPr>
        <p:txBody>
          <a:bodyPr wrap="square" lIns="36000" tIns="36000" rIns="36000" bIns="36000" rtlCol="0">
            <a:spAutoFit/>
          </a:bodyPr>
          <a:lstStyle/>
          <a:p>
            <a:r>
              <a:rPr lang="en-US" altLang="ja-JP" sz="1050" b="1" smtClean="0">
                <a:solidFill>
                  <a:srgbClr val="0000CC"/>
                </a:solidFill>
                <a:latin typeface="HG丸ｺﾞｼｯｸM-PRO" panose="020F0600000000000000" pitchFamily="50" charset="-128"/>
                <a:ea typeface="HG丸ｺﾞｼｯｸM-PRO" panose="020F0600000000000000" pitchFamily="50" charset="-128"/>
              </a:rPr>
              <a:t>1.</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スタート位置通知機能</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競技者にスタート時の最適な初期位置をブザーで通知する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97" name="フローチャート: データ 96"/>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95" name="テキスト ボックス 94"/>
          <p:cNvSpPr txBox="1"/>
          <p:nvPr/>
        </p:nvSpPr>
        <p:spPr>
          <a:xfrm>
            <a:off x="2855042" y="7553804"/>
            <a:ext cx="2482785" cy="719034"/>
          </a:xfrm>
          <a:prstGeom prst="rect">
            <a:avLst/>
          </a:prstGeom>
          <a:noFill/>
          <a:ln w="19050">
            <a:solidFill>
              <a:schemeClr val="accent6"/>
            </a:solidFill>
          </a:ln>
        </p:spPr>
        <p:txBody>
          <a:bodyPr wrap="square" lIns="36000" tIns="36000" rIns="36000" bIns="36000" rtlCol="0">
            <a:spAutoFit/>
          </a:bodyPr>
          <a:lstStyle/>
          <a:p>
            <a:r>
              <a:rPr lang="en-US" altLang="ja-JP" sz="1050" b="1">
                <a:solidFill>
                  <a:srgbClr val="0000CC"/>
                </a:solidFill>
                <a:latin typeface="HG丸ｺﾞｼｯｸM-PRO" panose="020F0600000000000000" pitchFamily="50" charset="-128"/>
                <a:ea typeface="HG丸ｺﾞｼｯｸM-PRO" panose="020F0600000000000000" pitchFamily="50" charset="-128"/>
              </a:rPr>
              <a:t>6</a:t>
            </a:r>
            <a:r>
              <a:rPr lang="en-US" altLang="ja-JP" sz="1050" b="1" smtClean="0">
                <a:solidFill>
                  <a:srgbClr val="0000CC"/>
                </a:solidFill>
                <a:latin typeface="HG丸ｺﾞｼｯｸM-PRO" panose="020F0600000000000000" pitchFamily="50" charset="-128"/>
                <a:ea typeface="HG丸ｺﾞｼｯｸM-PRO" panose="020F0600000000000000" pitchFamily="50" charset="-128"/>
              </a:rPr>
              <a:t>.</a:t>
            </a:r>
            <a:r>
              <a:rPr lang="ja-JP" altLang="en-US" sz="1050" b="1" smtClean="0">
                <a:solidFill>
                  <a:srgbClr val="0000CC"/>
                </a:solidFill>
                <a:latin typeface="HG丸ｺﾞｼｯｸM-PRO" panose="020F0600000000000000" pitchFamily="50" charset="-128"/>
                <a:ea typeface="HG丸ｺﾞｼｯｸM-PRO" panose="020F0600000000000000" pitchFamily="50" charset="-128"/>
              </a:rPr>
              <a:t> 光センサーのローパスフィルター</a:t>
            </a:r>
            <a:endParaRPr lang="en-US" altLang="ja-JP" sz="500" dirty="0" smtClean="0">
              <a:latin typeface="HG丸ｺﾞｼｯｸM-PRO" panose="020F0600000000000000" pitchFamily="50" charset="-128"/>
              <a:ea typeface="HG丸ｺﾞｼｯｸM-PRO" panose="020F0600000000000000" pitchFamily="50" charset="-128"/>
            </a:endParaRPr>
          </a:p>
          <a:p>
            <a:pPr marL="177800"/>
            <a:r>
              <a:rPr lang="ja-JP" altLang="en-US" sz="1050" smtClean="0">
                <a:latin typeface="HG丸ｺﾞｼｯｸM-PRO" panose="020F0600000000000000" pitchFamily="50" charset="-128"/>
                <a:ea typeface="HG丸ｺﾞｼｯｸM-PRO" panose="020F0600000000000000" pitchFamily="50" charset="-128"/>
              </a:rPr>
              <a:t>ローパスフィルターを使用することにより、コースのしわなどによる誤動作を減らす</a:t>
            </a:r>
            <a:endParaRPr kumimoji="1" lang="ja-JP" altLang="en-US" sz="1050" dirty="0">
              <a:latin typeface="HG丸ｺﾞｼｯｸM-PRO" panose="020F0600000000000000" pitchFamily="50" charset="-128"/>
              <a:ea typeface="HG丸ｺﾞｼｯｸM-PRO" panose="020F0600000000000000"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891172522"/>
              </p:ext>
            </p:extLst>
          </p:nvPr>
        </p:nvGraphicFramePr>
        <p:xfrm>
          <a:off x="5793624" y="5450883"/>
          <a:ext cx="6874436" cy="4034060"/>
        </p:xfrm>
        <a:graphic>
          <a:graphicData uri="http://schemas.openxmlformats.org/drawingml/2006/table">
            <a:tbl>
              <a:tblPr firstRow="1" bandRow="1">
                <a:tableStyleId>{21E4AEA4-8DFA-4A89-87EB-49C32662AFE0}</a:tableStyleId>
              </a:tblPr>
              <a:tblGrid>
                <a:gridCol w="1000876"/>
                <a:gridCol w="2882900"/>
                <a:gridCol w="2990660"/>
              </a:tblGrid>
              <a:tr h="325390">
                <a:tc>
                  <a:txBody>
                    <a:bodyPr/>
                    <a:lstStyle/>
                    <a:p>
                      <a:pPr algn="ctr">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リスク因子</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ctr">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脅威の内容</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ctr">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緩和策</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不適切な</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走行体の配置</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いつもと違う環境でスタート位置に走行体を配置しようとして、置こうと思っていたところに置けず、スタート時にラインを見失ってしまう。</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走行体自身が、スタート位置として適切な場所にいるかを検知して、競技者に知らせる。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en-US" altLang="ja-JP" sz="900" kern="0" spc="0" baseline="0" smtClean="0">
                          <a:latin typeface="HG丸ｺﾞｼｯｸM-PRO" panose="020F0600000000000000" pitchFamily="50" charset="-128"/>
                          <a:ea typeface="HG丸ｺﾞｼｯｸM-PRO" panose="020F0600000000000000" pitchFamily="50" charset="-128"/>
                        </a:rPr>
                        <a:t>PC/</a:t>
                      </a:r>
                      <a:r>
                        <a:rPr kumimoji="1" lang="ja-JP" altLang="en-US" sz="900" kern="0" spc="0" baseline="0" smtClean="0">
                          <a:latin typeface="HG丸ｺﾞｼｯｸM-PRO" panose="020F0600000000000000" pitchFamily="50" charset="-128"/>
                          <a:ea typeface="HG丸ｺﾞｼｯｸM-PRO" panose="020F0600000000000000" pitchFamily="50" charset="-128"/>
                        </a:rPr>
                        <a:t>無線機器の</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不具合</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en-US" altLang="ja-JP" sz="900" kern="0" spc="0" baseline="0" smtClean="0">
                          <a:latin typeface="HG丸ｺﾞｼｯｸM-PRO" panose="020F0600000000000000" pitchFamily="50" charset="-128"/>
                          <a:ea typeface="HG丸ｺﾞｼｯｸM-PRO" panose="020F0600000000000000" pitchFamily="50" charset="-128"/>
                        </a:rPr>
                        <a:t>Bluetooth</a:t>
                      </a:r>
                      <a:r>
                        <a:rPr kumimoji="1" lang="ja-JP" altLang="en-US" sz="900" kern="0" spc="0" baseline="0" smtClean="0">
                          <a:latin typeface="HG丸ｺﾞｼｯｸM-PRO" panose="020F0600000000000000" pitchFamily="50" charset="-128"/>
                          <a:ea typeface="HG丸ｺﾞｼｯｸM-PRO" panose="020F0600000000000000" pitchFamily="50" charset="-128"/>
                        </a:rPr>
                        <a:t>通信ができず、リモートスタートできなくなる。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タッチセンサーを使用して、手動スタートを可能にする。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急カーブ</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曲がりきれずコースアウトする。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自己位置推定により、カーブを検出し、曲率に合わせて左右のモーターの速度を調節し、ロスのない走行を行う。</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走行体・</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部品の個体差</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光センサの値がずれる。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左右のモーターの出力が一致しないため、まっすぐ走りたくても、ずれた方向に進んでしまう。</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事前のキャリブレーションで、センサー、モーターの個体値を取得し、それをもとに補正する。</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速度の出しすぎ</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曲がりきれずコースアウトする。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光センサがノイズを拾ったときに、大きく反応してしまう。</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自己位置推定により、走行体のいる位置を検知し、コースの形に合わせて速度、</a:t>
                      </a:r>
                      <a:r>
                        <a:rPr kumimoji="1" lang="en-US" altLang="ja-JP" sz="900" kern="0" spc="0" baseline="0" smtClean="0">
                          <a:latin typeface="HG丸ｺﾞｼｯｸM-PRO" panose="020F0600000000000000" pitchFamily="50" charset="-128"/>
                          <a:ea typeface="HG丸ｺﾞｼｯｸM-PRO" panose="020F0600000000000000" pitchFamily="50" charset="-128"/>
                        </a:rPr>
                        <a:t>PID</a:t>
                      </a:r>
                      <a:r>
                        <a:rPr kumimoji="1" lang="ja-JP" altLang="en-US" sz="900" kern="0" spc="0" baseline="0" smtClean="0">
                          <a:latin typeface="HG丸ｺﾞｼｯｸM-PRO" panose="020F0600000000000000" pitchFamily="50" charset="-128"/>
                          <a:ea typeface="HG丸ｺﾞｼｯｸM-PRO" panose="020F0600000000000000" pitchFamily="50" charset="-128"/>
                        </a:rPr>
                        <a:t>値を調整する。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ローパスフィルターを用いて、ノイズを軽減する。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外乱光</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光センサの値がぶれる。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まいまい式で外乱光の影響をキャンセルする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コースのゆがみ</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コースの形がゆがんでしまった場合に、自己位置推定で想定している座標がずれてしまう。</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ラインの曲率の変化などから、コースのどのあたりを走行しているか推定し、自己位置推定で持っている現在の座標を補正する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r h="325390">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タイヤの</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スリップ</a:t>
                      </a:r>
                      <a:endParaRPr kumimoji="1" lang="ja-JP" altLang="en-US" sz="900" kern="0" spc="0" baseline="0">
                        <a:latin typeface="HG丸ｺﾞｼｯｸM-PRO" panose="020F0600000000000000" pitchFamily="50" charset="-128"/>
                        <a:ea typeface="HG丸ｺﾞｼｯｸM-PRO" panose="020F0600000000000000" pitchFamily="50" charset="-128"/>
                      </a:endParaRPr>
                    </a:p>
                  </a:txBody>
                  <a:tcPr anchor="ctr"/>
                </a:tc>
                <a:tc>
                  <a:txBody>
                    <a:bodyPr/>
                    <a:lstStyle/>
                    <a:p>
                      <a:pPr algn="just">
                        <a:lnSpc>
                          <a:spcPct val="100000"/>
                        </a:lnSpc>
                      </a:pPr>
                      <a:r>
                        <a:rPr kumimoji="1" lang="ja-JP" altLang="en-US" sz="900" kern="0" spc="0" baseline="0" smtClean="0">
                          <a:latin typeface="HG丸ｺﾞｼｯｸM-PRO" panose="020F0600000000000000" pitchFamily="50" charset="-128"/>
                          <a:ea typeface="HG丸ｺﾞｼｯｸM-PRO" panose="020F0600000000000000" pitchFamily="50" charset="-128"/>
                        </a:rPr>
                        <a:t>タイヤがスリップしてしまった場合に、自己位置推定で想定している座標がずれてしまう。</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c>
                  <a:txBody>
                    <a:bodyPr/>
                    <a:lstStyle/>
                    <a:p>
                      <a:pPr marL="0" marR="0" indent="0" algn="just" defTabSz="1279544" rtl="0" eaLnBrk="1" fontAlgn="auto" latinLnBrk="0" hangingPunct="1">
                        <a:lnSpc>
                          <a:spcPct val="100000"/>
                        </a:lnSpc>
                        <a:spcBef>
                          <a:spcPts val="0"/>
                        </a:spcBef>
                        <a:spcAft>
                          <a:spcPts val="0"/>
                        </a:spcAft>
                        <a:buClrTx/>
                        <a:buSzTx/>
                        <a:buFontTx/>
                        <a:buNone/>
                        <a:tabLst/>
                        <a:defRPr/>
                      </a:pPr>
                      <a:r>
                        <a:rPr kumimoji="1" lang="ja-JP" altLang="en-US" sz="900" kern="0" spc="0" baseline="0" smtClean="0">
                          <a:latin typeface="HG丸ｺﾞｼｯｸM-PRO" panose="020F0600000000000000" pitchFamily="50" charset="-128"/>
                          <a:ea typeface="HG丸ｺﾞｼｯｸM-PRO" panose="020F0600000000000000" pitchFamily="50" charset="-128"/>
                        </a:rPr>
                        <a:t>ラインの曲率の変化などから、コースのどのあたりを走行しているか推定し、自己位置推定で持っている現在の座標を補正する</a:t>
                      </a:r>
                      <a:endParaRPr kumimoji="1" lang="en-US" altLang="ja-JP" sz="900" kern="0" spc="0" baseline="0" smtClean="0">
                        <a:latin typeface="HG丸ｺﾞｼｯｸM-PRO" panose="020F0600000000000000" pitchFamily="50" charset="-128"/>
                        <a:ea typeface="HG丸ｺﾞｼｯｸM-PRO" panose="020F0600000000000000" pitchFamily="50" charset="-128"/>
                      </a:endParaRPr>
                    </a:p>
                  </a:txBody>
                  <a:tcPr anchor="ctr"/>
                </a:tc>
              </a:tr>
            </a:tbl>
          </a:graphicData>
        </a:graphic>
      </p:graphicFrame>
      <p:sp>
        <p:nvSpPr>
          <p:cNvPr id="98" name="テキスト ボックス 97"/>
          <p:cNvSpPr txBox="1"/>
          <p:nvPr/>
        </p:nvSpPr>
        <p:spPr>
          <a:xfrm>
            <a:off x="9242760" y="9441423"/>
            <a:ext cx="3606543" cy="165036"/>
          </a:xfrm>
          <a:prstGeom prst="rect">
            <a:avLst/>
          </a:prstGeom>
          <a:noFill/>
        </p:spPr>
        <p:txBody>
          <a:bodyPr wrap="square" lIns="36000" tIns="36000" rIns="36000" bIns="36000" rtlCol="0">
            <a:spAutoFit/>
          </a:bodyPr>
          <a:lstStyle/>
          <a:p>
            <a:r>
              <a:rPr kumimoji="1" lang="en-US" altLang="ja-JP" sz="600" dirty="0" smtClean="0">
                <a:latin typeface="HG丸ｺﾞｼｯｸM-PRO" panose="020F0600000000000000" pitchFamily="50" charset="-128"/>
                <a:ea typeface="HG丸ｺﾞｼｯｸM-PRO" panose="020F0600000000000000" pitchFamily="50" charset="-128"/>
              </a:rPr>
              <a:t>※</a:t>
            </a:r>
            <a:r>
              <a:rPr kumimoji="1" lang="ja-JP" altLang="en-US" sz="600" dirty="0" smtClean="0">
                <a:latin typeface="HG丸ｺﾞｼｯｸM-PRO" panose="020F0600000000000000" pitchFamily="50" charset="-128"/>
                <a:ea typeface="HG丸ｺﾞｼｯｸM-PRO" panose="020F0600000000000000" pitchFamily="50" charset="-128"/>
              </a:rPr>
              <a:t>まいまい</a:t>
            </a:r>
            <a:r>
              <a:rPr lang="ja-JP" altLang="en-US" sz="600" dirty="0" smtClean="0">
                <a:latin typeface="HG丸ｺﾞｼｯｸM-PRO" panose="020F0600000000000000" pitchFamily="50" charset="-128"/>
                <a:ea typeface="HG丸ｺﾞｼｯｸM-PRO" panose="020F0600000000000000" pitchFamily="50" charset="-128"/>
              </a:rPr>
              <a:t>式 </a:t>
            </a:r>
            <a:r>
              <a:rPr lang="en-US" altLang="ja-JP" sz="600" dirty="0" smtClean="0">
                <a:latin typeface="HG丸ｺﾞｼｯｸM-PRO" panose="020F0600000000000000" pitchFamily="50" charset="-128"/>
                <a:ea typeface="HG丸ｺﾞｼｯｸM-PRO" panose="020F0600000000000000" pitchFamily="50" charset="-128"/>
              </a:rPr>
              <a:t>:</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LED</a:t>
            </a:r>
            <a:r>
              <a:rPr lang="ja-JP" altLang="en-US" sz="600" dirty="0" smtClean="0">
                <a:latin typeface="HG丸ｺﾞｼｯｸM-PRO" panose="020F0600000000000000" pitchFamily="50" charset="-128"/>
                <a:ea typeface="HG丸ｺﾞｼｯｸM-PRO" panose="020F0600000000000000" pitchFamily="50" charset="-128"/>
              </a:rPr>
              <a:t>の点灯時および消灯時の光センサの値を用いて、外乱光の影響を除去する技術。</a:t>
            </a:r>
            <a:endParaRPr kumimoji="1" lang="ja-JP" altLang="en-US" sz="600" dirty="0">
              <a:latin typeface="HG丸ｺﾞｼｯｸM-PRO" panose="020F0600000000000000" pitchFamily="50" charset="-128"/>
              <a:ea typeface="HG丸ｺﾞｼｯｸM-PRO" panose="020F0600000000000000"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135" y="825138"/>
            <a:ext cx="5758543" cy="4671448"/>
          </a:xfrm>
          <a:prstGeom prst="rect">
            <a:avLst/>
          </a:prstGeom>
        </p:spPr>
      </p:pic>
    </p:spTree>
    <p:extLst>
      <p:ext uri="{BB962C8B-B14F-4D97-AF65-F5344CB8AC3E}">
        <p14:creationId xmlns:p14="http://schemas.microsoft.com/office/powerpoint/2010/main" val="136315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12801600" cy="534562"/>
          </a:xfrm>
          <a:prstGeom prst="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3" name="テキスト ボックス 2"/>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smtClean="0">
                <a:latin typeface="HG丸ｺﾞｼｯｸM-PRO" panose="020F0600000000000000" pitchFamily="50" charset="-128"/>
                <a:ea typeface="HG丸ｺﾞｼｯｸM-PRO" panose="020F0600000000000000" pitchFamily="50" charset="-128"/>
              </a:rPr>
              <a:t>2</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走行戦略</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4" name="テキスト ボックス 3"/>
          <p:cNvSpPr txBox="1"/>
          <p:nvPr/>
        </p:nvSpPr>
        <p:spPr>
          <a:xfrm>
            <a:off x="2453089" y="149841"/>
            <a:ext cx="3775393"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コースを走行区間に分割し、各区間での走行方法</a:t>
            </a:r>
            <a:r>
              <a:rPr lang="ja-JP" altLang="en-US" sz="1000" dirty="0" smtClean="0">
                <a:latin typeface="HG丸ｺﾞｼｯｸM-PRO" panose="020F0600000000000000" pitchFamily="50" charset="-128"/>
                <a:ea typeface="HG丸ｺﾞｼｯｸM-PRO" panose="020F0600000000000000" pitchFamily="50" charset="-128"/>
              </a:rPr>
              <a:t>を検討する。</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5" name="フローチャート: データ 4"/>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6" name="フローチャート: データ 5"/>
          <p:cNvSpPr/>
          <p:nvPr/>
        </p:nvSpPr>
        <p:spPr>
          <a:xfrm>
            <a:off x="9723638"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kumimoji="1"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7" name="フローチャート: データ 6"/>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8" name="フローチャート: データ 7"/>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正方形/長方形 13"/>
          <p:cNvSpPr/>
          <p:nvPr/>
        </p:nvSpPr>
        <p:spPr>
          <a:xfrm>
            <a:off x="-2942" y="538040"/>
            <a:ext cx="12804542" cy="453845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5" name="グループ化 14"/>
          <p:cNvGrpSpPr/>
          <p:nvPr/>
        </p:nvGrpSpPr>
        <p:grpSpPr>
          <a:xfrm>
            <a:off x="1" y="532869"/>
            <a:ext cx="1670050" cy="289332"/>
            <a:chOff x="108961" y="835133"/>
            <a:chExt cx="775390" cy="289332"/>
          </a:xfrm>
        </p:grpSpPr>
        <p:sp>
          <p:nvSpPr>
            <p:cNvPr id="16" name="正方形/長方形 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 name="テキスト ボックス 16"/>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rPr>
                <a:t>2</a:t>
              </a:r>
              <a:r>
                <a:rPr lang="en-US" altLang="ja-JP" sz="1400" dirty="0" smtClean="0">
                  <a:latin typeface="HG丸ｺﾞｼｯｸM-PRO" panose="020F0600000000000000" pitchFamily="50" charset="-128"/>
                  <a:ea typeface="HG丸ｺﾞｼｯｸM-PRO" panose="020F0600000000000000" pitchFamily="50" charset="-128"/>
                </a:rPr>
                <a:t>.1</a:t>
              </a:r>
              <a:r>
                <a:rPr lang="ja-JP" altLang="en-US" sz="1400" dirty="0" smtClean="0">
                  <a:latin typeface="HG丸ｺﾞｼｯｸM-PRO" panose="020F0600000000000000" pitchFamily="50" charset="-128"/>
                  <a:ea typeface="HG丸ｺﾞｼｯｸM-PRO" panose="020F0600000000000000" pitchFamily="50" charset="-128"/>
                </a:rPr>
                <a:t> コース分析</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06" name="テキスト ボックス 105"/>
          <p:cNvSpPr txBox="1"/>
          <p:nvPr/>
        </p:nvSpPr>
        <p:spPr>
          <a:xfrm>
            <a:off x="165882" y="923253"/>
            <a:ext cx="5363353" cy="730969"/>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曲率</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によってコースを分割</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コースの画像データを参考に</a:t>
            </a:r>
            <a:r>
              <a:rPr lang="ja-JP" altLang="en-US" sz="1050" dirty="0">
                <a:latin typeface="HG丸ｺﾞｼｯｸM-PRO" panose="020F0600000000000000" pitchFamily="50" charset="-128"/>
                <a:ea typeface="HG丸ｺﾞｼｯｸM-PRO" panose="020F0600000000000000" pitchFamily="50" charset="-128"/>
              </a:rPr>
              <a:t>、曲率によって</a:t>
            </a:r>
            <a:r>
              <a:rPr kumimoji="1" lang="en-US" altLang="ja-JP" sz="1050" dirty="0" smtClean="0">
                <a:latin typeface="HG丸ｺﾞｼｯｸM-PRO" panose="020F0600000000000000" pitchFamily="50" charset="-128"/>
                <a:ea typeface="HG丸ｺﾞｼｯｸM-PRO" panose="020F0600000000000000" pitchFamily="50" charset="-128"/>
              </a:rPr>
              <a:t>R</a:t>
            </a:r>
            <a:r>
              <a:rPr kumimoji="1" lang="ja-JP" altLang="en-US" sz="1050" dirty="0" smtClean="0">
                <a:latin typeface="HG丸ｺﾞｼｯｸM-PRO" panose="020F0600000000000000" pitchFamily="50" charset="-128"/>
                <a:ea typeface="HG丸ｺﾞｼｯｸM-PRO" panose="020F0600000000000000" pitchFamily="50" charset="-128"/>
              </a:rPr>
              <a:t>コース</a:t>
            </a:r>
            <a:r>
              <a:rPr lang="en-US" altLang="ja-JP" sz="1050" dirty="0" smtClean="0">
                <a:latin typeface="HG丸ｺﾞｼｯｸM-PRO" panose="020F0600000000000000" pitchFamily="50" charset="-128"/>
                <a:ea typeface="HG丸ｺﾞｼｯｸM-PRO" panose="020F0600000000000000" pitchFamily="50" charset="-128"/>
              </a:rPr>
              <a:t>6</a:t>
            </a:r>
            <a:r>
              <a:rPr lang="ja-JP" altLang="en-US" sz="1050" dirty="0" smtClean="0">
                <a:latin typeface="HG丸ｺﾞｼｯｸM-PRO" panose="020F0600000000000000" pitchFamily="50" charset="-128"/>
                <a:ea typeface="HG丸ｺﾞｼｯｸM-PRO" panose="020F0600000000000000" pitchFamily="50" charset="-128"/>
              </a:rPr>
              <a:t>個に、</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a:t>
            </a:r>
            <a:r>
              <a:rPr kumimoji="1" lang="en-US" altLang="ja-JP" sz="1050" dirty="0" smtClean="0">
                <a:latin typeface="HG丸ｺﾞｼｯｸM-PRO" panose="020F0600000000000000" pitchFamily="50" charset="-128"/>
                <a:ea typeface="HG丸ｺﾞｼｯｸM-PRO" panose="020F0600000000000000" pitchFamily="50" charset="-128"/>
              </a:rPr>
              <a:t>L</a:t>
            </a:r>
            <a:r>
              <a:rPr kumimoji="1" lang="ja-JP" altLang="en-US" sz="1050" smtClean="0">
                <a:latin typeface="HG丸ｺﾞｼｯｸM-PRO" panose="020F0600000000000000" pitchFamily="50" charset="-128"/>
                <a:ea typeface="HG丸ｺﾞｼｯｸM-PRO" panose="020F0600000000000000" pitchFamily="50" charset="-128"/>
              </a:rPr>
              <a:t>コースを</a:t>
            </a:r>
            <a:r>
              <a:rPr lang="en-US" altLang="ja-JP" sz="1050" dirty="0">
                <a:latin typeface="HG丸ｺﾞｼｯｸM-PRO" panose="020F0600000000000000" pitchFamily="50" charset="-128"/>
                <a:ea typeface="HG丸ｺﾞｼｯｸM-PRO" panose="020F0600000000000000" pitchFamily="50" charset="-128"/>
              </a:rPr>
              <a:t>7</a:t>
            </a:r>
            <a:r>
              <a:rPr lang="ja-JP" altLang="en-US" sz="1050" smtClean="0">
                <a:latin typeface="HG丸ｺﾞｼｯｸM-PRO" panose="020F0600000000000000" pitchFamily="50" charset="-128"/>
                <a:ea typeface="HG丸ｺﾞｼｯｸM-PRO" panose="020F0600000000000000" pitchFamily="50" charset="-128"/>
              </a:rPr>
              <a:t>個</a:t>
            </a:r>
            <a:r>
              <a:rPr lang="ja-JP" altLang="en-US" sz="1050" dirty="0">
                <a:latin typeface="HG丸ｺﾞｼｯｸM-PRO" panose="020F0600000000000000" pitchFamily="50" charset="-128"/>
                <a:ea typeface="HG丸ｺﾞｼｯｸM-PRO" panose="020F0600000000000000" pitchFamily="50" charset="-128"/>
              </a:rPr>
              <a:t>の</a:t>
            </a:r>
            <a:r>
              <a:rPr kumimoji="1" lang="ja-JP" altLang="en-US" sz="1050" b="1" dirty="0" smtClean="0">
                <a:latin typeface="HG丸ｺﾞｼｯｸM-PRO" panose="020F0600000000000000" pitchFamily="50" charset="-128"/>
                <a:ea typeface="HG丸ｺﾞｼｯｸM-PRO" panose="020F0600000000000000" pitchFamily="50" charset="-128"/>
              </a:rPr>
              <a:t>走行区間</a:t>
            </a:r>
            <a:r>
              <a:rPr kumimoji="1" lang="ja-JP" altLang="en-US" sz="1050" dirty="0" smtClean="0">
                <a:latin typeface="HG丸ｺﾞｼｯｸM-PRO" panose="020F0600000000000000" pitchFamily="50" charset="-128"/>
                <a:ea typeface="HG丸ｺﾞｼｯｸM-PRO" panose="020F0600000000000000" pitchFamily="50" charset="-128"/>
              </a:rPr>
              <a:t>に分割した。</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13" name="正方形/長方形 112"/>
          <p:cNvSpPr/>
          <p:nvPr/>
        </p:nvSpPr>
        <p:spPr>
          <a:xfrm>
            <a:off x="8935" y="5076495"/>
            <a:ext cx="6503654"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15" name="グループ化 114"/>
          <p:cNvGrpSpPr/>
          <p:nvPr/>
        </p:nvGrpSpPr>
        <p:grpSpPr>
          <a:xfrm>
            <a:off x="1" y="5076495"/>
            <a:ext cx="2035836" cy="289332"/>
            <a:chOff x="108961" y="835133"/>
            <a:chExt cx="775390" cy="289332"/>
          </a:xfrm>
        </p:grpSpPr>
        <p:sp>
          <p:nvSpPr>
            <p:cNvPr id="116" name="正方形/長方形 115"/>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2.2</a:t>
              </a:r>
              <a:r>
                <a:rPr lang="ja-JP" altLang="en-US" sz="1400" dirty="0" smtClean="0">
                  <a:latin typeface="HG丸ｺﾞｼｯｸM-PRO" panose="020F0600000000000000" pitchFamily="50" charset="-128"/>
                  <a:ea typeface="HG丸ｺﾞｼｯｸM-PRO" panose="020F0600000000000000" pitchFamily="50" charset="-128"/>
                </a:rPr>
                <a:t> 直線区間の戦略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18" name="テキスト ボックス 117"/>
          <p:cNvSpPr txBox="1"/>
          <p:nvPr/>
        </p:nvSpPr>
        <p:spPr>
          <a:xfrm>
            <a:off x="157717" y="1634861"/>
            <a:ext cx="5697174" cy="977191"/>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コース分岐によってラインのトレースする側を決定</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kumimoji="1" lang="en-US" altLang="ja-JP" sz="1050" dirty="0" smtClean="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en-US" altLang="ja-JP" sz="1050" b="1">
                <a:latin typeface="HG丸ｺﾞｼｯｸM-PRO" panose="020F0600000000000000" pitchFamily="50" charset="-128"/>
                <a:ea typeface="HG丸ｺﾞｼｯｸM-PRO" panose="020F0600000000000000" pitchFamily="50" charset="-128"/>
              </a:rPr>
              <a:t>R</a:t>
            </a:r>
            <a:r>
              <a:rPr kumimoji="1" lang="ja-JP" altLang="en-US" sz="1050" b="1" smtClean="0">
                <a:latin typeface="HG丸ｺﾞｼｯｸM-PRO" panose="020F0600000000000000" pitchFamily="50" charset="-128"/>
                <a:ea typeface="HG丸ｺﾞｼｯｸM-PRO" panose="020F0600000000000000" pitchFamily="50" charset="-128"/>
              </a:rPr>
              <a:t>コース</a:t>
            </a:r>
            <a:r>
              <a:rPr kumimoji="1" lang="ja-JP" altLang="en-US" sz="1050" dirty="0" smtClean="0">
                <a:latin typeface="HG丸ｺﾞｼｯｸM-PRO" panose="020F0600000000000000" pitchFamily="50" charset="-128"/>
                <a:ea typeface="HG丸ｺﾞｼｯｸM-PRO" panose="020F0600000000000000" pitchFamily="50" charset="-128"/>
              </a:rPr>
              <a:t>：分岐を左に行くので、ラインの</a:t>
            </a:r>
            <a:r>
              <a:rPr kumimoji="1" lang="ja-JP" altLang="en-US" sz="1050" b="1" dirty="0" smtClean="0">
                <a:latin typeface="HG丸ｺﾞｼｯｸM-PRO" panose="020F0600000000000000" pitchFamily="50" charset="-128"/>
                <a:ea typeface="HG丸ｺﾞｼｯｸM-PRO" panose="020F0600000000000000" pitchFamily="50" charset="-128"/>
              </a:rPr>
              <a:t>左側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kumimoji="1" lang="en-US" altLang="ja-JP" sz="1050" b="1" smtClean="0">
                <a:latin typeface="HG丸ｺﾞｼｯｸM-PRO" panose="020F0600000000000000" pitchFamily="50" charset="-128"/>
                <a:ea typeface="HG丸ｺﾞｼｯｸM-PRO" panose="020F0600000000000000" pitchFamily="50" charset="-128"/>
              </a:rPr>
              <a:t>L</a:t>
            </a:r>
            <a:r>
              <a:rPr kumimoji="1" lang="ja-JP" altLang="en-US" sz="1050" b="1" smtClean="0">
                <a:latin typeface="HG丸ｺﾞｼｯｸM-PRO" panose="020F0600000000000000" pitchFamily="50" charset="-128"/>
                <a:ea typeface="HG丸ｺﾞｼｯｸM-PRO" panose="020F0600000000000000" pitchFamily="50" charset="-128"/>
              </a:rPr>
              <a:t>コース</a:t>
            </a:r>
            <a:r>
              <a:rPr lang="ja-JP" altLang="en-US" sz="1050" smtClean="0">
                <a:latin typeface="HG丸ｺﾞｼｯｸM-PRO" panose="020F0600000000000000" pitchFamily="50" charset="-128"/>
                <a:ea typeface="HG丸ｺﾞｼｯｸM-PRO" panose="020F0600000000000000" pitchFamily="50" charset="-128"/>
              </a:rPr>
              <a:t>：</a:t>
            </a:r>
            <a:r>
              <a:rPr kumimoji="1" lang="ja-JP" altLang="en-US" sz="1050" smtClean="0">
                <a:latin typeface="HG丸ｺﾞｼｯｸM-PRO" panose="020F0600000000000000" pitchFamily="50" charset="-128"/>
                <a:ea typeface="HG丸ｺﾞｼｯｸM-PRO" panose="020F0600000000000000" pitchFamily="50" charset="-128"/>
              </a:rPr>
              <a:t>分岐を左に</a:t>
            </a:r>
            <a:r>
              <a:rPr kumimoji="1" lang="ja-JP" altLang="en-US" sz="1050" dirty="0" smtClean="0">
                <a:latin typeface="HG丸ｺﾞｼｯｸM-PRO" panose="020F0600000000000000" pitchFamily="50" charset="-128"/>
                <a:ea typeface="HG丸ｺﾞｼｯｸM-PRO" panose="020F0600000000000000" pitchFamily="50" charset="-128"/>
              </a:rPr>
              <a:t>行くので、</a:t>
            </a:r>
            <a:r>
              <a:rPr kumimoji="1" lang="ja-JP" altLang="en-US" sz="1050" smtClean="0">
                <a:latin typeface="HG丸ｺﾞｼｯｸM-PRO" panose="020F0600000000000000" pitchFamily="50" charset="-128"/>
                <a:ea typeface="HG丸ｺﾞｼｯｸM-PRO" panose="020F0600000000000000" pitchFamily="50" charset="-128"/>
              </a:rPr>
              <a:t>ラインの</a:t>
            </a:r>
            <a:r>
              <a:rPr lang="ja-JP" altLang="en-US" sz="1050" b="1" dirty="0">
                <a:latin typeface="HG丸ｺﾞｼｯｸM-PRO" panose="020F0600000000000000" pitchFamily="50" charset="-128"/>
                <a:ea typeface="HG丸ｺﾞｼｯｸM-PRO" panose="020F0600000000000000" pitchFamily="50" charset="-128"/>
              </a:rPr>
              <a:t>左</a:t>
            </a:r>
            <a:r>
              <a:rPr kumimoji="1" lang="ja-JP" altLang="en-US" sz="1050" b="1" smtClean="0">
                <a:latin typeface="HG丸ｺﾞｼｯｸM-PRO" panose="020F0600000000000000" pitchFamily="50" charset="-128"/>
                <a:ea typeface="HG丸ｺﾞｼｯｸM-PRO" panose="020F0600000000000000" pitchFamily="50" charset="-128"/>
              </a:rPr>
              <a:t>側</a:t>
            </a:r>
            <a:r>
              <a:rPr kumimoji="1" lang="ja-JP" altLang="en-US" sz="1050" dirty="0" smtClean="0">
                <a:latin typeface="HG丸ｺﾞｼｯｸM-PRO" panose="020F0600000000000000" pitchFamily="50" charset="-128"/>
                <a:ea typeface="HG丸ｺﾞｼｯｸM-PRO" panose="020F0600000000000000" pitchFamily="50" charset="-128"/>
              </a:rPr>
              <a:t>をトレースする。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37" name="テキスト ボックス 136"/>
          <p:cNvSpPr txBox="1"/>
          <p:nvPr/>
        </p:nvSpPr>
        <p:spPr>
          <a:xfrm>
            <a:off x="268215" y="7330632"/>
            <a:ext cx="6134682" cy="1046440"/>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直線と曲線との境界での機体のベクトルの変化を現在位置の修正に利用</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自己位置推定には機体設置時の誤差や、スタート時のふらつき等によって誤差が生じる。直線と曲線の境界での機体のベクトルの変化を検出し、あらかじめ計測しておいた直線</a:t>
            </a:r>
            <a:r>
              <a:rPr lang="ja-JP" altLang="en-US" sz="1050" dirty="0" smtClean="0">
                <a:latin typeface="HG丸ｺﾞｼｯｸM-PRO" panose="020F0600000000000000" pitchFamily="50" charset="-128"/>
                <a:ea typeface="HG丸ｺﾞｼｯｸM-PRO" panose="020F0600000000000000" pitchFamily="50" charset="-128"/>
              </a:rPr>
              <a:t>とカーブとの境界の座標でもって、自己位置推定の現在地を再設定する。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endParaRPr lang="en-US" altLang="ja-JP" sz="500" dirty="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95" name="テキスト ボックス 194"/>
          <p:cNvSpPr txBox="1"/>
          <p:nvPr/>
        </p:nvSpPr>
        <p:spPr>
          <a:xfrm>
            <a:off x="247109" y="5494400"/>
            <a:ext cx="6075186" cy="977191"/>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回転係数を小さく設定することで、線の誤検知などによる無駄な動作を減らし、</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高速直進走行</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自己位置推定または機体のベクトルの変化によって、直線区間にあること</a:t>
            </a:r>
            <a:r>
              <a:rPr lang="ja-JP" altLang="en-US" sz="1050" dirty="0" smtClean="0">
                <a:latin typeface="HG丸ｺﾞｼｯｸM-PRO" panose="020F0600000000000000" pitchFamily="50" charset="-128"/>
                <a:ea typeface="HG丸ｺﾞｼｯｸM-PRO" panose="020F0600000000000000" pitchFamily="50" charset="-128"/>
              </a:rPr>
              <a:t>検知</a:t>
            </a:r>
            <a:r>
              <a:rPr lang="ja-JP" altLang="en-US" sz="1050" dirty="0">
                <a:latin typeface="HG丸ｺﾞｼｯｸM-PRO" panose="020F0600000000000000" pitchFamily="50" charset="-128"/>
                <a:ea typeface="HG丸ｺﾞｼｯｸM-PRO" panose="020F0600000000000000" pitchFamily="50" charset="-128"/>
              </a:rPr>
              <a:t>した</a:t>
            </a:r>
            <a:r>
              <a:rPr lang="ja-JP" altLang="en-US" sz="1050" smtClean="0">
                <a:latin typeface="HG丸ｺﾞｼｯｸM-PRO" panose="020F0600000000000000" pitchFamily="50" charset="-128"/>
                <a:ea typeface="HG丸ｺﾞｼｯｸM-PRO" panose="020F0600000000000000" pitchFamily="50" charset="-128"/>
              </a:rPr>
              <a:t>場合、回転係数を直線用に低く設定し、高速に直進走行を行なう。</a:t>
            </a:r>
            <a:endParaRPr lang="en-US" altLang="ja-JP" sz="1050" smtClean="0">
              <a:latin typeface="HG丸ｺﾞｼｯｸM-PRO" panose="020F0600000000000000" pitchFamily="50" charset="-128"/>
              <a:ea typeface="HG丸ｺﾞｼｯｸM-PRO" panose="020F0600000000000000" pitchFamily="50" charset="-128"/>
            </a:endParaRPr>
          </a:p>
          <a:p>
            <a:r>
              <a:rPr kumimoji="1" lang="ja-JP" altLang="en-US" sz="1050">
                <a:latin typeface="HG丸ｺﾞｼｯｸM-PRO" panose="020F0600000000000000" pitchFamily="50" charset="-128"/>
                <a:ea typeface="HG丸ｺﾞｼｯｸM-PRO" panose="020F0600000000000000" pitchFamily="50" charset="-128"/>
              </a:rPr>
              <a:t>　</a:t>
            </a:r>
            <a:r>
              <a:rPr kumimoji="1" lang="ja-JP" altLang="en-US" sz="1050" smtClean="0">
                <a:latin typeface="HG丸ｺﾞｼｯｸM-PRO" panose="020F0600000000000000" pitchFamily="50" charset="-128"/>
                <a:ea typeface="HG丸ｺﾞｼｯｸM-PRO" panose="020F0600000000000000" pitchFamily="50" charset="-128"/>
              </a:rPr>
              <a:t>線を誤検知したとしても、回転係数を小さく設定することで、機体のブレを最小限に抑えることができる。</a:t>
            </a:r>
            <a:endParaRPr lang="en-US" altLang="ja-JP" sz="500" dirty="0">
              <a:latin typeface="HG丸ｺﾞｼｯｸM-PRO" panose="020F0600000000000000" pitchFamily="50" charset="-128"/>
              <a:ea typeface="HG丸ｺﾞｼｯｸM-PRO" panose="020F0600000000000000" pitchFamily="50" charset="-128"/>
            </a:endParaRPr>
          </a:p>
        </p:txBody>
      </p:sp>
      <p:grpSp>
        <p:nvGrpSpPr>
          <p:cNvPr id="75" name="グループ化 74"/>
          <p:cNvGrpSpPr/>
          <p:nvPr/>
        </p:nvGrpSpPr>
        <p:grpSpPr>
          <a:xfrm>
            <a:off x="1921599" y="8276112"/>
            <a:ext cx="2401888" cy="2735832"/>
            <a:chOff x="7532513" y="3935443"/>
            <a:chExt cx="2587915" cy="2947723"/>
          </a:xfrm>
        </p:grpSpPr>
        <p:grpSp>
          <p:nvGrpSpPr>
            <p:cNvPr id="6175" name="グループ化 6174"/>
            <p:cNvGrpSpPr/>
            <p:nvPr/>
          </p:nvGrpSpPr>
          <p:grpSpPr>
            <a:xfrm rot="3769457">
              <a:off x="7719829" y="4342024"/>
              <a:ext cx="753502" cy="428124"/>
              <a:chOff x="7569795" y="2275124"/>
              <a:chExt cx="753502" cy="428124"/>
            </a:xfrm>
          </p:grpSpPr>
          <p:sp>
            <p:nvSpPr>
              <p:cNvPr id="152" name="角丸四角形 151"/>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3" name="角丸四角形 152"/>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58" name="正方形/長方形 15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65" name="直線コネクタ 64"/>
            <p:cNvCxnSpPr/>
            <p:nvPr/>
          </p:nvCxnSpPr>
          <p:spPr>
            <a:xfrm>
              <a:off x="8533168" y="4374859"/>
              <a:ext cx="15872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円弧 65"/>
            <p:cNvSpPr/>
            <p:nvPr/>
          </p:nvSpPr>
          <p:spPr>
            <a:xfrm>
              <a:off x="7532513" y="4362863"/>
              <a:ext cx="2355017" cy="2520303"/>
            </a:xfrm>
            <a:prstGeom prst="arc">
              <a:avLst>
                <a:gd name="adj1" fmla="val 12078158"/>
                <a:gd name="adj2" fmla="val 15777252"/>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85" name="グループ化 184"/>
            <p:cNvGrpSpPr/>
            <p:nvPr/>
          </p:nvGrpSpPr>
          <p:grpSpPr>
            <a:xfrm rot="5400000">
              <a:off x="8408210" y="4168733"/>
              <a:ext cx="753502" cy="428124"/>
              <a:chOff x="7569795" y="2275124"/>
              <a:chExt cx="753502" cy="428124"/>
            </a:xfrm>
          </p:grpSpPr>
          <p:sp>
            <p:nvSpPr>
              <p:cNvPr id="186" name="角丸四角形 185"/>
              <p:cNvSpPr/>
              <p:nvPr/>
            </p:nvSpPr>
            <p:spPr>
              <a:xfrm>
                <a:off x="7569795" y="2299258"/>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7" name="角丸四角形 1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88" name="正方形/長方形 187"/>
              <p:cNvSpPr/>
              <p:nvPr/>
            </p:nvSpPr>
            <p:spPr>
              <a:xfrm>
                <a:off x="7671915" y="2466964"/>
                <a:ext cx="529365"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190" name="直線矢印コネクタ 189"/>
            <p:cNvCxnSpPr/>
            <p:nvPr/>
          </p:nvCxnSpPr>
          <p:spPr>
            <a:xfrm flipV="1">
              <a:off x="8494462" y="3935443"/>
              <a:ext cx="480427" cy="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flipV="1">
              <a:off x="7592895" y="4066724"/>
              <a:ext cx="480427" cy="270262"/>
            </a:xfrm>
            <a:prstGeom prst="straightConnector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円/楕円 73"/>
            <p:cNvSpPr/>
            <p:nvPr/>
          </p:nvSpPr>
          <p:spPr>
            <a:xfrm>
              <a:off x="8444741" y="4315172"/>
              <a:ext cx="176853" cy="167002"/>
            </a:xfrm>
            <a:prstGeom prst="ellipse">
              <a:avLst/>
            </a:prstGeom>
            <a:solidFill>
              <a:srgbClr val="0066FF"/>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grpSp>
      <p:sp>
        <p:nvSpPr>
          <p:cNvPr id="198" name="正方形/長方形 197"/>
          <p:cNvSpPr/>
          <p:nvPr/>
        </p:nvSpPr>
        <p:spPr>
          <a:xfrm>
            <a:off x="6508844" y="5076494"/>
            <a:ext cx="6292756" cy="452470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81" name="正方形/長方形 80"/>
          <p:cNvSpPr/>
          <p:nvPr/>
        </p:nvSpPr>
        <p:spPr>
          <a:xfrm>
            <a:off x="6508844" y="7697644"/>
            <a:ext cx="6292756" cy="190650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200" name="グループ化 199"/>
          <p:cNvGrpSpPr/>
          <p:nvPr/>
        </p:nvGrpSpPr>
        <p:grpSpPr>
          <a:xfrm>
            <a:off x="6508823" y="5077746"/>
            <a:ext cx="2035836" cy="289332"/>
            <a:chOff x="108961" y="835133"/>
            <a:chExt cx="775390" cy="289332"/>
          </a:xfrm>
        </p:grpSpPr>
        <p:sp>
          <p:nvSpPr>
            <p:cNvPr id="201" name="正方形/長方形 20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02" name="テキスト ボックス 201"/>
            <p:cNvSpPr txBox="1"/>
            <p:nvPr/>
          </p:nvSpPr>
          <p:spPr>
            <a:xfrm>
              <a:off x="113109" y="878200"/>
              <a:ext cx="738386"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2.3</a:t>
              </a:r>
              <a:r>
                <a:rPr lang="ja-JP" altLang="en-US" sz="1400" dirty="0" smtClean="0">
                  <a:latin typeface="HG丸ｺﾞｼｯｸM-PRO" panose="020F0600000000000000" pitchFamily="50" charset="-128"/>
                  <a:ea typeface="HG丸ｺﾞｼｯｸM-PRO" panose="020F0600000000000000" pitchFamily="50" charset="-128"/>
                </a:rPr>
                <a:t> 曲線区間の戦略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08" name="テキスト ボックス 207"/>
          <p:cNvSpPr txBox="1"/>
          <p:nvPr/>
        </p:nvSpPr>
        <p:spPr>
          <a:xfrm>
            <a:off x="6738625" y="5442096"/>
            <a:ext cx="5487848" cy="654025"/>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曲線区間の検知</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自己位置推定および、機体のベクトル、左右モーターの回転速度の比の変化によって、曲線区間にいることを検知</a:t>
            </a:r>
            <a:r>
              <a:rPr kumimoji="1" lang="ja-JP" altLang="en-US" sz="1050" smtClean="0">
                <a:latin typeface="HG丸ｺﾞｼｯｸM-PRO" panose="020F0600000000000000" pitchFamily="50" charset="-128"/>
                <a:ea typeface="HG丸ｺﾞｼｯｸM-PRO" panose="020F0600000000000000" pitchFamily="50" charset="-128"/>
              </a:rPr>
              <a:t>する。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108" name="フローチャート: データ 107"/>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9" name="図 8"/>
          <p:cNvPicPr>
            <a:picLocks noChangeAspect="1"/>
          </p:cNvPicPr>
          <p:nvPr/>
        </p:nvPicPr>
        <p:blipFill>
          <a:blip r:embed="rId2"/>
          <a:stretch>
            <a:fillRect/>
          </a:stretch>
        </p:blipFill>
        <p:spPr>
          <a:xfrm>
            <a:off x="6001107" y="617468"/>
            <a:ext cx="6071422" cy="4140878"/>
          </a:xfrm>
          <a:prstGeom prst="rect">
            <a:avLst/>
          </a:prstGeom>
          <a:ln>
            <a:solidFill>
              <a:schemeClr val="accent6">
                <a:lumMod val="75000"/>
              </a:schemeClr>
            </a:solidFill>
          </a:ln>
        </p:spPr>
      </p:pic>
      <p:cxnSp>
        <p:nvCxnSpPr>
          <p:cNvPr id="11" name="直線コネクタ 10"/>
          <p:cNvCxnSpPr/>
          <p:nvPr/>
        </p:nvCxnSpPr>
        <p:spPr>
          <a:xfrm flipH="1">
            <a:off x="7791449" y="1476825"/>
            <a:ext cx="3835402" cy="2254250"/>
          </a:xfrm>
          <a:prstGeom prst="line">
            <a:avLst/>
          </a:prstGeom>
        </p:spPr>
        <p:style>
          <a:lnRef idx="2">
            <a:schemeClr val="accent5"/>
          </a:lnRef>
          <a:fillRef idx="0">
            <a:schemeClr val="accent5"/>
          </a:fillRef>
          <a:effectRef idx="1">
            <a:schemeClr val="accent5"/>
          </a:effectRef>
          <a:fontRef idx="minor">
            <a:schemeClr val="tx1"/>
          </a:fontRef>
        </p:style>
      </p:cxnSp>
      <p:sp>
        <p:nvSpPr>
          <p:cNvPr id="48" name="円弧 47"/>
          <p:cNvSpPr/>
          <p:nvPr/>
        </p:nvSpPr>
        <p:spPr>
          <a:xfrm>
            <a:off x="7619261" y="3695423"/>
            <a:ext cx="649182" cy="649183"/>
          </a:xfrm>
          <a:prstGeom prst="arc">
            <a:avLst>
              <a:gd name="adj1" fmla="val 5400000"/>
              <a:gd name="adj2" fmla="val 14528259"/>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47" name="直線コネクタ 46"/>
          <p:cNvCxnSpPr/>
          <p:nvPr/>
        </p:nvCxnSpPr>
        <p:spPr>
          <a:xfrm flipH="1">
            <a:off x="7943850" y="4344606"/>
            <a:ext cx="1406969" cy="0"/>
          </a:xfrm>
          <a:prstGeom prst="line">
            <a:avLst/>
          </a:prstGeom>
        </p:spPr>
        <p:style>
          <a:lnRef idx="2">
            <a:schemeClr val="accent5"/>
          </a:lnRef>
          <a:fillRef idx="0">
            <a:schemeClr val="accent5"/>
          </a:fillRef>
          <a:effectRef idx="1">
            <a:schemeClr val="accent5"/>
          </a:effectRef>
          <a:fontRef idx="minor">
            <a:schemeClr val="tx1"/>
          </a:fontRef>
        </p:style>
      </p:cxnSp>
      <p:sp>
        <p:nvSpPr>
          <p:cNvPr id="51" name="円弧 50"/>
          <p:cNvSpPr/>
          <p:nvPr/>
        </p:nvSpPr>
        <p:spPr>
          <a:xfrm>
            <a:off x="9026228" y="3697473"/>
            <a:ext cx="649182" cy="649183"/>
          </a:xfrm>
          <a:prstGeom prst="arc">
            <a:avLst>
              <a:gd name="adj1" fmla="val 19520853"/>
              <a:gd name="adj2" fmla="val 5394544"/>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4" name="円弧 53"/>
          <p:cNvSpPr/>
          <p:nvPr/>
        </p:nvSpPr>
        <p:spPr>
          <a:xfrm>
            <a:off x="9537220" y="3299365"/>
            <a:ext cx="649182" cy="649183"/>
          </a:xfrm>
          <a:prstGeom prst="arc">
            <a:avLst>
              <a:gd name="adj1" fmla="val 8581163"/>
              <a:gd name="adj2" fmla="val 14086221"/>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55" name="直線コネクタ 54"/>
          <p:cNvCxnSpPr>
            <a:endCxn id="54" idx="2"/>
          </p:cNvCxnSpPr>
          <p:nvPr/>
        </p:nvCxnSpPr>
        <p:spPr>
          <a:xfrm flipH="1">
            <a:off x="9674569" y="2667548"/>
            <a:ext cx="1167524" cy="691267"/>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直線コネクタ 62"/>
          <p:cNvCxnSpPr/>
          <p:nvPr/>
        </p:nvCxnSpPr>
        <p:spPr>
          <a:xfrm flipH="1">
            <a:off x="6869430" y="1004385"/>
            <a:ext cx="4452621" cy="2619571"/>
          </a:xfrm>
          <a:prstGeom prst="line">
            <a:avLst/>
          </a:prstGeom>
        </p:spPr>
        <p:style>
          <a:lnRef idx="2">
            <a:schemeClr val="accent5"/>
          </a:lnRef>
          <a:fillRef idx="0">
            <a:schemeClr val="accent5"/>
          </a:fillRef>
          <a:effectRef idx="1">
            <a:schemeClr val="accent5"/>
          </a:effectRef>
          <a:fontRef idx="minor">
            <a:schemeClr val="tx1"/>
          </a:fontRef>
        </p:style>
      </p:cxnSp>
      <p:sp>
        <p:nvSpPr>
          <p:cNvPr id="67" name="円弧 66"/>
          <p:cNvSpPr/>
          <p:nvPr/>
        </p:nvSpPr>
        <p:spPr>
          <a:xfrm>
            <a:off x="6433716" y="2994766"/>
            <a:ext cx="649182" cy="649183"/>
          </a:xfrm>
          <a:prstGeom prst="arc">
            <a:avLst>
              <a:gd name="adj1" fmla="val 4269525"/>
              <a:gd name="adj2" fmla="val 11231907"/>
            </a:avLst>
          </a:prstGeom>
          <a:ln>
            <a:solidFill>
              <a:schemeClr val="accent6">
                <a:lumMod val="75000"/>
              </a:schemeClr>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8" name="直線コネクタ 67"/>
          <p:cNvCxnSpPr/>
          <p:nvPr/>
        </p:nvCxnSpPr>
        <p:spPr>
          <a:xfrm>
            <a:off x="6440066" y="2085975"/>
            <a:ext cx="0" cy="1203865"/>
          </a:xfrm>
          <a:prstGeom prst="line">
            <a:avLst/>
          </a:prstGeom>
        </p:spPr>
        <p:style>
          <a:lnRef idx="2">
            <a:schemeClr val="accent5"/>
          </a:lnRef>
          <a:fillRef idx="0">
            <a:schemeClr val="accent5"/>
          </a:fillRef>
          <a:effectRef idx="1">
            <a:schemeClr val="accent5"/>
          </a:effectRef>
          <a:fontRef idx="minor">
            <a:schemeClr val="tx1"/>
          </a:fontRef>
        </p:style>
      </p:cxnSp>
      <p:sp>
        <p:nvSpPr>
          <p:cNvPr id="72" name="円弧 71"/>
          <p:cNvSpPr/>
          <p:nvPr/>
        </p:nvSpPr>
        <p:spPr>
          <a:xfrm>
            <a:off x="6440066" y="1662327"/>
            <a:ext cx="862434" cy="862435"/>
          </a:xfrm>
          <a:prstGeom prst="arc">
            <a:avLst>
              <a:gd name="adj1" fmla="val 10721805"/>
              <a:gd name="adj2" fmla="val 12714619"/>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56" name="円弧 55"/>
          <p:cNvSpPr/>
          <p:nvPr/>
        </p:nvSpPr>
        <p:spPr>
          <a:xfrm>
            <a:off x="5450681" y="779445"/>
            <a:ext cx="1265955" cy="1265956"/>
          </a:xfrm>
          <a:prstGeom prst="arc">
            <a:avLst>
              <a:gd name="adj1" fmla="val 21500427"/>
              <a:gd name="adj2" fmla="val 2569845"/>
            </a:avLst>
          </a:prstGeom>
          <a:ln>
            <a:prstDash val="sysDot"/>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p:cxnSp>
        <p:nvCxnSpPr>
          <p:cNvPr id="57" name="直線コネクタ 56"/>
          <p:cNvCxnSpPr/>
          <p:nvPr/>
        </p:nvCxnSpPr>
        <p:spPr>
          <a:xfrm flipH="1">
            <a:off x="6507614" y="1845469"/>
            <a:ext cx="28917" cy="2490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60" name="円弧 59"/>
          <p:cNvSpPr/>
          <p:nvPr/>
        </p:nvSpPr>
        <p:spPr>
          <a:xfrm>
            <a:off x="6713277" y="888498"/>
            <a:ext cx="944823" cy="944824"/>
          </a:xfrm>
          <a:prstGeom prst="arc">
            <a:avLst>
              <a:gd name="adj1" fmla="val 10794222"/>
              <a:gd name="adj2" fmla="val 11880950"/>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1" name="円弧 60"/>
          <p:cNvSpPr/>
          <p:nvPr/>
        </p:nvSpPr>
        <p:spPr>
          <a:xfrm>
            <a:off x="6585278" y="1062472"/>
            <a:ext cx="944823" cy="944824"/>
          </a:xfrm>
          <a:prstGeom prst="arc">
            <a:avLst>
              <a:gd name="adj1" fmla="val 14250821"/>
              <a:gd name="adj2" fmla="val 16115745"/>
            </a:avLst>
          </a:prstGeom>
          <a:ln>
            <a:solidFill>
              <a:schemeClr val="accent2"/>
            </a:solidFill>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62" name="円弧 61"/>
          <p:cNvSpPr/>
          <p:nvPr/>
        </p:nvSpPr>
        <p:spPr>
          <a:xfrm>
            <a:off x="6726161" y="1091378"/>
            <a:ext cx="385447" cy="385447"/>
          </a:xfrm>
          <a:prstGeom prst="arc">
            <a:avLst>
              <a:gd name="adj1" fmla="val 11120294"/>
              <a:gd name="adj2" fmla="val 14673173"/>
            </a:avLst>
          </a:prstGeom>
          <a:ln>
            <a:prstDash val="sysDot"/>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cxnSp>
        <p:nvCxnSpPr>
          <p:cNvPr id="64" name="直線コネクタ 63"/>
          <p:cNvCxnSpPr/>
          <p:nvPr/>
        </p:nvCxnSpPr>
        <p:spPr>
          <a:xfrm>
            <a:off x="7055492" y="1062472"/>
            <a:ext cx="1166964" cy="0"/>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24" name="表 23"/>
          <p:cNvGraphicFramePr>
            <a:graphicFrameLocks noGrp="1"/>
          </p:cNvGraphicFramePr>
          <p:nvPr>
            <p:extLst>
              <p:ext uri="{D42A27DB-BD31-4B8C-83A1-F6EECF244321}">
                <p14:modId xmlns:p14="http://schemas.microsoft.com/office/powerpoint/2010/main" val="2729692445"/>
              </p:ext>
            </p:extLst>
          </p:nvPr>
        </p:nvGraphicFramePr>
        <p:xfrm>
          <a:off x="140213" y="2667008"/>
          <a:ext cx="5719464" cy="2015232"/>
        </p:xfrm>
        <a:graphic>
          <a:graphicData uri="http://schemas.openxmlformats.org/drawingml/2006/table">
            <a:tbl>
              <a:tblPr firstRow="1" bandRow="1">
                <a:tableStyleId>{5940675A-B579-460E-94D1-54222C63F5DA}</a:tableStyleId>
              </a:tblPr>
              <a:tblGrid>
                <a:gridCol w="1239007"/>
                <a:gridCol w="4480457"/>
              </a:tblGrid>
              <a:tr h="671744">
                <a:tc>
                  <a:txBody>
                    <a:bodyPr/>
                    <a:lstStyle/>
                    <a:p>
                      <a:endParaRPr kumimoji="1" lang="ja-JP" altLang="en-US"/>
                    </a:p>
                  </a:txBody>
                  <a:tcPr/>
                </a:tc>
                <a:tc>
                  <a:txBody>
                    <a:bodyPr/>
                    <a:lstStyle/>
                    <a:p>
                      <a:r>
                        <a:rPr kumimoji="1" lang="ja-JP" altLang="en-US" sz="1200" smtClean="0"/>
                        <a:t>直線区間。</a:t>
                      </a:r>
                      <a:endParaRPr kumimoji="1" lang="en-US" altLang="ja-JP" sz="1200" smtClean="0"/>
                    </a:p>
                    <a:p>
                      <a:pPr lvl="0"/>
                      <a:r>
                        <a:rPr kumimoji="1" lang="ja-JP" altLang="en-US" sz="1200" smtClean="0"/>
                        <a:t>なるべく回転係数を小さくしてライントレースを使って最高速度で走行する。</a:t>
                      </a:r>
                      <a:endParaRPr kumimoji="1" lang="ja-JP" altLang="en-US" sz="1200"/>
                    </a:p>
                  </a:txBody>
                  <a:tcPr/>
                </a:tc>
              </a:tr>
              <a:tr h="671744">
                <a:tc>
                  <a:txBody>
                    <a:bodyPr/>
                    <a:lstStyle/>
                    <a:p>
                      <a:endParaRPr kumimoji="1" lang="ja-JP" altLang="en-US"/>
                    </a:p>
                  </a:txBody>
                  <a:tcPr/>
                </a:tc>
                <a:tc>
                  <a:txBody>
                    <a:bodyPr/>
                    <a:lstStyle/>
                    <a:p>
                      <a:r>
                        <a:rPr kumimoji="1" lang="ja-JP" altLang="en-US" sz="1200" smtClean="0"/>
                        <a:t>ゆるやかな曲線区間。</a:t>
                      </a:r>
                      <a:endParaRPr kumimoji="1" lang="en-US" altLang="ja-JP" sz="1200" smtClean="0"/>
                    </a:p>
                    <a:p>
                      <a:r>
                        <a:rPr kumimoji="1" lang="ja-JP" altLang="en-US" sz="1200" smtClean="0"/>
                        <a:t>直進係数、回転係数のバランスが取れたライントレースを使って走行する。</a:t>
                      </a:r>
                      <a:endParaRPr kumimoji="1" lang="en-US" altLang="ja-JP" sz="1200" smtClean="0"/>
                    </a:p>
                  </a:txBody>
                  <a:tcPr/>
                </a:tc>
              </a:tr>
              <a:tr h="671744">
                <a:tc>
                  <a:txBody>
                    <a:bodyPr/>
                    <a:lstStyle/>
                    <a:p>
                      <a:endParaRPr kumimoji="1" lang="ja-JP" altLang="en-US"/>
                    </a:p>
                  </a:txBody>
                  <a:tcPr/>
                </a:tc>
                <a:tc>
                  <a:txBody>
                    <a:bodyPr/>
                    <a:lstStyle/>
                    <a:p>
                      <a:r>
                        <a:rPr kumimoji="1" lang="ja-JP" altLang="en-US" sz="1200" smtClean="0"/>
                        <a:t>きつい曲線区間。</a:t>
                      </a:r>
                      <a:endParaRPr kumimoji="1" lang="en-US" altLang="ja-JP" sz="1200" smtClean="0"/>
                    </a:p>
                    <a:p>
                      <a:r>
                        <a:rPr kumimoji="1" lang="ja-JP" altLang="en-US" sz="1200" smtClean="0"/>
                        <a:t>直進係数を小さくし、回転係数を強くしたライントレースを使用して走行する。</a:t>
                      </a:r>
                      <a:endParaRPr kumimoji="1" lang="ja-JP" altLang="en-US" sz="1200"/>
                    </a:p>
                  </a:txBody>
                  <a:tcPr/>
                </a:tc>
              </a:tr>
            </a:tbl>
          </a:graphicData>
        </a:graphic>
      </p:graphicFrame>
      <p:cxnSp>
        <p:nvCxnSpPr>
          <p:cNvPr id="76" name="直線コネクタ 75"/>
          <p:cNvCxnSpPr/>
          <p:nvPr/>
        </p:nvCxnSpPr>
        <p:spPr>
          <a:xfrm flipH="1">
            <a:off x="251264" y="2994766"/>
            <a:ext cx="97439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直線コネクタ 76"/>
          <p:cNvCxnSpPr/>
          <p:nvPr/>
        </p:nvCxnSpPr>
        <p:spPr>
          <a:xfrm flipH="1">
            <a:off x="253596" y="3680289"/>
            <a:ext cx="974392" cy="0"/>
          </a:xfrm>
          <a:prstGeom prst="line">
            <a:avLst/>
          </a:prstGeom>
          <a:ln>
            <a:prstDash val="sysDot"/>
          </a:ln>
        </p:spPr>
        <p:style>
          <a:lnRef idx="2">
            <a:schemeClr val="accent6"/>
          </a:lnRef>
          <a:fillRef idx="0">
            <a:schemeClr val="accent6"/>
          </a:fillRef>
          <a:effectRef idx="1">
            <a:schemeClr val="accent6"/>
          </a:effectRef>
          <a:fontRef idx="minor">
            <a:schemeClr val="tx1"/>
          </a:fontRef>
        </p:style>
      </p:cxnSp>
      <p:cxnSp>
        <p:nvCxnSpPr>
          <p:cNvPr id="78" name="直線コネクタ 77"/>
          <p:cNvCxnSpPr/>
          <p:nvPr/>
        </p:nvCxnSpPr>
        <p:spPr>
          <a:xfrm flipH="1">
            <a:off x="268215" y="4335545"/>
            <a:ext cx="974392" cy="0"/>
          </a:xfrm>
          <a:prstGeom prst="line">
            <a:avLst/>
          </a:prstGeom>
          <a:ln>
            <a:prstDash val="sysDot"/>
          </a:ln>
        </p:spPr>
        <p:style>
          <a:lnRef idx="2">
            <a:schemeClr val="accent2"/>
          </a:lnRef>
          <a:fillRef idx="0">
            <a:schemeClr val="accent2"/>
          </a:fillRef>
          <a:effectRef idx="1">
            <a:schemeClr val="accent2"/>
          </a:effectRef>
          <a:fontRef idx="minor">
            <a:schemeClr val="tx1"/>
          </a:fontRef>
        </p:style>
      </p:cxnSp>
      <p:sp>
        <p:nvSpPr>
          <p:cNvPr id="79" name="テキスト ボックス 78"/>
          <p:cNvSpPr txBox="1"/>
          <p:nvPr/>
        </p:nvSpPr>
        <p:spPr>
          <a:xfrm>
            <a:off x="6748988" y="6161653"/>
            <a:ext cx="5910934" cy="654025"/>
          </a:xfrm>
          <a:prstGeom prst="rect">
            <a:avLst/>
          </a:prstGeom>
          <a:noFill/>
        </p:spPr>
        <p:txBody>
          <a:bodyPr wrap="square" rtlCol="0">
            <a:spAutoFit/>
          </a:bodyPr>
          <a:lstStyle/>
          <a:p>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L</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コースの</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S</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字曲線区間では、ライントレースをおこなわず、ショートカットする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自己位置推定を使用し、ゆるやかな曲線区間にいることを検知したら、</a:t>
            </a:r>
            <a:r>
              <a:rPr lang="ja-JP" altLang="en-US" sz="1050" smtClean="0">
                <a:latin typeface="HG丸ｺﾞｼｯｸM-PRO" panose="020F0600000000000000" pitchFamily="50" charset="-128"/>
                <a:ea typeface="HG丸ｺﾞｼｯｸM-PRO" panose="020F0600000000000000" pitchFamily="50" charset="-128"/>
              </a:rPr>
              <a:t>ライントレースをおこなわず、矢印の方向に一直線に進むことでショートカットを図る。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69" name="テキスト ボックス 68"/>
          <p:cNvSpPr txBox="1"/>
          <p:nvPr/>
        </p:nvSpPr>
        <p:spPr>
          <a:xfrm>
            <a:off x="6758307" y="6866640"/>
            <a:ext cx="5921297" cy="654025"/>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ゆるやかな曲線ときつい曲線区間で回転係数を調整する</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自己位置推定</a:t>
            </a:r>
            <a:r>
              <a:rPr lang="ja-JP" altLang="en-US" sz="1050" smtClean="0">
                <a:latin typeface="HG丸ｺﾞｼｯｸM-PRO" panose="020F0600000000000000" pitchFamily="50" charset="-128"/>
                <a:ea typeface="HG丸ｺﾞｼｯｸM-PRO" panose="020F0600000000000000" pitchFamily="50" charset="-128"/>
              </a:rPr>
              <a:t>により</a:t>
            </a:r>
            <a:r>
              <a:rPr kumimoji="1" lang="ja-JP" altLang="en-US" sz="1050" smtClean="0">
                <a:latin typeface="HG丸ｺﾞｼｯｸM-PRO" panose="020F0600000000000000" pitchFamily="50" charset="-128"/>
                <a:ea typeface="HG丸ｺﾞｼｯｸM-PRO" panose="020F0600000000000000" pitchFamily="50" charset="-128"/>
              </a:rPr>
              <a:t>、ゆるやかな曲線区間、またはきつい曲線区間にいることを検知したら、曲線区間の曲率に最適な回転係数を使用する。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71" name="テキスト ボックス 70"/>
          <p:cNvSpPr txBox="1"/>
          <p:nvPr/>
        </p:nvSpPr>
        <p:spPr>
          <a:xfrm>
            <a:off x="255963" y="6489652"/>
            <a:ext cx="6134682" cy="815608"/>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左モーターと右モーターの個体差を、</a:t>
            </a:r>
            <a:r>
              <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PID</a:t>
            </a:r>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制御を用いて軽減する</a:t>
            </a:r>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a:t>
            </a:r>
            <a:r>
              <a:rPr lang="ja-JP" altLang="en-US" sz="1050">
                <a:latin typeface="HG丸ｺﾞｼｯｸM-PRO" panose="020F0600000000000000" pitchFamily="50" charset="-128"/>
                <a:ea typeface="HG丸ｺﾞｼｯｸM-PRO" panose="020F0600000000000000" pitchFamily="50" charset="-128"/>
              </a:rPr>
              <a:t>モータ</a:t>
            </a:r>
            <a:r>
              <a:rPr lang="ja-JP" altLang="en-US" sz="1050" smtClean="0">
                <a:latin typeface="HG丸ｺﾞｼｯｸM-PRO" panose="020F0600000000000000" pitchFamily="50" charset="-128"/>
                <a:ea typeface="HG丸ｺﾞｼｯｸM-PRO" panose="020F0600000000000000" pitchFamily="50" charset="-128"/>
              </a:rPr>
              <a:t>ーの個体差があるため、同じ</a:t>
            </a:r>
            <a:r>
              <a:rPr lang="en-US" altLang="ja-JP" sz="1050" smtClean="0">
                <a:latin typeface="HG丸ｺﾞｼｯｸM-PRO" panose="020F0600000000000000" pitchFamily="50" charset="-128"/>
                <a:ea typeface="HG丸ｺﾞｼｯｸM-PRO" panose="020F0600000000000000" pitchFamily="50" charset="-128"/>
              </a:rPr>
              <a:t>PWM</a:t>
            </a:r>
            <a:r>
              <a:rPr lang="ja-JP" altLang="en-US" sz="1050" smtClean="0">
                <a:latin typeface="HG丸ｺﾞｼｯｸM-PRO" panose="020F0600000000000000" pitchFamily="50" charset="-128"/>
                <a:ea typeface="HG丸ｺﾞｼｯｸM-PRO" panose="020F0600000000000000" pitchFamily="50" charset="-128"/>
              </a:rPr>
              <a:t>値を入力しても、まっすぐ走行することは難しい。直線区間では、</a:t>
            </a:r>
            <a:r>
              <a:rPr lang="en-US" altLang="ja-JP" sz="1050" smtClean="0">
                <a:latin typeface="HG丸ｺﾞｼｯｸM-PRO" panose="020F0600000000000000" pitchFamily="50" charset="-128"/>
                <a:ea typeface="HG丸ｺﾞｼｯｸM-PRO" panose="020F0600000000000000" pitchFamily="50" charset="-128"/>
              </a:rPr>
              <a:t>PID</a:t>
            </a:r>
            <a:r>
              <a:rPr lang="ja-JP" altLang="en-US" sz="1050" smtClean="0">
                <a:latin typeface="HG丸ｺﾞｼｯｸM-PRO" panose="020F0600000000000000" pitchFamily="50" charset="-128"/>
                <a:ea typeface="HG丸ｺﾞｼｯｸM-PRO" panose="020F0600000000000000" pitchFamily="50" charset="-128"/>
              </a:rPr>
              <a:t>制御で左と右のモーターの回転数が同じになるよう調整し、まっすぐ走行できるようにする。</a:t>
            </a:r>
            <a:endParaRPr kumimoji="1" lang="en-US" altLang="ja-JP" sz="500" dirty="0" smtClean="0">
              <a:latin typeface="HG丸ｺﾞｼｯｸM-PRO" panose="020F0600000000000000" pitchFamily="50" charset="-128"/>
              <a:ea typeface="HG丸ｺﾞｼｯｸM-PRO" panose="020F0600000000000000" pitchFamily="50" charset="-128"/>
            </a:endParaRPr>
          </a:p>
        </p:txBody>
      </p:sp>
      <p:grpSp>
        <p:nvGrpSpPr>
          <p:cNvPr id="70" name="グループ化 69"/>
          <p:cNvGrpSpPr/>
          <p:nvPr/>
        </p:nvGrpSpPr>
        <p:grpSpPr>
          <a:xfrm>
            <a:off x="6508823" y="7697644"/>
            <a:ext cx="2035836" cy="289332"/>
            <a:chOff x="108961" y="835133"/>
            <a:chExt cx="775390" cy="289332"/>
          </a:xfrm>
        </p:grpSpPr>
        <p:sp>
          <p:nvSpPr>
            <p:cNvPr id="73" name="正方形/長方形 72"/>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80" name="テキスト ボックス 79"/>
            <p:cNvSpPr txBox="1"/>
            <p:nvPr/>
          </p:nvSpPr>
          <p:spPr>
            <a:xfrm>
              <a:off x="113109" y="878200"/>
              <a:ext cx="738386" cy="215444"/>
            </a:xfrm>
            <a:prstGeom prst="rect">
              <a:avLst/>
            </a:prstGeom>
            <a:noFill/>
          </p:spPr>
          <p:txBody>
            <a:bodyPr wrap="square" lIns="0" tIns="0" rIns="0" bIns="0" rtlCol="0">
              <a:spAutoFit/>
            </a:bodyPr>
            <a:lstStyle/>
            <a:p>
              <a:r>
                <a:rPr lang="ja-JP" altLang="en-US" sz="1400" smtClean="0">
                  <a:latin typeface="HG丸ｺﾞｼｯｸM-PRO" panose="020F0600000000000000" pitchFamily="50" charset="-128"/>
                  <a:ea typeface="HG丸ｺﾞｼｯｸM-PRO" panose="020F0600000000000000" pitchFamily="50" charset="-128"/>
                </a:rPr>
                <a:t>　</a:t>
              </a:r>
              <a:r>
                <a:rPr lang="en-US" altLang="ja-JP" sz="1400" smtClean="0">
                  <a:latin typeface="HG丸ｺﾞｼｯｸM-PRO" panose="020F0600000000000000" pitchFamily="50" charset="-128"/>
                  <a:ea typeface="HG丸ｺﾞｼｯｸM-PRO" panose="020F0600000000000000" pitchFamily="50" charset="-128"/>
                </a:rPr>
                <a:t>2.4</a:t>
              </a:r>
              <a:r>
                <a:rPr lang="ja-JP" altLang="en-US" sz="1400" smtClean="0">
                  <a:latin typeface="HG丸ｺﾞｼｯｸM-PRO" panose="020F0600000000000000" pitchFamily="50" charset="-128"/>
                  <a:ea typeface="HG丸ｺﾞｼｯｸM-PRO" panose="020F0600000000000000" pitchFamily="50" charset="-128"/>
                </a:rPr>
                <a:t> スタートの</a:t>
              </a:r>
              <a:r>
                <a:rPr lang="ja-JP" altLang="en-US" sz="1400" dirty="0" smtClean="0">
                  <a:latin typeface="HG丸ｺﾞｼｯｸM-PRO" panose="020F0600000000000000" pitchFamily="50" charset="-128"/>
                  <a:ea typeface="HG丸ｺﾞｼｯｸM-PRO" panose="020F0600000000000000" pitchFamily="50" charset="-128"/>
                </a:rPr>
                <a:t>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82" name="テキスト ボックス 81"/>
          <p:cNvSpPr txBox="1"/>
          <p:nvPr/>
        </p:nvSpPr>
        <p:spPr>
          <a:xfrm>
            <a:off x="6747372" y="8232231"/>
            <a:ext cx="5921297" cy="815608"/>
          </a:xfrm>
          <a:prstGeom prst="rect">
            <a:avLst/>
          </a:prstGeom>
          <a:noFill/>
        </p:spPr>
        <p:txBody>
          <a:bodyPr wrap="square" rtlCol="0">
            <a:spAutoFit/>
          </a:bodyPr>
          <a:lstStyle/>
          <a:p>
            <a:r>
              <a:rPr lang="ja-JP" altLang="en-US"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スタート時の左右のふらつきをなくすため、ライントレースをしない</a:t>
            </a:r>
            <a:endParaRPr lang="en-US" altLang="ja-JP" sz="1050" b="1" u="sng"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endParaRPr lang="en-US" altLang="ja-JP" sz="500" u="sng" smtClean="0">
              <a:solidFill>
                <a:srgbClr val="0066FF"/>
              </a:solidFill>
              <a:latin typeface="HG丸ｺﾞｼｯｸM-PRO" panose="020F0600000000000000" pitchFamily="50" charset="-128"/>
              <a:ea typeface="HG丸ｺﾞｼｯｸM-PRO" panose="020F0600000000000000" pitchFamily="50" charset="-128"/>
            </a:endParaRPr>
          </a:p>
          <a:p>
            <a:r>
              <a:rPr kumimoji="1" lang="ja-JP" altLang="en-US" sz="1050" smtClean="0">
                <a:latin typeface="HG丸ｺﾞｼｯｸM-PRO" panose="020F0600000000000000" pitchFamily="50" charset="-128"/>
                <a:ea typeface="HG丸ｺﾞｼｯｸM-PRO" panose="020F0600000000000000" pitchFamily="50" charset="-128"/>
              </a:rPr>
              <a:t>　スタート直後、速度が遅いときにライントレースを行うと、トレースしている位置の色によって左右に大きくふらついてしまう。ふらつきを抑えるため、強制的に左右のモーターに</a:t>
            </a:r>
            <a:r>
              <a:rPr lang="ja-JP" altLang="en-US" sz="1050" smtClean="0">
                <a:latin typeface="HG丸ｺﾞｼｯｸM-PRO" panose="020F0600000000000000" pitchFamily="50" charset="-128"/>
                <a:ea typeface="HG丸ｺﾞｼｯｸM-PRO" panose="020F0600000000000000" pitchFamily="50" charset="-128"/>
              </a:rPr>
              <a:t>同じ</a:t>
            </a:r>
            <a:r>
              <a:rPr lang="en-US" altLang="ja-JP" sz="1050" smtClean="0">
                <a:latin typeface="HG丸ｺﾞｼｯｸM-PRO" panose="020F0600000000000000" pitchFamily="50" charset="-128"/>
                <a:ea typeface="HG丸ｺﾞｼｯｸM-PRO" panose="020F0600000000000000" pitchFamily="50" charset="-128"/>
              </a:rPr>
              <a:t>PWM</a:t>
            </a:r>
            <a:r>
              <a:rPr lang="ja-JP" altLang="en-US" sz="1050" smtClean="0">
                <a:latin typeface="HG丸ｺﾞｼｯｸM-PRO" panose="020F0600000000000000" pitchFamily="50" charset="-128"/>
                <a:ea typeface="HG丸ｺﾞｼｯｸM-PRO" panose="020F0600000000000000" pitchFamily="50" charset="-128"/>
              </a:rPr>
              <a:t>値を印加し、直線走行させる。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751174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正方形/長方形 166"/>
          <p:cNvSpPr/>
          <p:nvPr/>
        </p:nvSpPr>
        <p:spPr>
          <a:xfrm>
            <a:off x="4092829" y="7028333"/>
            <a:ext cx="6075510"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90" name="正方形/長方形 689"/>
          <p:cNvSpPr/>
          <p:nvPr/>
        </p:nvSpPr>
        <p:spPr>
          <a:xfrm>
            <a:off x="10157088" y="7031085"/>
            <a:ext cx="2644512" cy="2571630"/>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704" name="グループ化 703"/>
          <p:cNvGrpSpPr/>
          <p:nvPr/>
        </p:nvGrpSpPr>
        <p:grpSpPr>
          <a:xfrm>
            <a:off x="0" y="-1"/>
            <a:ext cx="12801600" cy="534563"/>
            <a:chOff x="0" y="-1"/>
            <a:chExt cx="12801600" cy="534563"/>
          </a:xfrm>
        </p:grpSpPr>
        <p:sp>
          <p:nvSpPr>
            <p:cNvPr id="224" name="正方形/長方形 223"/>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1729961"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3</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設計</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134191"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ソフトウェアのパッケージ構成およびその内部構造</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bg1"/>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67" name="正方形/長方形 66"/>
          <p:cNvSpPr/>
          <p:nvPr/>
        </p:nvSpPr>
        <p:spPr>
          <a:xfrm>
            <a:off x="1" y="546368"/>
            <a:ext cx="4657724" cy="433360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66" name="グループ化 65"/>
          <p:cNvGrpSpPr/>
          <p:nvPr/>
        </p:nvGrpSpPr>
        <p:grpSpPr>
          <a:xfrm>
            <a:off x="-763" y="546368"/>
            <a:ext cx="1436548" cy="289332"/>
            <a:chOff x="108962" y="840157"/>
            <a:chExt cx="1234201" cy="289332"/>
          </a:xfrm>
        </p:grpSpPr>
        <p:sp>
          <p:nvSpPr>
            <p:cNvPr id="172" name="正方形/長方形 171"/>
            <p:cNvSpPr/>
            <p:nvPr/>
          </p:nvSpPr>
          <p:spPr>
            <a:xfrm>
              <a:off x="108962" y="840157"/>
              <a:ext cx="123005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74" name="テキスト ボックス 173"/>
            <p:cNvSpPr txBox="1"/>
            <p:nvPr/>
          </p:nvSpPr>
          <p:spPr>
            <a:xfrm>
              <a:off x="113110" y="878200"/>
              <a:ext cx="1230053"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a:latin typeface="HG丸ｺﾞｼｯｸM-PRO" panose="020F0600000000000000" pitchFamily="50" charset="-128"/>
                  <a:ea typeface="HG丸ｺﾞｼｯｸM-PRO" panose="020F0600000000000000" pitchFamily="50" charset="-128"/>
                </a:rPr>
                <a:t>3</a:t>
              </a:r>
              <a:r>
                <a:rPr lang="en-US" altLang="ja-JP" sz="1400" smtClean="0">
                  <a:latin typeface="HG丸ｺﾞｼｯｸM-PRO" panose="020F0600000000000000" pitchFamily="50" charset="-128"/>
                  <a:ea typeface="HG丸ｺﾞｼｯｸM-PRO" panose="020F0600000000000000" pitchFamily="50" charset="-128"/>
                </a:rPr>
                <a:t>.1</a:t>
              </a:r>
              <a:r>
                <a:rPr lang="ja-JP" altLang="en-US" sz="1400" smtClean="0">
                  <a:latin typeface="HG丸ｺﾞｼｯｸM-PRO" panose="020F0600000000000000" pitchFamily="50" charset="-128"/>
                  <a:ea typeface="HG丸ｺﾞｼｯｸM-PRO" panose="020F0600000000000000" pitchFamily="50" charset="-128"/>
                </a:rPr>
                <a:t> </a:t>
              </a:r>
              <a:r>
                <a:rPr lang="ja-JP" altLang="en-US" sz="1400" smtClean="0">
                  <a:latin typeface="HG丸ｺﾞｼｯｸM-PRO" panose="020F0600000000000000" pitchFamily="50" charset="-128"/>
                  <a:ea typeface="HG丸ｺﾞｼｯｸM-PRO" panose="020F0600000000000000" pitchFamily="50" charset="-128"/>
                </a:rPr>
                <a:t>状態設計</a:t>
              </a:r>
              <a:r>
                <a:rPr lang="ja-JP" altLang="en-US" sz="1400" dirty="0" smtClean="0">
                  <a:latin typeface="HG丸ｺﾞｼｯｸM-PRO" panose="020F0600000000000000" pitchFamily="50" charset="-128"/>
                  <a:ea typeface="HG丸ｺﾞｼｯｸM-PRO" panose="020F0600000000000000" pitchFamily="50" charset="-128"/>
                </a:rPr>
                <a:t>　</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658" name="グループ化 657"/>
          <p:cNvGrpSpPr/>
          <p:nvPr/>
        </p:nvGrpSpPr>
        <p:grpSpPr>
          <a:xfrm>
            <a:off x="4080409" y="7029570"/>
            <a:ext cx="1796800" cy="296459"/>
            <a:chOff x="113110" y="840157"/>
            <a:chExt cx="2206677" cy="289332"/>
          </a:xfrm>
        </p:grpSpPr>
        <p:sp>
          <p:nvSpPr>
            <p:cNvPr id="659" name="正方形/長方形 658"/>
            <p:cNvSpPr/>
            <p:nvPr/>
          </p:nvSpPr>
          <p:spPr>
            <a:xfrm>
              <a:off x="126930" y="840157"/>
              <a:ext cx="219285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0" name="テキスト ボックス 659"/>
            <p:cNvSpPr txBox="1"/>
            <p:nvPr/>
          </p:nvSpPr>
          <p:spPr>
            <a:xfrm>
              <a:off x="113110" y="878200"/>
              <a:ext cx="2188708"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3.6</a:t>
              </a:r>
              <a:r>
                <a:rPr lang="ja-JP" altLang="en-US" sz="1400" dirty="0" smtClean="0">
                  <a:latin typeface="HG丸ｺﾞｼｯｸM-PRO" panose="020F0600000000000000" pitchFamily="50" charset="-128"/>
                  <a:ea typeface="HG丸ｺﾞｼｯｸM-PRO" panose="020F0600000000000000" pitchFamily="50" charset="-128"/>
                </a:rPr>
                <a:t> 機体状態取得</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63" name="正方形/長方形 662"/>
          <p:cNvSpPr/>
          <p:nvPr/>
        </p:nvSpPr>
        <p:spPr>
          <a:xfrm>
            <a:off x="1987" y="7028333"/>
            <a:ext cx="4084842" cy="2580817"/>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65" name="テキスト ボックス 664"/>
          <p:cNvSpPr txBox="1"/>
          <p:nvPr/>
        </p:nvSpPr>
        <p:spPr>
          <a:xfrm>
            <a:off x="4110670" y="7470595"/>
            <a:ext cx="1806750" cy="654025"/>
          </a:xfrm>
          <a:prstGeom prst="rect">
            <a:avLst/>
          </a:prstGeom>
          <a:noFill/>
        </p:spPr>
        <p:txBody>
          <a:bodyPr wrap="square" rtlCol="0">
            <a:spAutoFit/>
          </a:bodyPr>
          <a:lstStyle/>
          <a:p>
            <a:r>
              <a:rPr lang="ja-JP" altLang="en-US" sz="1050" b="1" u="sng" dirty="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路面</a:t>
            </a:r>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の測色をサブクラス化</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コースの光環境に応じて</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まいまい式に切換える。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68" name="テキスト ボックス 667"/>
          <p:cNvSpPr txBox="1"/>
          <p:nvPr/>
        </p:nvSpPr>
        <p:spPr>
          <a:xfrm>
            <a:off x="4112239" y="8237155"/>
            <a:ext cx="1962245" cy="1215717"/>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必要な情報に変換</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各センサの出力値を走行戦略の実施に必要な情報に変換する。</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例：左右</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エンコーダー値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       ⇒ 現在の座標</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69" name="グループ化 668"/>
          <p:cNvGrpSpPr/>
          <p:nvPr/>
        </p:nvGrpSpPr>
        <p:grpSpPr>
          <a:xfrm>
            <a:off x="-13914" y="7029643"/>
            <a:ext cx="1395021" cy="296459"/>
            <a:chOff x="113110" y="840157"/>
            <a:chExt cx="1713247" cy="289332"/>
          </a:xfrm>
        </p:grpSpPr>
        <p:sp>
          <p:nvSpPr>
            <p:cNvPr id="670" name="正方形/長方形 669"/>
            <p:cNvSpPr/>
            <p:nvPr/>
          </p:nvSpPr>
          <p:spPr>
            <a:xfrm>
              <a:off x="126930" y="840157"/>
              <a:ext cx="1699427"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1" name="テキスト ボックス 670"/>
            <p:cNvSpPr txBox="1"/>
            <p:nvPr/>
          </p:nvSpPr>
          <p:spPr>
            <a:xfrm>
              <a:off x="113110" y="878200"/>
              <a:ext cx="1713247"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3.5</a:t>
              </a:r>
              <a:r>
                <a:rPr lang="ja-JP" altLang="en-US" sz="1400" dirty="0" smtClean="0">
                  <a:latin typeface="HG丸ｺﾞｼｯｸM-PRO" panose="020F0600000000000000" pitchFamily="50" charset="-128"/>
                  <a:ea typeface="HG丸ｺﾞｼｯｸM-PRO" panose="020F0600000000000000" pitchFamily="50" charset="-128"/>
                </a:rPr>
                <a:t> 機体操作</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673" name="テキスト ボックス 672"/>
          <p:cNvSpPr txBox="1"/>
          <p:nvPr/>
        </p:nvSpPr>
        <p:spPr>
          <a:xfrm>
            <a:off x="1384090" y="7074973"/>
            <a:ext cx="2726580" cy="492443"/>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走行戦術が決定した操作を実行する</a:t>
            </a:r>
            <a:endParaRPr lang="en-US" altLang="ja-JP" sz="500" u="sng" dirty="0" smtClean="0">
              <a:solidFill>
                <a:srgbClr val="0066FF"/>
              </a:solidFill>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左右のモーター、尾部、ブザーを駆動する。</a:t>
            </a:r>
            <a:endParaRPr lang="en-US" altLang="ja-JP" sz="1050" dirty="0" smtClean="0">
              <a:latin typeface="HG丸ｺﾞｼｯｸM-PRO" panose="020F0600000000000000" pitchFamily="50" charset="-128"/>
              <a:ea typeface="HG丸ｺﾞｼｯｸM-PRO" panose="020F0600000000000000" pitchFamily="50" charset="-128"/>
            </a:endParaRPr>
          </a:p>
        </p:txBody>
      </p:sp>
      <p:grpSp>
        <p:nvGrpSpPr>
          <p:cNvPr id="674" name="グループ化 673"/>
          <p:cNvGrpSpPr/>
          <p:nvPr/>
        </p:nvGrpSpPr>
        <p:grpSpPr>
          <a:xfrm>
            <a:off x="10151088" y="7031085"/>
            <a:ext cx="897084" cy="296459"/>
            <a:chOff x="126930" y="840157"/>
            <a:chExt cx="1101723" cy="289332"/>
          </a:xfrm>
        </p:grpSpPr>
        <p:sp>
          <p:nvSpPr>
            <p:cNvPr id="675" name="正方形/長方形 674"/>
            <p:cNvSpPr/>
            <p:nvPr/>
          </p:nvSpPr>
          <p:spPr>
            <a:xfrm>
              <a:off x="126930" y="840157"/>
              <a:ext cx="1080533"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676" name="テキスト ボックス 675"/>
            <p:cNvSpPr txBox="1"/>
            <p:nvPr/>
          </p:nvSpPr>
          <p:spPr>
            <a:xfrm>
              <a:off x="134299" y="878200"/>
              <a:ext cx="109435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3.7</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UI</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61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51748" y="7712154"/>
            <a:ext cx="2238526" cy="179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4" name="テキスト ボックス 683"/>
          <p:cNvSpPr txBox="1"/>
          <p:nvPr/>
        </p:nvSpPr>
        <p:spPr>
          <a:xfrm>
            <a:off x="10168339" y="7328406"/>
            <a:ext cx="2593369"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スタート指令の受信、デバッグに用いる。</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685" name="テキスト ボックス 684"/>
          <p:cNvSpPr txBox="1"/>
          <p:nvPr/>
        </p:nvSpPr>
        <p:spPr>
          <a:xfrm>
            <a:off x="11104572" y="7075661"/>
            <a:ext cx="1434701" cy="253916"/>
          </a:xfrm>
          <a:prstGeom prst="rect">
            <a:avLst/>
          </a:prstGeom>
          <a:noFill/>
        </p:spPr>
        <p:txBody>
          <a:bodyPr wrap="square" rtlCol="0">
            <a:spAutoFit/>
          </a:bodyPr>
          <a:lstStyle/>
          <a:p>
            <a:r>
              <a:rPr lang="ja-JP" altLang="en-US"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rPr>
              <a:t>外部との通信を担う</a:t>
            </a:r>
          </a:p>
        </p:txBody>
      </p:sp>
      <p:pic>
        <p:nvPicPr>
          <p:cNvPr id="706"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65" y="7573766"/>
            <a:ext cx="3968998" cy="196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1"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7089" y="7087600"/>
            <a:ext cx="4033214" cy="2467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2" name="フローチャート: データ 161"/>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65" y="894666"/>
            <a:ext cx="4498463" cy="3890497"/>
          </a:xfrm>
          <a:prstGeom prst="rect">
            <a:avLst/>
          </a:prstGeom>
        </p:spPr>
      </p:pic>
    </p:spTree>
    <p:extLst>
      <p:ext uri="{BB962C8B-B14F-4D97-AF65-F5344CB8AC3E}">
        <p14:creationId xmlns:p14="http://schemas.microsoft.com/office/powerpoint/2010/main" val="4193864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正方形/長方形 223"/>
          <p:cNvSpPr/>
          <p:nvPr/>
        </p:nvSpPr>
        <p:spPr>
          <a:xfrm>
            <a:off x="0" y="0"/>
            <a:ext cx="12801600" cy="534562"/>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25" name="テキスト ボックス 224"/>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4</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振る舞い</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226" name="テキスト ボックス 225"/>
          <p:cNvSpPr txBox="1"/>
          <p:nvPr/>
        </p:nvSpPr>
        <p:spPr>
          <a:xfrm>
            <a:off x="2453089" y="149841"/>
            <a:ext cx="3647152" cy="246221"/>
          </a:xfrm>
          <a:prstGeom prst="rect">
            <a:avLst/>
          </a:prstGeom>
          <a:noFill/>
        </p:spPr>
        <p:txBody>
          <a:bodyPr wrap="none" rtlCol="0">
            <a:spAutoFit/>
          </a:bodyPr>
          <a:lstStyle/>
          <a:p>
            <a:r>
              <a:rPr kumimoji="1" lang="ja-JP" altLang="en-US" sz="1000" dirty="0" smtClean="0">
                <a:latin typeface="HG丸ｺﾞｼｯｸM-PRO" panose="020F0600000000000000" pitchFamily="50" charset="-128"/>
                <a:ea typeface="HG丸ｺﾞｼｯｸM-PRO" panose="020F0600000000000000" pitchFamily="50" charset="-128"/>
              </a:rPr>
              <a:t>パッケージ間の相互作用およびタスク制御、戦術の切換え</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64" name="フローチャート: データ 63"/>
          <p:cNvSpPr/>
          <p:nvPr/>
        </p:nvSpPr>
        <p:spPr>
          <a:xfrm>
            <a:off x="903681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8" name="フローチャート: データ 167"/>
          <p:cNvSpPr/>
          <p:nvPr/>
        </p:nvSpPr>
        <p:spPr>
          <a:xfrm>
            <a:off x="9723638"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9" name="フローチャート: データ 168"/>
          <p:cNvSpPr/>
          <p:nvPr/>
        </p:nvSpPr>
        <p:spPr>
          <a:xfrm>
            <a:off x="10415220" y="-1"/>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70" name="フローチャート: データ 169"/>
          <p:cNvSpPr/>
          <p:nvPr/>
        </p:nvSpPr>
        <p:spPr>
          <a:xfrm>
            <a:off x="11101450" y="-1"/>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39" name="正方形/長方形 138"/>
          <p:cNvSpPr/>
          <p:nvPr/>
        </p:nvSpPr>
        <p:spPr>
          <a:xfrm>
            <a:off x="0" y="5479315"/>
            <a:ext cx="5884421" cy="4121885"/>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0" name="グループ化 139"/>
          <p:cNvGrpSpPr/>
          <p:nvPr/>
        </p:nvGrpSpPr>
        <p:grpSpPr>
          <a:xfrm>
            <a:off x="0" y="532869"/>
            <a:ext cx="5063319" cy="289332"/>
            <a:chOff x="108961" y="835133"/>
            <a:chExt cx="775390" cy="289332"/>
          </a:xfrm>
        </p:grpSpPr>
        <p:sp>
          <p:nvSpPr>
            <p:cNvPr id="141" name="正方形/長方形 140"/>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3" name="テキスト ボックス 142"/>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4.1</a:t>
              </a:r>
              <a:r>
                <a:rPr lang="ja-JP" altLang="en-US" sz="1400" dirty="0" smtClean="0">
                  <a:latin typeface="HG丸ｺﾞｼｯｸM-PRO" panose="020F0600000000000000" pitchFamily="50" charset="-128"/>
                  <a:ea typeface="HG丸ｺﾞｼｯｸM-PRO" panose="020F0600000000000000" pitchFamily="50" charset="-128"/>
                </a:rPr>
                <a:t> ルートオブジェクトの生成および周期実行の開始</a:t>
              </a:r>
              <a:endParaRPr kumimoji="1" lang="ja-JP" altLang="en-US" sz="1400" dirty="0">
                <a:latin typeface="HG丸ｺﾞｼｯｸM-PRO" panose="020F0600000000000000" pitchFamily="50" charset="-128"/>
                <a:ea typeface="HG丸ｺﾞｼｯｸM-PRO" panose="020F0600000000000000" pitchFamily="50" charset="-128"/>
              </a:endParaRPr>
            </a:p>
          </p:txBody>
        </p:sp>
      </p:grpSp>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193" y="1249326"/>
            <a:ext cx="5485348" cy="4026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a:xfrm>
            <a:off x="5228439" y="5782036"/>
            <a:ext cx="529500" cy="123111"/>
          </a:xfrm>
          <a:prstGeom prst="rect">
            <a:avLst/>
          </a:prstGeom>
          <a:solidFill>
            <a:schemeClr val="bg1"/>
          </a:solidFill>
          <a:ln w="12700">
            <a:no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44" name="正方形/長方形 143"/>
          <p:cNvSpPr/>
          <p:nvPr/>
        </p:nvSpPr>
        <p:spPr>
          <a:xfrm>
            <a:off x="5884422" y="532868"/>
            <a:ext cx="6917178" cy="9068331"/>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47" name="グループ化 146"/>
          <p:cNvGrpSpPr/>
          <p:nvPr/>
        </p:nvGrpSpPr>
        <p:grpSpPr>
          <a:xfrm>
            <a:off x="5884422" y="531914"/>
            <a:ext cx="5063319" cy="289332"/>
            <a:chOff x="108961" y="835133"/>
            <a:chExt cx="775390" cy="289332"/>
          </a:xfrm>
        </p:grpSpPr>
        <p:sp>
          <p:nvSpPr>
            <p:cNvPr id="150" name="正方形/長方形 14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1" name="テキスト ボックス 15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4.3</a:t>
              </a:r>
              <a:r>
                <a:rPr lang="ja-JP" altLang="en-US" sz="1400" dirty="0" smtClean="0">
                  <a:latin typeface="HG丸ｺﾞｼｯｸM-PRO" panose="020F0600000000000000" pitchFamily="50" charset="-128"/>
                  <a:ea typeface="HG丸ｺﾞｼｯｸM-PRO" panose="020F0600000000000000" pitchFamily="50" charset="-128"/>
                </a:rPr>
                <a:t> </a:t>
              </a:r>
              <a:r>
                <a:rPr lang="ja-JP" altLang="en-US" sz="1400" dirty="0">
                  <a:latin typeface="HG丸ｺﾞｼｯｸM-PRO" panose="020F0600000000000000" pitchFamily="50" charset="-128"/>
                  <a:ea typeface="HG丸ｺﾞｼｯｸM-PRO" panose="020F0600000000000000" pitchFamily="50" charset="-128"/>
                </a:rPr>
                <a:t>戦術</a:t>
              </a:r>
              <a:r>
                <a:rPr lang="ja-JP" altLang="en-US" sz="1400" dirty="0" smtClean="0">
                  <a:latin typeface="HG丸ｺﾞｼｯｸM-PRO" panose="020F0600000000000000" pitchFamily="50" charset="-128"/>
                  <a:ea typeface="HG丸ｺﾞｼｯｸM-PRO" panose="020F0600000000000000" pitchFamily="50" charset="-128"/>
                </a:rPr>
                <a:t>の実行および戦術の切換え、他の戦略への切換え</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54" name="テキスト ボックス 153"/>
          <p:cNvSpPr txBox="1"/>
          <p:nvPr/>
        </p:nvSpPr>
        <p:spPr>
          <a:xfrm>
            <a:off x="140799" y="922313"/>
            <a:ext cx="5697174" cy="492443"/>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アプリケーションがすべてのルートを作成し、周期実行すべきメソッドをタスク管理に登録する。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sp>
        <p:nvSpPr>
          <p:cNvPr id="157" name="テキスト ボックス 156"/>
          <p:cNvSpPr txBox="1"/>
          <p:nvPr/>
        </p:nvSpPr>
        <p:spPr>
          <a:xfrm>
            <a:off x="6280565" y="1003104"/>
            <a:ext cx="5697174" cy="492443"/>
          </a:xfrm>
          <a:prstGeom prst="rect">
            <a:avLst/>
          </a:prstGeom>
          <a:noFill/>
        </p:spPr>
        <p:txBody>
          <a:bodyPr wrap="square" rtlCol="0">
            <a:spAutoFit/>
          </a:bodyPr>
          <a:lstStyle/>
          <a:p>
            <a:endParaRPr lang="en-US" altLang="ja-JP" sz="1050" b="1" u="sng" dirty="0" smtClean="0">
              <a:solidFill>
                <a:srgbClr val="0000CC"/>
              </a:solidFill>
              <a:uFill>
                <a:solidFill>
                  <a:schemeClr val="bg1">
                    <a:lumMod val="50000"/>
                  </a:schemeClr>
                </a:solidFill>
              </a:uFill>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走行戦略実施が戦術イテレーターが指す戦術を切りかえることで、他の戦略に移行する。</a:t>
            </a:r>
            <a:endParaRPr kumimoji="1" lang="en-US" altLang="ja-JP" sz="1050" dirty="0" smtClean="0">
              <a:latin typeface="HG丸ｺﾞｼｯｸM-PRO" panose="020F0600000000000000" pitchFamily="50" charset="-128"/>
              <a:ea typeface="HG丸ｺﾞｼｯｸM-PRO" panose="020F0600000000000000" pitchFamily="50" charset="-128"/>
            </a:endParaRPr>
          </a:p>
          <a:p>
            <a:endParaRPr kumimoji="1" lang="en-US" altLang="ja-JP" sz="500" dirty="0" smtClean="0">
              <a:latin typeface="HG丸ｺﾞｼｯｸM-PRO" panose="020F0600000000000000" pitchFamily="50" charset="-128"/>
              <a:ea typeface="HG丸ｺﾞｼｯｸM-PRO" panose="020F0600000000000000" pitchFamily="50" charset="-128"/>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7" y="5764784"/>
            <a:ext cx="3810188" cy="379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4" name="グループ化 163"/>
          <p:cNvGrpSpPr/>
          <p:nvPr/>
        </p:nvGrpSpPr>
        <p:grpSpPr>
          <a:xfrm>
            <a:off x="-3665" y="5475452"/>
            <a:ext cx="3152307" cy="289332"/>
            <a:chOff x="108961" y="835133"/>
            <a:chExt cx="775390" cy="289332"/>
          </a:xfrm>
        </p:grpSpPr>
        <p:sp>
          <p:nvSpPr>
            <p:cNvPr id="165" name="正方形/長方形 164"/>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66" name="テキスト ボックス 165"/>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4.2</a:t>
              </a:r>
              <a:r>
                <a:rPr lang="ja-JP" altLang="en-US" sz="1400" dirty="0" smtClean="0">
                  <a:latin typeface="HG丸ｺﾞｼｯｸM-PRO" panose="020F0600000000000000" pitchFamily="50" charset="-128"/>
                  <a:ea typeface="HG丸ｺﾞｼｯｸM-PRO" panose="020F0600000000000000" pitchFamily="50" charset="-128"/>
                </a:rPr>
                <a:t> コースアウトからの復帰戦略</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167" name="テキスト ボックス 166"/>
          <p:cNvSpPr txBox="1"/>
          <p:nvPr/>
        </p:nvSpPr>
        <p:spPr>
          <a:xfrm>
            <a:off x="3903811" y="6479347"/>
            <a:ext cx="1589378" cy="415498"/>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停止</a:t>
            </a:r>
            <a:r>
              <a:rPr lang="ja-JP" altLang="en-US" sz="1050" dirty="0" smtClean="0">
                <a:latin typeface="HG丸ｺﾞｼｯｸM-PRO" panose="020F0600000000000000" pitchFamily="50" charset="-128"/>
                <a:ea typeface="HG丸ｺﾞｼｯｸM-PRO" panose="020F0600000000000000" pitchFamily="50" charset="-128"/>
              </a:rPr>
              <a:t>して左右に旋回し、ラインを検出を試みる。</a:t>
            </a:r>
            <a:endParaRPr kumimoji="1" lang="en-US" altLang="ja-JP" sz="1050" dirty="0" smtClean="0">
              <a:latin typeface="HG丸ｺﾞｼｯｸM-PRO" panose="020F0600000000000000" pitchFamily="50" charset="-128"/>
              <a:ea typeface="HG丸ｺﾞｼｯｸM-PRO" panose="020F0600000000000000" pitchFamily="50" charset="-128"/>
            </a:endParaRPr>
          </a:p>
        </p:txBody>
      </p:sp>
      <p:sp>
        <p:nvSpPr>
          <p:cNvPr id="30" name="フローチャート: データ 29"/>
          <p:cNvSpPr/>
          <p:nvPr/>
        </p:nvSpPr>
        <p:spPr>
          <a:xfrm>
            <a:off x="11793021" y="-2956"/>
            <a:ext cx="866901" cy="534563"/>
          </a:xfrm>
          <a:prstGeom prst="flowChartInputOutput">
            <a:avLst/>
          </a:prstGeom>
          <a:solidFill>
            <a:schemeClr val="accent3">
              <a:lumMod val="40000"/>
              <a:lumOff val="60000"/>
            </a:schemeClr>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9152" y="1635509"/>
            <a:ext cx="5400000" cy="686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0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0" y="-1"/>
            <a:ext cx="12801600" cy="534563"/>
            <a:chOff x="0" y="-1"/>
            <a:chExt cx="12801600" cy="534563"/>
          </a:xfrm>
        </p:grpSpPr>
        <p:sp>
          <p:nvSpPr>
            <p:cNvPr id="10" name="正方形/長方形 9"/>
            <p:cNvSpPr/>
            <p:nvPr/>
          </p:nvSpPr>
          <p:spPr>
            <a:xfrm>
              <a:off x="0" y="0"/>
              <a:ext cx="12801600" cy="533668"/>
            </a:xfrm>
            <a:prstGeom prst="rect">
              <a:avLst/>
            </a:prstGeom>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1" name="テキスト ボックス 10"/>
            <p:cNvSpPr txBox="1"/>
            <p:nvPr/>
          </p:nvSpPr>
          <p:spPr>
            <a:xfrm>
              <a:off x="0" y="11342"/>
              <a:ext cx="2451312" cy="523220"/>
            </a:xfrm>
            <a:prstGeom prst="rect">
              <a:avLst/>
            </a:prstGeom>
            <a:noFill/>
          </p:spPr>
          <p:txBody>
            <a:bodyPr wrap="none" rtlCol="0">
              <a:spAutoFit/>
            </a:bodyPr>
            <a:lstStyle/>
            <a:p>
              <a:r>
                <a:rPr kumimoji="1" lang="ja-JP" altLang="en-US" sz="2800" b="1" dirty="0" smtClean="0">
                  <a:latin typeface="HG丸ｺﾞｼｯｸM-PRO" panose="020F0600000000000000" pitchFamily="50" charset="-128"/>
                  <a:ea typeface="HG丸ｺﾞｼｯｸM-PRO" panose="020F0600000000000000" pitchFamily="50" charset="-128"/>
                </a:rPr>
                <a:t>　</a:t>
              </a:r>
              <a:r>
                <a:rPr lang="en-US" altLang="ja-JP" sz="2800" b="1" dirty="0">
                  <a:latin typeface="HG丸ｺﾞｼｯｸM-PRO" panose="020F0600000000000000" pitchFamily="50" charset="-128"/>
                  <a:ea typeface="HG丸ｺﾞｼｯｸM-PRO" panose="020F0600000000000000" pitchFamily="50" charset="-128"/>
                </a:rPr>
                <a:t>5</a:t>
              </a:r>
              <a:r>
                <a:rPr kumimoji="1" lang="en-US" altLang="ja-JP" sz="2800" b="1" dirty="0" smtClean="0">
                  <a:latin typeface="HG丸ｺﾞｼｯｸM-PRO" panose="020F0600000000000000" pitchFamily="50" charset="-128"/>
                  <a:ea typeface="HG丸ｺﾞｼｯｸM-PRO" panose="020F0600000000000000" pitchFamily="50" charset="-128"/>
                </a:rPr>
                <a:t>.</a:t>
              </a:r>
              <a:r>
                <a:rPr kumimoji="1" lang="ja-JP" altLang="en-US" sz="2800" b="1" dirty="0" smtClean="0">
                  <a:latin typeface="HG丸ｺﾞｼｯｸM-PRO" panose="020F0600000000000000" pitchFamily="50" charset="-128"/>
                  <a:ea typeface="HG丸ｺﾞｼｯｸM-PRO" panose="020F0600000000000000" pitchFamily="50" charset="-128"/>
                </a:rPr>
                <a:t> 要素技術</a:t>
              </a:r>
              <a:endParaRPr kumimoji="1" lang="ja-JP" altLang="en-US" sz="2800" b="1" dirty="0">
                <a:latin typeface="HG丸ｺﾞｼｯｸM-PRO" panose="020F0600000000000000" pitchFamily="50" charset="-128"/>
                <a:ea typeface="HG丸ｺﾞｼｯｸM-PRO" panose="020F0600000000000000" pitchFamily="50" charset="-128"/>
              </a:endParaRPr>
            </a:p>
          </p:txBody>
        </p:sp>
        <p:sp>
          <p:nvSpPr>
            <p:cNvPr id="12" name="テキスト ボックス 11"/>
            <p:cNvSpPr txBox="1"/>
            <p:nvPr/>
          </p:nvSpPr>
          <p:spPr>
            <a:xfrm>
              <a:off x="2453089" y="149841"/>
              <a:ext cx="1723549" cy="246221"/>
            </a:xfrm>
            <a:prstGeom prst="rect">
              <a:avLst/>
            </a:prstGeom>
            <a:noFill/>
          </p:spPr>
          <p:txBody>
            <a:bodyPr wrap="none" rtlCol="0">
              <a:spAutoFit/>
            </a:bodyPr>
            <a:lstStyle/>
            <a:p>
              <a:r>
                <a:rPr lang="ja-JP" altLang="en-US" sz="1000" dirty="0">
                  <a:latin typeface="HG丸ｺﾞｼｯｸM-PRO" panose="020F0600000000000000" pitchFamily="50" charset="-128"/>
                  <a:ea typeface="HG丸ｺﾞｼｯｸM-PRO" panose="020F0600000000000000" pitchFamily="50" charset="-128"/>
                </a:rPr>
                <a:t>機能実現のため</a:t>
              </a:r>
              <a:r>
                <a:rPr lang="ja-JP" altLang="en-US" sz="1000" dirty="0" smtClean="0">
                  <a:latin typeface="HG丸ｺﾞｼｯｸM-PRO" panose="020F0600000000000000" pitchFamily="50" charset="-128"/>
                  <a:ea typeface="HG丸ｺﾞｼｯｸM-PRO" panose="020F0600000000000000" pitchFamily="50" charset="-128"/>
                </a:rPr>
                <a:t>の基礎技術</a:t>
              </a:r>
              <a:endParaRPr kumimoji="1" lang="ja-JP" altLang="en-US" sz="1000" dirty="0">
                <a:latin typeface="HG丸ｺﾞｼｯｸM-PRO" panose="020F0600000000000000" pitchFamily="50" charset="-128"/>
                <a:ea typeface="HG丸ｺﾞｼｯｸM-PRO" panose="020F0600000000000000" pitchFamily="50" charset="-128"/>
              </a:endParaRPr>
            </a:p>
          </p:txBody>
        </p:sp>
        <p:sp>
          <p:nvSpPr>
            <p:cNvPr id="13" name="フローチャート: データ 12"/>
            <p:cNvSpPr/>
            <p:nvPr/>
          </p:nvSpPr>
          <p:spPr>
            <a:xfrm>
              <a:off x="903681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en-US" altLang="ja-JP" sz="900" dirty="0" smtClean="0">
                  <a:latin typeface="HG丸ｺﾞｼｯｸM-PRO" panose="020F0600000000000000" pitchFamily="50" charset="-128"/>
                  <a:ea typeface="HG丸ｺﾞｼｯｸM-PRO" panose="020F0600000000000000" pitchFamily="50" charset="-128"/>
                </a:rPr>
                <a:t>1.</a:t>
              </a:r>
            </a:p>
            <a:p>
              <a:r>
                <a:rPr kumimoji="1" lang="ja-JP" altLang="en-US" sz="900" dirty="0" smtClean="0">
                  <a:latin typeface="HG丸ｺﾞｼｯｸM-PRO" panose="020F0600000000000000" pitchFamily="50" charset="-128"/>
                  <a:ea typeface="HG丸ｺﾞｼｯｸM-PRO" panose="020F0600000000000000" pitchFamily="50" charset="-128"/>
                </a:rPr>
                <a:t>要求分析</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4" name="フローチャート: データ 13"/>
            <p:cNvSpPr/>
            <p:nvPr/>
          </p:nvSpPr>
          <p:spPr>
            <a:xfrm>
              <a:off x="9723638"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2</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smtClean="0">
                  <a:latin typeface="HG丸ｺﾞｼｯｸM-PRO" panose="020F0600000000000000" pitchFamily="50" charset="-128"/>
                  <a:ea typeface="HG丸ｺﾞｼｯｸM-PRO" panose="020F0600000000000000" pitchFamily="50" charset="-128"/>
                </a:rPr>
                <a:t>走行戦略</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5" name="フローチャート: データ 14"/>
            <p:cNvSpPr/>
            <p:nvPr/>
          </p:nvSpPr>
          <p:spPr>
            <a:xfrm>
              <a:off x="1041522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smtClean="0">
                  <a:latin typeface="HG丸ｺﾞｼｯｸM-PRO" panose="020F0600000000000000" pitchFamily="50" charset="-128"/>
                  <a:ea typeface="HG丸ｺﾞｼｯｸM-PRO" panose="020F0600000000000000" pitchFamily="50" charset="-128"/>
                </a:rPr>
                <a:t>3</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設計</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16" name="フローチャート: データ 15"/>
            <p:cNvSpPr/>
            <p:nvPr/>
          </p:nvSpPr>
          <p:spPr>
            <a:xfrm>
              <a:off x="11101450" y="-1"/>
              <a:ext cx="866901" cy="534563"/>
            </a:xfrm>
            <a:prstGeom prst="flowChartInputOutput">
              <a:avLst/>
            </a:prstGeom>
            <a:solidFill>
              <a:schemeClr val="accent3">
                <a:lumMod val="40000"/>
                <a:lumOff val="60000"/>
              </a:schemeClr>
            </a:solidFill>
            <a:ln w="190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4</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振る舞い</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grpSp>
      <p:sp>
        <p:nvSpPr>
          <p:cNvPr id="17" name="フローチャート: データ 16"/>
          <p:cNvSpPr/>
          <p:nvPr/>
        </p:nvSpPr>
        <p:spPr>
          <a:xfrm>
            <a:off x="11793021" y="-2956"/>
            <a:ext cx="866901" cy="534563"/>
          </a:xfrm>
          <a:prstGeom prst="flowChartInputOutput">
            <a:avLst/>
          </a:prstGeom>
          <a:solidFill>
            <a:schemeClr val="bg1"/>
          </a:solidFill>
          <a:ln w="19050"/>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ja-JP" sz="900" dirty="0">
                <a:latin typeface="HG丸ｺﾞｼｯｸM-PRO" panose="020F0600000000000000" pitchFamily="50" charset="-128"/>
                <a:ea typeface="HG丸ｺﾞｼｯｸM-PRO" panose="020F0600000000000000" pitchFamily="50" charset="-128"/>
              </a:rPr>
              <a:t>5</a:t>
            </a:r>
            <a:r>
              <a:rPr kumimoji="1" lang="en-US" altLang="ja-JP" sz="900" dirty="0" smtClean="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要素技術</a:t>
            </a:r>
            <a:endParaRPr kumimoji="1" lang="en-US" altLang="ja-JP" sz="900" dirty="0" smtClean="0">
              <a:latin typeface="HG丸ｺﾞｼｯｸM-PRO" panose="020F0600000000000000" pitchFamily="50" charset="-128"/>
              <a:ea typeface="HG丸ｺﾞｼｯｸM-PRO" panose="020F0600000000000000" pitchFamily="50" charset="-128"/>
            </a:endParaRPr>
          </a:p>
        </p:txBody>
      </p:sp>
      <p:sp>
        <p:nvSpPr>
          <p:cNvPr id="22" name="正方形/長方形 21"/>
          <p:cNvSpPr/>
          <p:nvPr/>
        </p:nvSpPr>
        <p:spPr>
          <a:xfrm>
            <a:off x="2" y="550821"/>
            <a:ext cx="5027862" cy="3895601"/>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8" name="正方形/長方形 17"/>
          <p:cNvSpPr/>
          <p:nvPr/>
        </p:nvSpPr>
        <p:spPr>
          <a:xfrm>
            <a:off x="5026672" y="567360"/>
            <a:ext cx="7774928" cy="3031719"/>
          </a:xfrm>
          <a:prstGeom prst="rect">
            <a:avLst/>
          </a:prstGeom>
          <a:solidFill>
            <a:schemeClr val="bg1"/>
          </a:solid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19" name="グループ化 18"/>
          <p:cNvGrpSpPr/>
          <p:nvPr/>
        </p:nvGrpSpPr>
        <p:grpSpPr>
          <a:xfrm>
            <a:off x="0" y="531607"/>
            <a:ext cx="1496035" cy="289332"/>
            <a:chOff x="108961" y="835133"/>
            <a:chExt cx="775390" cy="289332"/>
          </a:xfrm>
        </p:grpSpPr>
        <p:sp>
          <p:nvSpPr>
            <p:cNvPr id="20" name="正方形/長方形 19"/>
            <p:cNvSpPr/>
            <p:nvPr/>
          </p:nvSpPr>
          <p:spPr>
            <a:xfrm>
              <a:off x="108961" y="835133"/>
              <a:ext cx="775390"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 name="テキスト ボックス 20"/>
            <p:cNvSpPr txBox="1"/>
            <p:nvPr/>
          </p:nvSpPr>
          <p:spPr>
            <a:xfrm>
              <a:off x="113109" y="878200"/>
              <a:ext cx="77124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5.1</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PID</a:t>
              </a:r>
              <a:r>
                <a:rPr lang="ja-JP" altLang="en-US" sz="1400" dirty="0">
                  <a:latin typeface="HG丸ｺﾞｼｯｸM-PRO" panose="020F0600000000000000" pitchFamily="50" charset="-128"/>
                  <a:ea typeface="HG丸ｺﾞｼｯｸM-PRO" panose="020F0600000000000000" pitchFamily="50" charset="-128"/>
                </a:rPr>
                <a:t>制御</a:t>
              </a:r>
              <a:endParaRPr kumimoji="1" lang="ja-JP" altLang="en-US" sz="1400" dirty="0">
                <a:latin typeface="HG丸ｺﾞｼｯｸM-PRO" panose="020F0600000000000000" pitchFamily="50" charset="-128"/>
                <a:ea typeface="HG丸ｺﾞｼｯｸM-PRO" panose="020F0600000000000000" pitchFamily="50" charset="-128"/>
              </a:endParaRPr>
            </a:p>
          </p:txBody>
        </p:sp>
      </p:grpSp>
      <p:sp>
        <p:nvSpPr>
          <p:cNvPr id="23" name="テキスト ボックス 22"/>
          <p:cNvSpPr txBox="1"/>
          <p:nvPr/>
        </p:nvSpPr>
        <p:spPr>
          <a:xfrm>
            <a:off x="72013" y="933369"/>
            <a:ext cx="4977981" cy="1223412"/>
          </a:xfrm>
          <a:prstGeom prst="rect">
            <a:avLst/>
          </a:prstGeom>
          <a:noFill/>
        </p:spPr>
        <p:txBody>
          <a:bodyPr wrap="square" rtlCol="0">
            <a:spAutoFit/>
          </a:bodyPr>
          <a:lstStyle/>
          <a:p>
            <a:r>
              <a:rPr kumimoji="1" lang="ja-JP" altLang="en-US" sz="1050" smtClean="0">
                <a:latin typeface="HG丸ｺﾞｼｯｸM-PRO" panose="020F0600000000000000" pitchFamily="50" charset="-128"/>
                <a:ea typeface="HG丸ｺﾞｼｯｸM-PRO" panose="020F0600000000000000" pitchFamily="50" charset="-128"/>
              </a:rPr>
              <a:t>ライントレース制御に</a:t>
            </a:r>
            <a:r>
              <a:rPr kumimoji="1" lang="en-US" altLang="ja-JP" sz="1050" smtClean="0">
                <a:latin typeface="HG丸ｺﾞｼｯｸM-PRO" panose="020F0600000000000000" pitchFamily="50" charset="-128"/>
                <a:ea typeface="HG丸ｺﾞｼｯｸM-PRO" panose="020F0600000000000000" pitchFamily="50" charset="-128"/>
              </a:rPr>
              <a:t>PID</a:t>
            </a:r>
            <a:r>
              <a:rPr kumimoji="1" lang="ja-JP" altLang="en-US" sz="1050" smtClean="0">
                <a:latin typeface="HG丸ｺﾞｼｯｸM-PRO" panose="020F0600000000000000" pitchFamily="50" charset="-128"/>
                <a:ea typeface="HG丸ｺﾞｼｯｸM-PRO" panose="020F0600000000000000" pitchFamily="50" charset="-128"/>
              </a:rPr>
              <a:t>制御を用いた。</a:t>
            </a:r>
            <a:endParaRPr kumimoji="1" lang="en-US" altLang="ja-JP" sz="105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dirty="0" smtClean="0">
                <a:latin typeface="HG丸ｺﾞｼｯｸM-PRO" panose="020F0600000000000000" pitchFamily="50" charset="-128"/>
                <a:ea typeface="HG丸ｺﾞｼｯｸM-PRO" panose="020F0600000000000000" pitchFamily="50" charset="-128"/>
              </a:rPr>
              <a:t>　偏差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現在値 </a:t>
            </a:r>
            <a:r>
              <a:rPr kumimoji="1" lang="en-US" altLang="ja-JP" sz="1050" dirty="0" smtClean="0">
                <a:latin typeface="HG丸ｺﾞｼｯｸM-PRO" panose="020F0600000000000000" pitchFamily="50" charset="-128"/>
                <a:ea typeface="HG丸ｺﾞｼｯｸM-PRO" panose="020F0600000000000000" pitchFamily="50" charset="-128"/>
              </a:rPr>
              <a:t>–</a:t>
            </a:r>
            <a:r>
              <a:rPr kumimoji="1" lang="ja-JP" altLang="en-US" sz="1050" dirty="0" smtClean="0">
                <a:latin typeface="HG丸ｺﾞｼｯｸM-PRO" panose="020F0600000000000000" pitchFamily="50" charset="-128"/>
                <a:ea typeface="HG丸ｺﾞｼｯｸM-PRO" panose="020F0600000000000000" pitchFamily="50" charset="-128"/>
              </a:rPr>
              <a:t> 目標値</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（現在</a:t>
            </a:r>
            <a:r>
              <a:rPr lang="ja-JP" altLang="en-US" sz="1050" dirty="0">
                <a:latin typeface="HG丸ｺﾞｼｯｸM-PRO" panose="020F0600000000000000" pitchFamily="50" charset="-128"/>
                <a:ea typeface="HG丸ｺﾞｼｯｸM-PRO" panose="020F0600000000000000" pitchFamily="50" charset="-128"/>
              </a:rPr>
              <a:t>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前の</a:t>
            </a:r>
            <a:r>
              <a:rPr lang="ja-JP" altLang="en-US" sz="1050" dirty="0" smtClean="0">
                <a:latin typeface="HG丸ｺﾞｼｯｸM-PRO" panose="020F0600000000000000" pitchFamily="50" charset="-128"/>
                <a:ea typeface="HG丸ｺﾞｼｯｸM-PRO" panose="020F0600000000000000" pitchFamily="50" charset="-128"/>
              </a:rPr>
              <a:t>偏差）</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周期</a:t>
            </a:r>
            <a:endParaRPr kumimoji="1"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偏差</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積分値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現在の偏差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偏差の積算値）* 周期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前回</a:t>
            </a:r>
            <a:r>
              <a:rPr lang="ja-JP" altLang="en-US" sz="1050" smtClean="0">
                <a:latin typeface="HG丸ｺﾞｼｯｸM-PRO" panose="020F0600000000000000" pitchFamily="50" charset="-128"/>
                <a:ea typeface="HG丸ｺﾞｼｯｸM-PRO" panose="020F0600000000000000" pitchFamily="50" charset="-128"/>
              </a:rPr>
              <a:t>の積分値</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操作量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Kp</a:t>
            </a:r>
            <a:r>
              <a:rPr lang="ja-JP" altLang="en-US" sz="1050" dirty="0" smtClean="0">
                <a:latin typeface="HG丸ｺﾞｼｯｸM-PRO" panose="020F0600000000000000" pitchFamily="50" charset="-128"/>
                <a:ea typeface="HG丸ｺﾞｼｯｸM-PRO" panose="020F0600000000000000" pitchFamily="50" charset="-128"/>
              </a:rPr>
              <a:t> * 偏差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Kd</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 </a:t>
            </a:r>
            <a:r>
              <a:rPr lang="ja-JP" altLang="en-US" sz="1050" dirty="0" smtClean="0">
                <a:latin typeface="HG丸ｺﾞｼｯｸM-PRO" panose="020F0600000000000000" pitchFamily="50" charset="-128"/>
                <a:ea typeface="HG丸ｺﾞｼｯｸM-PRO" panose="020F0600000000000000" pitchFamily="50" charset="-128"/>
              </a:rPr>
              <a:t>偏差の微分値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Ki</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偏差の積分値 </a:t>
            </a:r>
            <a:endParaRPr lang="en-US" altLang="ja-JP" sz="1050" dirty="0" smtClean="0">
              <a:latin typeface="HG丸ｺﾞｼｯｸM-PRO" panose="020F0600000000000000" pitchFamily="50" charset="-128"/>
              <a:ea typeface="HG丸ｺﾞｼｯｸM-PRO" panose="020F0600000000000000" pitchFamily="50" charset="-128"/>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781" y="2271719"/>
            <a:ext cx="2794982" cy="16800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直線コネクタ 25"/>
          <p:cNvCxnSpPr/>
          <p:nvPr/>
        </p:nvCxnSpPr>
        <p:spPr>
          <a:xfrm>
            <a:off x="3242894" y="3004040"/>
            <a:ext cx="3175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247302" y="2845290"/>
            <a:ext cx="31759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561422" y="3153225"/>
            <a:ext cx="2393129"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242894" y="3172358"/>
            <a:ext cx="3218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rot="16200000">
            <a:off x="-132337" y="3050135"/>
            <a:ext cx="697627"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6" name="テキスト ボックス 35"/>
          <p:cNvSpPr txBox="1"/>
          <p:nvPr/>
        </p:nvSpPr>
        <p:spPr>
          <a:xfrm>
            <a:off x="3564893" y="2896318"/>
            <a:ext cx="566181"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PID</a:t>
            </a:r>
            <a:r>
              <a:rPr kumimoji="1" lang="ja-JP" altLang="en-US" sz="800" dirty="0" smtClean="0">
                <a:latin typeface="HG丸ｺﾞｼｯｸM-PRO" panose="020F0600000000000000" pitchFamily="50" charset="-128"/>
                <a:ea typeface="HG丸ｺﾞｼｯｸM-PRO" panose="020F0600000000000000" pitchFamily="50" charset="-128"/>
              </a:rPr>
              <a:t>制御</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7" name="テキスト ボックス 36"/>
          <p:cNvSpPr txBox="1"/>
          <p:nvPr/>
        </p:nvSpPr>
        <p:spPr>
          <a:xfrm>
            <a:off x="3565234" y="2735292"/>
            <a:ext cx="667170" cy="215444"/>
          </a:xfrm>
          <a:prstGeom prst="rect">
            <a:avLst/>
          </a:prstGeom>
          <a:noFill/>
        </p:spPr>
        <p:txBody>
          <a:bodyPr wrap="none" rtlCol="0">
            <a:spAutoFit/>
          </a:bodyPr>
          <a:lstStyle/>
          <a:p>
            <a:r>
              <a:rPr kumimoji="1" lang="en-US" altLang="ja-JP" sz="800" dirty="0" smtClean="0">
                <a:latin typeface="HG丸ｺﾞｼｯｸM-PRO" panose="020F0600000000000000" pitchFamily="50" charset="-128"/>
                <a:ea typeface="HG丸ｺﾞｼｯｸM-PRO" panose="020F0600000000000000" pitchFamily="50" charset="-128"/>
              </a:rPr>
              <a:t>P</a:t>
            </a:r>
            <a:r>
              <a:rPr kumimoji="1" lang="ja-JP" altLang="en-US" sz="800" dirty="0" smtClean="0">
                <a:latin typeface="HG丸ｺﾞｼｯｸM-PRO" panose="020F0600000000000000" pitchFamily="50" charset="-128"/>
                <a:ea typeface="HG丸ｺﾞｼｯｸM-PRO" panose="020F0600000000000000" pitchFamily="50" charset="-128"/>
              </a:rPr>
              <a:t>制御のみ</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38" name="テキスト ボックス 37"/>
          <p:cNvSpPr txBox="1"/>
          <p:nvPr/>
        </p:nvSpPr>
        <p:spPr>
          <a:xfrm>
            <a:off x="3560484" y="3072587"/>
            <a:ext cx="148951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目標値</a:t>
            </a:r>
            <a:r>
              <a:rPr lang="en-US" altLang="ja-JP" sz="800" dirty="0" smtClean="0">
                <a:latin typeface="HG丸ｺﾞｼｯｸM-PRO" panose="020F0600000000000000" pitchFamily="50" charset="-128"/>
                <a:ea typeface="HG丸ｺﾞｼｯｸM-PRO" panose="020F0600000000000000" pitchFamily="50" charset="-128"/>
              </a:rPr>
              <a:t>(</a:t>
            </a:r>
            <a:r>
              <a:rPr lang="ja-JP" altLang="en-US" sz="800" dirty="0" smtClean="0">
                <a:latin typeface="HG丸ｺﾞｼｯｸM-PRO" panose="020F0600000000000000" pitchFamily="50" charset="-128"/>
                <a:ea typeface="HG丸ｺﾞｼｯｸM-PRO" panose="020F0600000000000000" pitchFamily="50" charset="-128"/>
              </a:rPr>
              <a:t>ライン境界の濃淡値</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1" name="テキスト ボックス 40"/>
          <p:cNvSpPr txBox="1"/>
          <p:nvPr/>
        </p:nvSpPr>
        <p:spPr>
          <a:xfrm>
            <a:off x="902665" y="3951805"/>
            <a:ext cx="1550424"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カーブ進入</a:t>
            </a:r>
            <a:r>
              <a:rPr lang="ja-JP" altLang="en-US" sz="800" dirty="0" smtClean="0">
                <a:latin typeface="HG丸ｺﾞｼｯｸM-PRO" panose="020F0600000000000000" pitchFamily="50" charset="-128"/>
                <a:ea typeface="HG丸ｺﾞｼｯｸM-PRO" panose="020F0600000000000000" pitchFamily="50" charset="-128"/>
              </a:rPr>
              <a:t>後の経過時間</a:t>
            </a:r>
            <a:r>
              <a:rPr lang="en-US" altLang="ja-JP" sz="800" dirty="0" smtClean="0">
                <a:latin typeface="HG丸ｺﾞｼｯｸM-PRO" panose="020F0600000000000000" pitchFamily="50" charset="-128"/>
                <a:ea typeface="HG丸ｺﾞｼｯｸM-PRO" panose="020F0600000000000000" pitchFamily="50" charset="-128"/>
              </a:rPr>
              <a:t>[</a:t>
            </a:r>
            <a:r>
              <a:rPr lang="en-US" altLang="ja-JP" sz="800" dirty="0" err="1" smtClean="0">
                <a:latin typeface="HG丸ｺﾞｼｯｸM-PRO" panose="020F0600000000000000" pitchFamily="50" charset="-128"/>
                <a:ea typeface="HG丸ｺﾞｼｯｸM-PRO" panose="020F0600000000000000" pitchFamily="50" charset="-128"/>
              </a:rPr>
              <a:t>ms</a:t>
            </a:r>
            <a:r>
              <a:rPr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42" name="正方形/長方形 41"/>
          <p:cNvSpPr/>
          <p:nvPr/>
        </p:nvSpPr>
        <p:spPr>
          <a:xfrm>
            <a:off x="-7953" y="4446422"/>
            <a:ext cx="5035817" cy="5154777"/>
          </a:xfrm>
          <a:prstGeom prst="rect">
            <a:avLst/>
          </a:prstGeom>
          <a:noFill/>
          <a:ln w="19050">
            <a:solidFill>
              <a:schemeClr val="accent3">
                <a:lumMod val="75000"/>
              </a:schemeClr>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endParaRPr kumimoji="1" lang="ja-JP" altLang="en-US" sz="2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7952" y="4446423"/>
            <a:ext cx="1748371" cy="289332"/>
            <a:chOff x="108961" y="835133"/>
            <a:chExt cx="706089" cy="289332"/>
          </a:xfrm>
        </p:grpSpPr>
        <p:sp>
          <p:nvSpPr>
            <p:cNvPr id="44" name="正方形/長方形 43"/>
            <p:cNvSpPr/>
            <p:nvPr/>
          </p:nvSpPr>
          <p:spPr>
            <a:xfrm>
              <a:off x="108961" y="835133"/>
              <a:ext cx="70608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45" name="テキスト ボックス 44"/>
            <p:cNvSpPr txBox="1"/>
            <p:nvPr/>
          </p:nvSpPr>
          <p:spPr>
            <a:xfrm>
              <a:off x="113109" y="878200"/>
              <a:ext cx="674794"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5.2</a:t>
              </a:r>
              <a:r>
                <a:rPr lang="ja-JP" altLang="en-US" sz="1400" dirty="0" smtClean="0">
                  <a:latin typeface="HG丸ｺﾞｼｯｸM-PRO" panose="020F0600000000000000" pitchFamily="50" charset="-128"/>
                  <a:ea typeface="HG丸ｺﾞｼｯｸM-PRO" panose="020F0600000000000000" pitchFamily="50" charset="-128"/>
                </a:rPr>
                <a:t> まいまい式</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138" name="グループ化 137"/>
          <p:cNvGrpSpPr/>
          <p:nvPr/>
        </p:nvGrpSpPr>
        <p:grpSpPr>
          <a:xfrm>
            <a:off x="331474" y="4832831"/>
            <a:ext cx="1023520" cy="1305291"/>
            <a:chOff x="561422" y="4776993"/>
            <a:chExt cx="1502358" cy="1743153"/>
          </a:xfrm>
        </p:grpSpPr>
        <p:sp>
          <p:nvSpPr>
            <p:cNvPr id="82" name="正方形/長方形 81"/>
            <p:cNvSpPr/>
            <p:nvPr/>
          </p:nvSpPr>
          <p:spPr>
            <a:xfrm>
              <a:off x="561422" y="4776993"/>
              <a:ext cx="1502358" cy="1535482"/>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3" name="円/楕円 82"/>
            <p:cNvSpPr/>
            <p:nvPr/>
          </p:nvSpPr>
          <p:spPr>
            <a:xfrm>
              <a:off x="1440859" y="5558680"/>
              <a:ext cx="123411" cy="389164"/>
            </a:xfrm>
            <a:prstGeom prst="ellipse">
              <a:avLst/>
            </a:prstGeom>
            <a:solidFill>
              <a:srgbClr val="FF33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4" name="円/楕円 83"/>
            <p:cNvSpPr/>
            <p:nvPr/>
          </p:nvSpPr>
          <p:spPr>
            <a:xfrm>
              <a:off x="1118403" y="5548341"/>
              <a:ext cx="126022" cy="389164"/>
            </a:xfrm>
            <a:prstGeom prst="ellipse">
              <a:avLst/>
            </a:prstGeom>
            <a:solidFill>
              <a:schemeClr val="accent1">
                <a:lumMod val="40000"/>
                <a:lumOff val="60000"/>
              </a:schemeClr>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07514" tIns="53757" rIns="107514" bIns="53757" spcCol="0"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nvGrpSpPr>
            <p:cNvPr id="85" name="グループ化 84"/>
            <p:cNvGrpSpPr/>
            <p:nvPr/>
          </p:nvGrpSpPr>
          <p:grpSpPr>
            <a:xfrm>
              <a:off x="1000185" y="5132422"/>
              <a:ext cx="679909" cy="733288"/>
              <a:chOff x="4894732" y="1543050"/>
              <a:chExt cx="365507" cy="552450"/>
            </a:xfrm>
          </p:grpSpPr>
          <p:sp>
            <p:nvSpPr>
              <p:cNvPr id="86" name="角丸四角形 85"/>
              <p:cNvSpPr/>
              <p:nvPr/>
            </p:nvSpPr>
            <p:spPr>
              <a:xfrm>
                <a:off x="4914900" y="1543050"/>
                <a:ext cx="323850" cy="552450"/>
              </a:xfrm>
              <a:prstGeom prst="roundRect">
                <a:avLst/>
              </a:prstGeom>
              <a:solidFill>
                <a:schemeClr val="bg1">
                  <a:lumMod val="75000"/>
                </a:schemeClr>
              </a:solid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7" name="正方形/長方形 86"/>
              <p:cNvSpPr/>
              <p:nvPr/>
            </p:nvSpPr>
            <p:spPr>
              <a:xfrm>
                <a:off x="4894732" y="1603169"/>
                <a:ext cx="365507" cy="416055"/>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88" name="直線矢印コネクタ 87"/>
            <p:cNvCxnSpPr/>
            <p:nvPr/>
          </p:nvCxnSpPr>
          <p:spPr>
            <a:xfrm>
              <a:off x="1502763" y="5970656"/>
              <a:ext cx="0" cy="288980"/>
            </a:xfrm>
            <a:prstGeom prst="straightConnector1">
              <a:avLst/>
            </a:prstGeom>
            <a:ln w="12700">
              <a:solidFill>
                <a:srgbClr val="FF0000"/>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H="1" flipV="1">
              <a:off x="1181415" y="5982394"/>
              <a:ext cx="242208" cy="277243"/>
            </a:xfrm>
            <a:prstGeom prst="straightConnector1">
              <a:avLst/>
            </a:prstGeom>
            <a:ln w="12700">
              <a:solidFill>
                <a:srgbClr val="FF0000"/>
              </a:solidFill>
              <a:prstDash val="sysDash"/>
              <a:tailEnd type="arrow" w="med" len="sm"/>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786671" y="5866504"/>
              <a:ext cx="292594" cy="47999"/>
            </a:xfrm>
            <a:prstGeom prst="straightConnector1">
              <a:avLst/>
            </a:prstGeom>
            <a:ln w="12700">
              <a:solidFill>
                <a:schemeClr val="accent6"/>
              </a:solidFill>
              <a:prstDash val="solid"/>
              <a:tailEnd type="arrow" w="med" len="sm"/>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927242" y="5963213"/>
              <a:ext cx="195872" cy="296422"/>
            </a:xfrm>
            <a:prstGeom prst="straightConnector1">
              <a:avLst/>
            </a:prstGeom>
            <a:ln w="12700">
              <a:solidFill>
                <a:schemeClr val="accent6"/>
              </a:solidFill>
              <a:prstDash val="sysDash"/>
              <a:tailEnd type="arrow" w="med" len="sm"/>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561422" y="6294687"/>
              <a:ext cx="1502358" cy="225459"/>
            </a:xfrm>
            <a:prstGeom prst="rect">
              <a:avLst/>
            </a:prstGeom>
            <a:gradFill flip="none" rotWithShape="1">
              <a:gsLst>
                <a:gs pos="25000">
                  <a:schemeClr val="tx1"/>
                </a:gs>
                <a:gs pos="56000">
                  <a:schemeClr val="tx1">
                    <a:tint val="44500"/>
                    <a:satMod val="160000"/>
                    <a:lumMod val="100000"/>
                  </a:schemeClr>
                </a:gs>
                <a:gs pos="70000">
                  <a:schemeClr val="bg1"/>
                </a:gs>
              </a:gsLst>
              <a:lin ang="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sp>
        <p:nvSpPr>
          <p:cNvPr id="115" name="テキスト ボックス 114"/>
          <p:cNvSpPr txBox="1"/>
          <p:nvPr/>
        </p:nvSpPr>
        <p:spPr>
          <a:xfrm>
            <a:off x="1440419" y="4848702"/>
            <a:ext cx="3608386"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光センサ値     　</a:t>
            </a:r>
            <a:r>
              <a:rPr lang="ja-JP" altLang="en-US" sz="1050" dirty="0" smtClean="0">
                <a:solidFill>
                  <a:srgbClr val="C00000"/>
                </a:solidFill>
                <a:latin typeface="HG丸ｺﾞｼｯｸM-PRO" panose="020F0600000000000000" pitchFamily="50" charset="-128"/>
                <a:ea typeface="HG丸ｺﾞｼｯｸM-PRO" panose="020F0600000000000000" pitchFamily="50" charset="-128"/>
              </a:rPr>
              <a:t>外乱光</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反射光</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外乱光が変動すると、ラインの境界を検出できない。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116" name="テキスト ボックス 115"/>
          <p:cNvSpPr txBox="1"/>
          <p:nvPr/>
        </p:nvSpPr>
        <p:spPr>
          <a:xfrm rot="16200000">
            <a:off x="793078" y="5328533"/>
            <a:ext cx="349752" cy="184654"/>
          </a:xfrm>
          <a:prstGeom prst="rect">
            <a:avLst/>
          </a:prstGeom>
          <a:noFill/>
        </p:spPr>
        <p:txBody>
          <a:bodyPr wrap="none" lIns="91428" tIns="45714" rIns="91428" bIns="45714" rtlCol="0">
            <a:spAutoFit/>
          </a:bodyPr>
          <a:lstStyle/>
          <a:p>
            <a:r>
              <a:rPr lang="en-US" altLang="ja-JP" sz="600" dirty="0">
                <a:latin typeface="HG丸ｺﾞｼｯｸM-PRO" panose="020F0600000000000000" pitchFamily="50" charset="-128"/>
                <a:ea typeface="HG丸ｺﾞｼｯｸM-PRO" panose="020F0600000000000000" pitchFamily="50" charset="-128"/>
              </a:rPr>
              <a:t>LED</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rot="16200000">
            <a:off x="491789" y="5310132"/>
            <a:ext cx="492418" cy="184654"/>
          </a:xfrm>
          <a:prstGeom prst="rect">
            <a:avLst/>
          </a:prstGeom>
          <a:noFill/>
        </p:spPr>
        <p:txBody>
          <a:bodyPr wrap="none" lIns="91428" tIns="45714" rIns="91428" bIns="45714" rtlCol="0">
            <a:spAutoFit/>
          </a:bodyPr>
          <a:lstStyle/>
          <a:p>
            <a:r>
              <a:rPr lang="ja-JP" altLang="en-US" sz="600" dirty="0">
                <a:latin typeface="HG丸ｺﾞｼｯｸM-PRO" panose="020F0600000000000000" pitchFamily="50" charset="-128"/>
                <a:ea typeface="HG丸ｺﾞｼｯｸM-PRO" panose="020F0600000000000000" pitchFamily="50" charset="-128"/>
              </a:rPr>
              <a:t>光</a:t>
            </a:r>
            <a:r>
              <a:rPr lang="ja-JP" altLang="en-US" sz="600" dirty="0" smtClean="0">
                <a:latin typeface="HG丸ｺﾞｼｯｸM-PRO" panose="020F0600000000000000" pitchFamily="50" charset="-128"/>
                <a:ea typeface="HG丸ｺﾞｼｯｸM-PRO" panose="020F0600000000000000" pitchFamily="50" charset="-128"/>
              </a:rPr>
              <a:t>センサ</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36" name="テキスト ボックス 135"/>
          <p:cNvSpPr txBox="1"/>
          <p:nvPr/>
        </p:nvSpPr>
        <p:spPr>
          <a:xfrm>
            <a:off x="609621" y="4794734"/>
            <a:ext cx="495853" cy="208595"/>
          </a:xfrm>
          <a:prstGeom prst="rect">
            <a:avLst/>
          </a:prstGeom>
          <a:noFill/>
        </p:spPr>
        <p:txBody>
          <a:bodyPr wrap="none" lIns="42329" tIns="42329" rIns="42329" bIns="42329" rtlCol="0">
            <a:spAutoFit/>
          </a:bodyPr>
          <a:lstStyle/>
          <a:p>
            <a:r>
              <a:rPr lang="ja-JP" altLang="en-US" sz="800" b="1" dirty="0" smtClean="0">
                <a:solidFill>
                  <a:srgbClr val="009900"/>
                </a:solidFill>
                <a:latin typeface="HG丸ｺﾞｼｯｸM-PRO" panose="020F0600000000000000" pitchFamily="50" charset="-128"/>
                <a:ea typeface="HG丸ｺﾞｼｯｸM-PRO" panose="020F0600000000000000" pitchFamily="50" charset="-128"/>
              </a:rPr>
              <a:t>走行環境</a:t>
            </a:r>
            <a:endParaRPr lang="ja-JP" altLang="en-US" sz="800" b="1" dirty="0">
              <a:solidFill>
                <a:srgbClr val="009900"/>
              </a:solidFill>
              <a:latin typeface="HG丸ｺﾞｼｯｸM-PRO" panose="020F0600000000000000" pitchFamily="50" charset="-128"/>
              <a:ea typeface="HG丸ｺﾞｼｯｸM-PRO" panose="020F0600000000000000" pitchFamily="50" charset="-128"/>
            </a:endParaRPr>
          </a:p>
        </p:txBody>
      </p:sp>
      <p:sp>
        <p:nvSpPr>
          <p:cNvPr id="93" name="テキスト ボックス 92"/>
          <p:cNvSpPr txBox="1"/>
          <p:nvPr/>
        </p:nvSpPr>
        <p:spPr>
          <a:xfrm>
            <a:off x="321109" y="5318814"/>
            <a:ext cx="316317" cy="177818"/>
          </a:xfrm>
          <a:prstGeom prst="rect">
            <a:avLst/>
          </a:prstGeom>
          <a:noFill/>
        </p:spPr>
        <p:txBody>
          <a:bodyPr wrap="none" lIns="42329" tIns="42329" rIns="42329" bIns="42329" rtlCol="0">
            <a:spAutoFit/>
          </a:bodyPr>
          <a:lstStyle/>
          <a:p>
            <a:r>
              <a:rPr lang="ja-JP" altLang="en-US" sz="600" dirty="0">
                <a:latin typeface="HG丸ｺﾞｼｯｸM-PRO" panose="020F0600000000000000" pitchFamily="50" charset="-128"/>
                <a:ea typeface="HG丸ｺﾞｼｯｸM-PRO" panose="020F0600000000000000" pitchFamily="50" charset="-128"/>
              </a:rPr>
              <a:t>外乱光</a:t>
            </a:r>
          </a:p>
        </p:txBody>
      </p:sp>
      <p:cxnSp>
        <p:nvCxnSpPr>
          <p:cNvPr id="140" name="直線矢印コネクタ 139"/>
          <p:cNvCxnSpPr/>
          <p:nvPr/>
        </p:nvCxnSpPr>
        <p:spPr>
          <a:xfrm flipV="1">
            <a:off x="961169" y="6070390"/>
            <a:ext cx="0" cy="1842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5" name="テキスト ボックス 144"/>
          <p:cNvSpPr txBox="1"/>
          <p:nvPr/>
        </p:nvSpPr>
        <p:spPr>
          <a:xfrm>
            <a:off x="894038" y="6182639"/>
            <a:ext cx="646307" cy="184654"/>
          </a:xfrm>
          <a:prstGeom prst="rect">
            <a:avLst/>
          </a:prstGeom>
          <a:noFill/>
        </p:spPr>
        <p:txBody>
          <a:bodyPr wrap="none" lIns="91428" tIns="45714" rIns="91428" bIns="45714"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ラインの境界</a:t>
            </a:r>
            <a:endParaRPr lang="ja-JP" altLang="en-US" sz="600" dirty="0">
              <a:latin typeface="HG丸ｺﾞｼｯｸM-PRO" panose="020F0600000000000000" pitchFamily="50" charset="-128"/>
              <a:ea typeface="HG丸ｺﾞｼｯｸM-PRO" panose="020F0600000000000000" pitchFamily="50" charset="-128"/>
            </a:endParaRPr>
          </a:p>
        </p:txBody>
      </p:sp>
      <p:sp>
        <p:nvSpPr>
          <p:cNvPr id="151" name="右矢印 150"/>
          <p:cNvSpPr/>
          <p:nvPr/>
        </p:nvSpPr>
        <p:spPr>
          <a:xfrm rot="10800000">
            <a:off x="2278247" y="4918155"/>
            <a:ext cx="228600" cy="135945"/>
          </a:xfrm>
          <a:prstGeom prst="rightArrow">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3" name="テキスト ボックス 152"/>
          <p:cNvSpPr txBox="1"/>
          <p:nvPr/>
        </p:nvSpPr>
        <p:spPr>
          <a:xfrm>
            <a:off x="1501592" y="5451707"/>
            <a:ext cx="3525079" cy="700180"/>
          </a:xfrm>
          <a:prstGeom prst="rect">
            <a:avLst/>
          </a:prstGeom>
          <a:noFill/>
        </p:spPr>
        <p:txBody>
          <a:bodyPr wrap="square" lIns="91428" tIns="45714" rIns="91428" bIns="45714" rtlCol="0">
            <a:spAutoFit/>
          </a:bodyPr>
          <a:lstStyle/>
          <a:p>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まいまい式</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800" b="1" dirty="0" smtClean="0">
              <a:latin typeface="HG丸ｺﾞｼｯｸM-PRO" panose="020F0600000000000000" pitchFamily="50" charset="-128"/>
              <a:ea typeface="HG丸ｺﾞｼｯｸM-PRO" panose="020F0600000000000000" pitchFamily="50" charset="-128"/>
            </a:endParaRPr>
          </a:p>
          <a:p>
            <a:pPr marL="87313" indent="87313"/>
            <a:r>
              <a:rPr lang="en-US" altLang="ja-JP" sz="1050" b="1" dirty="0" smtClean="0">
                <a:latin typeface="HG丸ｺﾞｼｯｸM-PRO" panose="020F0600000000000000" pitchFamily="50" charset="-128"/>
                <a:ea typeface="HG丸ｺﾞｼｯｸM-PRO" panose="020F0600000000000000" pitchFamily="50" charset="-128"/>
              </a:rPr>
              <a:t>LED</a:t>
            </a:r>
            <a:r>
              <a:rPr lang="ja-JP" altLang="en-US" sz="1050" b="1" dirty="0" smtClean="0">
                <a:latin typeface="HG丸ｺﾞｼｯｸM-PRO" panose="020F0600000000000000" pitchFamily="50" charset="-128"/>
                <a:ea typeface="HG丸ｺﾞｼｯｸM-PRO" panose="020F0600000000000000" pitchFamily="50" charset="-128"/>
              </a:rPr>
              <a:t>の反射光のみの光センサ値</a:t>
            </a:r>
            <a:endParaRPr lang="en-US" altLang="ja-JP" sz="1050" b="1" dirty="0" smtClean="0">
              <a:latin typeface="HG丸ｺﾞｼｯｸM-PRO" panose="020F0600000000000000" pitchFamily="50" charset="-128"/>
              <a:ea typeface="HG丸ｺﾞｼｯｸM-PRO" panose="020F0600000000000000" pitchFamily="50" charset="-128"/>
            </a:endParaRPr>
          </a:p>
          <a:p>
            <a:pPr marL="87313" indent="87313"/>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a:latin typeface="HG丸ｺﾞｼｯｸM-PRO" panose="020F0600000000000000" pitchFamily="50" charset="-128"/>
                <a:ea typeface="HG丸ｺﾞｼｯｸM-PRO" panose="020F0600000000000000" pitchFamily="50" charset="-128"/>
              </a:rPr>
              <a:t>点灯時</a:t>
            </a:r>
            <a:r>
              <a:rPr lang="ja-JP" altLang="en-US" sz="1050" dirty="0" smtClean="0">
                <a:latin typeface="HG丸ｺﾞｼｯｸM-PRO" panose="020F0600000000000000" pitchFamily="50" charset="-128"/>
                <a:ea typeface="HG丸ｺﾞｼｯｸM-PRO" panose="020F0600000000000000" pitchFamily="50" charset="-128"/>
              </a:rPr>
              <a:t>の値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消灯時の値</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154" name="テキスト ボックス 153"/>
          <p:cNvSpPr txBox="1"/>
          <p:nvPr/>
        </p:nvSpPr>
        <p:spPr>
          <a:xfrm>
            <a:off x="20104" y="4116217"/>
            <a:ext cx="4977981" cy="253916"/>
          </a:xfrm>
          <a:prstGeom prst="rect">
            <a:avLst/>
          </a:prstGeom>
          <a:noFill/>
        </p:spPr>
        <p:txBody>
          <a:bodyPr wrap="square"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　　　　カーブ進入時の光センサ値の変動</a:t>
            </a:r>
          </a:p>
        </p:txBody>
      </p:sp>
      <p:sp>
        <p:nvSpPr>
          <p:cNvPr id="155" name="テキスト ボックス 154"/>
          <p:cNvSpPr txBox="1"/>
          <p:nvPr/>
        </p:nvSpPr>
        <p:spPr>
          <a:xfrm>
            <a:off x="3231706" y="3490140"/>
            <a:ext cx="1766379" cy="461665"/>
          </a:xfrm>
          <a:prstGeom prst="rect">
            <a:avLst/>
          </a:prstGeom>
          <a:noFill/>
        </p:spPr>
        <p:txBody>
          <a:bodyPr wrap="square" rtlCol="0">
            <a:spAutoFit/>
          </a:bodyPr>
          <a:lstStyle/>
          <a:p>
            <a:r>
              <a:rPr lang="en-US" altLang="ja-JP" sz="800" dirty="0" smtClean="0">
                <a:latin typeface="HG丸ｺﾞｼｯｸM-PRO" panose="020F0600000000000000" pitchFamily="50" charset="-128"/>
                <a:ea typeface="HG丸ｺﾞｼｯｸM-PRO" panose="020F0600000000000000" pitchFamily="50" charset="-128"/>
              </a:rPr>
              <a:t>P</a:t>
            </a:r>
            <a:r>
              <a:rPr lang="ja-JP" altLang="en-US" sz="800" dirty="0" smtClean="0">
                <a:latin typeface="HG丸ｺﾞｼｯｸM-PRO" panose="020F0600000000000000" pitchFamily="50" charset="-128"/>
                <a:ea typeface="HG丸ｺﾞｼｯｸM-PRO" panose="020F0600000000000000" pitchFamily="50" charset="-128"/>
              </a:rPr>
              <a:t>制御のみと比較し、</a:t>
            </a:r>
            <a:r>
              <a:rPr lang="en-US" altLang="ja-JP" sz="800" dirty="0" smtClean="0">
                <a:latin typeface="HG丸ｺﾞｼｯｸM-PRO" panose="020F0600000000000000" pitchFamily="50" charset="-128"/>
                <a:ea typeface="HG丸ｺﾞｼｯｸM-PRO" panose="020F0600000000000000" pitchFamily="50" charset="-128"/>
              </a:rPr>
              <a:t>PID</a:t>
            </a:r>
            <a:r>
              <a:rPr lang="ja-JP" altLang="en-US" sz="800" dirty="0" smtClean="0">
                <a:latin typeface="HG丸ｺﾞｼｯｸM-PRO" panose="020F0600000000000000" pitchFamily="50" charset="-128"/>
                <a:ea typeface="HG丸ｺﾞｼｯｸM-PRO" panose="020F0600000000000000" pitchFamily="50" charset="-128"/>
              </a:rPr>
              <a:t>制御ではラインの境界を安定してとらえることが</a:t>
            </a:r>
            <a:r>
              <a:rPr lang="ja-JP" altLang="en-US" sz="800" dirty="0">
                <a:latin typeface="HG丸ｺﾞｼｯｸM-PRO" panose="020F0600000000000000" pitchFamily="50" charset="-128"/>
                <a:ea typeface="HG丸ｺﾞｼｯｸM-PRO" panose="020F0600000000000000" pitchFamily="50" charset="-128"/>
              </a:rPr>
              <a:t>できて</a:t>
            </a:r>
            <a:r>
              <a:rPr lang="ja-JP" altLang="en-US" sz="800" dirty="0" smtClean="0">
                <a:latin typeface="HG丸ｺﾞｼｯｸM-PRO" panose="020F0600000000000000" pitchFamily="50" charset="-128"/>
                <a:ea typeface="HG丸ｺﾞｼｯｸM-PRO" panose="020F0600000000000000" pitchFamily="50" charset="-128"/>
              </a:rPr>
              <a:t>いる。</a:t>
            </a:r>
            <a:endParaRPr lang="en-US" altLang="ja-JP" sz="800" dirty="0">
              <a:latin typeface="HG丸ｺﾞｼｯｸM-PRO" panose="020F0600000000000000" pitchFamily="50" charset="-128"/>
              <a:ea typeface="HG丸ｺﾞｼｯｸM-PRO" panose="020F0600000000000000" pitchFamily="50" charset="-128"/>
            </a:endParaRPr>
          </a:p>
        </p:txBody>
      </p:sp>
      <p:grpSp>
        <p:nvGrpSpPr>
          <p:cNvPr id="156" name="グループ化 155"/>
          <p:cNvGrpSpPr/>
          <p:nvPr/>
        </p:nvGrpSpPr>
        <p:grpSpPr>
          <a:xfrm>
            <a:off x="5026671" y="546376"/>
            <a:ext cx="3202931" cy="289332"/>
            <a:chOff x="108961" y="835133"/>
            <a:chExt cx="705349" cy="289332"/>
          </a:xfrm>
        </p:grpSpPr>
        <p:sp>
          <p:nvSpPr>
            <p:cNvPr id="157" name="正方形/長方形 156"/>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158" name="テキスト ボックス 157"/>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a:t>
              </a:r>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3</a:t>
              </a:r>
              <a:r>
                <a:rPr lang="ja-JP" altLang="en-US" sz="1400" dirty="0" smtClean="0">
                  <a:latin typeface="HG丸ｺﾞｼｯｸM-PRO" panose="020F0600000000000000" pitchFamily="50" charset="-128"/>
                  <a:ea typeface="HG丸ｺﾞｼｯｸM-PRO" panose="020F0600000000000000" pitchFamily="50" charset="-128"/>
                </a:rPr>
                <a:t> 光センサのキャリブレーション</a:t>
              </a:r>
              <a:endParaRPr kumimoji="1" lang="ja-JP" altLang="en-US" sz="1400" dirty="0">
                <a:latin typeface="HG丸ｺﾞｼｯｸM-PRO" panose="020F0600000000000000" pitchFamily="50" charset="-128"/>
                <a:ea typeface="HG丸ｺﾞｼｯｸM-PRO" panose="020F0600000000000000" pitchFamily="50" charset="-128"/>
              </a:endParaRPr>
            </a:p>
          </p:txBody>
        </p:sp>
      </p:grpSp>
      <p:cxnSp>
        <p:nvCxnSpPr>
          <p:cNvPr id="159" name="直線コネクタ 158"/>
          <p:cNvCxnSpPr/>
          <p:nvPr/>
        </p:nvCxnSpPr>
        <p:spPr>
          <a:xfrm>
            <a:off x="2209608" y="6138122"/>
            <a:ext cx="209563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テキスト ボックス 160"/>
          <p:cNvSpPr txBox="1"/>
          <p:nvPr/>
        </p:nvSpPr>
        <p:spPr>
          <a:xfrm>
            <a:off x="5125535" y="1180067"/>
            <a:ext cx="3694108" cy="577069"/>
          </a:xfrm>
          <a:prstGeom prst="rect">
            <a:avLst/>
          </a:prstGeom>
          <a:noFill/>
        </p:spPr>
        <p:txBody>
          <a:bodyPr wrap="square" lIns="91428" tIns="45714" rIns="91428" bIns="45714" rtlCol="0">
            <a:spAutoFit/>
          </a:bodyPr>
          <a:lstStyle/>
          <a:p>
            <a:r>
              <a:rPr lang="ja-JP" altLang="en-US" sz="1050" dirty="0" smtClean="0">
                <a:latin typeface="HG丸ｺﾞｼｯｸM-PRO" panose="020F0600000000000000" pitchFamily="50" charset="-128"/>
                <a:ea typeface="HG丸ｺﾞｼｯｸM-PRO" panose="020F0600000000000000" pitchFamily="50" charset="-128"/>
              </a:rPr>
              <a:t>光センサの入力</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出力の非線形性および個体差を補正す</a:t>
            </a:r>
            <a:r>
              <a:rPr lang="ja-JP" altLang="en-US" sz="1050" dirty="0">
                <a:latin typeface="HG丸ｺﾞｼｯｸM-PRO" panose="020F0600000000000000" pitchFamily="50" charset="-128"/>
                <a:ea typeface="HG丸ｺﾞｼｯｸM-PRO" panose="020F0600000000000000" pitchFamily="50" charset="-128"/>
              </a:rPr>
              <a:t>るため</a:t>
            </a:r>
            <a:r>
              <a:rPr lang="ja-JP" altLang="en-US" sz="1050" dirty="0" smtClean="0">
                <a:latin typeface="HG丸ｺﾞｼｯｸM-PRO" panose="020F0600000000000000" pitchFamily="50" charset="-128"/>
                <a:ea typeface="HG丸ｺﾞｼｯｸM-PRO" panose="020F0600000000000000" pitchFamily="50" charset="-128"/>
              </a:rPr>
              <a:t>に、黒色の濃度 </a:t>
            </a:r>
            <a:r>
              <a:rPr lang="en-US" altLang="ja-JP" sz="1050" dirty="0" smtClean="0">
                <a:latin typeface="HG丸ｺﾞｼｯｸM-PRO" panose="020F0600000000000000" pitchFamily="50" charset="-128"/>
                <a:ea typeface="HG丸ｺﾞｼｯｸM-PRO" panose="020F0600000000000000" pitchFamily="50" charset="-128"/>
              </a:rPr>
              <a:t>0</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から</a:t>
            </a:r>
            <a:r>
              <a:rPr lang="en-US" altLang="ja-JP" sz="1050" dirty="0" smtClean="0">
                <a:latin typeface="HG丸ｺﾞｼｯｸM-PRO" panose="020F0600000000000000" pitchFamily="50" charset="-128"/>
                <a:ea typeface="HG丸ｺﾞｼｯｸM-PRO" panose="020F0600000000000000" pitchFamily="50" charset="-128"/>
              </a:rPr>
              <a:t>100</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の</a:t>
            </a:r>
            <a:r>
              <a:rPr lang="ja-JP" altLang="en-US" sz="1050" dirty="0" smtClean="0">
                <a:latin typeface="HG丸ｺﾞｼｯｸM-PRO" panose="020F0600000000000000" pitchFamily="50" charset="-128"/>
                <a:ea typeface="HG丸ｺﾞｼｯｸM-PRO" panose="020F0600000000000000" pitchFamily="50" charset="-128"/>
              </a:rPr>
              <a:t>カラーチャートを作成し、補正を行った。 </a:t>
            </a:r>
            <a:endParaRPr lang="ja-JP" altLang="en-US" sz="1050" dirty="0">
              <a:latin typeface="HG丸ｺﾞｼｯｸM-PRO" panose="020F0600000000000000" pitchFamily="50" charset="-128"/>
              <a:ea typeface="HG丸ｺﾞｼｯｸM-PRO" panose="020F0600000000000000" pitchFamily="50" charset="-128"/>
            </a:endParaRPr>
          </a:p>
        </p:txBody>
      </p:sp>
      <p:grpSp>
        <p:nvGrpSpPr>
          <p:cNvPr id="3080" name="グループ化 3079"/>
          <p:cNvGrpSpPr/>
          <p:nvPr/>
        </p:nvGrpSpPr>
        <p:grpSpPr>
          <a:xfrm>
            <a:off x="377209" y="7059799"/>
            <a:ext cx="4016803" cy="1608852"/>
            <a:chOff x="862940" y="2989246"/>
            <a:chExt cx="7830455" cy="3557192"/>
          </a:xfrm>
        </p:grpSpPr>
        <p:grpSp>
          <p:nvGrpSpPr>
            <p:cNvPr id="162" name="グループ化 161"/>
            <p:cNvGrpSpPr/>
            <p:nvPr/>
          </p:nvGrpSpPr>
          <p:grpSpPr>
            <a:xfrm>
              <a:off x="1455175" y="2989246"/>
              <a:ext cx="4616449" cy="3067340"/>
              <a:chOff x="1455173" y="1660599"/>
              <a:chExt cx="7325571" cy="4257006"/>
            </a:xfrm>
          </p:grpSpPr>
          <p:cxnSp>
            <p:nvCxnSpPr>
              <p:cNvPr id="163" name="直線矢印コネクタ 162"/>
              <p:cNvCxnSpPr/>
              <p:nvPr/>
            </p:nvCxnSpPr>
            <p:spPr>
              <a:xfrm flipV="1">
                <a:off x="1455173" y="1660599"/>
                <a:ext cx="0" cy="424859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a:off x="1455173" y="5913497"/>
                <a:ext cx="7325571" cy="4108"/>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grpSp>
        <p:cxnSp>
          <p:nvCxnSpPr>
            <p:cNvPr id="165" name="直線コネクタ 164"/>
            <p:cNvCxnSpPr/>
            <p:nvPr/>
          </p:nvCxnSpPr>
          <p:spPr>
            <a:xfrm>
              <a:off x="3373505" y="3386322"/>
              <a:ext cx="3" cy="2670264"/>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66" name="グループ化 165"/>
            <p:cNvGrpSpPr/>
            <p:nvPr/>
          </p:nvGrpSpPr>
          <p:grpSpPr>
            <a:xfrm>
              <a:off x="1455175" y="3379622"/>
              <a:ext cx="4262512" cy="2242157"/>
              <a:chOff x="1455173" y="2648103"/>
              <a:chExt cx="4262506" cy="3163873"/>
            </a:xfrm>
          </p:grpSpPr>
          <p:sp>
            <p:nvSpPr>
              <p:cNvPr id="167" name="フリーフォーム 166"/>
              <p:cNvSpPr/>
              <p:nvPr/>
            </p:nvSpPr>
            <p:spPr>
              <a:xfrm>
                <a:off x="1972397" y="2648103"/>
                <a:ext cx="1453019" cy="316387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2116899"/>
                  <a:gd name="connsiteY0" fmla="*/ 3156558 h 3156558"/>
                  <a:gd name="connsiteX1" fmla="*/ 1302707 w 2116899"/>
                  <a:gd name="connsiteY1" fmla="*/ 463461 h 3156558"/>
                  <a:gd name="connsiteX2" fmla="*/ 2116899 w 2116899"/>
                  <a:gd name="connsiteY2" fmla="*/ 0 h 3156558"/>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 name="connsiteX0" fmla="*/ 0 w 2116899"/>
                  <a:gd name="connsiteY0" fmla="*/ 3163873 h 3163873"/>
                  <a:gd name="connsiteX1" fmla="*/ 1302707 w 2116899"/>
                  <a:gd name="connsiteY1" fmla="*/ 470776 h 3163873"/>
                  <a:gd name="connsiteX2" fmla="*/ 2116899 w 2116899"/>
                  <a:gd name="connsiteY2" fmla="*/ 0 h 3163873"/>
                </a:gdLst>
                <a:ahLst/>
                <a:cxnLst>
                  <a:cxn ang="0">
                    <a:pos x="connsiteX0" y="connsiteY0"/>
                  </a:cxn>
                  <a:cxn ang="0">
                    <a:pos x="connsiteX1" y="connsiteY1"/>
                  </a:cxn>
                  <a:cxn ang="0">
                    <a:pos x="connsiteX2" y="connsiteY2"/>
                  </a:cxn>
                </a:cxnLst>
                <a:rect l="l" t="t" r="r" b="b"/>
                <a:pathLst>
                  <a:path w="2116899" h="3163873">
                    <a:moveTo>
                      <a:pt x="0" y="3163873"/>
                    </a:moveTo>
                    <a:cubicBezTo>
                      <a:pt x="769099" y="3146487"/>
                      <a:pt x="949891" y="998088"/>
                      <a:pt x="1302707" y="470776"/>
                    </a:cubicBezTo>
                    <a:cubicBezTo>
                      <a:pt x="1655523" y="-56536"/>
                      <a:pt x="1929291" y="10472"/>
                      <a:pt x="2116899"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68" name="直線コネクタ 167"/>
              <p:cNvCxnSpPr/>
              <p:nvPr/>
            </p:nvCxnSpPr>
            <p:spPr>
              <a:xfrm>
                <a:off x="3425416" y="2649287"/>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フリーフォーム 168"/>
              <p:cNvSpPr/>
              <p:nvPr/>
            </p:nvSpPr>
            <p:spPr>
              <a:xfrm flipH="1">
                <a:off x="3813722" y="2649287"/>
                <a:ext cx="1515650" cy="3150163"/>
              </a:xfrm>
              <a:custGeom>
                <a:avLst/>
                <a:gdLst>
                  <a:gd name="connsiteX0" fmla="*/ 0 w 3093929"/>
                  <a:gd name="connsiteY0" fmla="*/ 3689128 h 3689128"/>
                  <a:gd name="connsiteX1" fmla="*/ 2480154 w 3093929"/>
                  <a:gd name="connsiteY1" fmla="*/ 582673 h 3689128"/>
                  <a:gd name="connsiteX2" fmla="*/ 3093929 w 3093929"/>
                  <a:gd name="connsiteY2" fmla="*/ 6476 h 3689128"/>
                  <a:gd name="connsiteX0" fmla="*/ 0 w 3093929"/>
                  <a:gd name="connsiteY0" fmla="*/ 3906016 h 3906016"/>
                  <a:gd name="connsiteX1" fmla="*/ 1778696 w 3093929"/>
                  <a:gd name="connsiteY1" fmla="*/ 298520 h 3906016"/>
                  <a:gd name="connsiteX2" fmla="*/ 3093929 w 3093929"/>
                  <a:gd name="connsiteY2" fmla="*/ 223364 h 3906016"/>
                  <a:gd name="connsiteX0" fmla="*/ 0 w 2993721"/>
                  <a:gd name="connsiteY0" fmla="*/ 4045339 h 4045339"/>
                  <a:gd name="connsiteX1" fmla="*/ 1778696 w 2993721"/>
                  <a:gd name="connsiteY1" fmla="*/ 437843 h 4045339"/>
                  <a:gd name="connsiteX2" fmla="*/ 2993721 w 2993721"/>
                  <a:gd name="connsiteY2" fmla="*/ 74588 h 4045339"/>
                  <a:gd name="connsiteX0" fmla="*/ 0 w 2993721"/>
                  <a:gd name="connsiteY0" fmla="*/ 3981887 h 3981887"/>
                  <a:gd name="connsiteX1" fmla="*/ 1866378 w 2993721"/>
                  <a:gd name="connsiteY1" fmla="*/ 587333 h 3981887"/>
                  <a:gd name="connsiteX2" fmla="*/ 2993721 w 2993721"/>
                  <a:gd name="connsiteY2" fmla="*/ 11136 h 3981887"/>
                  <a:gd name="connsiteX0" fmla="*/ 0 w 2993721"/>
                  <a:gd name="connsiteY0" fmla="*/ 3971063 h 3971063"/>
                  <a:gd name="connsiteX1" fmla="*/ 1703540 w 2993721"/>
                  <a:gd name="connsiteY1" fmla="*/ 1478383 h 3971063"/>
                  <a:gd name="connsiteX2" fmla="*/ 2993721 w 2993721"/>
                  <a:gd name="connsiteY2" fmla="*/ 312 h 3971063"/>
                  <a:gd name="connsiteX0" fmla="*/ 0 w 2993721"/>
                  <a:gd name="connsiteY0" fmla="*/ 3971241 h 3971241"/>
                  <a:gd name="connsiteX1" fmla="*/ 1703540 w 2993721"/>
                  <a:gd name="connsiteY1" fmla="*/ 1478561 h 3971241"/>
                  <a:gd name="connsiteX2" fmla="*/ 2993721 w 2993721"/>
                  <a:gd name="connsiteY2" fmla="*/ 490 h 3971241"/>
                  <a:gd name="connsiteX0" fmla="*/ 0 w 2993721"/>
                  <a:gd name="connsiteY0" fmla="*/ 3971174 h 3971174"/>
                  <a:gd name="connsiteX1" fmla="*/ 1615858 w 2993721"/>
                  <a:gd name="connsiteY1" fmla="*/ 1566177 h 3971174"/>
                  <a:gd name="connsiteX2" fmla="*/ 2993721 w 2993721"/>
                  <a:gd name="connsiteY2" fmla="*/ 423 h 3971174"/>
                  <a:gd name="connsiteX0" fmla="*/ 0 w 2718148"/>
                  <a:gd name="connsiteY0" fmla="*/ 3332574 h 3332574"/>
                  <a:gd name="connsiteX1" fmla="*/ 1615858 w 2718148"/>
                  <a:gd name="connsiteY1" fmla="*/ 927577 h 3332574"/>
                  <a:gd name="connsiteX2" fmla="*/ 2718148 w 2718148"/>
                  <a:gd name="connsiteY2" fmla="*/ 651 h 3332574"/>
                  <a:gd name="connsiteX0" fmla="*/ 0 w 2718148"/>
                  <a:gd name="connsiteY0" fmla="*/ 3332242 h 3332242"/>
                  <a:gd name="connsiteX1" fmla="*/ 1052186 w 2718148"/>
                  <a:gd name="connsiteY1" fmla="*/ 1353129 h 3332242"/>
                  <a:gd name="connsiteX2" fmla="*/ 2718148 w 2718148"/>
                  <a:gd name="connsiteY2" fmla="*/ 319 h 3332242"/>
                  <a:gd name="connsiteX0" fmla="*/ 0 w 2718148"/>
                  <a:gd name="connsiteY0" fmla="*/ 3332318 h 3332318"/>
                  <a:gd name="connsiteX1" fmla="*/ 1052186 w 2718148"/>
                  <a:gd name="connsiteY1" fmla="*/ 1353205 h 3332318"/>
                  <a:gd name="connsiteX2" fmla="*/ 2718148 w 2718148"/>
                  <a:gd name="connsiteY2" fmla="*/ 395 h 3332318"/>
                  <a:gd name="connsiteX0" fmla="*/ 0 w 1703540"/>
                  <a:gd name="connsiteY0" fmla="*/ 2969169 h 2969169"/>
                  <a:gd name="connsiteX1" fmla="*/ 1052186 w 1703540"/>
                  <a:gd name="connsiteY1" fmla="*/ 990056 h 2969169"/>
                  <a:gd name="connsiteX2" fmla="*/ 1703540 w 1703540"/>
                  <a:gd name="connsiteY2" fmla="*/ 501 h 2969169"/>
                  <a:gd name="connsiteX0" fmla="*/ 0 w 1703540"/>
                  <a:gd name="connsiteY0" fmla="*/ 2974296 h 2974296"/>
                  <a:gd name="connsiteX1" fmla="*/ 1114817 w 1703540"/>
                  <a:gd name="connsiteY1" fmla="*/ 481615 h 2974296"/>
                  <a:gd name="connsiteX2" fmla="*/ 1703540 w 1703540"/>
                  <a:gd name="connsiteY2" fmla="*/ 5628 h 2974296"/>
                  <a:gd name="connsiteX0" fmla="*/ 0 w 1703540"/>
                  <a:gd name="connsiteY0" fmla="*/ 2976288 h 2976288"/>
                  <a:gd name="connsiteX1" fmla="*/ 1114817 w 1703540"/>
                  <a:gd name="connsiteY1" fmla="*/ 483607 h 2976288"/>
                  <a:gd name="connsiteX2" fmla="*/ 1703540 w 1703540"/>
                  <a:gd name="connsiteY2" fmla="*/ 7620 h 2976288"/>
                  <a:gd name="connsiteX0" fmla="*/ 0 w 1703540"/>
                  <a:gd name="connsiteY0" fmla="*/ 3109546 h 3109546"/>
                  <a:gd name="connsiteX1" fmla="*/ 1277655 w 1703540"/>
                  <a:gd name="connsiteY1" fmla="*/ 278663 h 3109546"/>
                  <a:gd name="connsiteX2" fmla="*/ 1703540 w 1703540"/>
                  <a:gd name="connsiteY2" fmla="*/ 140878 h 3109546"/>
                  <a:gd name="connsiteX0" fmla="*/ 0 w 1860121"/>
                  <a:gd name="connsiteY0" fmla="*/ 2969634 h 2969634"/>
                  <a:gd name="connsiteX1" fmla="*/ 1277655 w 1860121"/>
                  <a:gd name="connsiteY1" fmla="*/ 138751 h 2969634"/>
                  <a:gd name="connsiteX2" fmla="*/ 1703540 w 1860121"/>
                  <a:gd name="connsiteY2" fmla="*/ 966 h 2969634"/>
                  <a:gd name="connsiteX0" fmla="*/ 0 w 2592888"/>
                  <a:gd name="connsiteY0" fmla="*/ 3087919 h 3087919"/>
                  <a:gd name="connsiteX1" fmla="*/ 1277655 w 2592888"/>
                  <a:gd name="connsiteY1" fmla="*/ 257036 h 3087919"/>
                  <a:gd name="connsiteX2" fmla="*/ 2592888 w 2592888"/>
                  <a:gd name="connsiteY2" fmla="*/ 144303 h 3087919"/>
                  <a:gd name="connsiteX0" fmla="*/ 0 w 2592888"/>
                  <a:gd name="connsiteY0" fmla="*/ 3009539 h 3009539"/>
                  <a:gd name="connsiteX1" fmla="*/ 1302707 w 2592888"/>
                  <a:gd name="connsiteY1" fmla="*/ 316442 h 3009539"/>
                  <a:gd name="connsiteX2" fmla="*/ 2592888 w 2592888"/>
                  <a:gd name="connsiteY2" fmla="*/ 65923 h 3009539"/>
                  <a:gd name="connsiteX0" fmla="*/ 0 w 2116899"/>
                  <a:gd name="connsiteY0" fmla="*/ 3166268 h 3166268"/>
                  <a:gd name="connsiteX1" fmla="*/ 1302707 w 2116899"/>
                  <a:gd name="connsiteY1" fmla="*/ 473171 h 3166268"/>
                  <a:gd name="connsiteX2" fmla="*/ 2116899 w 2116899"/>
                  <a:gd name="connsiteY2" fmla="*/ 9710 h 3166268"/>
                  <a:gd name="connsiteX0" fmla="*/ 0 w 2116899"/>
                  <a:gd name="connsiteY0" fmla="*/ 3162689 h 3162689"/>
                  <a:gd name="connsiteX1" fmla="*/ 1302707 w 2116899"/>
                  <a:gd name="connsiteY1" fmla="*/ 469592 h 3162689"/>
                  <a:gd name="connsiteX2" fmla="*/ 2116899 w 2116899"/>
                  <a:gd name="connsiteY2" fmla="*/ 6131 h 3162689"/>
                  <a:gd name="connsiteX0" fmla="*/ 0 w 3784757"/>
                  <a:gd name="connsiteY0" fmla="*/ 3166268 h 3166268"/>
                  <a:gd name="connsiteX1" fmla="*/ 2970565 w 3784757"/>
                  <a:gd name="connsiteY1" fmla="*/ 473171 h 3166268"/>
                  <a:gd name="connsiteX2" fmla="*/ 3784757 w 3784757"/>
                  <a:gd name="connsiteY2" fmla="*/ 9710 h 3166268"/>
                  <a:gd name="connsiteX0" fmla="*/ 0 w 3784757"/>
                  <a:gd name="connsiteY0" fmla="*/ 3156842 h 3156842"/>
                  <a:gd name="connsiteX1" fmla="*/ 981964 w 3784757"/>
                  <a:gd name="connsiteY1" fmla="*/ 1428249 h 3156842"/>
                  <a:gd name="connsiteX2" fmla="*/ 3784757 w 3784757"/>
                  <a:gd name="connsiteY2" fmla="*/ 284 h 3156842"/>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57128 h 3157128"/>
                  <a:gd name="connsiteX1" fmla="*/ 981964 w 3784757"/>
                  <a:gd name="connsiteY1" fmla="*/ 1428535 h 3157128"/>
                  <a:gd name="connsiteX2" fmla="*/ 3784757 w 3784757"/>
                  <a:gd name="connsiteY2" fmla="*/ 570 h 3157128"/>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66196 h 3166196"/>
                  <a:gd name="connsiteX1" fmla="*/ 2553602 w 3784757"/>
                  <a:gd name="connsiteY1" fmla="*/ 911510 h 3166196"/>
                  <a:gd name="connsiteX2" fmla="*/ 3784757 w 3784757"/>
                  <a:gd name="connsiteY2" fmla="*/ 9638 h 3166196"/>
                  <a:gd name="connsiteX0" fmla="*/ 0 w 3784757"/>
                  <a:gd name="connsiteY0" fmla="*/ 3156558 h 3156558"/>
                  <a:gd name="connsiteX1" fmla="*/ 2553602 w 3784757"/>
                  <a:gd name="connsiteY1" fmla="*/ 901872 h 3156558"/>
                  <a:gd name="connsiteX2" fmla="*/ 3784757 w 3784757"/>
                  <a:gd name="connsiteY2" fmla="*/ 0 h 3156558"/>
                  <a:gd name="connsiteX0" fmla="*/ 0 w 3784757"/>
                  <a:gd name="connsiteY0" fmla="*/ 3156558 h 3156558"/>
                  <a:gd name="connsiteX1" fmla="*/ 2553602 w 3784757"/>
                  <a:gd name="connsiteY1" fmla="*/ 901872 h 3156558"/>
                  <a:gd name="connsiteX2" fmla="*/ 3784757 w 3784757"/>
                  <a:gd name="connsiteY2" fmla="*/ 0 h 3156558"/>
                </a:gdLst>
                <a:ahLst/>
                <a:cxnLst>
                  <a:cxn ang="0">
                    <a:pos x="connsiteX0" y="connsiteY0"/>
                  </a:cxn>
                  <a:cxn ang="0">
                    <a:pos x="connsiteX1" y="connsiteY1"/>
                  </a:cxn>
                  <a:cxn ang="0">
                    <a:pos x="connsiteX2" y="connsiteY2"/>
                  </a:cxn>
                </a:cxnLst>
                <a:rect l="l" t="t" r="r" b="b"/>
                <a:pathLst>
                  <a:path w="3784757" h="3156558">
                    <a:moveTo>
                      <a:pt x="0" y="3156558"/>
                    </a:moveTo>
                    <a:cubicBezTo>
                      <a:pt x="1469914" y="3131924"/>
                      <a:pt x="1986958" y="1903954"/>
                      <a:pt x="2553602" y="901872"/>
                    </a:cubicBezTo>
                    <a:cubicBezTo>
                      <a:pt x="3120246" y="-100210"/>
                      <a:pt x="3505825" y="10540"/>
                      <a:pt x="3784757"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0" name="直線コネクタ 169"/>
              <p:cNvCxnSpPr/>
              <p:nvPr/>
            </p:nvCxnSpPr>
            <p:spPr>
              <a:xfrm>
                <a:off x="5329372" y="5799452"/>
                <a:ext cx="388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endCxn id="167" idx="0"/>
              </p:cNvCxnSpPr>
              <p:nvPr/>
            </p:nvCxnSpPr>
            <p:spPr>
              <a:xfrm>
                <a:off x="1455173" y="5811976"/>
                <a:ext cx="5172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2" name="直線矢印コネクタ 171"/>
            <p:cNvCxnSpPr/>
            <p:nvPr/>
          </p:nvCxnSpPr>
          <p:spPr>
            <a:xfrm flipV="1">
              <a:off x="1974301" y="5637149"/>
              <a:ext cx="0" cy="419437"/>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sp>
          <p:nvSpPr>
            <p:cNvPr id="173" name="テキスト ボックス 172"/>
            <p:cNvSpPr txBox="1"/>
            <p:nvPr/>
          </p:nvSpPr>
          <p:spPr>
            <a:xfrm>
              <a:off x="1619545" y="6127666"/>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4" name="テキスト ボックス 173"/>
            <p:cNvSpPr txBox="1"/>
            <p:nvPr/>
          </p:nvSpPr>
          <p:spPr>
            <a:xfrm rot="16200000">
              <a:off x="301705" y="4286688"/>
              <a:ext cx="1542462" cy="41999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光センサ値</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75" name="テキスト ボックス 174"/>
            <p:cNvSpPr txBox="1"/>
            <p:nvPr/>
          </p:nvSpPr>
          <p:spPr>
            <a:xfrm>
              <a:off x="3529524" y="6092128"/>
              <a:ext cx="675636" cy="418772"/>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76" name="直線矢印コネクタ 175"/>
            <p:cNvCxnSpPr/>
            <p:nvPr/>
          </p:nvCxnSpPr>
          <p:spPr>
            <a:xfrm flipH="1" flipV="1">
              <a:off x="3877082" y="3379622"/>
              <a:ext cx="9341" cy="2676965"/>
            </a:xfrm>
            <a:prstGeom prst="straightConnector1">
              <a:avLst/>
            </a:prstGeom>
            <a:ln w="12700">
              <a:solidFill>
                <a:srgbClr val="00B050"/>
              </a:solidFill>
              <a:prstDash val="sysDash"/>
              <a:headEnd w="med"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5285020" y="5606657"/>
              <a:ext cx="6814" cy="452907"/>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a:off x="1972399" y="5877000"/>
              <a:ext cx="1401106"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2528751" y="5609886"/>
              <a:ext cx="317056" cy="337370"/>
            </a:xfrm>
            <a:prstGeom prst="rect">
              <a:avLst/>
            </a:prstGeom>
            <a:solidFill>
              <a:schemeClr val="bg1"/>
            </a:solidFill>
          </p:spPr>
          <p:txBody>
            <a:bodyPr wrap="none" lIns="36000" tIns="36000" rIns="36000" bIns="36000" rtlCol="0">
              <a:spAutoFit/>
            </a:bodyPr>
            <a:lstStyle/>
            <a:p>
              <a:r>
                <a:rPr kumimoji="1" lang="en-US" altLang="ja-JP"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r</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0" name="直線コネクタ 179"/>
            <p:cNvCxnSpPr/>
            <p:nvPr/>
          </p:nvCxnSpPr>
          <p:spPr>
            <a:xfrm>
              <a:off x="3946288" y="5883101"/>
              <a:ext cx="1345548" cy="0"/>
            </a:xfrm>
            <a:prstGeom prst="line">
              <a:avLst/>
            </a:prstGeom>
            <a:ln w="1270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435062" y="5566194"/>
              <a:ext cx="441722" cy="432947"/>
            </a:xfrm>
            <a:prstGeom prst="rect">
              <a:avLst/>
            </a:prstGeom>
            <a:solidFill>
              <a:schemeClr val="bg1"/>
            </a:solidFill>
          </p:spPr>
          <p:txBody>
            <a:bodyPr wrap="none" lIns="36000" tIns="36000" rIns="36000" bIns="36000" rtlCol="0">
              <a:spAutoFit/>
            </a:bodyPr>
            <a:lstStyle/>
            <a:p>
              <a:r>
                <a:rPr kumimoji="1"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T</a:t>
              </a:r>
              <a:r>
                <a:rPr lang="en-US" altLang="ja-JP" sz="800" b="1"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f</a:t>
              </a:r>
              <a:r>
                <a:rPr lang="ja-JP" altLang="en-US" sz="800" b="1"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 </a:t>
              </a:r>
              <a:endParaRPr kumimoji="1" lang="ja-JP" altLang="en-US" sz="800" b="1"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cxnSp>
          <p:nvCxnSpPr>
            <p:cNvPr id="182" name="直線コネクタ 181"/>
            <p:cNvCxnSpPr/>
            <p:nvPr/>
          </p:nvCxnSpPr>
          <p:spPr>
            <a:xfrm flipH="1">
              <a:off x="1455177" y="3386937"/>
              <a:ext cx="1908002"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83" name="テキスト ボックス 182"/>
            <p:cNvSpPr txBox="1"/>
            <p:nvPr/>
          </p:nvSpPr>
          <p:spPr>
            <a:xfrm>
              <a:off x="967094" y="3170748"/>
              <a:ext cx="531817" cy="371189"/>
            </a:xfrm>
            <a:prstGeom prst="rect">
              <a:avLst/>
            </a:prstGeom>
            <a:noFill/>
          </p:spPr>
          <p:txBody>
            <a:bodyPr wrap="none" rtlCol="0">
              <a:spAutoFit/>
            </a:bodyPr>
            <a:lstStyle/>
            <a:p>
              <a:r>
                <a:rPr kumimoji="1" lang="en-US" altLang="ja-JP" sz="800" dirty="0"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Lp</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4" name="テキスト ボックス 183"/>
            <p:cNvSpPr txBox="1"/>
            <p:nvPr/>
          </p:nvSpPr>
          <p:spPr>
            <a:xfrm>
              <a:off x="5861579" y="3896515"/>
              <a:ext cx="2831816" cy="1292945"/>
            </a:xfrm>
            <a:prstGeom prst="rect">
              <a:avLst/>
            </a:prstGeom>
            <a:noFill/>
          </p:spPr>
          <p:txBody>
            <a:bodyPr wrap="none" rtlCol="0">
              <a:spAutoFit/>
            </a:bodyPr>
            <a:lstStyle/>
            <a:p>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Lp</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消灯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時のピーク値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Lb</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LED</a:t>
              </a:r>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点灯</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時の最低値</a:t>
              </a:r>
              <a:endPar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Tr</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kumimoji="1"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立ち上がり時間</a:t>
              </a:r>
              <a:endParaRPr kumimoji="1"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endParaRPr>
            </a:p>
            <a:p>
              <a:r>
                <a:rPr lang="en-US" altLang="ja-JP" sz="800" dirty="0" err="1"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Tf</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a:t>
              </a:r>
              <a:r>
                <a:rPr lang="en-US" altLang="ja-JP"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a:t>
              </a:r>
              <a:r>
                <a:rPr lang="ja-JP" altLang="en-US" sz="800" dirty="0" smtClean="0">
                  <a:latin typeface="HG丸ｺﾞｼｯｸM-PRO" panose="020F0600000000000000" pitchFamily="50" charset="-128"/>
                  <a:ea typeface="HG丸ｺﾞｼｯｸM-PRO" panose="020F0600000000000000" pitchFamily="50" charset="-128"/>
                  <a:cs typeface="Arial Unicode MS" panose="020B0604020202020204" pitchFamily="50" charset="-128"/>
                </a:rPr>
                <a:t> 立ち下がり時間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5" name="テキスト ボックス 184"/>
            <p:cNvSpPr txBox="1"/>
            <p:nvPr/>
          </p:nvSpPr>
          <p:spPr>
            <a:xfrm>
              <a:off x="6047295" y="5865856"/>
              <a:ext cx="646043" cy="371189"/>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rPr>
                <a:t>時間</a:t>
              </a:r>
              <a:endParaRPr kumimoji="1" lang="ja-JP" altLang="en-US" sz="800" dirty="0">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sp>
          <p:nvSpPr>
            <p:cNvPr id="186" name="テキスト ボックス 185"/>
            <p:cNvSpPr txBox="1"/>
            <p:nvPr/>
          </p:nvSpPr>
          <p:spPr>
            <a:xfrm>
              <a:off x="951593" y="5421660"/>
              <a:ext cx="531817" cy="371189"/>
            </a:xfrm>
            <a:prstGeom prst="rect">
              <a:avLst/>
            </a:prstGeom>
            <a:noFill/>
          </p:spPr>
          <p:txBody>
            <a:bodyPr wrap="none" rtlCol="0">
              <a:spAutoFit/>
            </a:bodyPr>
            <a:lstStyle/>
            <a:p>
              <a:r>
                <a:rPr kumimoji="1" lang="en-US" altLang="ja-JP" sz="800" dirty="0" err="1" smtClean="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L</a:t>
              </a:r>
              <a:r>
                <a:rPr lang="en-US" altLang="ja-JP" sz="800" dirty="0" err="1">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rPr>
                <a:t>b</a:t>
              </a:r>
              <a:endParaRPr kumimoji="1" lang="ja-JP" altLang="en-US" sz="800" dirty="0">
                <a:solidFill>
                  <a:srgbClr val="0000FF"/>
                </a:solidFill>
                <a:latin typeface="HG丸ｺﾞｼｯｸM-PRO" panose="020F0600000000000000" pitchFamily="50" charset="-128"/>
                <a:ea typeface="HG丸ｺﾞｼｯｸM-PRO" panose="020F0600000000000000" pitchFamily="50" charset="-128"/>
                <a:cs typeface="Arial Unicode MS" panose="020B0604020202020204" pitchFamily="50" charset="-128"/>
              </a:endParaRPr>
            </a:p>
          </p:txBody>
        </p:sp>
      </p:grpSp>
      <p:sp>
        <p:nvSpPr>
          <p:cNvPr id="196" name="テキスト ボックス 195"/>
          <p:cNvSpPr txBox="1"/>
          <p:nvPr/>
        </p:nvSpPr>
        <p:spPr>
          <a:xfrm>
            <a:off x="271725" y="6362014"/>
            <a:ext cx="4726360" cy="654013"/>
          </a:xfrm>
          <a:prstGeom prst="rect">
            <a:avLst/>
          </a:prstGeom>
          <a:noFill/>
        </p:spPr>
        <p:txBody>
          <a:bodyPr wrap="square" lIns="91428" tIns="45714" rIns="91428" bIns="45714" rtlCol="0">
            <a:spAutoFit/>
          </a:bodyPr>
          <a:lstStyle/>
          <a:p>
            <a:r>
              <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rPr>
              <a:t>LED</a:t>
            </a:r>
            <a:r>
              <a:rPr lang="ja-JP" altLang="en-US" sz="1050" b="1" u="sng" dirty="0" smtClean="0">
                <a:solidFill>
                  <a:srgbClr val="0066FF"/>
                </a:solidFill>
                <a:latin typeface="HG丸ｺﾞｼｯｸM-PRO" panose="020F0600000000000000" pitchFamily="50" charset="-128"/>
                <a:ea typeface="HG丸ｺﾞｼｯｸM-PRO" panose="020F0600000000000000" pitchFamily="50" charset="-128"/>
              </a:rPr>
              <a:t>点滅周期の決定</a:t>
            </a:r>
            <a:endParaRPr lang="en-US" altLang="ja-JP" sz="1050" b="1" u="sng" dirty="0" smtClean="0">
              <a:solidFill>
                <a:srgbClr val="0066FF"/>
              </a:solidFill>
              <a:latin typeface="HG丸ｺﾞｼｯｸM-PRO" panose="020F0600000000000000" pitchFamily="50" charset="-128"/>
              <a:ea typeface="HG丸ｺﾞｼｯｸM-PRO" panose="020F0600000000000000" pitchFamily="50" charset="-128"/>
            </a:endParaRPr>
          </a:p>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まいまい式での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の点灯</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消灯の周期を決定するために光センサの</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応答速度を測定した。</a:t>
            </a:r>
            <a:endParaRPr lang="en-US" altLang="ja-JP" sz="1050" dirty="0" smtClean="0">
              <a:latin typeface="HG丸ｺﾞｼｯｸM-PRO" panose="020F0600000000000000" pitchFamily="50" charset="-128"/>
              <a:ea typeface="HG丸ｺﾞｼｯｸM-PRO" panose="020F0600000000000000" pitchFamily="50" charset="-128"/>
            </a:endParaRPr>
          </a:p>
        </p:txBody>
      </p:sp>
      <p:sp>
        <p:nvSpPr>
          <p:cNvPr id="198" name="テキスト ボックス 197"/>
          <p:cNvSpPr txBox="1"/>
          <p:nvPr/>
        </p:nvSpPr>
        <p:spPr>
          <a:xfrm>
            <a:off x="216476" y="8669618"/>
            <a:ext cx="4726360" cy="769429"/>
          </a:xfrm>
          <a:prstGeom prst="rect">
            <a:avLst/>
          </a:prstGeom>
          <a:noFill/>
        </p:spPr>
        <p:txBody>
          <a:bodyPr wrap="square" lIns="91428" tIns="45714" rIns="91428" bIns="45714" rtlCol="0">
            <a:spAutoFit/>
          </a:bodyPr>
          <a:lstStyle/>
          <a:p>
            <a:endParaRPr lang="en-US" altLang="ja-JP" sz="500" b="1"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実験の結果、光環境によらず </a:t>
            </a:r>
            <a:r>
              <a:rPr lang="en-US" altLang="ja-JP" sz="1050" dirty="0" err="1" smtClean="0">
                <a:latin typeface="HG丸ｺﾞｼｯｸM-PRO" panose="020F0600000000000000" pitchFamily="50" charset="-128"/>
                <a:ea typeface="HG丸ｺﾞｼｯｸM-PRO" panose="020F0600000000000000" pitchFamily="50" charset="-128"/>
              </a:rPr>
              <a:t>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Tf</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12</a:t>
            </a:r>
            <a:r>
              <a:rPr lang="ja-JP" altLang="en-US" sz="1050" dirty="0" smtClean="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13</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smtClean="0">
                <a:latin typeface="HG丸ｺﾞｼｯｸM-PRO" panose="020F0600000000000000" pitchFamily="50" charset="-128"/>
                <a:ea typeface="HG丸ｺﾞｼｯｸM-PRO" panose="020F0600000000000000" pitchFamily="50" charset="-128"/>
              </a:rPr>
              <a:t> と判明。</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900" dirty="0" smtClean="0">
                <a:latin typeface="HG丸ｺﾞｼｯｸM-PRO" panose="020F0600000000000000" pitchFamily="50" charset="-128"/>
                <a:ea typeface="HG丸ｺﾞｼｯｸM-PRO" panose="020F0600000000000000" pitchFamily="50" charset="-128"/>
              </a:rPr>
              <a:t>（センサーの個体差はほぼなかった）</a:t>
            </a:r>
            <a:endParaRPr lang="en-US" altLang="ja-JP" sz="900" dirty="0" smtClean="0">
              <a:latin typeface="HG丸ｺﾞｼｯｸM-PRO" panose="020F0600000000000000" pitchFamily="50" charset="-128"/>
              <a:ea typeface="HG丸ｺﾞｼｯｸM-PRO" panose="020F0600000000000000" pitchFamily="50" charset="-128"/>
            </a:endParaRPr>
          </a:p>
          <a:p>
            <a:endParaRPr lang="en-US" altLang="ja-JP" sz="800" dirty="0" smtClean="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まいまい</a:t>
            </a:r>
            <a:r>
              <a:rPr lang="ja-JP" altLang="en-US" sz="1050" dirty="0" smtClean="0">
                <a:latin typeface="HG丸ｺﾞｼｯｸM-PRO" panose="020F0600000000000000" pitchFamily="50" charset="-128"/>
                <a:ea typeface="HG丸ｺﾞｼｯｸM-PRO" panose="020F0600000000000000" pitchFamily="50" charset="-128"/>
              </a:rPr>
              <a:t>式での</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点滅周期を </a:t>
            </a:r>
            <a:r>
              <a:rPr lang="en-US" altLang="ja-JP" sz="1050" dirty="0" smtClean="0">
                <a:latin typeface="HG丸ｺﾞｼｯｸM-PRO" panose="020F0600000000000000" pitchFamily="50" charset="-128"/>
                <a:ea typeface="HG丸ｺﾞｼｯｸM-PRO" panose="020F0600000000000000" pitchFamily="50" charset="-128"/>
              </a:rPr>
              <a:t>26</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msec</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した。</a:t>
            </a:r>
            <a:endParaRPr lang="en-US" altLang="ja-JP" sz="1050" dirty="0" smtClean="0">
              <a:latin typeface="HG丸ｺﾞｼｯｸM-PRO" panose="020F0600000000000000" pitchFamily="50" charset="-128"/>
              <a:ea typeface="HG丸ｺﾞｼｯｸM-PRO" panose="020F0600000000000000" pitchFamily="50" charset="-128"/>
            </a:endParaRPr>
          </a:p>
        </p:txBody>
      </p:sp>
      <p:graphicFrame>
        <p:nvGraphicFramePr>
          <p:cNvPr id="200" name="グラフ 199"/>
          <p:cNvGraphicFramePr>
            <a:graphicFrameLocks/>
          </p:cNvGraphicFramePr>
          <p:nvPr>
            <p:extLst>
              <p:ext uri="{D42A27DB-BD31-4B8C-83A1-F6EECF244321}">
                <p14:modId xmlns:p14="http://schemas.microsoft.com/office/powerpoint/2010/main" val="3237237178"/>
              </p:ext>
            </p:extLst>
          </p:nvPr>
        </p:nvGraphicFramePr>
        <p:xfrm>
          <a:off x="9029892" y="935890"/>
          <a:ext cx="3555014" cy="2452889"/>
        </p:xfrm>
        <a:graphic>
          <a:graphicData uri="http://schemas.openxmlformats.org/drawingml/2006/chart">
            <c:chart xmlns:c="http://schemas.openxmlformats.org/drawingml/2006/chart" xmlns:r="http://schemas.openxmlformats.org/officeDocument/2006/relationships" r:id="rId3"/>
          </a:graphicData>
        </a:graphic>
      </p:graphicFrame>
      <p:grpSp>
        <p:nvGrpSpPr>
          <p:cNvPr id="3085" name="グループ化 3084"/>
          <p:cNvGrpSpPr/>
          <p:nvPr/>
        </p:nvGrpSpPr>
        <p:grpSpPr>
          <a:xfrm>
            <a:off x="11716839" y="1461524"/>
            <a:ext cx="577024" cy="552739"/>
            <a:chOff x="9094918" y="1780311"/>
            <a:chExt cx="577024" cy="552739"/>
          </a:xfrm>
        </p:grpSpPr>
        <p:sp>
          <p:nvSpPr>
            <p:cNvPr id="3084" name="正方形/長方形 3083"/>
            <p:cNvSpPr/>
            <p:nvPr/>
          </p:nvSpPr>
          <p:spPr>
            <a:xfrm>
              <a:off x="9094918" y="1780311"/>
              <a:ext cx="540470" cy="552739"/>
            </a:xfrm>
            <a:prstGeom prst="rect">
              <a:avLst/>
            </a:prstGeom>
            <a:solidFill>
              <a:schemeClr val="bg1"/>
            </a:solidFill>
            <a:ln w="6350">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cxnSp>
          <p:nvCxnSpPr>
            <p:cNvPr id="201" name="直線コネクタ 200"/>
            <p:cNvCxnSpPr/>
            <p:nvPr/>
          </p:nvCxnSpPr>
          <p:spPr>
            <a:xfrm>
              <a:off x="9126722" y="1888033"/>
              <a:ext cx="180000" cy="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9131131" y="2049059"/>
              <a:ext cx="180000" cy="0"/>
            </a:xfrm>
            <a:prstGeom prst="line">
              <a:avLst/>
            </a:prstGeom>
            <a:ln w="28575">
              <a:solidFill>
                <a:srgbClr val="FFCC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9126723" y="2217377"/>
              <a:ext cx="18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9281751" y="1941337"/>
              <a:ext cx="389850"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室内</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5" name="テキスト ボックス 204"/>
            <p:cNvSpPr txBox="1"/>
            <p:nvPr/>
          </p:nvSpPr>
          <p:spPr>
            <a:xfrm>
              <a:off x="9282092" y="1780311"/>
              <a:ext cx="389850"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暗黒</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06" name="テキスト ボックス 205"/>
            <p:cNvSpPr txBox="1"/>
            <p:nvPr/>
          </p:nvSpPr>
          <p:spPr>
            <a:xfrm>
              <a:off x="9277342" y="2117606"/>
              <a:ext cx="38985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強光</a:t>
              </a:r>
              <a:endParaRPr kumimoji="1" lang="ja-JP" altLang="en-US" sz="800" dirty="0">
                <a:latin typeface="HG丸ｺﾞｼｯｸM-PRO" panose="020F0600000000000000" pitchFamily="50" charset="-128"/>
                <a:ea typeface="HG丸ｺﾞｼｯｸM-PRO" panose="020F0600000000000000" pitchFamily="50" charset="-128"/>
              </a:endParaRPr>
            </a:p>
          </p:txBody>
        </p:sp>
      </p:grpSp>
      <p:sp>
        <p:nvSpPr>
          <p:cNvPr id="3086" name="正方形/長方形 3085"/>
          <p:cNvSpPr/>
          <p:nvPr/>
        </p:nvSpPr>
        <p:spPr>
          <a:xfrm>
            <a:off x="8892795" y="937681"/>
            <a:ext cx="3651250" cy="2583513"/>
          </a:xfrm>
          <a:prstGeom prst="rect">
            <a:avLst/>
          </a:prstGeom>
          <a:noFill/>
          <a:ln w="9525">
            <a:solidFill>
              <a:schemeClr val="tx1"/>
            </a:solidFill>
          </a:ln>
          <a:effectLst/>
        </p:spPr>
        <p:style>
          <a:lnRef idx="1">
            <a:schemeClr val="accent6"/>
          </a:lnRef>
          <a:fillRef idx="2">
            <a:schemeClr val="accent6"/>
          </a:fillRef>
          <a:effectRef idx="1">
            <a:schemeClr val="accent6"/>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10" name="テキスト ボックス 209"/>
          <p:cNvSpPr txBox="1"/>
          <p:nvPr/>
        </p:nvSpPr>
        <p:spPr>
          <a:xfrm rot="16200000">
            <a:off x="8366485" y="1779874"/>
            <a:ext cx="1382110" cy="215444"/>
          </a:xfrm>
          <a:prstGeom prst="rect">
            <a:avLst/>
          </a:prstGeom>
          <a:noFill/>
        </p:spPr>
        <p:txBody>
          <a:bodyPr wrap="none" rtlCol="0">
            <a:spAutoFit/>
          </a:bodyPr>
          <a:lstStyle/>
          <a:p>
            <a:r>
              <a:rPr kumimoji="1" lang="ja-JP" altLang="en-US" sz="800" dirty="0" smtClean="0">
                <a:latin typeface="HG丸ｺﾞｼｯｸM-PRO" panose="020F0600000000000000" pitchFamily="50" charset="-128"/>
                <a:ea typeface="HG丸ｺﾞｼｯｸM-PRO" panose="020F0600000000000000" pitchFamily="50" charset="-128"/>
              </a:rPr>
              <a:t>カラーチャートの濃度</a:t>
            </a:r>
            <a:r>
              <a:rPr kumimoji="1" lang="en-US" altLang="ja-JP" sz="800" dirty="0" smtClean="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11" name="テキスト ボックス 210"/>
          <p:cNvSpPr txBox="1"/>
          <p:nvPr/>
        </p:nvSpPr>
        <p:spPr>
          <a:xfrm>
            <a:off x="9797335" y="1162080"/>
            <a:ext cx="1149921" cy="349702"/>
          </a:xfrm>
          <a:prstGeom prst="rect">
            <a:avLst/>
          </a:prstGeom>
          <a:solidFill>
            <a:schemeClr val="tx2">
              <a:lumMod val="20000"/>
              <a:lumOff val="80000"/>
            </a:schemeClr>
          </a:solidFill>
        </p:spPr>
        <p:txBody>
          <a:bodyPr wrap="none" lIns="36000" tIns="36000" rIns="36000" bIns="36000" rtlCol="0">
            <a:spAutoFit/>
          </a:bodyPr>
          <a:lstStyle/>
          <a:p>
            <a:r>
              <a:rPr kumimoji="1" lang="en-US" altLang="ja-JP" sz="600" dirty="0" smtClean="0">
                <a:latin typeface="HG丸ｺﾞｼｯｸM-PRO" panose="020F0600000000000000" pitchFamily="50" charset="-128"/>
                <a:ea typeface="HG丸ｺﾞｼｯｸM-PRO" panose="020F0600000000000000" pitchFamily="50" charset="-128"/>
              </a:rPr>
              <a:t>40</a:t>
            </a:r>
            <a:r>
              <a:rPr kumimoji="1" lang="ja-JP" altLang="en-US" sz="600" dirty="0" smtClean="0">
                <a:latin typeface="HG丸ｺﾞｼｯｸM-PRO" panose="020F0600000000000000" pitchFamily="50" charset="-128"/>
                <a:ea typeface="HG丸ｺﾞｼｯｸM-PRO" panose="020F0600000000000000" pitchFamily="50" charset="-128"/>
              </a:rPr>
              <a:t>～</a:t>
            </a:r>
            <a:r>
              <a:rPr kumimoji="1" lang="en-US" altLang="ja-JP" sz="600" dirty="0" smtClean="0">
                <a:latin typeface="HG丸ｺﾞｼｯｸM-PRO" panose="020F0600000000000000" pitchFamily="50" charset="-128"/>
                <a:ea typeface="HG丸ｺﾞｼｯｸM-PRO" panose="020F0600000000000000" pitchFamily="50" charset="-128"/>
              </a:rPr>
              <a:t>60%</a:t>
            </a:r>
            <a:r>
              <a:rPr kumimoji="1" lang="ja-JP" altLang="en-US" sz="600" dirty="0" smtClean="0">
                <a:latin typeface="HG丸ｺﾞｼｯｸM-PRO" panose="020F0600000000000000" pitchFamily="50" charset="-128"/>
                <a:ea typeface="HG丸ｺﾞｼｯｸM-PRO" panose="020F0600000000000000" pitchFamily="50" charset="-128"/>
              </a:rPr>
              <a:t>のセンサ値の差</a:t>
            </a:r>
            <a:r>
              <a:rPr lang="ja-JP" altLang="en-US" sz="600" dirty="0" smtClean="0">
                <a:latin typeface="HG丸ｺﾞｼｯｸM-PRO" panose="020F0600000000000000" pitchFamily="50" charset="-128"/>
                <a:ea typeface="HG丸ｺﾞｼｯｸM-PRO" panose="020F0600000000000000" pitchFamily="50" charset="-128"/>
              </a:rPr>
              <a:t> </a:t>
            </a:r>
            <a:endParaRPr lang="en-US" altLang="ja-JP" sz="600" dirty="0" smtClean="0">
              <a:latin typeface="HG丸ｺﾞｼｯｸM-PRO" panose="020F0600000000000000" pitchFamily="50" charset="-128"/>
              <a:ea typeface="HG丸ｺﾞｼｯｸM-PRO" panose="020F0600000000000000" pitchFamily="50" charset="-128"/>
            </a:endParaRPr>
          </a:p>
          <a:p>
            <a:r>
              <a:rPr lang="ja-JP" altLang="en-US" sz="600" dirty="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&gt;</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60</a:t>
            </a:r>
            <a:r>
              <a:rPr lang="ja-JP" altLang="en-US" sz="600" dirty="0" smtClean="0">
                <a:latin typeface="HG丸ｺﾞｼｯｸM-PRO" panose="020F0600000000000000" pitchFamily="50" charset="-128"/>
                <a:ea typeface="HG丸ｺﾞｼｯｸM-PRO" panose="020F0600000000000000" pitchFamily="50" charset="-128"/>
              </a:rPr>
              <a:t> ～ </a:t>
            </a:r>
            <a:r>
              <a:rPr lang="en-US" altLang="ja-JP" sz="600" dirty="0" smtClean="0">
                <a:latin typeface="HG丸ｺﾞｼｯｸM-PRO" panose="020F0600000000000000" pitchFamily="50" charset="-128"/>
                <a:ea typeface="HG丸ｺﾞｼｯｸM-PRO" panose="020F0600000000000000" pitchFamily="50" charset="-128"/>
              </a:rPr>
              <a:t>80</a:t>
            </a:r>
            <a:r>
              <a:rPr lang="ja-JP" altLang="en-US" sz="600" dirty="0" smtClean="0">
                <a:latin typeface="HG丸ｺﾞｼｯｸM-PRO" panose="020F0600000000000000" pitchFamily="50" charset="-128"/>
                <a:ea typeface="HG丸ｺﾞｼｯｸM-PRO" panose="020F0600000000000000" pitchFamily="50" charset="-128"/>
              </a:rPr>
              <a:t> </a:t>
            </a:r>
            <a:r>
              <a:rPr lang="en-US" altLang="ja-JP" sz="600" dirty="0" smtClean="0">
                <a:latin typeface="HG丸ｺﾞｼｯｸM-PRO" panose="020F0600000000000000" pitchFamily="50" charset="-128"/>
                <a:ea typeface="HG丸ｺﾞｼｯｸM-PRO" panose="020F0600000000000000" pitchFamily="50" charset="-128"/>
              </a:rPr>
              <a:t>%</a:t>
            </a:r>
            <a:r>
              <a:rPr lang="ja-JP" altLang="en-US" sz="600" dirty="0">
                <a:latin typeface="HG丸ｺﾞｼｯｸM-PRO" panose="020F0600000000000000" pitchFamily="50" charset="-128"/>
                <a:ea typeface="HG丸ｺﾞｼｯｸM-PRO" panose="020F0600000000000000" pitchFamily="50" charset="-128"/>
              </a:rPr>
              <a:t>センサ値の差</a:t>
            </a:r>
            <a:endParaRPr lang="en-US" altLang="ja-JP" sz="600" dirty="0" smtClean="0">
              <a:latin typeface="HG丸ｺﾞｼｯｸM-PRO" panose="020F0600000000000000" pitchFamily="50" charset="-128"/>
              <a:ea typeface="HG丸ｺﾞｼｯｸM-PRO" panose="020F0600000000000000" pitchFamily="50" charset="-128"/>
            </a:endParaRPr>
          </a:p>
          <a:p>
            <a:r>
              <a:rPr kumimoji="1" lang="ja-JP" altLang="en-US" sz="600" dirty="0" smtClean="0">
                <a:latin typeface="HG丸ｺﾞｼｯｸM-PRO" panose="020F0600000000000000" pitchFamily="50" charset="-128"/>
                <a:ea typeface="HG丸ｺﾞｼｯｸM-PRO" panose="020F0600000000000000" pitchFamily="50" charset="-128"/>
              </a:rPr>
              <a:t> ⇒ 光センサの応答の非線形性 </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17" name="直線矢印コネクタ 216"/>
          <p:cNvCxnSpPr/>
          <p:nvPr/>
        </p:nvCxnSpPr>
        <p:spPr>
          <a:xfrm>
            <a:off x="11187974" y="1473418"/>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8" name="直線矢印コネクタ 217"/>
          <p:cNvCxnSpPr/>
          <p:nvPr/>
        </p:nvCxnSpPr>
        <p:spPr>
          <a:xfrm>
            <a:off x="11267688" y="1571345"/>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p:nvPr/>
        </p:nvCxnSpPr>
        <p:spPr>
          <a:xfrm>
            <a:off x="9958662" y="2632491"/>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4" name="直線矢印コネクタ 223"/>
          <p:cNvCxnSpPr/>
          <p:nvPr/>
        </p:nvCxnSpPr>
        <p:spPr>
          <a:xfrm>
            <a:off x="10739650" y="1979451"/>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25" name="直線矢印コネクタ 224"/>
          <p:cNvCxnSpPr/>
          <p:nvPr/>
        </p:nvCxnSpPr>
        <p:spPr>
          <a:xfrm>
            <a:off x="9913682" y="2875068"/>
            <a:ext cx="218724" cy="0"/>
          </a:xfrm>
          <a:prstGeom prst="straightConnector1">
            <a:avLst/>
          </a:prstGeom>
          <a:ln w="6350">
            <a:solidFill>
              <a:schemeClr val="tx2">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097" name="直線コネクタ 3096"/>
          <p:cNvCxnSpPr/>
          <p:nvPr/>
        </p:nvCxnSpPr>
        <p:spPr>
          <a:xfrm flipV="1">
            <a:off x="10111311" y="1571345"/>
            <a:ext cx="0" cy="9418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flipV="1">
            <a:off x="10499844" y="1571345"/>
            <a:ext cx="0" cy="7445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8" name="直線矢印コネクタ 237"/>
          <p:cNvCxnSpPr/>
          <p:nvPr/>
        </p:nvCxnSpPr>
        <p:spPr>
          <a:xfrm>
            <a:off x="10222986" y="2315933"/>
            <a:ext cx="191080" cy="0"/>
          </a:xfrm>
          <a:prstGeom prst="straightConnector1">
            <a:avLst/>
          </a:prstGeom>
          <a:ln w="6350">
            <a:solidFill>
              <a:srgbClr val="00B05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flipV="1">
            <a:off x="10808255" y="1571345"/>
            <a:ext cx="0" cy="26195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6" name="直線矢印コネクタ 245"/>
          <p:cNvCxnSpPr/>
          <p:nvPr/>
        </p:nvCxnSpPr>
        <p:spPr>
          <a:xfrm>
            <a:off x="10111311" y="1659361"/>
            <a:ext cx="388533"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49" name="直線矢印コネクタ 248"/>
          <p:cNvCxnSpPr/>
          <p:nvPr/>
        </p:nvCxnSpPr>
        <p:spPr>
          <a:xfrm>
            <a:off x="10499844" y="1659361"/>
            <a:ext cx="308411" cy="0"/>
          </a:xfrm>
          <a:prstGeom prst="straightConnector1">
            <a:avLst/>
          </a:prstGeom>
          <a:ln w="6350">
            <a:solidFill>
              <a:schemeClr val="tx1">
                <a:lumMod val="65000"/>
                <a:lumOff val="35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53" name="テキスト ボックス 252"/>
          <p:cNvSpPr txBox="1"/>
          <p:nvPr/>
        </p:nvSpPr>
        <p:spPr>
          <a:xfrm>
            <a:off x="10111311" y="3305750"/>
            <a:ext cx="1330814" cy="215444"/>
          </a:xfrm>
          <a:prstGeom prst="rect">
            <a:avLst/>
          </a:prstGeom>
          <a:noFill/>
        </p:spPr>
        <p:txBody>
          <a:bodyPr wrap="none"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光センサ値（</a:t>
            </a:r>
            <a:r>
              <a:rPr lang="en-US" altLang="ja-JP" sz="800" dirty="0" smtClean="0">
                <a:latin typeface="HG丸ｺﾞｼｯｸM-PRO" panose="020F0600000000000000" pitchFamily="50" charset="-128"/>
                <a:ea typeface="HG丸ｺﾞｼｯｸM-PRO" panose="020F0600000000000000" pitchFamily="50" charset="-128"/>
              </a:rPr>
              <a:t>LED</a:t>
            </a:r>
            <a:r>
              <a:rPr lang="ja-JP" altLang="en-US" sz="800" dirty="0" smtClean="0">
                <a:latin typeface="HG丸ｺﾞｼｯｸM-PRO" panose="020F0600000000000000" pitchFamily="50" charset="-128"/>
                <a:ea typeface="HG丸ｺﾞｼｯｸM-PRO" panose="020F0600000000000000" pitchFamily="50" charset="-128"/>
              </a:rPr>
              <a:t>点灯）</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54" name="テキスト ボックス 253"/>
          <p:cNvSpPr txBox="1"/>
          <p:nvPr/>
        </p:nvSpPr>
        <p:spPr>
          <a:xfrm>
            <a:off x="10739650" y="2307725"/>
            <a:ext cx="1611586" cy="257369"/>
          </a:xfrm>
          <a:prstGeom prst="rect">
            <a:avLst/>
          </a:prstGeom>
          <a:solidFill>
            <a:schemeClr val="tx2">
              <a:lumMod val="20000"/>
              <a:lumOff val="80000"/>
            </a:schemeClr>
          </a:solidFill>
        </p:spPr>
        <p:txBody>
          <a:bodyPr wrap="none" lIns="36000" tIns="36000" rIns="36000" bIns="36000" rtlCol="0">
            <a:spAutoFit/>
          </a:bodyPr>
          <a:lstStyle/>
          <a:p>
            <a:r>
              <a:rPr lang="ja-JP" altLang="en-US" sz="600" dirty="0" smtClean="0">
                <a:latin typeface="HG丸ｺﾞｼｯｸM-PRO" panose="020F0600000000000000" pitchFamily="50" charset="-128"/>
                <a:ea typeface="HG丸ｺﾞｼｯｸM-PRO" panose="020F0600000000000000" pitchFamily="50" charset="-128"/>
              </a:rPr>
              <a:t>外乱光の影響は、路面の反射率によらず一定</a:t>
            </a:r>
            <a:endParaRPr lang="en-US" altLang="ja-JP" sz="600" dirty="0">
              <a:latin typeface="HG丸ｺﾞｼｯｸM-PRO" panose="020F0600000000000000" pitchFamily="50" charset="-128"/>
              <a:ea typeface="HG丸ｺﾞｼｯｸM-PRO" panose="020F0600000000000000" pitchFamily="50" charset="-128"/>
            </a:endParaRPr>
          </a:p>
          <a:p>
            <a:r>
              <a:rPr lang="ja-JP" altLang="en-US" sz="600" dirty="0" smtClean="0">
                <a:latin typeface="HG丸ｺﾞｼｯｸM-PRO" panose="020F0600000000000000" pitchFamily="50" charset="-128"/>
                <a:ea typeface="HG丸ｺﾞｼｯｸM-PRO" panose="020F0600000000000000" pitchFamily="50" charset="-128"/>
              </a:rPr>
              <a:t>⇒ 外乱光の影響は加算的</a:t>
            </a:r>
            <a:endParaRPr kumimoji="1" lang="ja-JP" altLang="en-US" sz="600" dirty="0">
              <a:latin typeface="HG丸ｺﾞｼｯｸM-PRO" panose="020F0600000000000000" pitchFamily="50" charset="-128"/>
              <a:ea typeface="HG丸ｺﾞｼｯｸM-PRO" panose="020F0600000000000000" pitchFamily="50" charset="-128"/>
            </a:endParaRPr>
          </a:p>
        </p:txBody>
      </p:sp>
      <p:cxnSp>
        <p:nvCxnSpPr>
          <p:cNvPr id="256" name="直線矢印コネクタ 255"/>
          <p:cNvCxnSpPr/>
          <p:nvPr/>
        </p:nvCxnSpPr>
        <p:spPr>
          <a:xfrm flipH="1" flipV="1">
            <a:off x="394063" y="5716892"/>
            <a:ext cx="178983" cy="233472"/>
          </a:xfrm>
          <a:prstGeom prst="straightConnector1">
            <a:avLst/>
          </a:prstGeom>
          <a:ln w="12700">
            <a:solidFill>
              <a:schemeClr val="accent6"/>
            </a:solidFill>
            <a:prstDash val="sysDash"/>
            <a:tailEnd type="none" w="med" len="sm"/>
          </a:ln>
        </p:spPr>
        <p:style>
          <a:lnRef idx="1">
            <a:schemeClr val="accent1"/>
          </a:lnRef>
          <a:fillRef idx="0">
            <a:schemeClr val="accent1"/>
          </a:fillRef>
          <a:effectRef idx="0">
            <a:schemeClr val="accent1"/>
          </a:effectRef>
          <a:fontRef idx="minor">
            <a:schemeClr val="tx1"/>
          </a:fontRef>
        </p:style>
      </p:cxnSp>
      <p:sp>
        <p:nvSpPr>
          <p:cNvPr id="262" name="テキスト ボックス 261"/>
          <p:cNvSpPr txBox="1"/>
          <p:nvPr/>
        </p:nvSpPr>
        <p:spPr>
          <a:xfrm>
            <a:off x="5173177" y="2076267"/>
            <a:ext cx="3745786" cy="1061817"/>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暗黒下（</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の光のみ）で測定した光センサ値</a:t>
            </a:r>
            <a:r>
              <a:rPr lang="ja-JP" altLang="en-US" sz="1050" dirty="0">
                <a:latin typeface="HG丸ｺﾞｼｯｸM-PRO" panose="020F0600000000000000" pitchFamily="50" charset="-128"/>
                <a:ea typeface="HG丸ｺﾞｼｯｸM-PRO" panose="020F0600000000000000" pitchFamily="50" charset="-128"/>
              </a:rPr>
              <a:t>と</a:t>
            </a:r>
            <a:r>
              <a:rPr lang="ja-JP" altLang="en-US" sz="1050" dirty="0" smtClean="0">
                <a:latin typeface="HG丸ｺﾞｼｯｸM-PRO" panose="020F0600000000000000" pitchFamily="50" charset="-128"/>
                <a:ea typeface="HG丸ｺﾞｼｯｸM-PRO" panose="020F0600000000000000" pitchFamily="50" charset="-128"/>
              </a:rPr>
              <a:t>カラーチャート濃度のデータから、三次多項式近似直線を求めた。</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この近似式を用いて、</a:t>
            </a:r>
            <a:r>
              <a:rPr lang="en-US" altLang="ja-JP" sz="1050" dirty="0" smtClean="0">
                <a:latin typeface="HG丸ｺﾞｼｯｸM-PRO" panose="020F0600000000000000" pitchFamily="50" charset="-128"/>
                <a:ea typeface="HG丸ｺﾞｼｯｸM-PRO" panose="020F0600000000000000" pitchFamily="50" charset="-128"/>
              </a:rPr>
              <a:t>LED</a:t>
            </a:r>
            <a:r>
              <a:rPr lang="ja-JP" altLang="en-US" sz="1050" dirty="0" smtClean="0">
                <a:latin typeface="HG丸ｺﾞｼｯｸM-PRO" panose="020F0600000000000000" pitchFamily="50" charset="-128"/>
                <a:ea typeface="HG丸ｺﾞｼｯｸM-PRO" panose="020F0600000000000000" pitchFamily="50" charset="-128"/>
              </a:rPr>
              <a:t>の反射光のみの光センサ値（</a:t>
            </a:r>
            <a:r>
              <a:rPr lang="en-US" altLang="ja-JP" sz="1050" dirty="0" smtClean="0">
                <a:latin typeface="HG丸ｺﾞｼｯｸM-PRO" panose="020F0600000000000000" pitchFamily="50" charset="-128"/>
                <a:ea typeface="HG丸ｺﾞｼｯｸM-PRO" panose="020F0600000000000000" pitchFamily="50" charset="-128"/>
              </a:rPr>
              <a:t>5.2</a:t>
            </a:r>
            <a:r>
              <a:rPr lang="ja-JP" altLang="en-US" sz="1050" dirty="0" smtClean="0">
                <a:latin typeface="HG丸ｺﾞｼｯｸM-PRO" panose="020F0600000000000000" pitchFamily="50" charset="-128"/>
                <a:ea typeface="HG丸ｺﾞｼｯｸM-PRO" panose="020F0600000000000000" pitchFamily="50" charset="-128"/>
              </a:rPr>
              <a:t>参照）をチャートの濃度に変換することで、ライントレースの目標値</a:t>
            </a:r>
            <a:r>
              <a:rPr lang="en-US" altLang="ja-JP" sz="1050" dirty="0" smtClean="0">
                <a:latin typeface="HG丸ｺﾞｼｯｸM-PRO" panose="020F0600000000000000" pitchFamily="50" charset="-128"/>
                <a:ea typeface="HG丸ｺﾞｼｯｸM-PRO" panose="020F0600000000000000" pitchFamily="50" charset="-128"/>
              </a:rPr>
              <a:t>(72%)</a:t>
            </a:r>
            <a:r>
              <a:rPr lang="ja-JP" altLang="en-US" sz="1050" dirty="0" smtClean="0">
                <a:latin typeface="HG丸ｺﾞｼｯｸM-PRO" panose="020F0600000000000000" pitchFamily="50" charset="-128"/>
                <a:ea typeface="HG丸ｺﾞｼｯｸM-PRO" panose="020F0600000000000000" pitchFamily="50" charset="-128"/>
              </a:rPr>
              <a:t>の変更を不要にした。</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265" name="直線コネクタ 264"/>
          <p:cNvCxnSpPr/>
          <p:nvPr/>
        </p:nvCxnSpPr>
        <p:spPr>
          <a:xfrm>
            <a:off x="9282991" y="188954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rot="5400000">
            <a:off x="10291246" y="2393069"/>
            <a:ext cx="1102971" cy="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nvGrpSpPr>
          <p:cNvPr id="274" name="グループ化 273"/>
          <p:cNvGrpSpPr/>
          <p:nvPr/>
        </p:nvGrpSpPr>
        <p:grpSpPr>
          <a:xfrm>
            <a:off x="5026670" y="3603953"/>
            <a:ext cx="1710629" cy="289332"/>
            <a:chOff x="108961" y="835133"/>
            <a:chExt cx="705349" cy="289332"/>
          </a:xfrm>
        </p:grpSpPr>
        <p:sp>
          <p:nvSpPr>
            <p:cNvPr id="275" name="正方形/長方形 274"/>
            <p:cNvSpPr/>
            <p:nvPr/>
          </p:nvSpPr>
          <p:spPr>
            <a:xfrm>
              <a:off x="108961" y="835133"/>
              <a:ext cx="705349" cy="289332"/>
            </a:xfrm>
            <a:prstGeom prst="rect">
              <a:avLst/>
            </a:prstGeom>
            <a:ln w="19050">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lIns="91428" tIns="45714" rIns="91428" bIns="45714" rtlCol="0" anchor="ct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p:txBody>
        </p:sp>
        <p:sp>
          <p:nvSpPr>
            <p:cNvPr id="276" name="テキスト ボックス 275"/>
            <p:cNvSpPr txBox="1"/>
            <p:nvPr/>
          </p:nvSpPr>
          <p:spPr>
            <a:xfrm>
              <a:off x="113109" y="878200"/>
              <a:ext cx="686862" cy="215444"/>
            </a:xfrm>
            <a:prstGeom prst="rect">
              <a:avLst/>
            </a:prstGeom>
            <a:noFill/>
          </p:spPr>
          <p:txBody>
            <a:bodyPr wrap="square" lIns="0" tIns="0" rIns="0" bIns="0" rtlCol="0">
              <a:spAutoFit/>
            </a:bodyPr>
            <a:lstStyle/>
            <a:p>
              <a:r>
                <a:rPr lang="ja-JP" altLang="en-US" sz="1400" dirty="0" smtClean="0">
                  <a:latin typeface="HG丸ｺﾞｼｯｸM-PRO" panose="020F0600000000000000" pitchFamily="50" charset="-128"/>
                  <a:ea typeface="HG丸ｺﾞｼｯｸM-PRO" panose="020F0600000000000000" pitchFamily="50" charset="-128"/>
                </a:rPr>
                <a:t>　</a:t>
              </a:r>
              <a:r>
                <a:rPr lang="en-US" altLang="ja-JP" sz="1400" dirty="0" smtClean="0">
                  <a:latin typeface="HG丸ｺﾞｼｯｸM-PRO" panose="020F0600000000000000" pitchFamily="50" charset="-128"/>
                  <a:ea typeface="HG丸ｺﾞｼｯｸM-PRO" panose="020F0600000000000000" pitchFamily="50" charset="-128"/>
                </a:rPr>
                <a:t>5.4</a:t>
              </a:r>
              <a:r>
                <a:rPr lang="ja-JP" altLang="en-US" sz="1400" dirty="0" smtClean="0">
                  <a:latin typeface="HG丸ｺﾞｼｯｸM-PRO" panose="020F0600000000000000" pitchFamily="50" charset="-128"/>
                  <a:ea typeface="HG丸ｺﾞｼｯｸM-PRO" panose="020F0600000000000000" pitchFamily="50" charset="-128"/>
                </a:rPr>
                <a:t> 自己位置推定</a:t>
              </a:r>
              <a:endParaRPr kumimoji="1" lang="ja-JP" altLang="en-US" sz="1400" dirty="0">
                <a:latin typeface="HG丸ｺﾞｼｯｸM-PRO" panose="020F0600000000000000" pitchFamily="50" charset="-128"/>
                <a:ea typeface="HG丸ｺﾞｼｯｸM-PRO" panose="020F0600000000000000" pitchFamily="50" charset="-128"/>
              </a:endParaRPr>
            </a:p>
          </p:txBody>
        </p:sp>
      </p:grpSp>
      <p:grpSp>
        <p:nvGrpSpPr>
          <p:cNvPr id="307" name="グループ化 306"/>
          <p:cNvGrpSpPr>
            <a:grpSpLocks noChangeAspect="1"/>
          </p:cNvGrpSpPr>
          <p:nvPr/>
        </p:nvGrpSpPr>
        <p:grpSpPr>
          <a:xfrm>
            <a:off x="5461918" y="4324269"/>
            <a:ext cx="3437732" cy="3527142"/>
            <a:chOff x="5764393" y="5075633"/>
            <a:chExt cx="4890568" cy="5017764"/>
          </a:xfrm>
        </p:grpSpPr>
        <p:sp>
          <p:nvSpPr>
            <p:cNvPr id="281" name="円弧 280"/>
            <p:cNvSpPr>
              <a:spLocks noChangeAspect="1"/>
            </p:cNvSpPr>
            <p:nvPr/>
          </p:nvSpPr>
          <p:spPr>
            <a:xfrm>
              <a:off x="5764393" y="5202241"/>
              <a:ext cx="4890568" cy="4891156"/>
            </a:xfrm>
            <a:prstGeom prst="arc">
              <a:avLst>
                <a:gd name="adj1" fmla="val 11808163"/>
                <a:gd name="adj2" fmla="val 15322377"/>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82" name="グループ化 281"/>
            <p:cNvGrpSpPr/>
            <p:nvPr/>
          </p:nvGrpSpPr>
          <p:grpSpPr>
            <a:xfrm rot="3857177">
              <a:off x="6778161" y="5238045"/>
              <a:ext cx="737632" cy="412808"/>
              <a:chOff x="7585665" y="2266306"/>
              <a:chExt cx="737632" cy="412808"/>
            </a:xfrm>
          </p:grpSpPr>
          <p:sp>
            <p:nvSpPr>
              <p:cNvPr id="286" name="角丸四角形 285"/>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7" name="角丸四角形 286"/>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88" name="正方形/長方形 287"/>
              <p:cNvSpPr/>
              <p:nvPr/>
            </p:nvSpPr>
            <p:spPr>
              <a:xfrm>
                <a:off x="7681436" y="2447194"/>
                <a:ext cx="535374" cy="45719"/>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grpSp>
          <p:nvGrpSpPr>
            <p:cNvPr id="296" name="グループ化 295"/>
            <p:cNvGrpSpPr/>
            <p:nvPr/>
          </p:nvGrpSpPr>
          <p:grpSpPr>
            <a:xfrm rot="2053306">
              <a:off x="5796198" y="6058372"/>
              <a:ext cx="737632" cy="412808"/>
              <a:chOff x="7585665" y="2266306"/>
              <a:chExt cx="737632" cy="412808"/>
            </a:xfrm>
          </p:grpSpPr>
          <p:sp>
            <p:nvSpPr>
              <p:cNvPr id="297" name="角丸四角形 296"/>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8" name="角丸四角形 297"/>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9" name="正方形/長方形 298"/>
              <p:cNvSpPr/>
              <p:nvPr/>
            </p:nvSpPr>
            <p:spPr>
              <a:xfrm>
                <a:off x="7681437" y="2447194"/>
                <a:ext cx="544847" cy="57104"/>
              </a:xfrm>
              <a:prstGeom prst="rect">
                <a:avLst/>
              </a:prstGeom>
              <a:solidFill>
                <a:srgbClr val="00FFFF"/>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300" name="直線コネクタ 299"/>
            <p:cNvCxnSpPr>
              <a:stCxn id="288" idx="1"/>
            </p:cNvCxnSpPr>
            <p:nvPr/>
          </p:nvCxnSpPr>
          <p:spPr>
            <a:xfrm>
              <a:off x="7030903" y="5197290"/>
              <a:ext cx="1146225" cy="244464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5" name="直線コネクタ 304"/>
            <p:cNvCxnSpPr>
              <a:stCxn id="297" idx="1"/>
            </p:cNvCxnSpPr>
            <p:nvPr/>
          </p:nvCxnSpPr>
          <p:spPr>
            <a:xfrm>
              <a:off x="5862532" y="6053709"/>
              <a:ext cx="2314596" cy="159411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17" name="テキスト ボックス 316"/>
          <p:cNvSpPr txBox="1"/>
          <p:nvPr/>
        </p:nvSpPr>
        <p:spPr>
          <a:xfrm>
            <a:off x="7037130" y="4012269"/>
            <a:ext cx="5439659" cy="415486"/>
          </a:xfrm>
          <a:prstGeom prst="rect">
            <a:avLst/>
          </a:prstGeom>
          <a:noFill/>
        </p:spPr>
        <p:txBody>
          <a:bodyPr wrap="square" lIns="91428" tIns="45714" rIns="91428" bIns="45714" rtlCol="0">
            <a:spAutoFit/>
          </a:bodyPr>
          <a:lstStyle/>
          <a:p>
            <a:r>
              <a:rPr lang="ja-JP" altLang="en-US" sz="1050" dirty="0">
                <a:latin typeface="HG丸ｺﾞｼｯｸM-PRO" panose="020F0600000000000000" pitchFamily="50" charset="-128"/>
                <a:ea typeface="HG丸ｺﾞｼｯｸM-PRO" panose="020F0600000000000000" pitchFamily="50" charset="-128"/>
              </a:rPr>
              <a:t>左右</a:t>
            </a:r>
            <a:r>
              <a:rPr lang="ja-JP" altLang="en-US" sz="1050" dirty="0" smtClean="0">
                <a:latin typeface="HG丸ｺﾞｼｯｸM-PRO" panose="020F0600000000000000" pitchFamily="50" charset="-128"/>
                <a:ea typeface="HG丸ｺﾞｼｯｸM-PRO" panose="020F0600000000000000" pitchFamily="50" charset="-128"/>
              </a:rPr>
              <a:t>モーターのロータリーエンコーダー値の時間変化から以下の方法で機体の現在位置を算出した</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19" name="円弧 318"/>
          <p:cNvSpPr>
            <a:spLocks noChangeAspect="1"/>
          </p:cNvSpPr>
          <p:nvPr/>
        </p:nvSpPr>
        <p:spPr>
          <a:xfrm rot="4574878">
            <a:off x="6913832" y="5871999"/>
            <a:ext cx="334120" cy="334160"/>
          </a:xfrm>
          <a:prstGeom prst="arc">
            <a:avLst>
              <a:gd name="adj1" fmla="val 7753775"/>
              <a:gd name="adj2" fmla="val 10981213"/>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1" name="テキスト ボックス 320"/>
          <p:cNvSpPr txBox="1"/>
          <p:nvPr/>
        </p:nvSpPr>
        <p:spPr>
          <a:xfrm>
            <a:off x="7400257" y="4704934"/>
            <a:ext cx="3608386" cy="3808723"/>
          </a:xfrm>
          <a:prstGeom prst="rect">
            <a:avLst/>
          </a:prstGeom>
          <a:noFill/>
        </p:spPr>
        <p:txBody>
          <a:bodyPr wrap="square" lIns="91428" tIns="45714" rIns="91428" bIns="45714" rtlCol="0">
            <a:spAutoFit/>
          </a:bodyPr>
          <a:lstStyle/>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車軸の長さ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La</a:t>
            </a:r>
          </a:p>
          <a:p>
            <a:r>
              <a:rPr lang="ja-JP" altLang="en-US" sz="1050" dirty="0" smtClean="0">
                <a:latin typeface="HG丸ｺﾞｼｯｸM-PRO" panose="020F0600000000000000" pitchFamily="50" charset="-128"/>
                <a:ea typeface="HG丸ｺﾞｼｯｸM-PRO" panose="020F0600000000000000" pitchFamily="50" charset="-128"/>
              </a:rPr>
              <a:t>旋回半径：</a:t>
            </a:r>
            <a:r>
              <a:rPr lang="en-US" altLang="ja-JP" sz="1050" dirty="0" smtClean="0">
                <a:latin typeface="HG丸ｺﾞｼｯｸM-PRO" panose="020F0600000000000000" pitchFamily="50" charset="-128"/>
                <a:ea typeface="HG丸ｺﾞｼｯｸM-PRO" panose="020F0600000000000000" pitchFamily="50" charset="-128"/>
              </a:rPr>
              <a:t>Rr</a:t>
            </a:r>
          </a:p>
          <a:p>
            <a:r>
              <a:rPr lang="ja-JP" altLang="en-US" sz="1050" dirty="0" smtClean="0">
                <a:latin typeface="HG丸ｺﾞｼｯｸM-PRO" panose="020F0600000000000000" pitchFamily="50" charset="-128"/>
                <a:ea typeface="HG丸ｺﾞｼｯｸM-PRO" panose="020F0600000000000000" pitchFamily="50" charset="-128"/>
              </a:rPr>
              <a:t>右エンコーダー値の</a:t>
            </a:r>
            <a:r>
              <a:rPr lang="ja-JP" altLang="en-US" sz="1050" dirty="0">
                <a:latin typeface="HG丸ｺﾞｼｯｸM-PRO" panose="020F0600000000000000" pitchFamily="50" charset="-128"/>
                <a:ea typeface="HG丸ｺﾞｼｯｸM-PRO" panose="020F0600000000000000" pitchFamily="50" charset="-128"/>
              </a:rPr>
              <a:t>変化</a:t>
            </a:r>
            <a:r>
              <a:rPr lang="ja-JP" altLang="en-US" sz="1050" dirty="0" smtClean="0">
                <a:latin typeface="HG丸ｺﾞｼｯｸM-PRO" panose="020F0600000000000000" pitchFamily="50" charset="-128"/>
                <a:ea typeface="HG丸ｺﾞｼｯｸM-PRO" panose="020F0600000000000000" pitchFamily="50" charset="-128"/>
              </a:rPr>
              <a:t>：</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左エンコーダー値</a:t>
            </a:r>
            <a:r>
              <a:rPr lang="ja-JP" altLang="en-US" sz="1050" dirty="0">
                <a:latin typeface="HG丸ｺﾞｼｯｸM-PRO" panose="020F0600000000000000" pitchFamily="50" charset="-128"/>
                <a:ea typeface="HG丸ｺﾞｼｯｸM-PRO" panose="020F0600000000000000" pitchFamily="50" charset="-128"/>
              </a:rPr>
              <a:t>の変化：</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微小時間の機体の進行方向の変化：</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(rad.)</a:t>
            </a:r>
          </a:p>
          <a:p>
            <a:r>
              <a:rPr lang="ja-JP" altLang="en-US" sz="1050" dirty="0" smtClean="0">
                <a:latin typeface="HG丸ｺﾞｼｯｸM-PRO" panose="020F0600000000000000" pitchFamily="50" charset="-128"/>
                <a:ea typeface="HG丸ｺﾞｼｯｸM-PRO" panose="020F0600000000000000" pitchFamily="50" charset="-128"/>
              </a:rPr>
              <a:t>横軸</a:t>
            </a:r>
            <a:r>
              <a:rPr lang="ja-JP" altLang="en-US" sz="1050" dirty="0">
                <a:latin typeface="HG丸ｺﾞｼｯｸM-PRO" panose="020F0600000000000000" pitchFamily="50" charset="-128"/>
                <a:ea typeface="HG丸ｺﾞｼｯｸM-PRO" panose="020F0600000000000000" pitchFamily="50" charset="-128"/>
              </a:rPr>
              <a:t>方向の</a:t>
            </a:r>
            <a:r>
              <a:rPr lang="ja-JP" altLang="en-US" sz="1050" dirty="0" smtClean="0">
                <a:latin typeface="HG丸ｺﾞｼｯｸM-PRO" panose="020F0600000000000000" pitchFamily="50" charset="-128"/>
                <a:ea typeface="HG丸ｺﾞｼｯｸM-PRO" panose="020F0600000000000000" pitchFamily="50" charset="-128"/>
              </a:rPr>
              <a:t>変化：</a:t>
            </a:r>
            <a:r>
              <a:rPr lang="en-US" altLang="ja-JP" sz="1050" dirty="0" err="1" smtClean="0">
                <a:latin typeface="HG丸ｺﾞｼｯｸM-PRO" panose="020F0600000000000000" pitchFamily="50" charset="-128"/>
                <a:ea typeface="HG丸ｺﾞｼｯｸM-PRO" panose="020F0600000000000000" pitchFamily="50" charset="-128"/>
              </a:rPr>
              <a:t>Δ</a:t>
            </a:r>
            <a:r>
              <a:rPr lang="en-US" altLang="ja-JP" sz="1050" dirty="0" err="1">
                <a:latin typeface="HG丸ｺﾞｼｯｸM-PRO" panose="020F0600000000000000" pitchFamily="50" charset="-128"/>
                <a:ea typeface="HG丸ｺﾞｼｯｸM-PRO" panose="020F0600000000000000" pitchFamily="50" charset="-128"/>
              </a:rPr>
              <a:t>x</a:t>
            </a:r>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縦軸</a:t>
            </a:r>
            <a:r>
              <a:rPr lang="ja-JP" altLang="en-US" sz="1050" dirty="0">
                <a:latin typeface="HG丸ｺﾞｼｯｸM-PRO" panose="020F0600000000000000" pitchFamily="50" charset="-128"/>
                <a:ea typeface="HG丸ｺﾞｼｯｸM-PRO" panose="020F0600000000000000" pitchFamily="50" charset="-128"/>
              </a:rPr>
              <a:t>方向の変化：</a:t>
            </a:r>
            <a:r>
              <a:rPr lang="en-US" altLang="ja-JP" sz="1050" dirty="0" err="1" smtClean="0">
                <a:latin typeface="HG丸ｺﾞｼｯｸM-PRO" panose="020F0600000000000000" pitchFamily="50" charset="-128"/>
                <a:ea typeface="HG丸ｺﾞｼｯｸM-PRO" panose="020F0600000000000000" pitchFamily="50" charset="-128"/>
              </a:rPr>
              <a:t>Δy</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Δx</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cos</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θ</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sinc</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err="1" smtClean="0">
                <a:latin typeface="HG丸ｺﾞｼｯｸM-PRO" panose="020F0600000000000000" pitchFamily="50" charset="-128"/>
                <a:ea typeface="HG丸ｺﾞｼｯｸM-PRO" panose="020F0600000000000000" pitchFamily="50" charset="-128"/>
              </a:rPr>
              <a:t>Δθ</a:t>
            </a:r>
            <a:r>
              <a:rPr lang="en-US" altLang="ja-JP" sz="1050" dirty="0" smtClean="0">
                <a:latin typeface="HG丸ｺﾞｼｯｸM-PRO" panose="020F0600000000000000" pitchFamily="50" charset="-128"/>
                <a:ea typeface="HG丸ｺﾞｼｯｸM-PRO" panose="020F0600000000000000" pitchFamily="50" charset="-128"/>
              </a:rPr>
              <a:t>/2)</a:t>
            </a:r>
          </a:p>
          <a:p>
            <a:endParaRPr lang="en-US" altLang="ja-JP" sz="1050" dirty="0" smtClean="0">
              <a:latin typeface="HG丸ｺﾞｼｯｸM-PRO" panose="020F0600000000000000" pitchFamily="50" charset="-128"/>
              <a:ea typeface="HG丸ｺﾞｼｯｸM-PRO" panose="020F0600000000000000" pitchFamily="50" charset="-128"/>
            </a:endParaRPr>
          </a:p>
          <a:p>
            <a:r>
              <a:rPr lang="en-US" altLang="ja-JP" sz="1050" dirty="0" err="1" smtClean="0">
                <a:latin typeface="HG丸ｺﾞｼｯｸM-PRO" panose="020F0600000000000000" pitchFamily="50" charset="-128"/>
                <a:ea typeface="HG丸ｺﾞｼｯｸM-PRO" panose="020F0600000000000000" pitchFamily="50" charset="-128"/>
              </a:rPr>
              <a:t>Δy</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Rr</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smtClean="0">
                <a:latin typeface="HG丸ｺﾞｼｯｸM-PRO" panose="020F0600000000000000" pitchFamily="50" charset="-128"/>
                <a:ea typeface="HG丸ｺﾞｼｯｸM-PRO" panose="020F0600000000000000" pitchFamily="50" charset="-128"/>
              </a:rPr>
              <a:t>Δθsin</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θ</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 * </a:t>
            </a:r>
            <a:r>
              <a:rPr lang="en-US" altLang="ja-JP" sz="1050" dirty="0" err="1">
                <a:latin typeface="HG丸ｺﾞｼｯｸM-PRO" panose="020F0600000000000000" pitchFamily="50" charset="-128"/>
                <a:ea typeface="HG丸ｺﾞｼｯｸM-PRO" panose="020F0600000000000000" pitchFamily="50" charset="-128"/>
              </a:rPr>
              <a:t>sinc</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err="1">
                <a:latin typeface="HG丸ｺﾞｼｯｸM-PRO" panose="020F0600000000000000" pitchFamily="50" charset="-128"/>
                <a:ea typeface="HG丸ｺﾞｼｯｸM-PRO" panose="020F0600000000000000" pitchFamily="50" charset="-128"/>
              </a:rPr>
              <a:t>Δθ</a:t>
            </a:r>
            <a:r>
              <a:rPr lang="en-US" altLang="ja-JP" sz="1050" dirty="0">
                <a:latin typeface="HG丸ｺﾞｼｯｸM-PRO" panose="020F0600000000000000" pitchFamily="50" charset="-128"/>
                <a:ea typeface="HG丸ｺﾞｼｯｸM-PRO" panose="020F0600000000000000" pitchFamily="50" charset="-128"/>
              </a:rPr>
              <a:t>/2)</a:t>
            </a:r>
          </a:p>
          <a:p>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2" name="円弧 321"/>
          <p:cNvSpPr>
            <a:spLocks noChangeAspect="1"/>
          </p:cNvSpPr>
          <p:nvPr/>
        </p:nvSpPr>
        <p:spPr>
          <a:xfrm>
            <a:off x="5614318" y="4565666"/>
            <a:ext cx="3437732" cy="3438145"/>
          </a:xfrm>
          <a:prstGeom prst="arc">
            <a:avLst>
              <a:gd name="adj1" fmla="val 12974517"/>
              <a:gd name="adj2" fmla="val 14485159"/>
            </a:avLst>
          </a:prstGeom>
          <a:ln w="1905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3" name="円弧 322"/>
          <p:cNvSpPr>
            <a:spLocks noChangeAspect="1"/>
          </p:cNvSpPr>
          <p:nvPr/>
        </p:nvSpPr>
        <p:spPr>
          <a:xfrm>
            <a:off x="5231798" y="4168452"/>
            <a:ext cx="3972652" cy="3973129"/>
          </a:xfrm>
          <a:prstGeom prst="arc">
            <a:avLst>
              <a:gd name="adj1" fmla="val 12837570"/>
              <a:gd name="adj2" fmla="val 14621218"/>
            </a:avLst>
          </a:prstGeom>
          <a:ln w="19050">
            <a:solidFill>
              <a:srgbClr val="0066FF"/>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4" name="テキスト ボックス 323"/>
          <p:cNvSpPr txBox="1"/>
          <p:nvPr/>
        </p:nvSpPr>
        <p:spPr>
          <a:xfrm>
            <a:off x="6682985" y="5671387"/>
            <a:ext cx="398819" cy="215431"/>
          </a:xfrm>
          <a:prstGeom prst="rect">
            <a:avLst/>
          </a:prstGeom>
          <a:noFill/>
        </p:spPr>
        <p:txBody>
          <a:bodyPr wrap="square" lIns="91428" tIns="45714" rIns="91428" bIns="45714" rtlCol="0">
            <a:spAutoFit/>
          </a:bodyPr>
          <a:lstStyle/>
          <a:p>
            <a:r>
              <a:rPr lang="en-US" altLang="ja-JP" sz="800" dirty="0" err="1" smtClean="0">
                <a:latin typeface="HG丸ｺﾞｼｯｸM-PRO" panose="020F0600000000000000" pitchFamily="50" charset="-128"/>
                <a:ea typeface="HG丸ｺﾞｼｯｸM-PRO" panose="020F0600000000000000" pitchFamily="50" charset="-128"/>
              </a:rPr>
              <a:t>Δθ</a:t>
            </a:r>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5" name="テキスト ボックス 324"/>
          <p:cNvSpPr txBox="1"/>
          <p:nvPr/>
        </p:nvSpPr>
        <p:spPr>
          <a:xfrm>
            <a:off x="6131127" y="5029520"/>
            <a:ext cx="398819" cy="215431"/>
          </a:xfrm>
          <a:prstGeom prst="rect">
            <a:avLst/>
          </a:prstGeom>
          <a:noFill/>
        </p:spPr>
        <p:txBody>
          <a:bodyPr wrap="square" lIns="91428" tIns="45714" rIns="91428" bIns="45714" rtlCol="0">
            <a:spAutoFit/>
          </a:bodyPr>
          <a:lstStyle/>
          <a:p>
            <a:r>
              <a:rPr lang="ja-JP" altLang="en-US" sz="800" dirty="0" smtClean="0">
                <a:latin typeface="HG丸ｺﾞｼｯｸM-PRO" panose="020F0600000000000000" pitchFamily="50" charset="-128"/>
                <a:ea typeface="HG丸ｺﾞｼｯｸM-PRO" panose="020F0600000000000000" pitchFamily="50" charset="-128"/>
              </a:rPr>
              <a:t>　　　　</a:t>
            </a:r>
            <a:endParaRPr lang="ja-JP" altLang="en-US" sz="800" dirty="0">
              <a:latin typeface="HG丸ｺﾞｼｯｸM-PRO" panose="020F0600000000000000" pitchFamily="50" charset="-128"/>
              <a:ea typeface="HG丸ｺﾞｼｯｸM-PRO" panose="020F0600000000000000" pitchFamily="50" charset="-128"/>
            </a:endParaRPr>
          </a:p>
        </p:txBody>
      </p:sp>
      <p:sp>
        <p:nvSpPr>
          <p:cNvPr id="327" name="テキスト ボックス 326"/>
          <p:cNvSpPr txBox="1"/>
          <p:nvPr/>
        </p:nvSpPr>
        <p:spPr>
          <a:xfrm>
            <a:off x="7932440" y="6488676"/>
            <a:ext cx="1824519" cy="261598"/>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sp>
        <p:nvSpPr>
          <p:cNvPr id="328" name="テキスト ボックス 327"/>
          <p:cNvSpPr txBox="1"/>
          <p:nvPr/>
        </p:nvSpPr>
        <p:spPr>
          <a:xfrm>
            <a:off x="8174360" y="6754614"/>
            <a:ext cx="1030090"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360</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La</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29" name="直線コネクタ 328"/>
          <p:cNvCxnSpPr/>
          <p:nvPr/>
        </p:nvCxnSpPr>
        <p:spPr>
          <a:xfrm flipV="1">
            <a:off x="7947453" y="6754615"/>
            <a:ext cx="170861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3" name="テキスト ボックス 332"/>
          <p:cNvSpPr txBox="1"/>
          <p:nvPr/>
        </p:nvSpPr>
        <p:spPr>
          <a:xfrm>
            <a:off x="7815397" y="7141889"/>
            <a:ext cx="1738253" cy="253904"/>
          </a:xfrm>
          <a:prstGeom prst="rect">
            <a:avLst/>
          </a:prstGeom>
          <a:noFill/>
        </p:spPr>
        <p:txBody>
          <a:bodyPr wrap="square" lIns="91428" tIns="45714" rIns="91428" bIns="45714" rtlCol="0">
            <a:spAutoFit/>
          </a:bodyPr>
          <a:lstStyle/>
          <a:p>
            <a:r>
              <a:rPr lang="en-US" altLang="ja-JP" sz="1050" dirty="0" smtClean="0">
                <a:latin typeface="HG丸ｺﾞｼｯｸM-PRO" panose="020F0600000000000000" pitchFamily="50" charset="-128"/>
                <a:ea typeface="HG丸ｺﾞｼｯｸM-PRO" panose="020F0600000000000000" pitchFamily="50" charset="-128"/>
              </a:rPr>
              <a:t>Π</a:t>
            </a:r>
            <a:r>
              <a:rPr lang="ja-JP" altLang="en-US" sz="1050" dirty="0" smtClean="0">
                <a:latin typeface="HG丸ｺﾞｼｯｸM-PRO" panose="020F0600000000000000" pitchFamily="50" charset="-128"/>
                <a:ea typeface="HG丸ｺﾞｼｯｸM-PRO" panose="020F0600000000000000" pitchFamily="50" charset="-128"/>
              </a:rPr>
              <a:t> * </a:t>
            </a:r>
            <a:r>
              <a:rPr lang="en-US" altLang="ja-JP" sz="1050" dirty="0" smtClean="0">
                <a:latin typeface="HG丸ｺﾞｼｯｸM-PRO" panose="020F0600000000000000" pitchFamily="50" charset="-128"/>
                <a:ea typeface="HG丸ｺﾞｼｯｸM-PRO" panose="020F0600000000000000" pitchFamily="50" charset="-128"/>
              </a:rPr>
              <a:t>Rr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R</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r>
              <a:rPr lang="en-US" altLang="ja-JP" sz="1050" dirty="0" smtClean="0">
                <a:latin typeface="HG丸ｺﾞｼｯｸM-PRO" panose="020F0600000000000000" pitchFamily="50" charset="-128"/>
                <a:ea typeface="HG丸ｺﾞｼｯｸM-PRO" panose="020F0600000000000000" pitchFamily="50" charset="-128"/>
              </a:rPr>
              <a:t>ΔL</a:t>
            </a:r>
            <a:r>
              <a:rPr lang="en-US" altLang="ja-JP" sz="700" dirty="0" smtClean="0">
                <a:latin typeface="HG丸ｺﾞｼｯｸM-PRO" panose="020F0600000000000000" pitchFamily="50" charset="-128"/>
                <a:ea typeface="HG丸ｺﾞｼｯｸM-PRO" panose="020F0600000000000000" pitchFamily="50" charset="-128"/>
              </a:rPr>
              <a:t>L</a:t>
            </a:r>
            <a:r>
              <a:rPr lang="en-US" altLang="ja-JP" sz="1050" dirty="0" smtClean="0">
                <a:latin typeface="HG丸ｺﾞｼｯｸM-PRO" panose="020F0600000000000000" pitchFamily="50" charset="-128"/>
                <a:ea typeface="HG丸ｺﾞｼｯｸM-PRO" panose="020F0600000000000000" pitchFamily="50" charset="-128"/>
              </a:rPr>
              <a:t>)</a:t>
            </a:r>
            <a:r>
              <a:rPr lang="ja-JP" altLang="en-US" sz="1050" dirty="0" smtClean="0">
                <a:latin typeface="HG丸ｺﾞｼｯｸM-PRO" panose="020F0600000000000000" pitchFamily="50" charset="-128"/>
                <a:ea typeface="HG丸ｺﾞｼｯｸM-PRO" panose="020F0600000000000000" pitchFamily="50" charset="-128"/>
              </a:rPr>
              <a:t>　　</a:t>
            </a:r>
            <a:endParaRPr lang="ja-JP" altLang="en-US" sz="1050" dirty="0">
              <a:latin typeface="HG丸ｺﾞｼｯｸM-PRO" panose="020F0600000000000000" pitchFamily="50" charset="-128"/>
              <a:ea typeface="HG丸ｺﾞｼｯｸM-PRO" panose="020F0600000000000000" pitchFamily="50" charset="-128"/>
            </a:endParaRPr>
          </a:p>
        </p:txBody>
      </p:sp>
      <p:cxnSp>
        <p:nvCxnSpPr>
          <p:cNvPr id="334" name="直線コネクタ 333"/>
          <p:cNvCxnSpPr/>
          <p:nvPr/>
        </p:nvCxnSpPr>
        <p:spPr>
          <a:xfrm>
            <a:off x="7910028" y="7392772"/>
            <a:ext cx="1746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5" name="テキスト ボックス 334"/>
          <p:cNvSpPr txBox="1"/>
          <p:nvPr/>
        </p:nvSpPr>
        <p:spPr>
          <a:xfrm>
            <a:off x="8260399" y="7352809"/>
            <a:ext cx="689420" cy="253904"/>
          </a:xfrm>
          <a:prstGeom prst="rect">
            <a:avLst/>
          </a:prstGeom>
          <a:noFill/>
        </p:spPr>
        <p:txBody>
          <a:bodyPr wrap="square" lIns="91428" tIns="45714" rIns="91428" bIns="45714" rtlCol="0">
            <a:spAutoFit/>
          </a:bodyPr>
          <a:lstStyle/>
          <a:p>
            <a:r>
              <a:rPr lang="en-US" altLang="ja-JP" sz="1050" dirty="0">
                <a:latin typeface="HG丸ｺﾞｼｯｸM-PRO" panose="020F0600000000000000" pitchFamily="50" charset="-128"/>
                <a:ea typeface="HG丸ｺﾞｼｯｸM-PRO" panose="020F0600000000000000" pitchFamily="50" charset="-128"/>
              </a:rPr>
              <a:t>360</a:t>
            </a:r>
            <a:endParaRPr lang="ja-JP" altLang="en-US" sz="105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02900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w="12700">
          <a:noFill/>
        </a:ln>
      </a:spPr>
      <a:bodyPr lIns="91428" tIns="45714" rIns="91428" bIns="45714" rtlCol="0" anchor="ctr"/>
      <a:lstStyle>
        <a:defPPr algn="ctr">
          <a:defRPr kumimoji="1" sz="2400" dirty="0">
            <a:latin typeface="HG丸ｺﾞｼｯｸM-PRO" panose="020F0600000000000000" pitchFamily="50" charset="-128"/>
            <a:ea typeface="HG丸ｺﾞｼｯｸM-PRO" panose="020F0600000000000000" pitchFamily="50" charset="-128"/>
          </a:defRPr>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12757</TotalTime>
  <Words>1540</Words>
  <Application>Microsoft Office PowerPoint</Application>
  <PresentationFormat>A3 297x420 mm</PresentationFormat>
  <Paragraphs>298</Paragraphs>
  <Slides>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Arial Unicode MS</vt:lpstr>
      <vt:lpstr>HG丸ｺﾞｼｯｸM-PRO</vt:lpstr>
      <vt:lpstr>ＭＳ Ｐゴシック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リコーＩＴソリューションズ株式会社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Takase Masahide</dc:creator>
  <cp:lastModifiedBy>Tomita Naoki</cp:lastModifiedBy>
  <cp:revision>504</cp:revision>
  <cp:lastPrinted>2015-07-22T04:18:39Z</cp:lastPrinted>
  <dcterms:created xsi:type="dcterms:W3CDTF">2014-07-23T00:05:56Z</dcterms:created>
  <dcterms:modified xsi:type="dcterms:W3CDTF">2015-07-24T03:30:18Z</dcterms:modified>
</cp:coreProperties>
</file>