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4"/>
  </p:notesMasterIdLst>
  <p:sldIdLst>
    <p:sldId id="265" r:id="rId2"/>
    <p:sldId id="266" r:id="rId3"/>
  </p:sldIdLst>
  <p:sldSz cx="15119350" cy="10691813"/>
  <p:notesSz cx="6735763" cy="9866313"/>
  <p:defaultTextStyle>
    <a:defPPr>
      <a:defRPr lang="ja-JP"/>
    </a:defPPr>
    <a:lvl1pPr marL="0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47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24726"/>
    <a:srgbClr val="FF3399"/>
    <a:srgbClr val="00FFFF"/>
    <a:srgbClr val="00FF00"/>
    <a:srgbClr val="FFFF00"/>
    <a:srgbClr val="FFCC00"/>
    <a:srgbClr val="CF142B"/>
    <a:srgbClr val="000000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6247" autoAdjust="0"/>
  </p:normalViewPr>
  <p:slideViewPr>
    <p:cSldViewPr snapToGrid="0">
      <p:cViewPr>
        <p:scale>
          <a:sx n="75" d="100"/>
          <a:sy n="75" d="100"/>
        </p:scale>
        <p:origin x="2166" y="-954"/>
      </p:cViewPr>
      <p:guideLst>
        <p:guide orient="horz" pos="3367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140AA-5DCF-4644-846F-5EE03622738A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33488"/>
            <a:ext cx="47069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88D0C-A51B-464A-9924-D3AC9720D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08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90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76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98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897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37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21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3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67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50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50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97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66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85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43" y="6105565"/>
            <a:ext cx="5957007" cy="422559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5" y="5554070"/>
            <a:ext cx="7946499" cy="4766142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363226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2540590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分析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4717954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 </a:t>
            </a:r>
            <a:r>
              <a:rPr lang="ja-JP" altLang="en-US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endParaRPr lang="ja-JP" altLang="en-US" sz="2227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9541728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(2)</a:t>
            </a:r>
            <a:endParaRPr lang="ja-JP" altLang="en-US" sz="200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919134" y="705191"/>
            <a:ext cx="2489961" cy="70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д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4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897612" y="117632"/>
            <a:ext cx="2304288" cy="64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564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しんよこ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6895318" y="313647"/>
            <a:ext cx="2609813" cy="679323"/>
          </a:xfrm>
          <a:prstGeom prst="roundRect">
            <a:avLst>
              <a:gd name="adj" fmla="val 0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4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(1)</a:t>
            </a:r>
            <a:endParaRPr lang="ja-JP" altLang="en-US" sz="2400" b="1" dirty="0">
              <a:ln w="0"/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四角形吹き出し 20"/>
          <p:cNvSpPr/>
          <p:nvPr/>
        </p:nvSpPr>
        <p:spPr>
          <a:xfrm>
            <a:off x="361022" y="991122"/>
            <a:ext cx="11321474" cy="682239"/>
          </a:xfrm>
          <a:prstGeom prst="wedgeRectCallout">
            <a:avLst>
              <a:gd name="adj1" fmla="val 59907"/>
              <a:gd name="adj2" fmla="val -31101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ブロック並べのドメインモデルと走行体の操作を分離する</a:t>
            </a:r>
            <a:endParaRPr lang="ja-JP" altLang="en-US" sz="2716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61020" y="1825227"/>
            <a:ext cx="8246628" cy="2733125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69205" y="1825226"/>
            <a:ext cx="2095445" cy="307777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-1-1.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パッケージ構成</a:t>
            </a:r>
            <a:endParaRPr kumimoji="1" lang="ja-JP" altLang="en-US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431686" y="3840906"/>
            <a:ext cx="3022063" cy="325692"/>
            <a:chOff x="1410788" y="4496017"/>
            <a:chExt cx="3022997" cy="325692"/>
          </a:xfrm>
        </p:grpSpPr>
        <p:sp>
          <p:nvSpPr>
            <p:cNvPr id="16" name="正方形/長方形 15"/>
            <p:cNvSpPr/>
            <p:nvPr/>
          </p:nvSpPr>
          <p:spPr>
            <a:xfrm>
              <a:off x="1410792" y="4496017"/>
              <a:ext cx="286606" cy="7966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410788" y="4575682"/>
              <a:ext cx="3022997" cy="24602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デバイス制御</a:t>
              </a:r>
              <a:endPara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431687" y="3420186"/>
            <a:ext cx="1126770" cy="331339"/>
            <a:chOff x="525779" y="3622818"/>
            <a:chExt cx="1126770" cy="331339"/>
          </a:xfrm>
        </p:grpSpPr>
        <p:sp>
          <p:nvSpPr>
            <p:cNvPr id="3" name="正方形/長方形 2"/>
            <p:cNvSpPr/>
            <p:nvPr/>
          </p:nvSpPr>
          <p:spPr>
            <a:xfrm>
              <a:off x="525779" y="3718333"/>
              <a:ext cx="1126770" cy="235824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動作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6" name="正方形/長方形 25"/>
            <p:cNvSpPr>
              <a:spLocks noChangeAspect="1"/>
            </p:cNvSpPr>
            <p:nvPr/>
          </p:nvSpPr>
          <p:spPr>
            <a:xfrm>
              <a:off x="525779" y="3622818"/>
              <a:ext cx="278008" cy="96086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431686" y="2980809"/>
            <a:ext cx="2460770" cy="333974"/>
            <a:chOff x="525778" y="3183441"/>
            <a:chExt cx="2460770" cy="333974"/>
          </a:xfrm>
        </p:grpSpPr>
        <p:sp>
          <p:nvSpPr>
            <p:cNvPr id="19" name="正方形/長方形 18"/>
            <p:cNvSpPr/>
            <p:nvPr/>
          </p:nvSpPr>
          <p:spPr>
            <a:xfrm>
              <a:off x="525778" y="3281470"/>
              <a:ext cx="2460770" cy="235945"/>
            </a:xfrm>
            <a:prstGeom prst="rect">
              <a:avLst/>
            </a:prstGeom>
            <a:gradFill flip="none" rotWithShape="1">
              <a:gsLst>
                <a:gs pos="0">
                  <a:srgbClr val="FF3399">
                    <a:tint val="66000"/>
                    <a:satMod val="160000"/>
                  </a:srgbClr>
                </a:gs>
                <a:gs pos="50000">
                  <a:srgbClr val="FF3399">
                    <a:tint val="44500"/>
                    <a:satMod val="160000"/>
                  </a:srgbClr>
                </a:gs>
                <a:gs pos="100000">
                  <a:srgbClr val="FF3399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3399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攻略手順</a:t>
              </a:r>
              <a:r>
                <a:rPr kumimoji="1"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実行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7" name="正方形/長方形 26"/>
            <p:cNvSpPr>
              <a:spLocks noChangeAspect="1"/>
            </p:cNvSpPr>
            <p:nvPr/>
          </p:nvSpPr>
          <p:spPr>
            <a:xfrm>
              <a:off x="525779" y="3183441"/>
              <a:ext cx="278008" cy="96086"/>
            </a:xfrm>
            <a:prstGeom prst="rect">
              <a:avLst/>
            </a:prstGeom>
            <a:gradFill flip="none" rotWithShape="1">
              <a:gsLst>
                <a:gs pos="0">
                  <a:srgbClr val="FF3399">
                    <a:tint val="66000"/>
                    <a:satMod val="160000"/>
                  </a:srgbClr>
                </a:gs>
                <a:gs pos="50000">
                  <a:srgbClr val="FF3399">
                    <a:tint val="44500"/>
                    <a:satMod val="160000"/>
                  </a:srgbClr>
                </a:gs>
                <a:gs pos="100000">
                  <a:srgbClr val="FF3399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3399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431686" y="2580765"/>
            <a:ext cx="1295648" cy="331745"/>
            <a:chOff x="525778" y="2783397"/>
            <a:chExt cx="1295648" cy="331745"/>
          </a:xfrm>
        </p:grpSpPr>
        <p:sp>
          <p:nvSpPr>
            <p:cNvPr id="23" name="正方形/長方形 22"/>
            <p:cNvSpPr/>
            <p:nvPr/>
          </p:nvSpPr>
          <p:spPr>
            <a:xfrm>
              <a:off x="525779" y="2879197"/>
              <a:ext cx="1295647" cy="235945"/>
            </a:xfrm>
            <a:prstGeom prst="rect">
              <a:avLst/>
            </a:prstGeom>
            <a:gradFill flip="none" rotWithShape="1">
              <a:gsLst>
                <a:gs pos="0">
                  <a:srgbClr val="00FF00">
                    <a:tint val="66000"/>
                    <a:satMod val="160000"/>
                  </a:srgbClr>
                </a:gs>
                <a:gs pos="50000">
                  <a:srgbClr val="00FF00">
                    <a:tint val="44500"/>
                    <a:satMod val="160000"/>
                  </a:srgbClr>
                </a:gs>
                <a:gs pos="100000">
                  <a:srgbClr val="00FF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R</a:t>
              </a:r>
              <a:r>
                <a:rPr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ゲーム攻略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" name="正方形/長方形 27"/>
            <p:cNvSpPr>
              <a:spLocks noChangeAspect="1"/>
            </p:cNvSpPr>
            <p:nvPr/>
          </p:nvSpPr>
          <p:spPr>
            <a:xfrm>
              <a:off x="525778" y="2783397"/>
              <a:ext cx="278008" cy="96086"/>
            </a:xfrm>
            <a:prstGeom prst="rect">
              <a:avLst/>
            </a:prstGeom>
            <a:gradFill flip="none" rotWithShape="1">
              <a:gsLst>
                <a:gs pos="0">
                  <a:srgbClr val="00FF00">
                    <a:tint val="66000"/>
                    <a:satMod val="160000"/>
                  </a:srgbClr>
                </a:gs>
                <a:gs pos="50000">
                  <a:srgbClr val="00FF00">
                    <a:tint val="44500"/>
                    <a:satMod val="160000"/>
                  </a:srgbClr>
                </a:gs>
                <a:gs pos="100000">
                  <a:srgbClr val="00FF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1805832" y="2573942"/>
            <a:ext cx="1086624" cy="338568"/>
            <a:chOff x="1899924" y="2776574"/>
            <a:chExt cx="1086624" cy="338568"/>
          </a:xfrm>
        </p:grpSpPr>
        <p:sp>
          <p:nvSpPr>
            <p:cNvPr id="24" name="正方形/長方形 23"/>
            <p:cNvSpPr/>
            <p:nvPr/>
          </p:nvSpPr>
          <p:spPr>
            <a:xfrm>
              <a:off x="1899924" y="2879197"/>
              <a:ext cx="1086624" cy="235945"/>
            </a:xfrm>
            <a:prstGeom prst="rect">
              <a:avLst/>
            </a:prstGeom>
            <a:gradFill flip="none" rotWithShape="1">
              <a:gsLst>
                <a:gs pos="0">
                  <a:srgbClr val="00FFFF">
                    <a:tint val="66000"/>
                    <a:satMod val="160000"/>
                  </a:srgbClr>
                </a:gs>
                <a:gs pos="50000">
                  <a:srgbClr val="00FFFF">
                    <a:tint val="44500"/>
                    <a:satMod val="160000"/>
                  </a:srgbClr>
                </a:gs>
                <a:gs pos="100000">
                  <a:srgbClr val="00FFF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99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走行エリア攻略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" name="正方形/長方形 30"/>
            <p:cNvSpPr>
              <a:spLocks noChangeAspect="1"/>
            </p:cNvSpPr>
            <p:nvPr/>
          </p:nvSpPr>
          <p:spPr>
            <a:xfrm>
              <a:off x="1899924" y="2776574"/>
              <a:ext cx="278008" cy="96086"/>
            </a:xfrm>
            <a:prstGeom prst="rect">
              <a:avLst/>
            </a:prstGeom>
            <a:gradFill flip="none" rotWithShape="1">
              <a:gsLst>
                <a:gs pos="0">
                  <a:srgbClr val="00FFFF">
                    <a:tint val="66000"/>
                    <a:satMod val="160000"/>
                  </a:srgbClr>
                </a:gs>
                <a:gs pos="50000">
                  <a:srgbClr val="00FFFF">
                    <a:tint val="44500"/>
                    <a:satMod val="160000"/>
                  </a:srgbClr>
                </a:gs>
                <a:gs pos="100000">
                  <a:srgbClr val="00FFF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99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1805832" y="3419615"/>
            <a:ext cx="1073128" cy="332452"/>
            <a:chOff x="1899924" y="3622247"/>
            <a:chExt cx="1073128" cy="332452"/>
          </a:xfrm>
        </p:grpSpPr>
        <p:sp>
          <p:nvSpPr>
            <p:cNvPr id="22" name="正方形/長方形 21"/>
            <p:cNvSpPr/>
            <p:nvPr/>
          </p:nvSpPr>
          <p:spPr>
            <a:xfrm>
              <a:off x="1899924" y="3718754"/>
              <a:ext cx="1073128" cy="235945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センシング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" name="正方形/長方形 33"/>
            <p:cNvSpPr>
              <a:spLocks noChangeAspect="1"/>
            </p:cNvSpPr>
            <p:nvPr/>
          </p:nvSpPr>
          <p:spPr>
            <a:xfrm>
              <a:off x="1902604" y="3622247"/>
              <a:ext cx="278008" cy="96086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2985174" y="2552364"/>
            <a:ext cx="440687" cy="1199161"/>
            <a:chOff x="3079266" y="2524930"/>
            <a:chExt cx="440687" cy="1525405"/>
          </a:xfrm>
        </p:grpSpPr>
        <p:sp>
          <p:nvSpPr>
            <p:cNvPr id="18" name="正方形/長方形 17"/>
            <p:cNvSpPr/>
            <p:nvPr/>
          </p:nvSpPr>
          <p:spPr>
            <a:xfrm>
              <a:off x="3079266" y="2652719"/>
              <a:ext cx="440687" cy="13976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表示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/>
              <a:r>
                <a:rPr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・</a:t>
              </a:r>
              <a:r>
                <a:rPr lang="en-US" altLang="ja-JP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UI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" name="正方形/長方形 35"/>
            <p:cNvSpPr>
              <a:spLocks/>
            </p:cNvSpPr>
            <p:nvPr/>
          </p:nvSpPr>
          <p:spPr>
            <a:xfrm>
              <a:off x="3082610" y="2524930"/>
              <a:ext cx="277200" cy="11870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2" name="グループ化 51"/>
          <p:cNvGrpSpPr/>
          <p:nvPr/>
        </p:nvGrpSpPr>
        <p:grpSpPr>
          <a:xfrm>
            <a:off x="431686" y="2191817"/>
            <a:ext cx="3022063" cy="310577"/>
            <a:chOff x="520023" y="2393613"/>
            <a:chExt cx="2385494" cy="310577"/>
          </a:xfrm>
        </p:grpSpPr>
        <p:sp>
          <p:nvSpPr>
            <p:cNvPr id="39" name="正方形/長方形 38"/>
            <p:cNvSpPr/>
            <p:nvPr/>
          </p:nvSpPr>
          <p:spPr>
            <a:xfrm>
              <a:off x="520024" y="2492733"/>
              <a:ext cx="2385493" cy="211457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CC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全体制御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" name="正方形/長方形 39"/>
            <p:cNvSpPr>
              <a:spLocks/>
            </p:cNvSpPr>
            <p:nvPr/>
          </p:nvSpPr>
          <p:spPr>
            <a:xfrm>
              <a:off x="520023" y="2393613"/>
              <a:ext cx="288000" cy="99911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CC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4" name="直線矢印コネクタ 43"/>
          <p:cNvCxnSpPr/>
          <p:nvPr/>
        </p:nvCxnSpPr>
        <p:spPr>
          <a:xfrm flipH="1">
            <a:off x="1098663" y="3751525"/>
            <a:ext cx="1" cy="20091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22" idx="2"/>
          </p:cNvCxnSpPr>
          <p:nvPr/>
        </p:nvCxnSpPr>
        <p:spPr>
          <a:xfrm flipH="1">
            <a:off x="2296030" y="3752067"/>
            <a:ext cx="46366" cy="19127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H="1">
            <a:off x="1098663" y="3314497"/>
            <a:ext cx="1" cy="20091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2309204" y="3324143"/>
            <a:ext cx="0" cy="19127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H="1">
            <a:off x="1098663" y="2914849"/>
            <a:ext cx="1" cy="17265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24" idx="2"/>
          </p:cNvCxnSpPr>
          <p:nvPr/>
        </p:nvCxnSpPr>
        <p:spPr>
          <a:xfrm>
            <a:off x="2349144" y="2912510"/>
            <a:ext cx="7360" cy="19567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H="1">
            <a:off x="1081537" y="2516736"/>
            <a:ext cx="1" cy="17265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 flipH="1">
            <a:off x="2339378" y="2508931"/>
            <a:ext cx="1" cy="17265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2505129" y="1853713"/>
            <a:ext cx="57654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システムをその機能の抽象度に着目して階層化し、パッケージとした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表示・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UI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を除く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上位層の機能はその直下の層によって実現される。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3" name="直線矢印コネクタ 62"/>
          <p:cNvCxnSpPr>
            <a:stCxn id="18" idx="2"/>
          </p:cNvCxnSpPr>
          <p:nvPr/>
        </p:nvCxnSpPr>
        <p:spPr>
          <a:xfrm flipH="1">
            <a:off x="3205517" y="3751525"/>
            <a:ext cx="1" cy="20091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表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983933"/>
              </p:ext>
            </p:extLst>
          </p:nvPr>
        </p:nvGraphicFramePr>
        <p:xfrm>
          <a:off x="3536259" y="2272583"/>
          <a:ext cx="5019288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1362"/>
                <a:gridCol w="3887926"/>
              </a:tblGrid>
              <a:tr h="2406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パッケージ名</a:t>
                      </a:r>
                      <a:endParaRPr kumimoji="1" lang="ja-JP" altLang="en-US" sz="100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概要</a:t>
                      </a:r>
                      <a:endParaRPr kumimoji="1" lang="ja-JP" altLang="en-US" sz="100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全体制御</a:t>
                      </a:r>
                      <a:endParaRPr kumimoji="1" lang="ja-JP" altLang="en-US" sz="100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各パッケージのインスタンスの管理、戦略の実行。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R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ゲーム攻略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FF00">
                            <a:tint val="66000"/>
                            <a:satMod val="160000"/>
                          </a:srgbClr>
                        </a:gs>
                        <a:gs pos="50000">
                          <a:srgbClr val="00FF00">
                            <a:tint val="44500"/>
                            <a:satMod val="160000"/>
                          </a:srgbClr>
                        </a:gs>
                        <a:gs pos="100000">
                          <a:srgbClr val="00FF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ブロック並べ攻略のモデルを管理し、戦術を作成する。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走行エリア攻略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FFFF">
                            <a:tint val="66000"/>
                            <a:satMod val="160000"/>
                          </a:srgbClr>
                        </a:gs>
                        <a:gs pos="50000">
                          <a:srgbClr val="00FFFF">
                            <a:tint val="44500"/>
                            <a:satMod val="160000"/>
                          </a:srgbClr>
                        </a:gs>
                        <a:gs pos="100000">
                          <a:srgbClr val="00FF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ブロック並べ以外のコース情報から走行戦術を作成する。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攻略手順実行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3399">
                            <a:tint val="66000"/>
                            <a:satMod val="160000"/>
                          </a:srgbClr>
                        </a:gs>
                        <a:gs pos="50000">
                          <a:srgbClr val="FF3399">
                            <a:tint val="44500"/>
                            <a:satMod val="160000"/>
                          </a:srgbClr>
                        </a:gs>
                        <a:gs pos="100000">
                          <a:srgbClr val="FF3399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R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ゲーム攻略、走行エリア攻略が作成した一連の指示を実行する。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動作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ブロック色認識等のなどの複雑な動作を行う。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センシング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走行体の推定位置等の二次的な情報の生成・管理を行う。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デバイス制御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動作、センシングに、デバイス操作の低レベル</a:t>
                      </a:r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IF</a:t>
                      </a:r>
                      <a:r>
                        <a:rPr kumimoji="1" lang="ja-JP" altLang="en-US" sz="10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を提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供する。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表示・</a:t>
                      </a:r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UI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ボタンの押下の検知、および</a:t>
                      </a:r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LCD</a:t>
                      </a:r>
                      <a:r>
                        <a:rPr kumimoji="1" lang="ja-JP" altLang="en-US" sz="10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、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スピーカーの制御を行う。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正方形/長方形 66"/>
          <p:cNvSpPr/>
          <p:nvPr/>
        </p:nvSpPr>
        <p:spPr>
          <a:xfrm>
            <a:off x="8713862" y="1825226"/>
            <a:ext cx="6066664" cy="3320932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720846" y="1825226"/>
            <a:ext cx="1614545" cy="307777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-1-2.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全体制御</a:t>
            </a:r>
            <a:endParaRPr kumimoji="1" lang="ja-JP" altLang="en-US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8755283" y="1963015"/>
            <a:ext cx="6025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528763"/>
            <a:r>
              <a:rPr kumimoji="1"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全体制御は各パッケージのルート（外部からパッケージを利用する際の窓口となるオブジェクト）を作成する。また、</a:t>
            </a:r>
            <a:r>
              <a:rPr kumimoji="1" lang="en-US" altLang="ja-JP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kumimoji="1"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ゲーム攻略</a:t>
            </a:r>
            <a:r>
              <a:rPr kumimoji="1"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kumimoji="1"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走行エリア攻略</a:t>
            </a:r>
            <a:r>
              <a:rPr kumimoji="1"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、表示・</a:t>
            </a:r>
            <a:r>
              <a:rPr kumimoji="1"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UI</a:t>
            </a:r>
            <a:r>
              <a:rPr kumimoji="1"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のルートのインスタンスを保持する。メインループ内では、</a:t>
            </a:r>
            <a:r>
              <a:rPr kumimoji="1"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kumimoji="1"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ゲーム攻略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または走行エリア攻略および攻略手順実行パッケージのルートの実行関数が呼び出される。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1020" y="4647734"/>
            <a:ext cx="8246627" cy="5847988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61020" y="4647734"/>
            <a:ext cx="4564070" cy="307777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-1-3.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ゲーム攻略</a:t>
            </a:r>
            <a:r>
              <a:rPr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走行エリア攻略・攻略手順実行</a:t>
            </a:r>
            <a:endParaRPr kumimoji="1" lang="ja-JP" altLang="en-US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18439" y="4800820"/>
            <a:ext cx="81494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64075"/>
            <a:r>
              <a:rPr lang="en-US" altLang="ja-JP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ゲーム攻略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および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走行エリア攻略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は直接走行体を操作せず、攻略の手順を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攻略手順実行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に登録する。攻略手順実行は登録された順に攻略手順を実行する。攻略手順実行の結果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ブロック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の色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測定等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は、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ゲーム攻略の状態更新メンバ関数のデリゲートを介して反映される。</a:t>
            </a:r>
            <a:endParaRPr lang="en-US" altLang="ja-JP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8713862" y="5261112"/>
            <a:ext cx="6066665" cy="5234609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8713862" y="5261112"/>
            <a:ext cx="3943708" cy="307777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-1-4.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動作</a:t>
            </a:r>
            <a:r>
              <a:rPr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センシング・デバイス制御・</a:t>
            </a:r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UI</a:t>
            </a:r>
            <a:endParaRPr kumimoji="1" lang="ja-JP" altLang="en-US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753043" y="5651150"/>
            <a:ext cx="59554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動作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および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センシング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は、</a:t>
            </a:r>
            <a:r>
              <a:rPr lang="ja-JP" altLang="en-US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攻略手順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実行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が必要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とする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機能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1100" b="1" dirty="0" smtClean="0">
                <a:solidFill>
                  <a:srgbClr val="D2472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</a:t>
            </a:r>
            <a:r>
              <a:rPr lang="ja-JP" altLang="en-US" sz="1100" b="1" dirty="0" smtClean="0">
                <a:solidFill>
                  <a:srgbClr val="D2472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を提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供する（例：ブロック色認識、自己位置推定等）。これらの機能は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EV3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API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の簡易的なラッパーである</a:t>
            </a:r>
            <a:r>
              <a:rPr lang="ja-JP" altLang="en-US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デバイス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を用いて実現される。</a:t>
            </a:r>
            <a:endParaRPr lang="en-US" altLang="ja-JP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表示・</a:t>
            </a:r>
            <a:r>
              <a:rPr lang="en-US" altLang="ja-JP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UI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は走行の開始時およびデバッグでのみ使用される</a:t>
            </a:r>
            <a:endParaRPr lang="en-US" altLang="ja-JP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機能で、他のパッケージからユーティリティ的に使用さ</a:t>
            </a:r>
            <a:endParaRPr lang="en-US" altLang="ja-JP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れる。</a:t>
            </a:r>
            <a:endParaRPr lang="en-US" altLang="ja-JP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4" name="直線矢印コネクタ 63"/>
          <p:cNvCxnSpPr>
            <a:stCxn id="3" idx="3"/>
            <a:endCxn id="22" idx="1"/>
          </p:cNvCxnSpPr>
          <p:nvPr/>
        </p:nvCxnSpPr>
        <p:spPr>
          <a:xfrm>
            <a:off x="1558457" y="3633613"/>
            <a:ext cx="247375" cy="48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208" y="2680184"/>
            <a:ext cx="5710087" cy="2427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23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363226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2541401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分析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4719576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 </a:t>
            </a:r>
            <a:r>
              <a:rPr lang="ja-JP" altLang="en-US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endParaRPr lang="ja-JP" altLang="en-US" sz="2227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897751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(1)</a:t>
            </a:r>
            <a:endParaRPr lang="ja-JP" altLang="en-US" sz="200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919134" y="705191"/>
            <a:ext cx="2489961" cy="70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д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4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897612" y="117632"/>
            <a:ext cx="2304288" cy="64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564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しんよこ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9075925" y="313647"/>
            <a:ext cx="2609813" cy="679323"/>
          </a:xfrm>
          <a:prstGeom prst="roundRect">
            <a:avLst>
              <a:gd name="adj" fmla="val 0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4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(2)</a:t>
            </a:r>
            <a:endParaRPr lang="ja-JP" altLang="en-US" sz="2400" b="1" dirty="0">
              <a:ln w="0"/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四角形吹き出し 20"/>
          <p:cNvSpPr/>
          <p:nvPr/>
        </p:nvSpPr>
        <p:spPr>
          <a:xfrm>
            <a:off x="363226" y="991122"/>
            <a:ext cx="11319270" cy="682239"/>
          </a:xfrm>
          <a:prstGeom prst="wedgeRectCallout">
            <a:avLst>
              <a:gd name="adj1" fmla="val 59907"/>
              <a:gd name="adj2" fmla="val -31101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716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</a:t>
            </a:r>
            <a:r>
              <a:rPr lang="ja-JP" altLang="en-US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は各パッケージのメイン関数の呼び出しで実行される</a:t>
            </a:r>
            <a:endParaRPr lang="ja-JP" altLang="en-US" sz="2716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968136" y="1947572"/>
            <a:ext cx="7003458" cy="8257477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968136" y="1942761"/>
            <a:ext cx="2948243" cy="307777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-2-2.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ゲーム攻略のシーケンス</a:t>
            </a:r>
            <a:endParaRPr kumimoji="1" lang="ja-JP" altLang="en-US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40123" y="32072239"/>
            <a:ext cx="8459472" cy="8259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正方形/長方形 17"/>
          <p:cNvSpPr/>
          <p:nvPr/>
        </p:nvSpPr>
        <p:spPr>
          <a:xfrm>
            <a:off x="363226" y="1947572"/>
            <a:ext cx="7478185" cy="8257477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63226" y="1947572"/>
            <a:ext cx="2993127" cy="307777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-2-1.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システム全体のシーケンス</a:t>
            </a:r>
            <a:endParaRPr kumimoji="1" lang="ja-JP" altLang="en-US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283630" y="2459031"/>
            <a:ext cx="6562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ゲームの攻略をシーケンスを、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攻略手順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の作成と実行に注目して例示する（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パッケージのルートは既に作成済み）。</a:t>
            </a:r>
            <a:endParaRPr lang="en-US" altLang="ja-JP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25618" y="2328227"/>
            <a:ext cx="72580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プログラム開始時に、</a:t>
            </a:r>
            <a:r>
              <a:rPr lang="en-US" altLang="ja-JP" sz="1100" b="1" dirty="0" smtClean="0">
                <a:solidFill>
                  <a:srgbClr val="D2472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4.1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で示した階層の下から上の順に全パッケージのルートが作成される。全パッケージのルートを作成後、全体制御のメインループで、</a:t>
            </a:r>
            <a:r>
              <a:rPr lang="en-US" altLang="ja-JP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ゲーム攻略ルート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走行エリア攻略</a:t>
            </a:r>
            <a:r>
              <a:rPr lang="ja-JP" altLang="en-US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ルート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攻略手順実行</a:t>
            </a:r>
            <a:r>
              <a:rPr lang="ja-JP" altLang="en-US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ルート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の実行関数が呼びだされる。</a:t>
            </a:r>
            <a:endParaRPr lang="en-US" altLang="ja-JP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32" y="3369328"/>
            <a:ext cx="7255033" cy="5973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739" y="3369328"/>
            <a:ext cx="6765321" cy="672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1332</TotalTime>
  <Words>610</Words>
  <Application>Microsoft Office PowerPoint</Application>
  <PresentationFormat>ユーザー設定</PresentationFormat>
  <Paragraphs>58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Yajima Masashi</dc:creator>
  <cp:lastModifiedBy>Ishigami Masanori</cp:lastModifiedBy>
  <cp:revision>178</cp:revision>
  <cp:lastPrinted>2016-08-15T04:36:09Z</cp:lastPrinted>
  <dcterms:created xsi:type="dcterms:W3CDTF">2016-08-15T01:34:35Z</dcterms:created>
  <dcterms:modified xsi:type="dcterms:W3CDTF">2016-08-18T09:43:43Z</dcterms:modified>
</cp:coreProperties>
</file>