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84" r:id="rId5"/>
    <p:sldId id="260" r:id="rId6"/>
    <p:sldId id="261" r:id="rId7"/>
    <p:sldId id="288" r:id="rId8"/>
    <p:sldId id="287" r:id="rId9"/>
    <p:sldId id="263" r:id="rId10"/>
    <p:sldId id="290" r:id="rId11"/>
    <p:sldId id="291" r:id="rId12"/>
    <p:sldId id="293" r:id="rId13"/>
    <p:sldId id="292" r:id="rId14"/>
    <p:sldId id="294" r:id="rId15"/>
    <p:sldId id="295" r:id="rId16"/>
    <p:sldId id="297" r:id="rId17"/>
    <p:sldId id="298" r:id="rId18"/>
    <p:sldId id="299" r:id="rId19"/>
    <p:sldId id="300" r:id="rId20"/>
    <p:sldId id="301" r:id="rId21"/>
    <p:sldId id="302" r:id="rId22"/>
    <p:sldId id="303" r:id="rId23"/>
    <p:sldId id="304" r:id="rId24"/>
    <p:sldId id="305" r:id="rId25"/>
    <p:sldId id="306" r:id="rId26"/>
    <p:sldId id="307" r:id="rId27"/>
    <p:sldId id="264" r:id="rId28"/>
    <p:sldId id="266" r:id="rId29"/>
    <p:sldId id="308"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9" d="100"/>
          <a:sy n="89" d="100"/>
        </p:scale>
        <p:origin x="34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C9CB1-2CDB-426E-8D8A-21F836B32660}" type="doc">
      <dgm:prSet loTypeId="urn:microsoft.com/office/officeart/2005/8/layout/bProcess4" loCatId="process" qsTypeId="urn:microsoft.com/office/officeart/2005/8/quickstyle/simple5" qsCatId="simple" csTypeId="urn:microsoft.com/office/officeart/2005/8/colors/accent1_4" csCatId="accent1" phldr="1"/>
      <dgm:spPr/>
      <dgm:t>
        <a:bodyPr/>
        <a:lstStyle/>
        <a:p>
          <a:endParaRPr lang="en-US"/>
        </a:p>
      </dgm:t>
    </dgm:pt>
    <dgm:pt modelId="{32FB37DE-C0C5-422E-9294-727460550B58}">
      <dgm:prSet phldrT="[Text]"/>
      <dgm:spPr/>
      <dgm:t>
        <a:bodyPr/>
        <a:lstStyle/>
        <a:p>
          <a:r>
            <a:rPr lang="en-US" dirty="0">
              <a:solidFill>
                <a:schemeClr val="accent1">
                  <a:lumMod val="50000"/>
                </a:schemeClr>
              </a:solidFill>
            </a:rPr>
            <a:t>Business And Data Understanding </a:t>
          </a:r>
        </a:p>
      </dgm:t>
    </dgm:pt>
    <dgm:pt modelId="{1891034E-B71F-4DE1-A888-02E92FDD0434}" type="parTrans" cxnId="{6F99547F-C53A-4E24-ABA6-DF8248B1EDC5}">
      <dgm:prSet/>
      <dgm:spPr/>
      <dgm:t>
        <a:bodyPr/>
        <a:lstStyle/>
        <a:p>
          <a:endParaRPr lang="en-US"/>
        </a:p>
      </dgm:t>
    </dgm:pt>
    <dgm:pt modelId="{191FB519-A67D-4C04-B571-24245A8C7821}" type="sibTrans" cxnId="{6F99547F-C53A-4E24-ABA6-DF8248B1EDC5}">
      <dgm:prSet/>
      <dgm:spPr/>
      <dgm:t>
        <a:bodyPr/>
        <a:lstStyle/>
        <a:p>
          <a:endParaRPr lang="en-US"/>
        </a:p>
      </dgm:t>
    </dgm:pt>
    <dgm:pt modelId="{E0486FCA-8E4B-4544-8F1D-2C459B18CE36}">
      <dgm:prSet phldrT="[Text]"/>
      <dgm:spPr/>
      <dgm:t>
        <a:bodyPr/>
        <a:lstStyle/>
        <a:p>
          <a:r>
            <a:rPr lang="en-US" dirty="0">
              <a:solidFill>
                <a:schemeClr val="accent1">
                  <a:lumMod val="50000"/>
                </a:schemeClr>
              </a:solidFill>
            </a:rPr>
            <a:t>Data Preparation</a:t>
          </a:r>
        </a:p>
      </dgm:t>
    </dgm:pt>
    <dgm:pt modelId="{C27C35F9-EF3F-4730-B29C-410491433B57}" type="parTrans" cxnId="{F9C8CCFC-7D8B-485C-92CF-78D4DB0FDC40}">
      <dgm:prSet/>
      <dgm:spPr/>
      <dgm:t>
        <a:bodyPr/>
        <a:lstStyle/>
        <a:p>
          <a:endParaRPr lang="en-US"/>
        </a:p>
      </dgm:t>
    </dgm:pt>
    <dgm:pt modelId="{30A0D4F3-60E5-4CB5-8708-C384EF81169B}" type="sibTrans" cxnId="{F9C8CCFC-7D8B-485C-92CF-78D4DB0FDC40}">
      <dgm:prSet/>
      <dgm:spPr/>
      <dgm:t>
        <a:bodyPr/>
        <a:lstStyle/>
        <a:p>
          <a:endParaRPr lang="en-US"/>
        </a:p>
      </dgm:t>
    </dgm:pt>
    <dgm:pt modelId="{29CEFBDA-4BAC-47CC-8469-9D439C57658D}">
      <dgm:prSet phldrT="[Text]"/>
      <dgm:spPr/>
      <dgm:t>
        <a:bodyPr/>
        <a:lstStyle/>
        <a:p>
          <a:r>
            <a:rPr lang="en-US" dirty="0">
              <a:solidFill>
                <a:schemeClr val="accent2">
                  <a:lumMod val="75000"/>
                </a:schemeClr>
              </a:solidFill>
            </a:rPr>
            <a:t>Segmentation of Data</a:t>
          </a:r>
        </a:p>
      </dgm:t>
    </dgm:pt>
    <dgm:pt modelId="{232B0887-D997-42CA-B4EC-58DEC375B7EB}" type="parTrans" cxnId="{E067EA70-EB67-4102-B28A-930B09324D0A}">
      <dgm:prSet/>
      <dgm:spPr/>
      <dgm:t>
        <a:bodyPr/>
        <a:lstStyle/>
        <a:p>
          <a:endParaRPr lang="en-US"/>
        </a:p>
      </dgm:t>
    </dgm:pt>
    <dgm:pt modelId="{C4C8E704-9AD3-4EC9-81C5-749722AB8C2D}" type="sibTrans" cxnId="{E067EA70-EB67-4102-B28A-930B09324D0A}">
      <dgm:prSet/>
      <dgm:spPr/>
      <dgm:t>
        <a:bodyPr/>
        <a:lstStyle/>
        <a:p>
          <a:endParaRPr lang="en-US"/>
        </a:p>
      </dgm:t>
    </dgm:pt>
    <dgm:pt modelId="{AAA7527E-6EF5-47AC-BBBE-49036C4D6271}">
      <dgm:prSet phldrT="[Text]"/>
      <dgm:spPr/>
      <dgm:t>
        <a:bodyPr/>
        <a:lstStyle/>
        <a:p>
          <a:r>
            <a:rPr lang="en-US" dirty="0">
              <a:solidFill>
                <a:schemeClr val="accent1">
                  <a:lumMod val="75000"/>
                </a:schemeClr>
              </a:solidFill>
            </a:rPr>
            <a:t>Selecting Top Two Segments</a:t>
          </a:r>
        </a:p>
      </dgm:t>
    </dgm:pt>
    <dgm:pt modelId="{EA3E0561-30E0-42E7-B845-585AF5022518}" type="parTrans" cxnId="{77E0A416-695C-487C-90A7-2C3A6F38E49C}">
      <dgm:prSet/>
      <dgm:spPr/>
      <dgm:t>
        <a:bodyPr/>
        <a:lstStyle/>
        <a:p>
          <a:endParaRPr lang="en-US"/>
        </a:p>
      </dgm:t>
    </dgm:pt>
    <dgm:pt modelId="{1EA89930-FBE7-4469-83C3-087C07E1C423}" type="sibTrans" cxnId="{77E0A416-695C-487C-90A7-2C3A6F38E49C}">
      <dgm:prSet/>
      <dgm:spPr/>
      <dgm:t>
        <a:bodyPr/>
        <a:lstStyle/>
        <a:p>
          <a:endParaRPr lang="en-US"/>
        </a:p>
      </dgm:t>
    </dgm:pt>
    <dgm:pt modelId="{8703DE1C-BABA-41E0-ACD0-F82F0A29F510}">
      <dgm:prSet phldrT="[Text]"/>
      <dgm:spPr/>
      <dgm:t>
        <a:bodyPr/>
        <a:lstStyle/>
        <a:p>
          <a:r>
            <a:rPr lang="en-US" dirty="0">
              <a:solidFill>
                <a:schemeClr val="accent1">
                  <a:lumMod val="75000"/>
                </a:schemeClr>
              </a:solidFill>
            </a:rPr>
            <a:t>Smoothening  of Data</a:t>
          </a:r>
        </a:p>
      </dgm:t>
    </dgm:pt>
    <dgm:pt modelId="{8DB3DC54-A658-4A99-8D8C-2F2CFC72EE2E}" type="parTrans" cxnId="{780F4478-8819-436F-8696-39AB4AA836C7}">
      <dgm:prSet/>
      <dgm:spPr/>
      <dgm:t>
        <a:bodyPr/>
        <a:lstStyle/>
        <a:p>
          <a:endParaRPr lang="en-US"/>
        </a:p>
      </dgm:t>
    </dgm:pt>
    <dgm:pt modelId="{F6C22ACA-86AC-4BBC-ABE4-5C252BC89BEA}" type="sibTrans" cxnId="{780F4478-8819-436F-8696-39AB4AA836C7}">
      <dgm:prSet/>
      <dgm:spPr/>
      <dgm:t>
        <a:bodyPr/>
        <a:lstStyle/>
        <a:p>
          <a:endParaRPr lang="en-US"/>
        </a:p>
      </dgm:t>
    </dgm:pt>
    <dgm:pt modelId="{B770D515-9C4B-44BE-857A-630C67AA62D4}">
      <dgm:prSet phldrT="[Text]"/>
      <dgm:spPr/>
      <dgm:t>
        <a:bodyPr/>
        <a:lstStyle/>
        <a:p>
          <a:r>
            <a:rPr lang="en-US" dirty="0">
              <a:solidFill>
                <a:schemeClr val="accent1">
                  <a:lumMod val="50000"/>
                </a:schemeClr>
              </a:solidFill>
            </a:rPr>
            <a:t>Conversion to Time Series</a:t>
          </a:r>
        </a:p>
      </dgm:t>
    </dgm:pt>
    <dgm:pt modelId="{3F08F5E4-C066-4799-BD41-8B6D6D91E475}" type="parTrans" cxnId="{629F6B66-4990-4FA0-8919-9908D7CAD00F}">
      <dgm:prSet/>
      <dgm:spPr/>
      <dgm:t>
        <a:bodyPr/>
        <a:lstStyle/>
        <a:p>
          <a:endParaRPr lang="en-US"/>
        </a:p>
      </dgm:t>
    </dgm:pt>
    <dgm:pt modelId="{C286C92B-7A6C-44A6-B664-AF02ACBFC627}" type="sibTrans" cxnId="{629F6B66-4990-4FA0-8919-9908D7CAD00F}">
      <dgm:prSet/>
      <dgm:spPr/>
      <dgm:t>
        <a:bodyPr/>
        <a:lstStyle/>
        <a:p>
          <a:endParaRPr lang="en-US"/>
        </a:p>
      </dgm:t>
    </dgm:pt>
    <dgm:pt modelId="{FBBCD8AF-D337-462A-871F-C12E72F515BF}">
      <dgm:prSet phldrT="[Text]"/>
      <dgm:spPr/>
      <dgm:t>
        <a:bodyPr/>
        <a:lstStyle/>
        <a:p>
          <a:r>
            <a:rPr lang="en-US" dirty="0">
              <a:solidFill>
                <a:schemeClr val="accent2">
                  <a:lumMod val="75000"/>
                </a:schemeClr>
              </a:solidFill>
            </a:rPr>
            <a:t>Segregating Test and Train Data</a:t>
          </a:r>
        </a:p>
      </dgm:t>
    </dgm:pt>
    <dgm:pt modelId="{99857A98-59B7-4355-8B17-8D5F5173289E}" type="parTrans" cxnId="{E14639CC-90E8-4DD2-8311-8F2DA7CD5CA3}">
      <dgm:prSet/>
      <dgm:spPr/>
      <dgm:t>
        <a:bodyPr/>
        <a:lstStyle/>
        <a:p>
          <a:endParaRPr lang="en-US"/>
        </a:p>
      </dgm:t>
    </dgm:pt>
    <dgm:pt modelId="{87A49490-E45A-4314-B007-1896CC658622}" type="sibTrans" cxnId="{E14639CC-90E8-4DD2-8311-8F2DA7CD5CA3}">
      <dgm:prSet/>
      <dgm:spPr/>
      <dgm:t>
        <a:bodyPr/>
        <a:lstStyle/>
        <a:p>
          <a:endParaRPr lang="en-US"/>
        </a:p>
      </dgm:t>
    </dgm:pt>
    <dgm:pt modelId="{6A5A6DA9-5D32-409F-BB8A-ED842F199F03}">
      <dgm:prSet phldrT="[Text]"/>
      <dgm:spPr/>
      <dgm:t>
        <a:bodyPr/>
        <a:lstStyle/>
        <a:p>
          <a:r>
            <a:rPr lang="en-US" dirty="0">
              <a:solidFill>
                <a:schemeClr val="accent1">
                  <a:lumMod val="50000"/>
                </a:schemeClr>
              </a:solidFill>
            </a:rPr>
            <a:t>Model Evaluation </a:t>
          </a:r>
        </a:p>
      </dgm:t>
    </dgm:pt>
    <dgm:pt modelId="{B6DC5DF9-BF63-4C32-8466-86E0FC877D97}" type="parTrans" cxnId="{6860B027-2EB9-4E04-9426-885183ACA3C6}">
      <dgm:prSet/>
      <dgm:spPr/>
      <dgm:t>
        <a:bodyPr/>
        <a:lstStyle/>
        <a:p>
          <a:endParaRPr lang="en-US"/>
        </a:p>
      </dgm:t>
    </dgm:pt>
    <dgm:pt modelId="{75CAE417-225F-4C34-BDD7-FA52C65CF951}" type="sibTrans" cxnId="{6860B027-2EB9-4E04-9426-885183ACA3C6}">
      <dgm:prSet/>
      <dgm:spPr/>
      <dgm:t>
        <a:bodyPr/>
        <a:lstStyle/>
        <a:p>
          <a:endParaRPr lang="en-US"/>
        </a:p>
      </dgm:t>
    </dgm:pt>
    <dgm:pt modelId="{601DBE65-451D-4895-828B-79365D34802F}">
      <dgm:prSet phldrT="[Text]"/>
      <dgm:spPr/>
      <dgm:t>
        <a:bodyPr/>
        <a:lstStyle/>
        <a:p>
          <a:r>
            <a:rPr lang="en-US" dirty="0"/>
            <a:t> </a:t>
          </a:r>
          <a:r>
            <a:rPr lang="en-US" dirty="0">
              <a:solidFill>
                <a:schemeClr val="accent1">
                  <a:lumMod val="50000"/>
                </a:schemeClr>
              </a:solidFill>
            </a:rPr>
            <a:t>Model Designing</a:t>
          </a:r>
        </a:p>
      </dgm:t>
    </dgm:pt>
    <dgm:pt modelId="{B3C95162-5031-4082-8840-DAA0C535C281}" type="sibTrans" cxnId="{C68FE96F-232A-47E6-A27D-1C8340FC6EE6}">
      <dgm:prSet/>
      <dgm:spPr/>
      <dgm:t>
        <a:bodyPr/>
        <a:lstStyle/>
        <a:p>
          <a:endParaRPr lang="en-US"/>
        </a:p>
      </dgm:t>
    </dgm:pt>
    <dgm:pt modelId="{074CF1A7-91BD-4FF1-8C83-93DC282465D2}" type="parTrans" cxnId="{C68FE96F-232A-47E6-A27D-1C8340FC6EE6}">
      <dgm:prSet/>
      <dgm:spPr/>
      <dgm:t>
        <a:bodyPr/>
        <a:lstStyle/>
        <a:p>
          <a:endParaRPr lang="en-US"/>
        </a:p>
      </dgm:t>
    </dgm:pt>
    <dgm:pt modelId="{1D14C1DB-40BF-4ED6-BA9D-95EAF320EC93}" type="pres">
      <dgm:prSet presAssocID="{3D6C9CB1-2CDB-426E-8D8A-21F836B32660}" presName="Name0" presStyleCnt="0">
        <dgm:presLayoutVars>
          <dgm:dir/>
          <dgm:resizeHandles/>
        </dgm:presLayoutVars>
      </dgm:prSet>
      <dgm:spPr/>
      <dgm:t>
        <a:bodyPr/>
        <a:lstStyle/>
        <a:p>
          <a:endParaRPr lang="en-US"/>
        </a:p>
      </dgm:t>
    </dgm:pt>
    <dgm:pt modelId="{5DD0C802-6429-4A15-BC16-331F36B47BA7}" type="pres">
      <dgm:prSet presAssocID="{32FB37DE-C0C5-422E-9294-727460550B58}" presName="compNode" presStyleCnt="0"/>
      <dgm:spPr/>
      <dgm:t>
        <a:bodyPr/>
        <a:lstStyle/>
        <a:p>
          <a:endParaRPr lang="en-IN"/>
        </a:p>
      </dgm:t>
    </dgm:pt>
    <dgm:pt modelId="{8E6ACD4B-C45E-4F61-8C52-4B5618A49194}" type="pres">
      <dgm:prSet presAssocID="{32FB37DE-C0C5-422E-9294-727460550B58}" presName="dummyConnPt" presStyleCnt="0"/>
      <dgm:spPr/>
      <dgm:t>
        <a:bodyPr/>
        <a:lstStyle/>
        <a:p>
          <a:endParaRPr lang="en-IN"/>
        </a:p>
      </dgm:t>
    </dgm:pt>
    <dgm:pt modelId="{A0DA71F1-8435-4CD5-A52E-93774D5E005E}" type="pres">
      <dgm:prSet presAssocID="{32FB37DE-C0C5-422E-9294-727460550B58}" presName="node" presStyleLbl="node1" presStyleIdx="0" presStyleCnt="9">
        <dgm:presLayoutVars>
          <dgm:bulletEnabled val="1"/>
        </dgm:presLayoutVars>
      </dgm:prSet>
      <dgm:spPr/>
      <dgm:t>
        <a:bodyPr/>
        <a:lstStyle/>
        <a:p>
          <a:endParaRPr lang="en-US"/>
        </a:p>
      </dgm:t>
    </dgm:pt>
    <dgm:pt modelId="{7CDC9A23-89B6-497A-B679-74D16314F0C8}" type="pres">
      <dgm:prSet presAssocID="{191FB519-A67D-4C04-B571-24245A8C7821}" presName="sibTrans" presStyleLbl="bgSibTrans2D1" presStyleIdx="0" presStyleCnt="8"/>
      <dgm:spPr/>
      <dgm:t>
        <a:bodyPr/>
        <a:lstStyle/>
        <a:p>
          <a:endParaRPr lang="en-US"/>
        </a:p>
      </dgm:t>
    </dgm:pt>
    <dgm:pt modelId="{086BCE20-87DE-40C4-A838-1A1B4AD955BE}" type="pres">
      <dgm:prSet presAssocID="{E0486FCA-8E4B-4544-8F1D-2C459B18CE36}" presName="compNode" presStyleCnt="0"/>
      <dgm:spPr/>
      <dgm:t>
        <a:bodyPr/>
        <a:lstStyle/>
        <a:p>
          <a:endParaRPr lang="en-IN"/>
        </a:p>
      </dgm:t>
    </dgm:pt>
    <dgm:pt modelId="{30F80C6A-9BD5-4676-AD85-43C45F184EC2}" type="pres">
      <dgm:prSet presAssocID="{E0486FCA-8E4B-4544-8F1D-2C459B18CE36}" presName="dummyConnPt" presStyleCnt="0"/>
      <dgm:spPr/>
      <dgm:t>
        <a:bodyPr/>
        <a:lstStyle/>
        <a:p>
          <a:endParaRPr lang="en-IN"/>
        </a:p>
      </dgm:t>
    </dgm:pt>
    <dgm:pt modelId="{386560C5-4036-4E3B-B984-5D05FABFB58F}" type="pres">
      <dgm:prSet presAssocID="{E0486FCA-8E4B-4544-8F1D-2C459B18CE36}" presName="node" presStyleLbl="node1" presStyleIdx="1" presStyleCnt="9" custLinFactNeighborX="-1474" custLinFactNeighborY="1842">
        <dgm:presLayoutVars>
          <dgm:bulletEnabled val="1"/>
        </dgm:presLayoutVars>
      </dgm:prSet>
      <dgm:spPr/>
      <dgm:t>
        <a:bodyPr/>
        <a:lstStyle/>
        <a:p>
          <a:endParaRPr lang="en-US"/>
        </a:p>
      </dgm:t>
    </dgm:pt>
    <dgm:pt modelId="{06A7C572-B0EB-4377-B634-B95EFBAE8947}" type="pres">
      <dgm:prSet presAssocID="{30A0D4F3-60E5-4CB5-8708-C384EF81169B}" presName="sibTrans" presStyleLbl="bgSibTrans2D1" presStyleIdx="1" presStyleCnt="8"/>
      <dgm:spPr/>
      <dgm:t>
        <a:bodyPr/>
        <a:lstStyle/>
        <a:p>
          <a:endParaRPr lang="en-US"/>
        </a:p>
      </dgm:t>
    </dgm:pt>
    <dgm:pt modelId="{B44398CE-E972-4D51-BB1F-1D36E75046D0}" type="pres">
      <dgm:prSet presAssocID="{29CEFBDA-4BAC-47CC-8469-9D439C57658D}" presName="compNode" presStyleCnt="0"/>
      <dgm:spPr/>
      <dgm:t>
        <a:bodyPr/>
        <a:lstStyle/>
        <a:p>
          <a:endParaRPr lang="en-IN"/>
        </a:p>
      </dgm:t>
    </dgm:pt>
    <dgm:pt modelId="{FF8AA3F5-B0C8-4FE7-B8CA-7165F314BD7E}" type="pres">
      <dgm:prSet presAssocID="{29CEFBDA-4BAC-47CC-8469-9D439C57658D}" presName="dummyConnPt" presStyleCnt="0"/>
      <dgm:spPr/>
      <dgm:t>
        <a:bodyPr/>
        <a:lstStyle/>
        <a:p>
          <a:endParaRPr lang="en-IN"/>
        </a:p>
      </dgm:t>
    </dgm:pt>
    <dgm:pt modelId="{8B161DC9-A479-4ABD-B09B-28E2C564C53A}" type="pres">
      <dgm:prSet presAssocID="{29CEFBDA-4BAC-47CC-8469-9D439C57658D}" presName="node" presStyleLbl="node1" presStyleIdx="2" presStyleCnt="9" custLinFactNeighborX="737" custLinFactNeighborY="2456">
        <dgm:presLayoutVars>
          <dgm:bulletEnabled val="1"/>
        </dgm:presLayoutVars>
      </dgm:prSet>
      <dgm:spPr/>
      <dgm:t>
        <a:bodyPr/>
        <a:lstStyle/>
        <a:p>
          <a:endParaRPr lang="en-US"/>
        </a:p>
      </dgm:t>
    </dgm:pt>
    <dgm:pt modelId="{9635A6A4-BF37-4821-B9D2-B402E5C1D54E}" type="pres">
      <dgm:prSet presAssocID="{C4C8E704-9AD3-4EC9-81C5-749722AB8C2D}" presName="sibTrans" presStyleLbl="bgSibTrans2D1" presStyleIdx="2" presStyleCnt="8"/>
      <dgm:spPr/>
      <dgm:t>
        <a:bodyPr/>
        <a:lstStyle/>
        <a:p>
          <a:endParaRPr lang="en-US"/>
        </a:p>
      </dgm:t>
    </dgm:pt>
    <dgm:pt modelId="{C79240A7-A88B-437B-835A-385E0A03BE6E}" type="pres">
      <dgm:prSet presAssocID="{AAA7527E-6EF5-47AC-BBBE-49036C4D6271}" presName="compNode" presStyleCnt="0"/>
      <dgm:spPr/>
      <dgm:t>
        <a:bodyPr/>
        <a:lstStyle/>
        <a:p>
          <a:endParaRPr lang="en-IN"/>
        </a:p>
      </dgm:t>
    </dgm:pt>
    <dgm:pt modelId="{36D1C425-955F-4AC3-8AB2-824EE1FA74D9}" type="pres">
      <dgm:prSet presAssocID="{AAA7527E-6EF5-47AC-BBBE-49036C4D6271}" presName="dummyConnPt" presStyleCnt="0"/>
      <dgm:spPr/>
      <dgm:t>
        <a:bodyPr/>
        <a:lstStyle/>
        <a:p>
          <a:endParaRPr lang="en-IN"/>
        </a:p>
      </dgm:t>
    </dgm:pt>
    <dgm:pt modelId="{14B64041-2FAC-4A3D-AD5A-0D90E3D76A76}" type="pres">
      <dgm:prSet presAssocID="{AAA7527E-6EF5-47AC-BBBE-49036C4D6271}" presName="node" presStyleLbl="node1" presStyleIdx="3" presStyleCnt="9" custLinFactNeighborX="812" custLinFactNeighborY="677">
        <dgm:presLayoutVars>
          <dgm:bulletEnabled val="1"/>
        </dgm:presLayoutVars>
      </dgm:prSet>
      <dgm:spPr/>
      <dgm:t>
        <a:bodyPr/>
        <a:lstStyle/>
        <a:p>
          <a:endParaRPr lang="en-US"/>
        </a:p>
      </dgm:t>
    </dgm:pt>
    <dgm:pt modelId="{5D69F51F-BEA8-4183-B35E-D0B203265C37}" type="pres">
      <dgm:prSet presAssocID="{1EA89930-FBE7-4469-83C3-087C07E1C423}" presName="sibTrans" presStyleLbl="bgSibTrans2D1" presStyleIdx="3" presStyleCnt="8"/>
      <dgm:spPr/>
      <dgm:t>
        <a:bodyPr/>
        <a:lstStyle/>
        <a:p>
          <a:endParaRPr lang="en-US"/>
        </a:p>
      </dgm:t>
    </dgm:pt>
    <dgm:pt modelId="{AD3BF322-CD6D-4B09-B763-07715EC49D14}" type="pres">
      <dgm:prSet presAssocID="{8703DE1C-BABA-41E0-ACD0-F82F0A29F510}" presName="compNode" presStyleCnt="0"/>
      <dgm:spPr/>
      <dgm:t>
        <a:bodyPr/>
        <a:lstStyle/>
        <a:p>
          <a:endParaRPr lang="en-IN"/>
        </a:p>
      </dgm:t>
    </dgm:pt>
    <dgm:pt modelId="{C733BA3C-6859-4C11-9BB0-B3E551F8A50A}" type="pres">
      <dgm:prSet presAssocID="{8703DE1C-BABA-41E0-ACD0-F82F0A29F510}" presName="dummyConnPt" presStyleCnt="0"/>
      <dgm:spPr/>
      <dgm:t>
        <a:bodyPr/>
        <a:lstStyle/>
        <a:p>
          <a:endParaRPr lang="en-IN"/>
        </a:p>
      </dgm:t>
    </dgm:pt>
    <dgm:pt modelId="{A5461BBE-DF23-4E64-BA08-A6D6DE0499D5}" type="pres">
      <dgm:prSet presAssocID="{8703DE1C-BABA-41E0-ACD0-F82F0A29F510}" presName="node" presStyleLbl="node1" presStyleIdx="4" presStyleCnt="9">
        <dgm:presLayoutVars>
          <dgm:bulletEnabled val="1"/>
        </dgm:presLayoutVars>
      </dgm:prSet>
      <dgm:spPr/>
      <dgm:t>
        <a:bodyPr/>
        <a:lstStyle/>
        <a:p>
          <a:endParaRPr lang="en-US"/>
        </a:p>
      </dgm:t>
    </dgm:pt>
    <dgm:pt modelId="{98378D7F-8BDA-4B56-9EFE-02C24424282B}" type="pres">
      <dgm:prSet presAssocID="{F6C22ACA-86AC-4BBC-ABE4-5C252BC89BEA}" presName="sibTrans" presStyleLbl="bgSibTrans2D1" presStyleIdx="4" presStyleCnt="8"/>
      <dgm:spPr/>
      <dgm:t>
        <a:bodyPr/>
        <a:lstStyle/>
        <a:p>
          <a:endParaRPr lang="en-US"/>
        </a:p>
      </dgm:t>
    </dgm:pt>
    <dgm:pt modelId="{63470B2D-1144-4067-A61A-BCD752F0307C}" type="pres">
      <dgm:prSet presAssocID="{B770D515-9C4B-44BE-857A-630C67AA62D4}" presName="compNode" presStyleCnt="0"/>
      <dgm:spPr/>
      <dgm:t>
        <a:bodyPr/>
        <a:lstStyle/>
        <a:p>
          <a:endParaRPr lang="en-IN"/>
        </a:p>
      </dgm:t>
    </dgm:pt>
    <dgm:pt modelId="{9CF33743-A7D8-4305-A6D3-CFA32C2FF737}" type="pres">
      <dgm:prSet presAssocID="{B770D515-9C4B-44BE-857A-630C67AA62D4}" presName="dummyConnPt" presStyleCnt="0"/>
      <dgm:spPr/>
      <dgm:t>
        <a:bodyPr/>
        <a:lstStyle/>
        <a:p>
          <a:endParaRPr lang="en-IN"/>
        </a:p>
      </dgm:t>
    </dgm:pt>
    <dgm:pt modelId="{A9C7A728-43CA-4702-9039-704BFA6F09DF}" type="pres">
      <dgm:prSet presAssocID="{B770D515-9C4B-44BE-857A-630C67AA62D4}" presName="node" presStyleLbl="node1" presStyleIdx="5" presStyleCnt="9" custLinFactNeighborX="-406" custLinFactNeighborY="3385">
        <dgm:presLayoutVars>
          <dgm:bulletEnabled val="1"/>
        </dgm:presLayoutVars>
      </dgm:prSet>
      <dgm:spPr/>
      <dgm:t>
        <a:bodyPr/>
        <a:lstStyle/>
        <a:p>
          <a:endParaRPr lang="en-US"/>
        </a:p>
      </dgm:t>
    </dgm:pt>
    <dgm:pt modelId="{7A2F1C40-A3EE-4F10-87AF-7ADCBE406925}" type="pres">
      <dgm:prSet presAssocID="{C286C92B-7A6C-44A6-B664-AF02ACBFC627}" presName="sibTrans" presStyleLbl="bgSibTrans2D1" presStyleIdx="5" presStyleCnt="8"/>
      <dgm:spPr/>
      <dgm:t>
        <a:bodyPr/>
        <a:lstStyle/>
        <a:p>
          <a:endParaRPr lang="en-US"/>
        </a:p>
      </dgm:t>
    </dgm:pt>
    <dgm:pt modelId="{4DB81390-B846-4436-8639-29574B2F7F66}" type="pres">
      <dgm:prSet presAssocID="{FBBCD8AF-D337-462A-871F-C12E72F515BF}" presName="compNode" presStyleCnt="0"/>
      <dgm:spPr/>
      <dgm:t>
        <a:bodyPr/>
        <a:lstStyle/>
        <a:p>
          <a:endParaRPr lang="en-IN"/>
        </a:p>
      </dgm:t>
    </dgm:pt>
    <dgm:pt modelId="{64D8E4A7-8075-4E2E-A554-8354B3F065B1}" type="pres">
      <dgm:prSet presAssocID="{FBBCD8AF-D337-462A-871F-C12E72F515BF}" presName="dummyConnPt" presStyleCnt="0"/>
      <dgm:spPr/>
      <dgm:t>
        <a:bodyPr/>
        <a:lstStyle/>
        <a:p>
          <a:endParaRPr lang="en-IN"/>
        </a:p>
      </dgm:t>
    </dgm:pt>
    <dgm:pt modelId="{717C94CC-3583-4AF3-AB93-A2E02C7450D7}" type="pres">
      <dgm:prSet presAssocID="{FBBCD8AF-D337-462A-871F-C12E72F515BF}" presName="node" presStyleLbl="node1" presStyleIdx="6" presStyleCnt="9">
        <dgm:presLayoutVars>
          <dgm:bulletEnabled val="1"/>
        </dgm:presLayoutVars>
      </dgm:prSet>
      <dgm:spPr/>
      <dgm:t>
        <a:bodyPr/>
        <a:lstStyle/>
        <a:p>
          <a:endParaRPr lang="en-US"/>
        </a:p>
      </dgm:t>
    </dgm:pt>
    <dgm:pt modelId="{71B003D5-9192-4712-B5AD-2A4C77BD41EF}" type="pres">
      <dgm:prSet presAssocID="{87A49490-E45A-4314-B007-1896CC658622}" presName="sibTrans" presStyleLbl="bgSibTrans2D1" presStyleIdx="6" presStyleCnt="8"/>
      <dgm:spPr/>
      <dgm:t>
        <a:bodyPr/>
        <a:lstStyle/>
        <a:p>
          <a:endParaRPr lang="en-US"/>
        </a:p>
      </dgm:t>
    </dgm:pt>
    <dgm:pt modelId="{AE4DC6FD-EBCC-44EE-AB1B-87D7C436C70B}" type="pres">
      <dgm:prSet presAssocID="{601DBE65-451D-4895-828B-79365D34802F}" presName="compNode" presStyleCnt="0"/>
      <dgm:spPr/>
      <dgm:t>
        <a:bodyPr/>
        <a:lstStyle/>
        <a:p>
          <a:endParaRPr lang="en-IN"/>
        </a:p>
      </dgm:t>
    </dgm:pt>
    <dgm:pt modelId="{D16F2BB8-250B-4D84-BF1A-07D086B34A11}" type="pres">
      <dgm:prSet presAssocID="{601DBE65-451D-4895-828B-79365D34802F}" presName="dummyConnPt" presStyleCnt="0"/>
      <dgm:spPr/>
      <dgm:t>
        <a:bodyPr/>
        <a:lstStyle/>
        <a:p>
          <a:endParaRPr lang="en-IN"/>
        </a:p>
      </dgm:t>
    </dgm:pt>
    <dgm:pt modelId="{C09D6C85-2C46-4EA6-9A08-578852B3DF9A}" type="pres">
      <dgm:prSet presAssocID="{601DBE65-451D-4895-828B-79365D34802F}" presName="node" presStyleLbl="node1" presStyleIdx="7" presStyleCnt="9">
        <dgm:presLayoutVars>
          <dgm:bulletEnabled val="1"/>
        </dgm:presLayoutVars>
      </dgm:prSet>
      <dgm:spPr/>
      <dgm:t>
        <a:bodyPr/>
        <a:lstStyle/>
        <a:p>
          <a:endParaRPr lang="en-US"/>
        </a:p>
      </dgm:t>
    </dgm:pt>
    <dgm:pt modelId="{86A7F7A9-56B2-4D9B-8A9A-04FE459B76B2}" type="pres">
      <dgm:prSet presAssocID="{B3C95162-5031-4082-8840-DAA0C535C281}" presName="sibTrans" presStyleLbl="bgSibTrans2D1" presStyleIdx="7" presStyleCnt="8"/>
      <dgm:spPr/>
      <dgm:t>
        <a:bodyPr/>
        <a:lstStyle/>
        <a:p>
          <a:endParaRPr lang="en-US"/>
        </a:p>
      </dgm:t>
    </dgm:pt>
    <dgm:pt modelId="{AE9D957B-8733-437B-8CF2-ADECD91A21BE}" type="pres">
      <dgm:prSet presAssocID="{6A5A6DA9-5D32-409F-BB8A-ED842F199F03}" presName="compNode" presStyleCnt="0"/>
      <dgm:spPr/>
      <dgm:t>
        <a:bodyPr/>
        <a:lstStyle/>
        <a:p>
          <a:endParaRPr lang="en-IN"/>
        </a:p>
      </dgm:t>
    </dgm:pt>
    <dgm:pt modelId="{E0772A06-0A52-4905-B36D-EDABCE860558}" type="pres">
      <dgm:prSet presAssocID="{6A5A6DA9-5D32-409F-BB8A-ED842F199F03}" presName="dummyConnPt" presStyleCnt="0"/>
      <dgm:spPr/>
      <dgm:t>
        <a:bodyPr/>
        <a:lstStyle/>
        <a:p>
          <a:endParaRPr lang="en-IN"/>
        </a:p>
      </dgm:t>
    </dgm:pt>
    <dgm:pt modelId="{8E9E18F0-9C6C-4A72-90C6-D6545019EBBF}" type="pres">
      <dgm:prSet presAssocID="{6A5A6DA9-5D32-409F-BB8A-ED842F199F03}" presName="node" presStyleLbl="node1" presStyleIdx="8" presStyleCnt="9">
        <dgm:presLayoutVars>
          <dgm:bulletEnabled val="1"/>
        </dgm:presLayoutVars>
      </dgm:prSet>
      <dgm:spPr/>
      <dgm:t>
        <a:bodyPr/>
        <a:lstStyle/>
        <a:p>
          <a:endParaRPr lang="en-US"/>
        </a:p>
      </dgm:t>
    </dgm:pt>
  </dgm:ptLst>
  <dgm:cxnLst>
    <dgm:cxn modelId="{151B811B-4FA0-40B7-9A02-91EF8525F616}" type="presOf" srcId="{3D6C9CB1-2CDB-426E-8D8A-21F836B32660}" destId="{1D14C1DB-40BF-4ED6-BA9D-95EAF320EC93}" srcOrd="0" destOrd="0" presId="urn:microsoft.com/office/officeart/2005/8/layout/bProcess4"/>
    <dgm:cxn modelId="{BBBDD47A-5E9F-4D39-8C9B-28C1EEEF1C26}" type="presOf" srcId="{C4C8E704-9AD3-4EC9-81C5-749722AB8C2D}" destId="{9635A6A4-BF37-4821-B9D2-B402E5C1D54E}" srcOrd="0" destOrd="0" presId="urn:microsoft.com/office/officeart/2005/8/layout/bProcess4"/>
    <dgm:cxn modelId="{F9C8CCFC-7D8B-485C-92CF-78D4DB0FDC40}" srcId="{3D6C9CB1-2CDB-426E-8D8A-21F836B32660}" destId="{E0486FCA-8E4B-4544-8F1D-2C459B18CE36}" srcOrd="1" destOrd="0" parTransId="{C27C35F9-EF3F-4730-B29C-410491433B57}" sibTransId="{30A0D4F3-60E5-4CB5-8708-C384EF81169B}"/>
    <dgm:cxn modelId="{6860B027-2EB9-4E04-9426-885183ACA3C6}" srcId="{3D6C9CB1-2CDB-426E-8D8A-21F836B32660}" destId="{6A5A6DA9-5D32-409F-BB8A-ED842F199F03}" srcOrd="8" destOrd="0" parTransId="{B6DC5DF9-BF63-4C32-8466-86E0FC877D97}" sibTransId="{75CAE417-225F-4C34-BDD7-FA52C65CF951}"/>
    <dgm:cxn modelId="{780F4478-8819-436F-8696-39AB4AA836C7}" srcId="{3D6C9CB1-2CDB-426E-8D8A-21F836B32660}" destId="{8703DE1C-BABA-41E0-ACD0-F82F0A29F510}" srcOrd="4" destOrd="0" parTransId="{8DB3DC54-A658-4A99-8D8C-2F2CFC72EE2E}" sibTransId="{F6C22ACA-86AC-4BBC-ABE4-5C252BC89BEA}"/>
    <dgm:cxn modelId="{F473B3E2-90D6-492B-8C38-A88878C1DC35}" type="presOf" srcId="{601DBE65-451D-4895-828B-79365D34802F}" destId="{C09D6C85-2C46-4EA6-9A08-578852B3DF9A}" srcOrd="0" destOrd="0" presId="urn:microsoft.com/office/officeart/2005/8/layout/bProcess4"/>
    <dgm:cxn modelId="{F1796711-E1B5-43DF-9139-BF6BE5A87354}" type="presOf" srcId="{F6C22ACA-86AC-4BBC-ABE4-5C252BC89BEA}" destId="{98378D7F-8BDA-4B56-9EFE-02C24424282B}" srcOrd="0" destOrd="0" presId="urn:microsoft.com/office/officeart/2005/8/layout/bProcess4"/>
    <dgm:cxn modelId="{77E0A416-695C-487C-90A7-2C3A6F38E49C}" srcId="{3D6C9CB1-2CDB-426E-8D8A-21F836B32660}" destId="{AAA7527E-6EF5-47AC-BBBE-49036C4D6271}" srcOrd="3" destOrd="0" parTransId="{EA3E0561-30E0-42E7-B845-585AF5022518}" sibTransId="{1EA89930-FBE7-4469-83C3-087C07E1C423}"/>
    <dgm:cxn modelId="{629F6B66-4990-4FA0-8919-9908D7CAD00F}" srcId="{3D6C9CB1-2CDB-426E-8D8A-21F836B32660}" destId="{B770D515-9C4B-44BE-857A-630C67AA62D4}" srcOrd="5" destOrd="0" parTransId="{3F08F5E4-C066-4799-BD41-8B6D6D91E475}" sibTransId="{C286C92B-7A6C-44A6-B664-AF02ACBFC627}"/>
    <dgm:cxn modelId="{A2883ACA-A553-4AE1-BBC8-D7D6E4F285DA}" type="presOf" srcId="{6A5A6DA9-5D32-409F-BB8A-ED842F199F03}" destId="{8E9E18F0-9C6C-4A72-90C6-D6545019EBBF}" srcOrd="0" destOrd="0" presId="urn:microsoft.com/office/officeart/2005/8/layout/bProcess4"/>
    <dgm:cxn modelId="{244A4A86-C660-4F55-B779-7CA530FDFDCA}" type="presOf" srcId="{1EA89930-FBE7-4469-83C3-087C07E1C423}" destId="{5D69F51F-BEA8-4183-B35E-D0B203265C37}" srcOrd="0" destOrd="0" presId="urn:microsoft.com/office/officeart/2005/8/layout/bProcess4"/>
    <dgm:cxn modelId="{6F99547F-C53A-4E24-ABA6-DF8248B1EDC5}" srcId="{3D6C9CB1-2CDB-426E-8D8A-21F836B32660}" destId="{32FB37DE-C0C5-422E-9294-727460550B58}" srcOrd="0" destOrd="0" parTransId="{1891034E-B71F-4DE1-A888-02E92FDD0434}" sibTransId="{191FB519-A67D-4C04-B571-24245A8C7821}"/>
    <dgm:cxn modelId="{E14639CC-90E8-4DD2-8311-8F2DA7CD5CA3}" srcId="{3D6C9CB1-2CDB-426E-8D8A-21F836B32660}" destId="{FBBCD8AF-D337-462A-871F-C12E72F515BF}" srcOrd="6" destOrd="0" parTransId="{99857A98-59B7-4355-8B17-8D5F5173289E}" sibTransId="{87A49490-E45A-4314-B007-1896CC658622}"/>
    <dgm:cxn modelId="{3F06F825-460F-49B8-AD66-E94F5633C027}" type="presOf" srcId="{E0486FCA-8E4B-4544-8F1D-2C459B18CE36}" destId="{386560C5-4036-4E3B-B984-5D05FABFB58F}" srcOrd="0" destOrd="0" presId="urn:microsoft.com/office/officeart/2005/8/layout/bProcess4"/>
    <dgm:cxn modelId="{AC040A60-3C75-437B-96ED-5A59718AE1F4}" type="presOf" srcId="{87A49490-E45A-4314-B007-1896CC658622}" destId="{71B003D5-9192-4712-B5AD-2A4C77BD41EF}" srcOrd="0" destOrd="0" presId="urn:microsoft.com/office/officeart/2005/8/layout/bProcess4"/>
    <dgm:cxn modelId="{C32C0C06-CCC5-4455-996F-914121729CEA}" type="presOf" srcId="{30A0D4F3-60E5-4CB5-8708-C384EF81169B}" destId="{06A7C572-B0EB-4377-B634-B95EFBAE8947}" srcOrd="0" destOrd="0" presId="urn:microsoft.com/office/officeart/2005/8/layout/bProcess4"/>
    <dgm:cxn modelId="{1D945ADA-C30C-40C0-98E9-0E32B8CD0F1E}" type="presOf" srcId="{B3C95162-5031-4082-8840-DAA0C535C281}" destId="{86A7F7A9-56B2-4D9B-8A9A-04FE459B76B2}" srcOrd="0" destOrd="0" presId="urn:microsoft.com/office/officeart/2005/8/layout/bProcess4"/>
    <dgm:cxn modelId="{27C5E1AB-48C9-4073-864B-AFE6F10D5C37}" type="presOf" srcId="{191FB519-A67D-4C04-B571-24245A8C7821}" destId="{7CDC9A23-89B6-497A-B679-74D16314F0C8}" srcOrd="0" destOrd="0" presId="urn:microsoft.com/office/officeart/2005/8/layout/bProcess4"/>
    <dgm:cxn modelId="{9A670C1D-7976-406D-BF8C-8D1F250832A6}" type="presOf" srcId="{29CEFBDA-4BAC-47CC-8469-9D439C57658D}" destId="{8B161DC9-A479-4ABD-B09B-28E2C564C53A}" srcOrd="0" destOrd="0" presId="urn:microsoft.com/office/officeart/2005/8/layout/bProcess4"/>
    <dgm:cxn modelId="{E067EA70-EB67-4102-B28A-930B09324D0A}" srcId="{3D6C9CB1-2CDB-426E-8D8A-21F836B32660}" destId="{29CEFBDA-4BAC-47CC-8469-9D439C57658D}" srcOrd="2" destOrd="0" parTransId="{232B0887-D997-42CA-B4EC-58DEC375B7EB}" sibTransId="{C4C8E704-9AD3-4EC9-81C5-749722AB8C2D}"/>
    <dgm:cxn modelId="{CA830BFE-F4C8-4855-A8F7-DE3C03138057}" type="presOf" srcId="{B770D515-9C4B-44BE-857A-630C67AA62D4}" destId="{A9C7A728-43CA-4702-9039-704BFA6F09DF}" srcOrd="0" destOrd="0" presId="urn:microsoft.com/office/officeart/2005/8/layout/bProcess4"/>
    <dgm:cxn modelId="{E28FC8AD-F089-4147-A972-2377AF5AB596}" type="presOf" srcId="{AAA7527E-6EF5-47AC-BBBE-49036C4D6271}" destId="{14B64041-2FAC-4A3D-AD5A-0D90E3D76A76}" srcOrd="0" destOrd="0" presId="urn:microsoft.com/office/officeart/2005/8/layout/bProcess4"/>
    <dgm:cxn modelId="{78894EB0-E6AD-4D65-BF93-17DFCB35FA7A}" type="presOf" srcId="{FBBCD8AF-D337-462A-871F-C12E72F515BF}" destId="{717C94CC-3583-4AF3-AB93-A2E02C7450D7}" srcOrd="0" destOrd="0" presId="urn:microsoft.com/office/officeart/2005/8/layout/bProcess4"/>
    <dgm:cxn modelId="{C3A2E501-E6E8-4B3D-B7B7-6F7166E924B5}" type="presOf" srcId="{C286C92B-7A6C-44A6-B664-AF02ACBFC627}" destId="{7A2F1C40-A3EE-4F10-87AF-7ADCBE406925}" srcOrd="0" destOrd="0" presId="urn:microsoft.com/office/officeart/2005/8/layout/bProcess4"/>
    <dgm:cxn modelId="{C68FE96F-232A-47E6-A27D-1C8340FC6EE6}" srcId="{3D6C9CB1-2CDB-426E-8D8A-21F836B32660}" destId="{601DBE65-451D-4895-828B-79365D34802F}" srcOrd="7" destOrd="0" parTransId="{074CF1A7-91BD-4FF1-8C83-93DC282465D2}" sibTransId="{B3C95162-5031-4082-8840-DAA0C535C281}"/>
    <dgm:cxn modelId="{6525034F-98FF-4646-B898-FEFCD999B6A8}" type="presOf" srcId="{32FB37DE-C0C5-422E-9294-727460550B58}" destId="{A0DA71F1-8435-4CD5-A52E-93774D5E005E}" srcOrd="0" destOrd="0" presId="urn:microsoft.com/office/officeart/2005/8/layout/bProcess4"/>
    <dgm:cxn modelId="{D74B87E2-0A5F-4AF4-B366-6F38FDA8F53A}" type="presOf" srcId="{8703DE1C-BABA-41E0-ACD0-F82F0A29F510}" destId="{A5461BBE-DF23-4E64-BA08-A6D6DE0499D5}" srcOrd="0" destOrd="0" presId="urn:microsoft.com/office/officeart/2005/8/layout/bProcess4"/>
    <dgm:cxn modelId="{4F782330-50D5-414F-B2D4-C25DA35312CC}" type="presParOf" srcId="{1D14C1DB-40BF-4ED6-BA9D-95EAF320EC93}" destId="{5DD0C802-6429-4A15-BC16-331F36B47BA7}" srcOrd="0" destOrd="0" presId="urn:microsoft.com/office/officeart/2005/8/layout/bProcess4"/>
    <dgm:cxn modelId="{E050DCE0-CBE5-430D-A637-F58D90005245}" type="presParOf" srcId="{5DD0C802-6429-4A15-BC16-331F36B47BA7}" destId="{8E6ACD4B-C45E-4F61-8C52-4B5618A49194}" srcOrd="0" destOrd="0" presId="urn:microsoft.com/office/officeart/2005/8/layout/bProcess4"/>
    <dgm:cxn modelId="{8E13AA05-B6E2-440F-BF56-002355FB3F8D}" type="presParOf" srcId="{5DD0C802-6429-4A15-BC16-331F36B47BA7}" destId="{A0DA71F1-8435-4CD5-A52E-93774D5E005E}" srcOrd="1" destOrd="0" presId="urn:microsoft.com/office/officeart/2005/8/layout/bProcess4"/>
    <dgm:cxn modelId="{BA561878-9B8C-4BA7-A693-1456191586EE}" type="presParOf" srcId="{1D14C1DB-40BF-4ED6-BA9D-95EAF320EC93}" destId="{7CDC9A23-89B6-497A-B679-74D16314F0C8}" srcOrd="1" destOrd="0" presId="urn:microsoft.com/office/officeart/2005/8/layout/bProcess4"/>
    <dgm:cxn modelId="{E8F095A9-D68C-488C-B1C1-22E9C9FA487A}" type="presParOf" srcId="{1D14C1DB-40BF-4ED6-BA9D-95EAF320EC93}" destId="{086BCE20-87DE-40C4-A838-1A1B4AD955BE}" srcOrd="2" destOrd="0" presId="urn:microsoft.com/office/officeart/2005/8/layout/bProcess4"/>
    <dgm:cxn modelId="{6308880D-5BE2-45CB-AA48-65EB0AA70BC6}" type="presParOf" srcId="{086BCE20-87DE-40C4-A838-1A1B4AD955BE}" destId="{30F80C6A-9BD5-4676-AD85-43C45F184EC2}" srcOrd="0" destOrd="0" presId="urn:microsoft.com/office/officeart/2005/8/layout/bProcess4"/>
    <dgm:cxn modelId="{BF9A588A-AA75-4BC5-92FA-2ADE38724131}" type="presParOf" srcId="{086BCE20-87DE-40C4-A838-1A1B4AD955BE}" destId="{386560C5-4036-4E3B-B984-5D05FABFB58F}" srcOrd="1" destOrd="0" presId="urn:microsoft.com/office/officeart/2005/8/layout/bProcess4"/>
    <dgm:cxn modelId="{D03FE4BB-C08C-482D-BD36-1C03E1DC6AA5}" type="presParOf" srcId="{1D14C1DB-40BF-4ED6-BA9D-95EAF320EC93}" destId="{06A7C572-B0EB-4377-B634-B95EFBAE8947}" srcOrd="3" destOrd="0" presId="urn:microsoft.com/office/officeart/2005/8/layout/bProcess4"/>
    <dgm:cxn modelId="{BC3CEA3D-8BEA-48EC-8361-3EF1B71B2ED2}" type="presParOf" srcId="{1D14C1DB-40BF-4ED6-BA9D-95EAF320EC93}" destId="{B44398CE-E972-4D51-BB1F-1D36E75046D0}" srcOrd="4" destOrd="0" presId="urn:microsoft.com/office/officeart/2005/8/layout/bProcess4"/>
    <dgm:cxn modelId="{8D18B38D-92B0-4A9A-B058-963BE5C49590}" type="presParOf" srcId="{B44398CE-E972-4D51-BB1F-1D36E75046D0}" destId="{FF8AA3F5-B0C8-4FE7-B8CA-7165F314BD7E}" srcOrd="0" destOrd="0" presId="urn:microsoft.com/office/officeart/2005/8/layout/bProcess4"/>
    <dgm:cxn modelId="{0D111B58-3F2A-40B8-A1CA-7C4D1BAD5E72}" type="presParOf" srcId="{B44398CE-E972-4D51-BB1F-1D36E75046D0}" destId="{8B161DC9-A479-4ABD-B09B-28E2C564C53A}" srcOrd="1" destOrd="0" presId="urn:microsoft.com/office/officeart/2005/8/layout/bProcess4"/>
    <dgm:cxn modelId="{AEAB88E9-468E-4CEB-8FA9-4D22BF3CCCB6}" type="presParOf" srcId="{1D14C1DB-40BF-4ED6-BA9D-95EAF320EC93}" destId="{9635A6A4-BF37-4821-B9D2-B402E5C1D54E}" srcOrd="5" destOrd="0" presId="urn:microsoft.com/office/officeart/2005/8/layout/bProcess4"/>
    <dgm:cxn modelId="{DE9CAA16-958C-4837-A1F2-8989BA2A164C}" type="presParOf" srcId="{1D14C1DB-40BF-4ED6-BA9D-95EAF320EC93}" destId="{C79240A7-A88B-437B-835A-385E0A03BE6E}" srcOrd="6" destOrd="0" presId="urn:microsoft.com/office/officeart/2005/8/layout/bProcess4"/>
    <dgm:cxn modelId="{BCEB43B7-B509-436C-9C65-D392A4F87A45}" type="presParOf" srcId="{C79240A7-A88B-437B-835A-385E0A03BE6E}" destId="{36D1C425-955F-4AC3-8AB2-824EE1FA74D9}" srcOrd="0" destOrd="0" presId="urn:microsoft.com/office/officeart/2005/8/layout/bProcess4"/>
    <dgm:cxn modelId="{FCD34B3E-2B98-4E86-8550-42FCE0C64C9F}" type="presParOf" srcId="{C79240A7-A88B-437B-835A-385E0A03BE6E}" destId="{14B64041-2FAC-4A3D-AD5A-0D90E3D76A76}" srcOrd="1" destOrd="0" presId="urn:microsoft.com/office/officeart/2005/8/layout/bProcess4"/>
    <dgm:cxn modelId="{2EC9A15B-CF91-48F9-8B0C-02793272900D}" type="presParOf" srcId="{1D14C1DB-40BF-4ED6-BA9D-95EAF320EC93}" destId="{5D69F51F-BEA8-4183-B35E-D0B203265C37}" srcOrd="7" destOrd="0" presId="urn:microsoft.com/office/officeart/2005/8/layout/bProcess4"/>
    <dgm:cxn modelId="{00B39890-066D-4C56-B869-9D4D44B73741}" type="presParOf" srcId="{1D14C1DB-40BF-4ED6-BA9D-95EAF320EC93}" destId="{AD3BF322-CD6D-4B09-B763-07715EC49D14}" srcOrd="8" destOrd="0" presId="urn:microsoft.com/office/officeart/2005/8/layout/bProcess4"/>
    <dgm:cxn modelId="{994A84F2-12F3-410F-97D2-AEF6CF4F5B57}" type="presParOf" srcId="{AD3BF322-CD6D-4B09-B763-07715EC49D14}" destId="{C733BA3C-6859-4C11-9BB0-B3E551F8A50A}" srcOrd="0" destOrd="0" presId="urn:microsoft.com/office/officeart/2005/8/layout/bProcess4"/>
    <dgm:cxn modelId="{EE43169B-FE03-4817-852F-D5D3D9191899}" type="presParOf" srcId="{AD3BF322-CD6D-4B09-B763-07715EC49D14}" destId="{A5461BBE-DF23-4E64-BA08-A6D6DE0499D5}" srcOrd="1" destOrd="0" presId="urn:microsoft.com/office/officeart/2005/8/layout/bProcess4"/>
    <dgm:cxn modelId="{2649A759-6649-4827-B32E-F678050ECC3B}" type="presParOf" srcId="{1D14C1DB-40BF-4ED6-BA9D-95EAF320EC93}" destId="{98378D7F-8BDA-4B56-9EFE-02C24424282B}" srcOrd="9" destOrd="0" presId="urn:microsoft.com/office/officeart/2005/8/layout/bProcess4"/>
    <dgm:cxn modelId="{BEA06634-9E67-46A1-BEE1-208EDA5B632E}" type="presParOf" srcId="{1D14C1DB-40BF-4ED6-BA9D-95EAF320EC93}" destId="{63470B2D-1144-4067-A61A-BCD752F0307C}" srcOrd="10" destOrd="0" presId="urn:microsoft.com/office/officeart/2005/8/layout/bProcess4"/>
    <dgm:cxn modelId="{32AAB7F5-A6DA-43C2-8795-434BF976E744}" type="presParOf" srcId="{63470B2D-1144-4067-A61A-BCD752F0307C}" destId="{9CF33743-A7D8-4305-A6D3-CFA32C2FF737}" srcOrd="0" destOrd="0" presId="urn:microsoft.com/office/officeart/2005/8/layout/bProcess4"/>
    <dgm:cxn modelId="{CC3AFAED-0D63-4FCA-9E61-50FA73920954}" type="presParOf" srcId="{63470B2D-1144-4067-A61A-BCD752F0307C}" destId="{A9C7A728-43CA-4702-9039-704BFA6F09DF}" srcOrd="1" destOrd="0" presId="urn:microsoft.com/office/officeart/2005/8/layout/bProcess4"/>
    <dgm:cxn modelId="{6BC91DE9-F3D8-4733-9644-71EB63BA7519}" type="presParOf" srcId="{1D14C1DB-40BF-4ED6-BA9D-95EAF320EC93}" destId="{7A2F1C40-A3EE-4F10-87AF-7ADCBE406925}" srcOrd="11" destOrd="0" presId="urn:microsoft.com/office/officeart/2005/8/layout/bProcess4"/>
    <dgm:cxn modelId="{FECD47AB-378B-4A9C-9C8F-B53D3769237E}" type="presParOf" srcId="{1D14C1DB-40BF-4ED6-BA9D-95EAF320EC93}" destId="{4DB81390-B846-4436-8639-29574B2F7F66}" srcOrd="12" destOrd="0" presId="urn:microsoft.com/office/officeart/2005/8/layout/bProcess4"/>
    <dgm:cxn modelId="{EC7DD3AB-3D20-4212-BF11-08EB0706F068}" type="presParOf" srcId="{4DB81390-B846-4436-8639-29574B2F7F66}" destId="{64D8E4A7-8075-4E2E-A554-8354B3F065B1}" srcOrd="0" destOrd="0" presId="urn:microsoft.com/office/officeart/2005/8/layout/bProcess4"/>
    <dgm:cxn modelId="{EA51FC3B-F929-4FF1-B8FF-F933F2E613C9}" type="presParOf" srcId="{4DB81390-B846-4436-8639-29574B2F7F66}" destId="{717C94CC-3583-4AF3-AB93-A2E02C7450D7}" srcOrd="1" destOrd="0" presId="urn:microsoft.com/office/officeart/2005/8/layout/bProcess4"/>
    <dgm:cxn modelId="{E543E832-54F1-4F66-B479-49A6894D3B33}" type="presParOf" srcId="{1D14C1DB-40BF-4ED6-BA9D-95EAF320EC93}" destId="{71B003D5-9192-4712-B5AD-2A4C77BD41EF}" srcOrd="13" destOrd="0" presId="urn:microsoft.com/office/officeart/2005/8/layout/bProcess4"/>
    <dgm:cxn modelId="{5CF823FD-4180-4B2D-83B9-F34602E1E902}" type="presParOf" srcId="{1D14C1DB-40BF-4ED6-BA9D-95EAF320EC93}" destId="{AE4DC6FD-EBCC-44EE-AB1B-87D7C436C70B}" srcOrd="14" destOrd="0" presId="urn:microsoft.com/office/officeart/2005/8/layout/bProcess4"/>
    <dgm:cxn modelId="{F801B8A7-70FF-491D-8AB1-C1319CF767E5}" type="presParOf" srcId="{AE4DC6FD-EBCC-44EE-AB1B-87D7C436C70B}" destId="{D16F2BB8-250B-4D84-BF1A-07D086B34A11}" srcOrd="0" destOrd="0" presId="urn:microsoft.com/office/officeart/2005/8/layout/bProcess4"/>
    <dgm:cxn modelId="{826F2562-2547-4875-B89B-2D89B7620B39}" type="presParOf" srcId="{AE4DC6FD-EBCC-44EE-AB1B-87D7C436C70B}" destId="{C09D6C85-2C46-4EA6-9A08-578852B3DF9A}" srcOrd="1" destOrd="0" presId="urn:microsoft.com/office/officeart/2005/8/layout/bProcess4"/>
    <dgm:cxn modelId="{F6D57F54-54AD-43DF-AA74-BE4551379A1A}" type="presParOf" srcId="{1D14C1DB-40BF-4ED6-BA9D-95EAF320EC93}" destId="{86A7F7A9-56B2-4D9B-8A9A-04FE459B76B2}" srcOrd="15" destOrd="0" presId="urn:microsoft.com/office/officeart/2005/8/layout/bProcess4"/>
    <dgm:cxn modelId="{7406E0F3-6350-4EA5-B305-54FA91BB707E}" type="presParOf" srcId="{1D14C1DB-40BF-4ED6-BA9D-95EAF320EC93}" destId="{AE9D957B-8733-437B-8CF2-ADECD91A21BE}" srcOrd="16" destOrd="0" presId="urn:microsoft.com/office/officeart/2005/8/layout/bProcess4"/>
    <dgm:cxn modelId="{1D7469A9-AEEE-440E-BB7C-3625AE8A154B}" type="presParOf" srcId="{AE9D957B-8733-437B-8CF2-ADECD91A21BE}" destId="{E0772A06-0A52-4905-B36D-EDABCE860558}" srcOrd="0" destOrd="0" presId="urn:microsoft.com/office/officeart/2005/8/layout/bProcess4"/>
    <dgm:cxn modelId="{BF99DDE3-7EF2-4DF9-948F-4160FE38709B}" type="presParOf" srcId="{AE9D957B-8733-437B-8CF2-ADECD91A21BE}" destId="{8E9E18F0-9C6C-4A72-90C6-D6545019EBB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C9A23-89B6-497A-B679-74D16314F0C8}">
      <dsp:nvSpPr>
        <dsp:cNvPr id="0" name=""/>
        <dsp:cNvSpPr/>
      </dsp:nvSpPr>
      <dsp:spPr>
        <a:xfrm rot="5466852">
          <a:off x="1437988" y="1015024"/>
          <a:ext cx="1594800" cy="189350"/>
        </a:xfrm>
        <a:prstGeom prst="rect">
          <a:avLst/>
        </a:prstGeom>
        <a:gradFill rotWithShape="0">
          <a:gsLst>
            <a:gs pos="0">
              <a:schemeClr val="accent1">
                <a:shade val="90000"/>
                <a:hueOff val="0"/>
                <a:satOff val="0"/>
                <a:lumOff val="0"/>
                <a:alphaOff val="0"/>
                <a:tint val="98000"/>
                <a:hueMod val="94000"/>
                <a:satMod val="130000"/>
                <a:lumMod val="128000"/>
              </a:schemeClr>
            </a:gs>
            <a:gs pos="100000">
              <a:schemeClr val="accent1">
                <a:shade val="90000"/>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A0DA71F1-8435-4CD5-A52E-93774D5E005E}">
      <dsp:nvSpPr>
        <dsp:cNvPr id="0" name=""/>
        <dsp:cNvSpPr/>
      </dsp:nvSpPr>
      <dsp:spPr>
        <a:xfrm>
          <a:off x="1826780" y="715"/>
          <a:ext cx="2103890" cy="1262334"/>
        </a:xfrm>
        <a:prstGeom prst="roundRect">
          <a:avLst>
            <a:gd name="adj" fmla="val 10000"/>
          </a:avLst>
        </a:prstGeom>
        <a:gradFill rotWithShape="0">
          <a:gsLst>
            <a:gs pos="0">
              <a:schemeClr val="accent1">
                <a:shade val="50000"/>
                <a:hueOff val="0"/>
                <a:satOff val="0"/>
                <a:lumOff val="0"/>
                <a:alphaOff val="0"/>
                <a:tint val="98000"/>
                <a:hueMod val="94000"/>
                <a:satMod val="130000"/>
                <a:lumMod val="128000"/>
              </a:schemeClr>
            </a:gs>
            <a:gs pos="100000">
              <a:schemeClr val="accent1">
                <a:shade val="50000"/>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rPr>
            <a:t>Business And Data Understanding </a:t>
          </a:r>
        </a:p>
      </dsp:txBody>
      <dsp:txXfrm>
        <a:off x="1863753" y="37688"/>
        <a:ext cx="2029944" cy="1188388"/>
      </dsp:txXfrm>
    </dsp:sp>
    <dsp:sp modelId="{06A7C572-B0EB-4377-B634-B95EFBAE8947}">
      <dsp:nvSpPr>
        <dsp:cNvPr id="0" name=""/>
        <dsp:cNvSpPr/>
      </dsp:nvSpPr>
      <dsp:spPr>
        <a:xfrm rot="5304378">
          <a:off x="1465150" y="2594967"/>
          <a:ext cx="1552645" cy="189350"/>
        </a:xfrm>
        <a:prstGeom prst="rect">
          <a:avLst/>
        </a:prstGeom>
        <a:gradFill rotWithShape="0">
          <a:gsLst>
            <a:gs pos="0">
              <a:schemeClr val="accent1">
                <a:shade val="90000"/>
                <a:hueOff val="198718"/>
                <a:satOff val="-20753"/>
                <a:lumOff val="14123"/>
                <a:alphaOff val="0"/>
                <a:tint val="98000"/>
                <a:hueMod val="94000"/>
                <a:satMod val="130000"/>
                <a:lumMod val="128000"/>
              </a:schemeClr>
            </a:gs>
            <a:gs pos="100000">
              <a:schemeClr val="accent1">
                <a:shade val="90000"/>
                <a:hueOff val="198718"/>
                <a:satOff val="-20753"/>
                <a:lumOff val="14123"/>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386560C5-4036-4E3B-B984-5D05FABFB58F}">
      <dsp:nvSpPr>
        <dsp:cNvPr id="0" name=""/>
        <dsp:cNvSpPr/>
      </dsp:nvSpPr>
      <dsp:spPr>
        <a:xfrm>
          <a:off x="1795769" y="1601885"/>
          <a:ext cx="2103890" cy="1262334"/>
        </a:xfrm>
        <a:prstGeom prst="roundRect">
          <a:avLst>
            <a:gd name="adj" fmla="val 10000"/>
          </a:avLst>
        </a:prstGeom>
        <a:gradFill rotWithShape="0">
          <a:gsLst>
            <a:gs pos="0">
              <a:schemeClr val="accent1">
                <a:shade val="50000"/>
                <a:hueOff val="162279"/>
                <a:satOff val="-18914"/>
                <a:lumOff val="12963"/>
                <a:alphaOff val="0"/>
                <a:tint val="98000"/>
                <a:hueMod val="94000"/>
                <a:satMod val="130000"/>
                <a:lumMod val="128000"/>
              </a:schemeClr>
            </a:gs>
            <a:gs pos="100000">
              <a:schemeClr val="accent1">
                <a:shade val="50000"/>
                <a:hueOff val="162279"/>
                <a:satOff val="-18914"/>
                <a:lumOff val="12963"/>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rPr>
            <a:t>Data Preparation</a:t>
          </a:r>
        </a:p>
      </dsp:txBody>
      <dsp:txXfrm>
        <a:off x="1832742" y="1638858"/>
        <a:ext cx="2029944" cy="1188388"/>
      </dsp:txXfrm>
    </dsp:sp>
    <dsp:sp modelId="{9635A6A4-BF37-4821-B9D2-B402E5C1D54E}">
      <dsp:nvSpPr>
        <dsp:cNvPr id="0" name=""/>
        <dsp:cNvSpPr/>
      </dsp:nvSpPr>
      <dsp:spPr>
        <a:xfrm>
          <a:off x="2269735" y="3370990"/>
          <a:ext cx="2793080" cy="189350"/>
        </a:xfrm>
        <a:prstGeom prst="rect">
          <a:avLst/>
        </a:prstGeom>
        <a:gradFill rotWithShape="0">
          <a:gsLst>
            <a:gs pos="0">
              <a:schemeClr val="accent1">
                <a:shade val="90000"/>
                <a:hueOff val="397435"/>
                <a:satOff val="-41506"/>
                <a:lumOff val="28247"/>
                <a:alphaOff val="0"/>
                <a:tint val="98000"/>
                <a:hueMod val="94000"/>
                <a:satMod val="130000"/>
                <a:lumMod val="128000"/>
              </a:schemeClr>
            </a:gs>
            <a:gs pos="100000">
              <a:schemeClr val="accent1">
                <a:shade val="90000"/>
                <a:hueOff val="397435"/>
                <a:satOff val="-41506"/>
                <a:lumOff val="28247"/>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8B161DC9-A479-4ABD-B09B-28E2C564C53A}">
      <dsp:nvSpPr>
        <dsp:cNvPr id="0" name=""/>
        <dsp:cNvSpPr/>
      </dsp:nvSpPr>
      <dsp:spPr>
        <a:xfrm>
          <a:off x="1842286" y="3157265"/>
          <a:ext cx="2103890" cy="1262334"/>
        </a:xfrm>
        <a:prstGeom prst="roundRect">
          <a:avLst>
            <a:gd name="adj" fmla="val 10000"/>
          </a:avLst>
        </a:prstGeom>
        <a:gradFill rotWithShape="0">
          <a:gsLst>
            <a:gs pos="0">
              <a:schemeClr val="accent1">
                <a:shade val="50000"/>
                <a:hueOff val="324559"/>
                <a:satOff val="-37827"/>
                <a:lumOff val="25925"/>
                <a:alphaOff val="0"/>
                <a:tint val="98000"/>
                <a:hueMod val="94000"/>
                <a:satMod val="130000"/>
                <a:lumMod val="128000"/>
              </a:schemeClr>
            </a:gs>
            <a:gs pos="100000">
              <a:schemeClr val="accent1">
                <a:shade val="50000"/>
                <a:hueOff val="324559"/>
                <a:satOff val="-37827"/>
                <a:lumOff val="25925"/>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chemeClr val="accent2">
                  <a:lumMod val="75000"/>
                </a:schemeClr>
              </a:solidFill>
            </a:rPr>
            <a:t>Segmentation of Data</a:t>
          </a:r>
        </a:p>
      </dsp:txBody>
      <dsp:txXfrm>
        <a:off x="1879259" y="3194238"/>
        <a:ext cx="2029944" cy="1188388"/>
      </dsp:txXfrm>
    </dsp:sp>
    <dsp:sp modelId="{5D69F51F-BEA8-4183-B35E-D0B203265C37}">
      <dsp:nvSpPr>
        <dsp:cNvPr id="0" name=""/>
        <dsp:cNvSpPr/>
      </dsp:nvSpPr>
      <dsp:spPr>
        <a:xfrm rot="16162641">
          <a:off x="4271582" y="2581673"/>
          <a:ext cx="1572054" cy="189350"/>
        </a:xfrm>
        <a:prstGeom prst="rect">
          <a:avLst/>
        </a:prstGeom>
        <a:gradFill rotWithShape="0">
          <a:gsLst>
            <a:gs pos="0">
              <a:schemeClr val="accent1">
                <a:shade val="90000"/>
                <a:hueOff val="596153"/>
                <a:satOff val="-62259"/>
                <a:lumOff val="42370"/>
                <a:alphaOff val="0"/>
                <a:tint val="98000"/>
                <a:hueMod val="94000"/>
                <a:satMod val="130000"/>
                <a:lumMod val="128000"/>
              </a:schemeClr>
            </a:gs>
            <a:gs pos="100000">
              <a:schemeClr val="accent1">
                <a:shade val="90000"/>
                <a:hueOff val="596153"/>
                <a:satOff val="-62259"/>
                <a:lumOff val="4237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14B64041-2FAC-4A3D-AD5A-0D90E3D76A76}">
      <dsp:nvSpPr>
        <dsp:cNvPr id="0" name=""/>
        <dsp:cNvSpPr/>
      </dsp:nvSpPr>
      <dsp:spPr>
        <a:xfrm>
          <a:off x="4642038" y="3157265"/>
          <a:ext cx="2103890" cy="1262334"/>
        </a:xfrm>
        <a:prstGeom prst="roundRect">
          <a:avLst>
            <a:gd name="adj" fmla="val 10000"/>
          </a:avLst>
        </a:prstGeom>
        <a:gradFill rotWithShape="0">
          <a:gsLst>
            <a:gs pos="0">
              <a:schemeClr val="accent1">
                <a:shade val="50000"/>
                <a:hueOff val="486838"/>
                <a:satOff val="-56741"/>
                <a:lumOff val="38888"/>
                <a:alphaOff val="0"/>
                <a:tint val="98000"/>
                <a:hueMod val="94000"/>
                <a:satMod val="130000"/>
                <a:lumMod val="128000"/>
              </a:schemeClr>
            </a:gs>
            <a:gs pos="100000">
              <a:schemeClr val="accent1">
                <a:shade val="50000"/>
                <a:hueOff val="486838"/>
                <a:satOff val="-56741"/>
                <a:lumOff val="38888"/>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75000"/>
                </a:schemeClr>
              </a:solidFill>
            </a:rPr>
            <a:t>Selecting Top Two Segments</a:t>
          </a:r>
        </a:p>
      </dsp:txBody>
      <dsp:txXfrm>
        <a:off x="4679011" y="3194238"/>
        <a:ext cx="2029944" cy="1188388"/>
      </dsp:txXfrm>
    </dsp:sp>
    <dsp:sp modelId="{98378D7F-8BDA-4B56-9EFE-02C24424282B}">
      <dsp:nvSpPr>
        <dsp:cNvPr id="0" name=""/>
        <dsp:cNvSpPr/>
      </dsp:nvSpPr>
      <dsp:spPr>
        <a:xfrm rot="16180789">
          <a:off x="4280527" y="1024763"/>
          <a:ext cx="1528540" cy="189350"/>
        </a:xfrm>
        <a:prstGeom prst="rect">
          <a:avLst/>
        </a:prstGeom>
        <a:gradFill rotWithShape="0">
          <a:gsLst>
            <a:gs pos="0">
              <a:schemeClr val="accent1">
                <a:shade val="90000"/>
                <a:hueOff val="794871"/>
                <a:satOff val="-83012"/>
                <a:lumOff val="56494"/>
                <a:alphaOff val="0"/>
                <a:tint val="98000"/>
                <a:hueMod val="94000"/>
                <a:satMod val="130000"/>
                <a:lumMod val="128000"/>
              </a:schemeClr>
            </a:gs>
            <a:gs pos="100000">
              <a:schemeClr val="accent1">
                <a:shade val="90000"/>
                <a:hueOff val="794871"/>
                <a:satOff val="-83012"/>
                <a:lumOff val="56494"/>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A5461BBE-DF23-4E64-BA08-A6D6DE0499D5}">
      <dsp:nvSpPr>
        <dsp:cNvPr id="0" name=""/>
        <dsp:cNvSpPr/>
      </dsp:nvSpPr>
      <dsp:spPr>
        <a:xfrm>
          <a:off x="4624954" y="1578632"/>
          <a:ext cx="2103890" cy="1262334"/>
        </a:xfrm>
        <a:prstGeom prst="roundRect">
          <a:avLst>
            <a:gd name="adj" fmla="val 10000"/>
          </a:avLst>
        </a:prstGeom>
        <a:gradFill rotWithShape="0">
          <a:gsLst>
            <a:gs pos="0">
              <a:schemeClr val="accent1">
                <a:shade val="50000"/>
                <a:hueOff val="649118"/>
                <a:satOff val="-75654"/>
                <a:lumOff val="51851"/>
                <a:alphaOff val="0"/>
                <a:tint val="98000"/>
                <a:hueMod val="94000"/>
                <a:satMod val="130000"/>
                <a:lumMod val="128000"/>
              </a:schemeClr>
            </a:gs>
            <a:gs pos="100000">
              <a:schemeClr val="accent1">
                <a:shade val="50000"/>
                <a:hueOff val="649118"/>
                <a:satOff val="-75654"/>
                <a:lumOff val="51851"/>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75000"/>
                </a:schemeClr>
              </a:solidFill>
            </a:rPr>
            <a:t>Smoothening  of Data</a:t>
          </a:r>
        </a:p>
      </dsp:txBody>
      <dsp:txXfrm>
        <a:off x="4661927" y="1615605"/>
        <a:ext cx="2029944" cy="1188388"/>
      </dsp:txXfrm>
    </dsp:sp>
    <dsp:sp modelId="{7A2F1C40-A3EE-4F10-87AF-7ADCBE406925}">
      <dsp:nvSpPr>
        <dsp:cNvPr id="0" name=""/>
        <dsp:cNvSpPr/>
      </dsp:nvSpPr>
      <dsp:spPr>
        <a:xfrm rot="21551694">
          <a:off x="5043723" y="237472"/>
          <a:ext cx="2803657" cy="189350"/>
        </a:xfrm>
        <a:prstGeom prst="rect">
          <a:avLst/>
        </a:prstGeom>
        <a:gradFill rotWithShape="0">
          <a:gsLst>
            <a:gs pos="0">
              <a:schemeClr val="accent1">
                <a:shade val="90000"/>
                <a:hueOff val="596153"/>
                <a:satOff val="-62259"/>
                <a:lumOff val="42370"/>
                <a:alphaOff val="0"/>
                <a:tint val="98000"/>
                <a:hueMod val="94000"/>
                <a:satMod val="130000"/>
                <a:lumMod val="128000"/>
              </a:schemeClr>
            </a:gs>
            <a:gs pos="100000">
              <a:schemeClr val="accent1">
                <a:shade val="90000"/>
                <a:hueOff val="596153"/>
                <a:satOff val="-62259"/>
                <a:lumOff val="4237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A9C7A728-43CA-4702-9039-704BFA6F09DF}">
      <dsp:nvSpPr>
        <dsp:cNvPr id="0" name=""/>
        <dsp:cNvSpPr/>
      </dsp:nvSpPr>
      <dsp:spPr>
        <a:xfrm>
          <a:off x="4616413" y="43445"/>
          <a:ext cx="2103890" cy="1262334"/>
        </a:xfrm>
        <a:prstGeom prst="roundRect">
          <a:avLst>
            <a:gd name="adj" fmla="val 10000"/>
          </a:avLst>
        </a:prstGeom>
        <a:gradFill rotWithShape="0">
          <a:gsLst>
            <a:gs pos="0">
              <a:schemeClr val="accent1">
                <a:shade val="50000"/>
                <a:hueOff val="649118"/>
                <a:satOff val="-75654"/>
                <a:lumOff val="51851"/>
                <a:alphaOff val="0"/>
                <a:tint val="98000"/>
                <a:hueMod val="94000"/>
                <a:satMod val="130000"/>
                <a:lumMod val="128000"/>
              </a:schemeClr>
            </a:gs>
            <a:gs pos="100000">
              <a:schemeClr val="accent1">
                <a:shade val="50000"/>
                <a:hueOff val="649118"/>
                <a:satOff val="-75654"/>
                <a:lumOff val="51851"/>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rPr>
            <a:t>Conversion to Time Series</a:t>
          </a:r>
        </a:p>
      </dsp:txBody>
      <dsp:txXfrm>
        <a:off x="4653386" y="80418"/>
        <a:ext cx="2029944" cy="1188388"/>
      </dsp:txXfrm>
    </dsp:sp>
    <dsp:sp modelId="{71B003D5-9192-4712-B5AD-2A4C77BD41EF}">
      <dsp:nvSpPr>
        <dsp:cNvPr id="0" name=""/>
        <dsp:cNvSpPr/>
      </dsp:nvSpPr>
      <dsp:spPr>
        <a:xfrm rot="5400000">
          <a:off x="7061618" y="1003398"/>
          <a:ext cx="1571246" cy="189350"/>
        </a:xfrm>
        <a:prstGeom prst="rect">
          <a:avLst/>
        </a:prstGeom>
        <a:gradFill rotWithShape="0">
          <a:gsLst>
            <a:gs pos="0">
              <a:schemeClr val="accent1">
                <a:shade val="90000"/>
                <a:hueOff val="397435"/>
                <a:satOff val="-41506"/>
                <a:lumOff val="28247"/>
                <a:alphaOff val="0"/>
                <a:tint val="98000"/>
                <a:hueMod val="94000"/>
                <a:satMod val="130000"/>
                <a:lumMod val="128000"/>
              </a:schemeClr>
            </a:gs>
            <a:gs pos="100000">
              <a:schemeClr val="accent1">
                <a:shade val="90000"/>
                <a:hueOff val="397435"/>
                <a:satOff val="-41506"/>
                <a:lumOff val="28247"/>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717C94CC-3583-4AF3-AB93-A2E02C7450D7}">
      <dsp:nvSpPr>
        <dsp:cNvPr id="0" name=""/>
        <dsp:cNvSpPr/>
      </dsp:nvSpPr>
      <dsp:spPr>
        <a:xfrm>
          <a:off x="7423128" y="715"/>
          <a:ext cx="2103890" cy="1262334"/>
        </a:xfrm>
        <a:prstGeom prst="roundRect">
          <a:avLst>
            <a:gd name="adj" fmla="val 10000"/>
          </a:avLst>
        </a:prstGeom>
        <a:gradFill rotWithShape="0">
          <a:gsLst>
            <a:gs pos="0">
              <a:schemeClr val="accent1">
                <a:shade val="50000"/>
                <a:hueOff val="486838"/>
                <a:satOff val="-56741"/>
                <a:lumOff val="38888"/>
                <a:alphaOff val="0"/>
                <a:tint val="98000"/>
                <a:hueMod val="94000"/>
                <a:satMod val="130000"/>
                <a:lumMod val="128000"/>
              </a:schemeClr>
            </a:gs>
            <a:gs pos="100000">
              <a:schemeClr val="accent1">
                <a:shade val="50000"/>
                <a:hueOff val="486838"/>
                <a:satOff val="-56741"/>
                <a:lumOff val="38888"/>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chemeClr val="accent2">
                  <a:lumMod val="75000"/>
                </a:schemeClr>
              </a:solidFill>
            </a:rPr>
            <a:t>Segregating Test and Train Data</a:t>
          </a:r>
        </a:p>
      </dsp:txBody>
      <dsp:txXfrm>
        <a:off x="7460101" y="37688"/>
        <a:ext cx="2029944" cy="1188388"/>
      </dsp:txXfrm>
    </dsp:sp>
    <dsp:sp modelId="{86A7F7A9-56B2-4D9B-8A9A-04FE459B76B2}">
      <dsp:nvSpPr>
        <dsp:cNvPr id="0" name=""/>
        <dsp:cNvSpPr/>
      </dsp:nvSpPr>
      <dsp:spPr>
        <a:xfrm rot="5400000">
          <a:off x="7061618" y="2581316"/>
          <a:ext cx="1571246" cy="189350"/>
        </a:xfrm>
        <a:prstGeom prst="rect">
          <a:avLst/>
        </a:prstGeom>
        <a:gradFill rotWithShape="0">
          <a:gsLst>
            <a:gs pos="0">
              <a:schemeClr val="accent1">
                <a:shade val="90000"/>
                <a:hueOff val="198718"/>
                <a:satOff val="-20753"/>
                <a:lumOff val="14123"/>
                <a:alphaOff val="0"/>
                <a:tint val="98000"/>
                <a:hueMod val="94000"/>
                <a:satMod val="130000"/>
                <a:lumMod val="128000"/>
              </a:schemeClr>
            </a:gs>
            <a:gs pos="100000">
              <a:schemeClr val="accent1">
                <a:shade val="90000"/>
                <a:hueOff val="198718"/>
                <a:satOff val="-20753"/>
                <a:lumOff val="14123"/>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C09D6C85-2C46-4EA6-9A08-578852B3DF9A}">
      <dsp:nvSpPr>
        <dsp:cNvPr id="0" name=""/>
        <dsp:cNvSpPr/>
      </dsp:nvSpPr>
      <dsp:spPr>
        <a:xfrm>
          <a:off x="7423128" y="1578632"/>
          <a:ext cx="2103890" cy="1262334"/>
        </a:xfrm>
        <a:prstGeom prst="roundRect">
          <a:avLst>
            <a:gd name="adj" fmla="val 10000"/>
          </a:avLst>
        </a:prstGeom>
        <a:gradFill rotWithShape="0">
          <a:gsLst>
            <a:gs pos="0">
              <a:schemeClr val="accent1">
                <a:shade val="50000"/>
                <a:hueOff val="324559"/>
                <a:satOff val="-37827"/>
                <a:lumOff val="25925"/>
                <a:alphaOff val="0"/>
                <a:tint val="98000"/>
                <a:hueMod val="94000"/>
                <a:satMod val="130000"/>
                <a:lumMod val="128000"/>
              </a:schemeClr>
            </a:gs>
            <a:gs pos="100000">
              <a:schemeClr val="accent1">
                <a:shade val="50000"/>
                <a:hueOff val="324559"/>
                <a:satOff val="-37827"/>
                <a:lumOff val="25925"/>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 </a:t>
          </a:r>
          <a:r>
            <a:rPr lang="en-US" sz="2000" kern="1200" dirty="0">
              <a:solidFill>
                <a:schemeClr val="accent1">
                  <a:lumMod val="50000"/>
                </a:schemeClr>
              </a:solidFill>
            </a:rPr>
            <a:t>Model Designing</a:t>
          </a:r>
        </a:p>
      </dsp:txBody>
      <dsp:txXfrm>
        <a:off x="7460101" y="1615605"/>
        <a:ext cx="2029944" cy="1188388"/>
      </dsp:txXfrm>
    </dsp:sp>
    <dsp:sp modelId="{8E9E18F0-9C6C-4A72-90C6-D6545019EBBF}">
      <dsp:nvSpPr>
        <dsp:cNvPr id="0" name=""/>
        <dsp:cNvSpPr/>
      </dsp:nvSpPr>
      <dsp:spPr>
        <a:xfrm>
          <a:off x="7423128" y="3156550"/>
          <a:ext cx="2103890" cy="1262334"/>
        </a:xfrm>
        <a:prstGeom prst="roundRect">
          <a:avLst>
            <a:gd name="adj" fmla="val 10000"/>
          </a:avLst>
        </a:prstGeom>
        <a:gradFill rotWithShape="0">
          <a:gsLst>
            <a:gs pos="0">
              <a:schemeClr val="accent1">
                <a:shade val="50000"/>
                <a:hueOff val="162279"/>
                <a:satOff val="-18914"/>
                <a:lumOff val="12963"/>
                <a:alphaOff val="0"/>
                <a:tint val="98000"/>
                <a:hueMod val="94000"/>
                <a:satMod val="130000"/>
                <a:lumMod val="128000"/>
              </a:schemeClr>
            </a:gs>
            <a:gs pos="100000">
              <a:schemeClr val="accent1">
                <a:shade val="50000"/>
                <a:hueOff val="162279"/>
                <a:satOff val="-18914"/>
                <a:lumOff val="12963"/>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rPr>
            <a:t>Model Evaluation </a:t>
          </a:r>
        </a:p>
      </dsp:txBody>
      <dsp:txXfrm>
        <a:off x="7460101" y="3193523"/>
        <a:ext cx="2029944" cy="118838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87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58766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107093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4404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621244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26909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728825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57387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29588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50885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93003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2046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93522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82885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47660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3744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419984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EE3951-3297-4898-B4CF-F8A46FC841E4}" type="datetimeFigureOut">
              <a:rPr lang="en-IN" smtClean="0"/>
              <a:pPr/>
              <a:t>18-05-2023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170BF9-C042-4487-8068-F30BD40B9562}" type="slidenum">
              <a:rPr lang="en-IN" smtClean="0"/>
              <a:pPr/>
              <a:t>‹#›</a:t>
            </a:fld>
            <a:endParaRPr lang="en-IN"/>
          </a:p>
        </p:txBody>
      </p:sp>
    </p:spTree>
    <p:extLst>
      <p:ext uri="{BB962C8B-B14F-4D97-AF65-F5344CB8AC3E}">
        <p14:creationId xmlns:p14="http://schemas.microsoft.com/office/powerpoint/2010/main" val="3371169107"/>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rl.li/hcqpk"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198" y="1414219"/>
            <a:ext cx="8001000" cy="2971801"/>
          </a:xfrm>
        </p:spPr>
        <p:txBody>
          <a:bodyPr>
            <a:normAutofit fontScale="90000"/>
          </a:bodyPr>
          <a:lstStyle/>
          <a:p>
            <a:r>
              <a:rPr lang="en-US" sz="4400" b="1" spc="-5"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400" b="1" spc="-5"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5" dirty="0" smtClean="0">
                <a:latin typeface="Arial Black" panose="020B0A04020102020204" pitchFamily="34" charset="0"/>
                <a:ea typeface="Arial Unicode MS" panose="020B0604020202020204" pitchFamily="34" charset="-128"/>
                <a:cs typeface="Arial Unicode MS" panose="020B0604020202020204" pitchFamily="34" charset="-128"/>
              </a:rPr>
              <a:t/>
            </a:r>
            <a:br>
              <a:rPr lang="en-US" sz="4400" b="1" spc="-5" dirty="0" smtClean="0">
                <a:latin typeface="Arial Black" panose="020B0A04020102020204" pitchFamily="34" charset="0"/>
                <a:ea typeface="Arial Unicode MS" panose="020B0604020202020204" pitchFamily="34" charset="-128"/>
                <a:cs typeface="Arial Unicode MS" panose="020B0604020202020204" pitchFamily="34" charset="-128"/>
              </a:rPr>
            </a:br>
            <a:r>
              <a:rPr lang="en-US" sz="4400" b="1" spc="-5" dirty="0" smtClean="0">
                <a:latin typeface="Arial Black" panose="020B0A04020102020204" pitchFamily="34" charset="0"/>
                <a:ea typeface="Arial Unicode MS" panose="020B0604020202020204" pitchFamily="34" charset="-128"/>
                <a:cs typeface="Arial Unicode MS" panose="020B0604020202020204" pitchFamily="34" charset="-128"/>
              </a:rPr>
              <a:t>Retail </a:t>
            </a:r>
            <a:r>
              <a:rPr lang="en-US" sz="4400" b="1" spc="25" dirty="0" smtClean="0">
                <a:latin typeface="Arial Black" panose="020B0A04020102020204" pitchFamily="34" charset="0"/>
                <a:ea typeface="Arial Unicode MS" panose="020B0604020202020204" pitchFamily="34" charset="-128"/>
                <a:cs typeface="Arial Unicode MS" panose="020B0604020202020204" pitchFamily="34" charset="-128"/>
              </a:rPr>
              <a:t>Giant </a:t>
            </a:r>
            <a:r>
              <a:rPr lang="en-US" sz="4400" b="1" spc="30" dirty="0" smtClean="0">
                <a:latin typeface="Arial Black" panose="020B0A04020102020204" pitchFamily="34" charset="0"/>
                <a:ea typeface="Arial Unicode MS" panose="020B0604020202020204" pitchFamily="34" charset="-128"/>
                <a:cs typeface="Arial Unicode MS" panose="020B0604020202020204" pitchFamily="34" charset="-128"/>
              </a:rPr>
              <a:t>Sales </a:t>
            </a:r>
            <a:br>
              <a:rPr lang="en-US" sz="4400" b="1" spc="30" dirty="0" smtClean="0">
                <a:latin typeface="Arial Black" panose="020B0A04020102020204" pitchFamily="34" charset="0"/>
                <a:ea typeface="Arial Unicode MS" panose="020B0604020202020204" pitchFamily="34" charset="-128"/>
                <a:cs typeface="Arial Unicode MS" panose="020B0604020202020204" pitchFamily="34" charset="-128"/>
              </a:rPr>
            </a:br>
            <a:r>
              <a:rPr lang="en-US" sz="4400" b="1" spc="25" dirty="0" smtClean="0">
                <a:latin typeface="Arial Black" panose="020B0A04020102020204" pitchFamily="34" charset="0"/>
                <a:ea typeface="Arial Unicode MS" panose="020B0604020202020204" pitchFamily="34" charset="-128"/>
                <a:cs typeface="Arial Unicode MS" panose="020B0604020202020204" pitchFamily="34" charset="-128"/>
              </a:rPr>
              <a:t>Forecasting </a:t>
            </a:r>
            <a:r>
              <a:rPr lang="en-US" sz="4400" b="1" spc="25"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400" b="1" spc="25"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25"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400" b="1" spc="25"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25"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4400" b="1" spc="50" dirty="0" smtClean="0">
                <a:latin typeface="Arial Unicode MS" panose="020B0604020202020204" pitchFamily="34" charset="-128"/>
                <a:ea typeface="Arial Unicode MS" panose="020B0604020202020204" pitchFamily="34" charset="-128"/>
                <a:cs typeface="Arial Unicode MS" panose="020B0604020202020204" pitchFamily="34" charset="-128"/>
              </a:rPr>
              <a:t>Case  </a:t>
            </a:r>
            <a:r>
              <a:rPr lang="en-US" sz="4400" b="1" spc="35" dirty="0" smtClean="0">
                <a:latin typeface="Arial Unicode MS" panose="020B0604020202020204" pitchFamily="34" charset="-128"/>
                <a:ea typeface="Arial Unicode MS" panose="020B0604020202020204" pitchFamily="34" charset="-128"/>
                <a:cs typeface="Arial Unicode MS" panose="020B0604020202020204" pitchFamily="34" charset="-128"/>
              </a:rPr>
              <a:t>Study</a:t>
            </a:r>
            <a:endParaRPr lang="en-IN" sz="4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flipV="1">
            <a:off x="2748366" y="5893227"/>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198926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1446550"/>
          </a:xfrm>
          <a:prstGeom prst="rect">
            <a:avLst/>
          </a:prstGeom>
        </p:spPr>
        <p:txBody>
          <a:bodyPr wrap="square">
            <a:spAutoFit/>
          </a:bodyPr>
          <a:lstStyle/>
          <a:p>
            <a:r>
              <a:rPr lang="en-US" sz="3200" b="1" spc="-10"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Finding </a:t>
            </a:r>
            <a:r>
              <a:rPr lang="en-US" sz="3200" b="1" spc="-5"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spc="-10"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Most </a:t>
            </a:r>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Consistent Market Segment  </a:t>
            </a:r>
            <a:r>
              <a:rPr lang="en-US" sz="3200" b="1" spc="-10" dirty="0" err="1"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w.r.t</a:t>
            </a:r>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Profit</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3" name="Rectangle 2"/>
          <p:cNvSpPr/>
          <p:nvPr/>
        </p:nvSpPr>
        <p:spPr>
          <a:xfrm>
            <a:off x="205386" y="1185886"/>
            <a:ext cx="11138019" cy="1220847"/>
          </a:xfrm>
          <a:prstGeom prst="rect">
            <a:avLst/>
          </a:prstGeom>
        </p:spPr>
        <p:txBody>
          <a:bodyPr wrap="square">
            <a:spAutoFit/>
          </a:bodyPr>
          <a:lstStyle/>
          <a:p>
            <a:pPr marL="12700" marR="5080">
              <a:lnSpc>
                <a:spcPts val="2130"/>
              </a:lnSpc>
              <a:spcBef>
                <a:spcPts val="195"/>
              </a:spcBef>
            </a:pPr>
            <a:r>
              <a:rPr lang="en-US" b="1" dirty="0" err="1" smtClean="0">
                <a:solidFill>
                  <a:schemeClr val="bg1"/>
                </a:solidFill>
                <a:latin typeface="Carlito"/>
                <a:cs typeface="Carlito"/>
              </a:rPr>
              <a:t>Cov</a:t>
            </a:r>
            <a:r>
              <a:rPr lang="en-US" dirty="0" smtClean="0">
                <a:solidFill>
                  <a:schemeClr val="bg1"/>
                </a:solidFill>
                <a:latin typeface="Carlito"/>
                <a:cs typeface="Carlito"/>
              </a:rPr>
              <a:t> </a:t>
            </a:r>
            <a:r>
              <a:rPr lang="en-US" dirty="0">
                <a:solidFill>
                  <a:schemeClr val="bg1"/>
                </a:solidFill>
                <a:latin typeface="Carlito"/>
                <a:cs typeface="Carlito"/>
              </a:rPr>
              <a:t>- The </a:t>
            </a:r>
            <a:r>
              <a:rPr lang="en-US" spc="-10" dirty="0">
                <a:solidFill>
                  <a:schemeClr val="bg1"/>
                </a:solidFill>
                <a:latin typeface="Carlito"/>
                <a:cs typeface="Carlito"/>
              </a:rPr>
              <a:t>coefficient </a:t>
            </a:r>
            <a:r>
              <a:rPr lang="en-US" dirty="0">
                <a:solidFill>
                  <a:schemeClr val="bg1"/>
                </a:solidFill>
                <a:latin typeface="Carlito"/>
                <a:cs typeface="Carlito"/>
              </a:rPr>
              <a:t>of </a:t>
            </a:r>
            <a:r>
              <a:rPr lang="en-US" spc="-10" dirty="0">
                <a:solidFill>
                  <a:schemeClr val="bg1"/>
                </a:solidFill>
                <a:latin typeface="Carlito"/>
                <a:cs typeface="Carlito"/>
              </a:rPr>
              <a:t>variation (standard </a:t>
            </a:r>
            <a:r>
              <a:rPr lang="en-US" spc="-5" dirty="0">
                <a:solidFill>
                  <a:schemeClr val="bg1"/>
                </a:solidFill>
                <a:latin typeface="Carlito"/>
                <a:cs typeface="Carlito"/>
              </a:rPr>
              <a:t>deviation/mean) </a:t>
            </a:r>
            <a:r>
              <a:rPr lang="en-US" spc="-10" dirty="0">
                <a:solidFill>
                  <a:schemeClr val="bg1"/>
                </a:solidFill>
                <a:latin typeface="Carlito"/>
                <a:cs typeface="Carlito"/>
              </a:rPr>
              <a:t>was </a:t>
            </a:r>
            <a:r>
              <a:rPr lang="en-US" spc="-5" dirty="0">
                <a:solidFill>
                  <a:schemeClr val="bg1"/>
                </a:solidFill>
                <a:latin typeface="Carlito"/>
                <a:cs typeface="Carlito"/>
              </a:rPr>
              <a:t>used </a:t>
            </a:r>
            <a:r>
              <a:rPr lang="en-US" spc="-10" dirty="0">
                <a:solidFill>
                  <a:schemeClr val="bg1"/>
                </a:solidFill>
                <a:latin typeface="Carlito"/>
                <a:cs typeface="Carlito"/>
              </a:rPr>
              <a:t>to </a:t>
            </a:r>
            <a:r>
              <a:rPr lang="en-US" spc="-5" dirty="0">
                <a:solidFill>
                  <a:schemeClr val="bg1"/>
                </a:solidFill>
                <a:latin typeface="Carlito"/>
                <a:cs typeface="Carlito"/>
              </a:rPr>
              <a:t>find the </a:t>
            </a:r>
            <a:r>
              <a:rPr lang="en-US" spc="-10" dirty="0">
                <a:solidFill>
                  <a:schemeClr val="bg1"/>
                </a:solidFill>
                <a:latin typeface="Carlito"/>
                <a:cs typeface="Carlito"/>
              </a:rPr>
              <a:t>M</a:t>
            </a:r>
            <a:r>
              <a:rPr lang="en-US" spc="-10" dirty="0" smtClean="0">
                <a:solidFill>
                  <a:schemeClr val="bg1"/>
                </a:solidFill>
                <a:latin typeface="Carlito"/>
                <a:cs typeface="Carlito"/>
              </a:rPr>
              <a:t>ost Consistently Profitable </a:t>
            </a:r>
            <a:r>
              <a:rPr lang="en-US" spc="-5" dirty="0" smtClean="0">
                <a:solidFill>
                  <a:schemeClr val="bg1"/>
                </a:solidFill>
                <a:latin typeface="Carlito"/>
                <a:cs typeface="Carlito"/>
              </a:rPr>
              <a:t>Segment. </a:t>
            </a:r>
          </a:p>
          <a:p>
            <a:pPr marL="12700" marR="5080">
              <a:lnSpc>
                <a:spcPts val="2130"/>
              </a:lnSpc>
              <a:spcBef>
                <a:spcPts val="195"/>
              </a:spcBef>
            </a:pPr>
            <a:endParaRPr lang="en-US" spc="-5" dirty="0" smtClean="0">
              <a:solidFill>
                <a:schemeClr val="bg1"/>
              </a:solidFill>
              <a:latin typeface="Carlito"/>
              <a:cs typeface="Carlito"/>
            </a:endParaRPr>
          </a:p>
          <a:p>
            <a:pPr marL="12700" marR="5080">
              <a:lnSpc>
                <a:spcPts val="2130"/>
              </a:lnSpc>
              <a:spcBef>
                <a:spcPts val="195"/>
              </a:spcBef>
            </a:pPr>
            <a:endParaRPr lang="en-US" dirty="0">
              <a:latin typeface="Carlito"/>
              <a:cs typeface="Carlito"/>
            </a:endParaRPr>
          </a:p>
        </p:txBody>
      </p:sp>
      <p:sp>
        <p:nvSpPr>
          <p:cNvPr id="11" name="Rectangle 10"/>
          <p:cNvSpPr/>
          <p:nvPr/>
        </p:nvSpPr>
        <p:spPr>
          <a:xfrm>
            <a:off x="165100" y="2159000"/>
            <a:ext cx="7086600" cy="1631216"/>
          </a:xfrm>
          <a:prstGeom prst="rect">
            <a:avLst/>
          </a:prstGeom>
        </p:spPr>
        <p:txBody>
          <a:bodyPr wrap="square">
            <a:spAutoFit/>
          </a:bodyPr>
          <a:lstStyle/>
          <a:p>
            <a:pPr marL="525780" indent="-286385">
              <a:lnSpc>
                <a:spcPct val="100000"/>
              </a:lnSpc>
              <a:spcBef>
                <a:spcPts val="670"/>
              </a:spcBef>
              <a:buFont typeface="Arial"/>
              <a:buChar char="•"/>
              <a:tabLst>
                <a:tab pos="525780" algn="l"/>
                <a:tab pos="526415" algn="l"/>
              </a:tabLst>
            </a:pPr>
            <a:r>
              <a:rPr lang="en-US" dirty="0">
                <a:solidFill>
                  <a:schemeClr val="bg1"/>
                </a:solidFill>
                <a:latin typeface="Carito"/>
                <a:cs typeface="Carlito"/>
              </a:rPr>
              <a:t>The </a:t>
            </a:r>
            <a:r>
              <a:rPr lang="en-US" spc="-5" dirty="0">
                <a:solidFill>
                  <a:schemeClr val="bg1"/>
                </a:solidFill>
                <a:latin typeface="Carito"/>
                <a:cs typeface="Carlito"/>
              </a:rPr>
              <a:t>segments with the </a:t>
            </a:r>
            <a:r>
              <a:rPr lang="en-US" spc="-10" dirty="0">
                <a:solidFill>
                  <a:schemeClr val="bg1"/>
                </a:solidFill>
                <a:latin typeface="Carito"/>
                <a:cs typeface="Carlito"/>
              </a:rPr>
              <a:t>lowest </a:t>
            </a:r>
            <a:r>
              <a:rPr lang="en-US" spc="-15" dirty="0">
                <a:solidFill>
                  <a:schemeClr val="bg1"/>
                </a:solidFill>
                <a:latin typeface="Carito"/>
                <a:cs typeface="Carlito"/>
              </a:rPr>
              <a:t>COV </a:t>
            </a:r>
            <a:r>
              <a:rPr lang="en-US" spc="-10" dirty="0">
                <a:solidFill>
                  <a:schemeClr val="bg1"/>
                </a:solidFill>
                <a:latin typeface="Carito"/>
                <a:cs typeface="Carlito"/>
              </a:rPr>
              <a:t>are </a:t>
            </a:r>
            <a:r>
              <a:rPr lang="en-US" b="1" spc="-40" dirty="0">
                <a:solidFill>
                  <a:schemeClr val="bg1"/>
                </a:solidFill>
                <a:latin typeface="Carito"/>
                <a:cs typeface="Carlito"/>
              </a:rPr>
              <a:t>APAC </a:t>
            </a:r>
            <a:r>
              <a:rPr lang="en-US" b="1" spc="-10" dirty="0">
                <a:solidFill>
                  <a:schemeClr val="bg1"/>
                </a:solidFill>
                <a:latin typeface="Carito"/>
                <a:cs typeface="Carlito"/>
              </a:rPr>
              <a:t>C</a:t>
            </a:r>
            <a:r>
              <a:rPr lang="en-US" b="1" spc="-10" dirty="0" smtClean="0">
                <a:solidFill>
                  <a:schemeClr val="bg1"/>
                </a:solidFill>
                <a:latin typeface="Carito"/>
                <a:cs typeface="Carlito"/>
              </a:rPr>
              <a:t>onsumer </a:t>
            </a:r>
            <a:r>
              <a:rPr lang="en-US" dirty="0">
                <a:solidFill>
                  <a:schemeClr val="bg1"/>
                </a:solidFill>
                <a:latin typeface="Carito"/>
                <a:cs typeface="Carlito"/>
              </a:rPr>
              <a:t>and </a:t>
            </a:r>
            <a:r>
              <a:rPr lang="en-US" b="1" spc="-5" dirty="0" smtClean="0">
                <a:solidFill>
                  <a:schemeClr val="bg1"/>
                </a:solidFill>
                <a:latin typeface="Carito"/>
                <a:cs typeface="Carlito"/>
              </a:rPr>
              <a:t>APAC</a:t>
            </a:r>
            <a:r>
              <a:rPr lang="en-US" b="1" spc="145" dirty="0" smtClean="0">
                <a:solidFill>
                  <a:schemeClr val="bg1"/>
                </a:solidFill>
                <a:latin typeface="Carito"/>
                <a:cs typeface="Carlito"/>
              </a:rPr>
              <a:t> </a:t>
            </a:r>
            <a:r>
              <a:rPr lang="en-US" b="1" spc="-10" dirty="0" smtClean="0">
                <a:solidFill>
                  <a:schemeClr val="bg1"/>
                </a:solidFill>
                <a:latin typeface="Carito"/>
                <a:cs typeface="Carlito"/>
              </a:rPr>
              <a:t>Corporate</a:t>
            </a: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spc="-5" dirty="0">
                <a:solidFill>
                  <a:schemeClr val="bg1"/>
                </a:solidFill>
                <a:latin typeface="Carito"/>
                <a:cs typeface="Carlito"/>
              </a:rPr>
              <a:t>This means </a:t>
            </a:r>
            <a:r>
              <a:rPr lang="en-US" spc="-10" dirty="0">
                <a:solidFill>
                  <a:schemeClr val="bg1"/>
                </a:solidFill>
                <a:latin typeface="Carito"/>
                <a:cs typeface="Carlito"/>
              </a:rPr>
              <a:t>that </a:t>
            </a:r>
            <a:r>
              <a:rPr lang="en-US" spc="-5" dirty="0">
                <a:solidFill>
                  <a:schemeClr val="bg1"/>
                </a:solidFill>
                <a:latin typeface="Carito"/>
                <a:cs typeface="Carlito"/>
              </a:rPr>
              <a:t>these segments </a:t>
            </a:r>
            <a:r>
              <a:rPr lang="en-US" spc="-15" dirty="0">
                <a:solidFill>
                  <a:schemeClr val="bg1"/>
                </a:solidFill>
                <a:latin typeface="Carito"/>
                <a:cs typeface="Carlito"/>
              </a:rPr>
              <a:t>have </a:t>
            </a:r>
            <a:r>
              <a:rPr lang="en-US" spc="-5" dirty="0">
                <a:solidFill>
                  <a:schemeClr val="bg1"/>
                </a:solidFill>
                <a:latin typeface="Carito"/>
                <a:cs typeface="Carlito"/>
              </a:rPr>
              <a:t>the </a:t>
            </a:r>
            <a:r>
              <a:rPr lang="en-US" spc="-10" dirty="0">
                <a:solidFill>
                  <a:schemeClr val="bg1"/>
                </a:solidFill>
                <a:latin typeface="Carito"/>
                <a:cs typeface="Carlito"/>
              </a:rPr>
              <a:t>lowest </a:t>
            </a:r>
            <a:r>
              <a:rPr lang="en-US" spc="-5" dirty="0">
                <a:solidFill>
                  <a:schemeClr val="bg1"/>
                </a:solidFill>
                <a:latin typeface="Carito"/>
                <a:cs typeface="Carlito"/>
              </a:rPr>
              <a:t>amount </a:t>
            </a:r>
            <a:r>
              <a:rPr lang="en-US" dirty="0">
                <a:solidFill>
                  <a:schemeClr val="bg1"/>
                </a:solidFill>
                <a:latin typeface="Carito"/>
                <a:cs typeface="Carlito"/>
              </a:rPr>
              <a:t>of </a:t>
            </a:r>
            <a:r>
              <a:rPr lang="en-US" spc="-10" dirty="0">
                <a:solidFill>
                  <a:schemeClr val="bg1"/>
                </a:solidFill>
                <a:latin typeface="Carito"/>
                <a:cs typeface="Carlito"/>
              </a:rPr>
              <a:t>variation, </a:t>
            </a:r>
            <a:r>
              <a:rPr lang="en-US" dirty="0">
                <a:solidFill>
                  <a:schemeClr val="bg1"/>
                </a:solidFill>
                <a:latin typeface="Carito"/>
                <a:cs typeface="Carlito"/>
              </a:rPr>
              <a:t>and hence </a:t>
            </a:r>
            <a:r>
              <a:rPr lang="en-US" spc="-10" dirty="0">
                <a:solidFill>
                  <a:schemeClr val="bg1"/>
                </a:solidFill>
                <a:latin typeface="Carito"/>
                <a:cs typeface="Carlito"/>
              </a:rPr>
              <a:t>are </a:t>
            </a:r>
            <a:r>
              <a:rPr lang="en-US" spc="-5" dirty="0">
                <a:solidFill>
                  <a:schemeClr val="bg1"/>
                </a:solidFill>
                <a:latin typeface="Carito"/>
                <a:cs typeface="Carlito"/>
              </a:rPr>
              <a:t>the </a:t>
            </a:r>
            <a:r>
              <a:rPr lang="en-US" spc="-10" dirty="0">
                <a:solidFill>
                  <a:schemeClr val="bg1"/>
                </a:solidFill>
                <a:latin typeface="Carito"/>
                <a:cs typeface="Carlito"/>
              </a:rPr>
              <a:t>most predictable</a:t>
            </a:r>
            <a:r>
              <a:rPr lang="en-US" spc="295" dirty="0">
                <a:solidFill>
                  <a:schemeClr val="bg1"/>
                </a:solidFill>
                <a:latin typeface="Carito"/>
                <a:cs typeface="Carlito"/>
              </a:rPr>
              <a:t> </a:t>
            </a:r>
            <a:r>
              <a:rPr lang="en-US" dirty="0" smtClean="0">
                <a:solidFill>
                  <a:schemeClr val="bg1"/>
                </a:solidFill>
                <a:latin typeface="Carito"/>
                <a:cs typeface="Carlito"/>
              </a:rPr>
              <a:t>ones</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5" name="Picture 4" descr="CoV Pic.png"/>
          <p:cNvPicPr>
            <a:picLocks noChangeAspect="1"/>
          </p:cNvPicPr>
          <p:nvPr/>
        </p:nvPicPr>
        <p:blipFill>
          <a:blip r:embed="rId2"/>
          <a:stretch>
            <a:fillRect/>
          </a:stretch>
        </p:blipFill>
        <p:spPr>
          <a:xfrm>
            <a:off x="7886700" y="1866900"/>
            <a:ext cx="4305300" cy="4991100"/>
          </a:xfrm>
          <a:prstGeom prst="rect">
            <a:avLst/>
          </a:prstGeom>
        </p:spPr>
      </p:pic>
      <p:pic>
        <p:nvPicPr>
          <p:cNvPr id="6" name="Picture 5" descr="CoV Graph.png"/>
          <p:cNvPicPr>
            <a:picLocks noChangeAspect="1"/>
          </p:cNvPicPr>
          <p:nvPr/>
        </p:nvPicPr>
        <p:blipFill>
          <a:blip r:embed="rId3"/>
          <a:stretch>
            <a:fillRect/>
          </a:stretch>
        </p:blipFill>
        <p:spPr>
          <a:xfrm>
            <a:off x="279400" y="3454400"/>
            <a:ext cx="7366000" cy="3581400"/>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Selecting </a:t>
            </a:r>
            <a:r>
              <a:rPr lang="en-US" sz="3200" b="1" spc="-5"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spc="-10"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Most </a:t>
            </a:r>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Consistently Profitable Market Segment</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165100" y="2159000"/>
            <a:ext cx="11188700" cy="1708160"/>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We found APAC Consumer as Top 5</a:t>
            </a:r>
            <a:r>
              <a:rPr lang="en-US" baseline="30000" dirty="0" smtClean="0">
                <a:solidFill>
                  <a:schemeClr val="bg1"/>
                </a:solidFill>
                <a:latin typeface="Carito"/>
                <a:cs typeface="Carlito"/>
              </a:rPr>
              <a:t>th</a:t>
            </a:r>
            <a:r>
              <a:rPr lang="en-US" dirty="0" smtClean="0">
                <a:solidFill>
                  <a:schemeClr val="bg1"/>
                </a:solidFill>
                <a:latin typeface="Carito"/>
                <a:cs typeface="Carlito"/>
              </a:rPr>
              <a:t> Highly Profitable Market Segment, and at the same time, this to be having least </a:t>
            </a:r>
            <a:r>
              <a:rPr lang="en-US" dirty="0" err="1" smtClean="0">
                <a:solidFill>
                  <a:schemeClr val="bg1"/>
                </a:solidFill>
                <a:latin typeface="Carito"/>
                <a:cs typeface="Carlito"/>
              </a:rPr>
              <a:t>CoV</a:t>
            </a:r>
            <a:r>
              <a:rPr lang="en-US" dirty="0" smtClean="0">
                <a:solidFill>
                  <a:schemeClr val="bg1"/>
                </a:solidFill>
                <a:latin typeface="Carito"/>
                <a:cs typeface="Carlito"/>
              </a:rPr>
              <a:t> value (0.522725)</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Thus, APAC Consumer is the Good Market Segment to be relied upon for further Sales Forecast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descr="model_Selection.png"/>
          <p:cNvPicPr>
            <a:picLocks noChangeAspect="1"/>
          </p:cNvPicPr>
          <p:nvPr/>
        </p:nvPicPr>
        <p:blipFill>
          <a:blip r:embed="rId2"/>
          <a:stretch>
            <a:fillRect/>
          </a:stretch>
        </p:blipFill>
        <p:spPr>
          <a:xfrm>
            <a:off x="684212" y="1161021"/>
            <a:ext cx="10383140" cy="5365692"/>
          </a:xfrm>
          <a:prstGeom prst="rect">
            <a:avLst/>
          </a:prstGeom>
        </p:spPr>
      </p:pic>
      <p:sp>
        <p:nvSpPr>
          <p:cNvPr id="7" name="Rectangle 6"/>
          <p:cNvSpPr/>
          <p:nvPr/>
        </p:nvSpPr>
        <p:spPr>
          <a:xfrm>
            <a:off x="1545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Flow-Chart for the Time Series Model </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Naïve Time Series Model (NM)</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0" y="1181100"/>
            <a:ext cx="12192000" cy="241604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The chart displays the predicted values based on the previous month's data</a:t>
            </a: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It’s only the level that it can predict (that too based on the last predicted value)</a:t>
            </a: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Straight line can been in the graph (for the forecasted curve) as its basis is only the last value that we had in the dataset, later when no new data was available for future months we could not any change </a:t>
            </a:r>
            <a:r>
              <a:rPr lang="en-US" dirty="0" err="1" smtClean="0">
                <a:solidFill>
                  <a:schemeClr val="bg1"/>
                </a:solidFill>
                <a:latin typeface="Carito"/>
              </a:rPr>
              <a:t>w.r.t</a:t>
            </a:r>
            <a:r>
              <a:rPr lang="en-US" dirty="0" smtClean="0">
                <a:solidFill>
                  <a:schemeClr val="bg1"/>
                </a:solidFill>
                <a:latin typeface="Carito"/>
              </a:rPr>
              <a:t>. to future time</a:t>
            </a: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Note: Naïve Method better used when data points &lt;10 and no noise and seasonality present in the dataset</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4" name="Picture 3" descr="nmpic.png"/>
          <p:cNvPicPr>
            <a:picLocks noChangeAspect="1"/>
          </p:cNvPicPr>
          <p:nvPr/>
        </p:nvPicPr>
        <p:blipFill>
          <a:blip r:embed="rId2"/>
          <a:stretch>
            <a:fillRect/>
          </a:stretch>
        </p:blipFill>
        <p:spPr>
          <a:xfrm>
            <a:off x="8511305" y="3089146"/>
            <a:ext cx="2794000" cy="508000"/>
          </a:xfrm>
          <a:prstGeom prst="rect">
            <a:avLst/>
          </a:prstGeom>
        </p:spPr>
      </p:pic>
      <p:pic>
        <p:nvPicPr>
          <p:cNvPr id="5" name="Picture 4" descr="nm.png"/>
          <p:cNvPicPr>
            <a:picLocks noChangeAspect="1"/>
          </p:cNvPicPr>
          <p:nvPr/>
        </p:nvPicPr>
        <p:blipFill>
          <a:blip r:embed="rId3"/>
          <a:stretch>
            <a:fillRect/>
          </a:stretch>
        </p:blipFill>
        <p:spPr>
          <a:xfrm>
            <a:off x="672091" y="3264319"/>
            <a:ext cx="10847818" cy="3593681"/>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Simple Average Time Series Model (SA)</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0" y="1117600"/>
            <a:ext cx="11188700" cy="1985159"/>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Although the train and test datasets exhibited both trend and seasonality, the projected green line does not display any trend and seasonality</a:t>
            </a: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Seasonality &amp; Trend could not be predicted: Reason: Averaging out the whole data set: so practically De- </a:t>
            </a:r>
            <a:r>
              <a:rPr lang="en-US" dirty="0" err="1" smtClean="0">
                <a:solidFill>
                  <a:schemeClr val="bg1"/>
                </a:solidFill>
                <a:latin typeface="Carito"/>
                <a:cs typeface="Carlito"/>
              </a:rPr>
              <a:t>Seasonalising</a:t>
            </a:r>
            <a:r>
              <a:rPr lang="en-US" dirty="0" smtClean="0">
                <a:solidFill>
                  <a:schemeClr val="bg1"/>
                </a:solidFill>
                <a:latin typeface="Carito"/>
                <a:cs typeface="Carlito"/>
              </a:rPr>
              <a:t> &amp; De- Trending the whole dataset</a:t>
            </a: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Note: SA works better with less than 10 data points and when observations are noisy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WhatsApp Image 2023-05-18 at 15.57.22.jpeg"/>
          <p:cNvPicPr>
            <a:picLocks noChangeAspect="1"/>
          </p:cNvPicPr>
          <p:nvPr/>
        </p:nvPicPr>
        <p:blipFill>
          <a:blip r:embed="rId2"/>
          <a:stretch>
            <a:fillRect/>
          </a:stretch>
        </p:blipFill>
        <p:spPr>
          <a:xfrm>
            <a:off x="1572426" y="3314700"/>
            <a:ext cx="9368446" cy="3543300"/>
          </a:xfrm>
          <a:prstGeom prst="rect">
            <a:avLst/>
          </a:prstGeom>
        </p:spPr>
      </p:pic>
      <p:pic>
        <p:nvPicPr>
          <p:cNvPr id="7" name="Picture 6" descr="smar.png"/>
          <p:cNvPicPr>
            <a:picLocks noChangeAspect="1"/>
          </p:cNvPicPr>
          <p:nvPr/>
        </p:nvPicPr>
        <p:blipFill>
          <a:blip r:embed="rId3"/>
          <a:stretch>
            <a:fillRect/>
          </a:stretch>
        </p:blipFill>
        <p:spPr>
          <a:xfrm>
            <a:off x="8273872" y="2639669"/>
            <a:ext cx="2667000" cy="684212"/>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Simple Moving Average Time Series Model (SMA)</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152400" y="774700"/>
            <a:ext cx="11188700" cy="253915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In the case of the 6-month window, both the train and test datasets showed trends and seasonal </a:t>
            </a:r>
            <a:r>
              <a:rPr lang="en-US" dirty="0" smtClean="0">
                <a:solidFill>
                  <a:schemeClr val="bg1"/>
                </a:solidFill>
                <a:latin typeface="Carito"/>
              </a:rPr>
              <a:t>patterns, but </a:t>
            </a:r>
            <a:r>
              <a:rPr lang="en-US" dirty="0" smtClean="0">
                <a:solidFill>
                  <a:schemeClr val="bg1"/>
                </a:solidFill>
                <a:latin typeface="Carito"/>
              </a:rPr>
              <a:t>the forecasted curve can only track the level &amp; trend, but trend is tracked only for the training dataset only, not for test data set</a:t>
            </a:r>
            <a:endParaRPr lang="en-US" b="1" dirty="0" smtClean="0">
              <a:solidFill>
                <a:schemeClr val="bg1"/>
              </a:solidFill>
              <a:latin typeface="Carito"/>
            </a:endParaRP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Note: SMA works better with longer duration rolling window and aimed to predict the trend better when the data is less (&lt;!0 data points) and is noisy. It eliminates the fluctuations &amp; noise by averaging them out over a rolling period of time</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1143" y="2602657"/>
            <a:ext cx="3451411" cy="711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2" y="3358729"/>
            <a:ext cx="11070373" cy="3352381"/>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Simple Exponential Smoothing Time Series Model (SES)</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0" y="927100"/>
            <a:ext cx="12039600" cy="163121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It is evident from the orange and blue lines in the data that there is a pattern of trend and seasonality. The green line represents the forecasted level, indicating that this particular model is capable of identifying only the level, which is expected to remain constant at around 40k to 50k between 2014 and 2015</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Note: SES works better with large data points (&gt;10) and aimed to predict only the level</a:t>
            </a:r>
            <a:endParaRPr lang="en-US" dirty="0">
              <a:solidFill>
                <a:schemeClr val="bg1"/>
              </a:solidFill>
              <a:latin typeface="Carito"/>
              <a:cs typeface="Carlito"/>
            </a:endParaRPr>
          </a:p>
        </p:txBody>
      </p:sp>
      <p:pic>
        <p:nvPicPr>
          <p:cNvPr id="6" name="Picture 5" descr="sesm.png"/>
          <p:cNvPicPr>
            <a:picLocks noChangeAspect="1"/>
          </p:cNvPicPr>
          <p:nvPr/>
        </p:nvPicPr>
        <p:blipFill>
          <a:blip r:embed="rId2"/>
          <a:stretch>
            <a:fillRect/>
          </a:stretch>
        </p:blipFill>
        <p:spPr>
          <a:xfrm>
            <a:off x="8079505" y="2492405"/>
            <a:ext cx="3225800" cy="711200"/>
          </a:xfrm>
          <a:prstGeom prst="rect">
            <a:avLst/>
          </a:prstGeom>
        </p:spPr>
      </p:pic>
      <p:pic>
        <p:nvPicPr>
          <p:cNvPr id="7" name="Picture 6" descr="WhatsApp Image 2023-05-18 at 15.57.51.jpeg"/>
          <p:cNvPicPr>
            <a:picLocks noChangeAspect="1"/>
          </p:cNvPicPr>
          <p:nvPr/>
        </p:nvPicPr>
        <p:blipFill>
          <a:blip r:embed="rId3"/>
          <a:stretch>
            <a:fillRect/>
          </a:stretch>
        </p:blipFill>
        <p:spPr>
          <a:xfrm>
            <a:off x="1178608" y="3203605"/>
            <a:ext cx="9682384" cy="3543300"/>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Holt’s Exponential Smoothing Time Series Model (HES)</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152400" y="774700"/>
            <a:ext cx="11188700" cy="1985159"/>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The test data is represented by the blue line, while the orange line represents the training data. The green line shows the forecasted trend and level of the data, which is seen to follow the pattern observed in the time period of approximately 2014 to 2015</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Note: HES works better with large data points (&gt;10) and aimed to predict both the level and trend</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hs.png"/>
          <p:cNvPicPr>
            <a:picLocks noChangeAspect="1"/>
          </p:cNvPicPr>
          <p:nvPr/>
        </p:nvPicPr>
        <p:blipFill>
          <a:blip r:embed="rId2"/>
          <a:stretch>
            <a:fillRect/>
          </a:stretch>
        </p:blipFill>
        <p:spPr>
          <a:xfrm>
            <a:off x="1142532" y="2978150"/>
            <a:ext cx="9451649" cy="3860800"/>
          </a:xfrm>
          <a:prstGeom prst="rect">
            <a:avLst/>
          </a:prstGeom>
        </p:spPr>
      </p:pic>
      <p:pic>
        <p:nvPicPr>
          <p:cNvPr id="9" name="Picture 8" descr="hse.png"/>
          <p:cNvPicPr>
            <a:picLocks noChangeAspect="1"/>
          </p:cNvPicPr>
          <p:nvPr/>
        </p:nvPicPr>
        <p:blipFill>
          <a:blip r:embed="rId3"/>
          <a:stretch>
            <a:fillRect/>
          </a:stretch>
        </p:blipFill>
        <p:spPr>
          <a:xfrm>
            <a:off x="7996504" y="2654300"/>
            <a:ext cx="3195638" cy="647700"/>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Holt’s Winter Additive Time Series Model (HWA)</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0" y="774700"/>
            <a:ext cx="12192000" cy="332398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The blue and orange lines in this graph indicate the training and test data, respectively. The green line represents the seasonality, trend, and level of the data, which is observed to be around the time period of approximately 2014 to 2015</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This model seems to be predicting better but somewhat under predicting as do not reaches the actual peak</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Note: HWA works better with large data points (&gt;10) and aimed to predict all the 3 components i.e. level, trend, and seasonality</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hwa.png"/>
          <p:cNvPicPr>
            <a:picLocks noChangeAspect="1"/>
          </p:cNvPicPr>
          <p:nvPr/>
        </p:nvPicPr>
        <p:blipFill>
          <a:blip r:embed="rId2"/>
          <a:stretch>
            <a:fillRect/>
          </a:stretch>
        </p:blipFill>
        <p:spPr>
          <a:xfrm>
            <a:off x="7457035" y="3194469"/>
            <a:ext cx="2832100" cy="622300"/>
          </a:xfrm>
          <a:prstGeom prst="rect">
            <a:avLst/>
          </a:prstGeom>
        </p:spPr>
      </p:pic>
      <p:pic>
        <p:nvPicPr>
          <p:cNvPr id="7" name="Picture 6" descr="hwa.png"/>
          <p:cNvPicPr>
            <a:picLocks noChangeAspect="1"/>
          </p:cNvPicPr>
          <p:nvPr/>
        </p:nvPicPr>
        <p:blipFill>
          <a:blip r:embed="rId3"/>
          <a:stretch>
            <a:fillRect/>
          </a:stretch>
        </p:blipFill>
        <p:spPr>
          <a:xfrm>
            <a:off x="1435694" y="3505619"/>
            <a:ext cx="8981629" cy="3352381"/>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Holt’s Winter Multiplicative Time Series Model (HWM)</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0" y="609600"/>
            <a:ext cx="12192000" cy="360098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In this plot, the yellow line represents the training data, and the blue line represents the test data. The orange line represents the seasonality, trend, and level of the data, which is observed to be around the time period of approximately 2014 to 2015</a:t>
            </a:r>
          </a:p>
          <a:p>
            <a:pPr marL="525780" indent="-286385">
              <a:lnSpc>
                <a:spcPct val="100000"/>
              </a:lnSpc>
              <a:spcBef>
                <a:spcPts val="575"/>
              </a:spcBef>
              <a:tabLst>
                <a:tab pos="525780" algn="l"/>
                <a:tab pos="526415" algn="l"/>
              </a:tabLst>
            </a:pPr>
            <a:endParaRPr lang="en-US" dirty="0" smtClean="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This model seems to be predicting better but somewhat under predicting (still actual peak difference less than that of HWA) as do not reaches the actual peak</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Note: HWM works better with large data points (&gt;10) and aimed to predict all the 3 components i.e. level, trend, and seasonality</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hwm.png"/>
          <p:cNvPicPr>
            <a:picLocks noChangeAspect="1"/>
          </p:cNvPicPr>
          <p:nvPr/>
        </p:nvPicPr>
        <p:blipFill>
          <a:blip r:embed="rId2"/>
          <a:stretch>
            <a:fillRect/>
          </a:stretch>
        </p:blipFill>
        <p:spPr>
          <a:xfrm>
            <a:off x="1078195" y="3505619"/>
            <a:ext cx="9774964" cy="3352381"/>
          </a:xfrm>
          <a:prstGeom prst="rect">
            <a:avLst/>
          </a:prstGeom>
        </p:spPr>
      </p:pic>
      <p:pic>
        <p:nvPicPr>
          <p:cNvPr id="9" name="Picture 8" descr="hwm.png"/>
          <p:cNvPicPr>
            <a:picLocks noChangeAspect="1"/>
          </p:cNvPicPr>
          <p:nvPr/>
        </p:nvPicPr>
        <p:blipFill>
          <a:blip r:embed="rId3"/>
          <a:stretch>
            <a:fillRect/>
          </a:stretch>
        </p:blipFill>
        <p:spPr>
          <a:xfrm>
            <a:off x="8097615" y="3238919"/>
            <a:ext cx="3556000" cy="533400"/>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3386" y="532991"/>
            <a:ext cx="1861407" cy="646331"/>
          </a:xfrm>
          <a:prstGeom prst="rect">
            <a:avLst/>
          </a:prstGeom>
        </p:spPr>
        <p:txBody>
          <a:bodyPr wrap="none">
            <a:spAutoFit/>
          </a:bodyPr>
          <a:lstStyle/>
          <a:p>
            <a:r>
              <a:rPr lang="en-US"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Agenda</a:t>
            </a:r>
            <a:r>
              <a:rPr lang="en-US" sz="36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36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681650" y="1595821"/>
            <a:ext cx="11510349" cy="5078313"/>
          </a:xfrm>
          <a:prstGeom prst="rect">
            <a:avLst/>
          </a:prstGeom>
        </p:spPr>
        <p:txBody>
          <a:bodyPr wrap="square">
            <a:spAutoFit/>
          </a:bodyPr>
          <a:lstStyle/>
          <a:p>
            <a:pPr marL="457200" lvl="0" indent="-342900">
              <a:buClr>
                <a:schemeClr val="dk1"/>
              </a:buClr>
              <a:buSzPts val="1800"/>
              <a:buAutoNum type="arabicPeriod"/>
            </a:pPr>
            <a:r>
              <a:rPr lang="en-US" dirty="0" smtClean="0">
                <a:solidFill>
                  <a:schemeClr val="dk1"/>
                </a:solidFill>
                <a:latin typeface="Carito"/>
              </a:rPr>
              <a:t>Objective</a:t>
            </a:r>
          </a:p>
          <a:p>
            <a:pPr marL="457200" lvl="0" indent="-342900">
              <a:buClr>
                <a:schemeClr val="dk1"/>
              </a:buClr>
              <a:buSzPts val="1800"/>
              <a:buAutoNum type="arabicPeriod"/>
            </a:pPr>
            <a:endParaRPr lang="en-US" dirty="0" smtClean="0">
              <a:solidFill>
                <a:schemeClr val="dk1"/>
              </a:solidFill>
              <a:latin typeface="Carito"/>
            </a:endParaRPr>
          </a:p>
          <a:p>
            <a:pPr marL="457200" lvl="0" indent="-342900">
              <a:buClr>
                <a:schemeClr val="dk1"/>
              </a:buClr>
              <a:buSzPts val="1800"/>
              <a:buAutoNum type="arabicPeriod"/>
            </a:pPr>
            <a:r>
              <a:rPr lang="en-US" dirty="0" smtClean="0">
                <a:solidFill>
                  <a:schemeClr val="dk1"/>
                </a:solidFill>
                <a:latin typeface="Carito"/>
              </a:rPr>
              <a:t>Background</a:t>
            </a:r>
          </a:p>
          <a:p>
            <a:pPr marL="457200" lvl="0" indent="-342900">
              <a:buClr>
                <a:schemeClr val="dk1"/>
              </a:buClr>
              <a:buSzPts val="1800"/>
              <a:buAutoNum type="arabicPeriod"/>
            </a:pPr>
            <a:endParaRPr lang="en-US" dirty="0" smtClean="0">
              <a:solidFill>
                <a:schemeClr val="dk1"/>
              </a:solidFill>
              <a:latin typeface="Carito"/>
            </a:endParaRPr>
          </a:p>
          <a:p>
            <a:pPr marL="457200" lvl="0" indent="-342900">
              <a:buClr>
                <a:schemeClr val="dk1"/>
              </a:buClr>
              <a:buSzPts val="1800"/>
              <a:buAutoNum type="arabicPeriod"/>
            </a:pPr>
            <a:r>
              <a:rPr lang="en-US" dirty="0" smtClean="0">
                <a:solidFill>
                  <a:schemeClr val="dk1"/>
                </a:solidFill>
                <a:latin typeface="Carito"/>
              </a:rPr>
              <a:t>Analysis &amp; Key findings:</a:t>
            </a:r>
          </a:p>
          <a:p>
            <a:pPr marL="914400" lvl="1" indent="-342900">
              <a:buClr>
                <a:schemeClr val="dk1"/>
              </a:buClr>
              <a:buSzPts val="1800"/>
              <a:buAutoNum type="arabicPeriod"/>
            </a:pPr>
            <a:r>
              <a:rPr lang="en-US" dirty="0" smtClean="0">
                <a:solidFill>
                  <a:schemeClr val="dk1"/>
                </a:solidFill>
                <a:latin typeface="Carito"/>
              </a:rPr>
              <a:t>Data Understanding</a:t>
            </a:r>
          </a:p>
          <a:p>
            <a:pPr marL="914400" lvl="1" indent="-342900">
              <a:buClr>
                <a:schemeClr val="dk1"/>
              </a:buClr>
              <a:buSzPts val="1800"/>
              <a:buAutoNum type="arabicPeriod"/>
            </a:pPr>
            <a:r>
              <a:rPr lang="en-US" dirty="0" smtClean="0">
                <a:solidFill>
                  <a:schemeClr val="dk1"/>
                </a:solidFill>
                <a:latin typeface="Carito"/>
              </a:rPr>
              <a:t>Finding Most Consistently High Profitable Market Segment</a:t>
            </a:r>
          </a:p>
          <a:p>
            <a:pPr marL="914400" lvl="1" indent="-342900">
              <a:buClr>
                <a:schemeClr val="dk1"/>
              </a:buClr>
              <a:buSzPts val="1800"/>
              <a:buAutoNum type="arabicPeriod"/>
            </a:pPr>
            <a:r>
              <a:rPr lang="en-US" dirty="0" smtClean="0">
                <a:solidFill>
                  <a:schemeClr val="dk1"/>
                </a:solidFill>
                <a:latin typeface="Carito"/>
              </a:rPr>
              <a:t>Finding the Most Reliable Time Series Model</a:t>
            </a:r>
          </a:p>
          <a:p>
            <a:pPr marL="457200" lvl="0" indent="-342900">
              <a:buClr>
                <a:schemeClr val="dk1"/>
              </a:buClr>
              <a:buSzPts val="1800"/>
              <a:buAutoNum type="arabicPeriod"/>
            </a:pPr>
            <a:endParaRPr lang="en-US" dirty="0" smtClean="0">
              <a:solidFill>
                <a:schemeClr val="dk1"/>
              </a:solidFill>
              <a:latin typeface="Carito"/>
            </a:endParaRPr>
          </a:p>
          <a:p>
            <a:pPr marL="457200" lvl="0" indent="-342900">
              <a:buClr>
                <a:schemeClr val="dk1"/>
              </a:buClr>
              <a:buSzPts val="1800"/>
              <a:buAutoNum type="arabicPeriod"/>
            </a:pPr>
            <a:r>
              <a:rPr lang="en-US" dirty="0" smtClean="0">
                <a:solidFill>
                  <a:schemeClr val="dk1"/>
                </a:solidFill>
                <a:latin typeface="Carito"/>
              </a:rPr>
              <a:t>Conclusion</a:t>
            </a:r>
          </a:p>
          <a:p>
            <a:pPr marL="457200" lvl="0" indent="-342900">
              <a:buClr>
                <a:schemeClr val="dk1"/>
              </a:buClr>
              <a:buSzPts val="1800"/>
              <a:buAutoNum type="arabicPeriod"/>
            </a:pPr>
            <a:endParaRPr lang="en-US" dirty="0" smtClean="0">
              <a:solidFill>
                <a:schemeClr val="dk1"/>
              </a:solidFill>
              <a:latin typeface="Carito"/>
            </a:endParaRPr>
          </a:p>
          <a:p>
            <a:pPr marL="457200" lvl="0" indent="-342900">
              <a:buClr>
                <a:schemeClr val="dk1"/>
              </a:buClr>
              <a:buSzPts val="1800"/>
              <a:buAutoNum type="arabicPeriod"/>
            </a:pPr>
            <a:r>
              <a:rPr lang="en-US" dirty="0" smtClean="0">
                <a:solidFill>
                  <a:schemeClr val="dk1"/>
                </a:solidFill>
                <a:latin typeface="Carito"/>
              </a:rPr>
              <a:t>Recommendations </a:t>
            </a:r>
          </a:p>
          <a:p>
            <a:pPr marL="457200" lvl="0" indent="-342900">
              <a:buClr>
                <a:schemeClr val="dk1"/>
              </a:buClr>
              <a:buSzPts val="1800"/>
              <a:buAutoNum type="arabicPeriod"/>
            </a:pPr>
            <a:endParaRPr lang="en-US" dirty="0" smtClean="0">
              <a:solidFill>
                <a:schemeClr val="dk1"/>
              </a:solidFill>
              <a:latin typeface="Carito"/>
            </a:endParaRPr>
          </a:p>
          <a:p>
            <a:pPr marL="457200" lvl="0" indent="-342900">
              <a:buClr>
                <a:schemeClr val="dk1"/>
              </a:buClr>
              <a:buSzPts val="1800"/>
              <a:buAutoNum type="arabicPeriod"/>
            </a:pPr>
            <a:r>
              <a:rPr lang="en-US" dirty="0" smtClean="0">
                <a:solidFill>
                  <a:schemeClr val="dk1"/>
                </a:solidFill>
                <a:latin typeface="Carito"/>
              </a:rPr>
              <a:t>Appendix: </a:t>
            </a:r>
          </a:p>
          <a:p>
            <a:pPr marL="914400" lvl="1" indent="-317500">
              <a:buClr>
                <a:schemeClr val="dk1"/>
              </a:buClr>
              <a:buSzPts val="1400"/>
              <a:buAutoNum type="alphaLcPeriod"/>
            </a:pPr>
            <a:r>
              <a:rPr lang="en-US" dirty="0" smtClean="0">
                <a:solidFill>
                  <a:schemeClr val="dk1"/>
                </a:solidFill>
                <a:latin typeface="Carito"/>
              </a:rPr>
              <a:t>Data Sources</a:t>
            </a:r>
          </a:p>
          <a:p>
            <a:pPr marL="914400" lvl="1" indent="-317500">
              <a:buClr>
                <a:schemeClr val="dk1"/>
              </a:buClr>
              <a:buSzPts val="1400"/>
              <a:buAutoNum type="alphaLcPeriod"/>
            </a:pPr>
            <a:r>
              <a:rPr lang="en-US" dirty="0" smtClean="0">
                <a:solidFill>
                  <a:schemeClr val="dk1"/>
                </a:solidFill>
                <a:latin typeface="Carito"/>
              </a:rPr>
              <a:t>Data Assumption</a:t>
            </a:r>
          </a:p>
          <a:p>
            <a:pPr marL="914400" lvl="1" indent="-317500">
              <a:buClr>
                <a:schemeClr val="dk1"/>
              </a:buClr>
              <a:buSzPts val="1400"/>
              <a:buAutoNum type="alphaLcPeriod"/>
            </a:pPr>
            <a:r>
              <a:rPr lang="en-US" dirty="0" smtClean="0">
                <a:solidFill>
                  <a:schemeClr val="dk1"/>
                </a:solidFill>
                <a:latin typeface="Carito"/>
              </a:rPr>
              <a:t>Data Preparation</a:t>
            </a:r>
          </a:p>
          <a:p>
            <a:pPr marL="914400" lvl="1" indent="-317500">
              <a:buClr>
                <a:schemeClr val="dk1"/>
              </a:buClr>
              <a:buSzPts val="1400"/>
              <a:buAutoNum type="alphaLcPeriod"/>
            </a:pPr>
            <a:r>
              <a:rPr lang="en-US" dirty="0" smtClean="0">
                <a:solidFill>
                  <a:schemeClr val="dk1"/>
                </a:solidFill>
                <a:latin typeface="Carito"/>
              </a:rPr>
              <a:t>Data Methodology</a:t>
            </a:r>
          </a:p>
        </p:txBody>
      </p:sp>
    </p:spTree>
    <p:extLst>
      <p:ext uri="{BB962C8B-B14F-4D97-AF65-F5344CB8AC3E}">
        <p14:creationId xmlns:p14="http://schemas.microsoft.com/office/powerpoint/2010/main" val="2393430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Auto Regressive Time Series Model (AR)</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152400" y="774700"/>
            <a:ext cx="11188700" cy="2616101"/>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Model seems to forecast with trend and level of the data, and it is seen to bisect the test data set, indicating its reliability </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The forecasted trend and level of the data are observed to be around the time period of approximately 2014 to 2015</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Note: AR works better with large data points (&gt;10) when there are only level and trend present in the data </a:t>
            </a:r>
            <a:r>
              <a:rPr lang="en-US" dirty="0" smtClean="0">
                <a:solidFill>
                  <a:schemeClr val="bg1"/>
                </a:solidFill>
                <a:latin typeface="Carito"/>
                <a:cs typeface="Carlito"/>
              </a:rPr>
              <a:t>set</a:t>
            </a:r>
            <a:r>
              <a:rPr lang="en-US" dirty="0">
                <a:solidFill>
                  <a:schemeClr val="bg1"/>
                </a:solidFill>
                <a:latin typeface="Carito"/>
                <a:cs typeface="Carlito"/>
              </a:rPr>
              <a:t>.</a:t>
            </a:r>
            <a:endParaRPr lang="en-US" dirty="0" smtClean="0">
              <a:solidFill>
                <a:schemeClr val="bg1"/>
              </a:solidFill>
              <a:latin typeface="Carito"/>
              <a:cs typeface="Carlito"/>
            </a:endParaRPr>
          </a:p>
        </p:txBody>
      </p:sp>
      <p:pic>
        <p:nvPicPr>
          <p:cNvPr id="6" name="Picture 5" descr="ar.png"/>
          <p:cNvPicPr>
            <a:picLocks noChangeAspect="1"/>
          </p:cNvPicPr>
          <p:nvPr/>
        </p:nvPicPr>
        <p:blipFill>
          <a:blip r:embed="rId2"/>
          <a:stretch>
            <a:fillRect/>
          </a:stretch>
        </p:blipFill>
        <p:spPr>
          <a:xfrm>
            <a:off x="8198591" y="3136900"/>
            <a:ext cx="3044825" cy="660400"/>
          </a:xfrm>
          <a:prstGeom prst="rect">
            <a:avLst/>
          </a:prstGeom>
        </p:spPr>
      </p:pic>
      <p:pic>
        <p:nvPicPr>
          <p:cNvPr id="7" name="Picture 6" descr="ARm.png"/>
          <p:cNvPicPr>
            <a:picLocks noChangeAspect="1"/>
          </p:cNvPicPr>
          <p:nvPr/>
        </p:nvPicPr>
        <p:blipFill>
          <a:blip r:embed="rId3"/>
          <a:stretch>
            <a:fillRect/>
          </a:stretch>
        </p:blipFill>
        <p:spPr>
          <a:xfrm>
            <a:off x="1521151" y="3467100"/>
            <a:ext cx="9238004" cy="3352381"/>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Moving Average Time Series Model (MAA) -- ARIMA</a:t>
            </a:r>
            <a:endParaRPr lang="en-US" sz="24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152400" y="774700"/>
            <a:ext cx="11188700" cy="2970044"/>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rPr>
              <a:t>In this graph, the window size is only 1 month, and there is no seasonality observed. The data is seen to exhibit a trend and level pattern, with the blue line representing the training data and the orange line representing the test data. The green line shows the forecast of the data</a:t>
            </a:r>
          </a:p>
          <a:p>
            <a:pPr marL="525780" indent="-286385">
              <a:lnSpc>
                <a:spcPct val="100000"/>
              </a:lnSpc>
              <a:spcBef>
                <a:spcPts val="575"/>
              </a:spcBef>
              <a:tabLst>
                <a:tab pos="525780" algn="l"/>
                <a:tab pos="526415" algn="l"/>
              </a:tabLst>
            </a:pPr>
            <a:endParaRPr lang="en-US" dirty="0" smtClean="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smtClean="0">
                <a:solidFill>
                  <a:schemeClr val="bg1"/>
                </a:solidFill>
                <a:latin typeface="Carito"/>
                <a:cs typeface="Carlito"/>
              </a:rPr>
              <a:t>Note: MAA works better with large data points (&gt;10) when there are only level and trend present in the data set</a:t>
            </a:r>
          </a:p>
          <a:p>
            <a:pPr marL="525780" indent="-286385">
              <a:lnSpc>
                <a:spcPct val="100000"/>
              </a:lnSpc>
              <a:spcBef>
                <a:spcPts val="575"/>
              </a:spcBef>
              <a:buFont typeface="Arial"/>
              <a:buChar char="•"/>
              <a:tabLst>
                <a:tab pos="525780" algn="l"/>
                <a:tab pos="526415" algn="l"/>
              </a:tabLst>
            </a:pPr>
            <a:endParaRPr lang="en-US" dirty="0" smtClean="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10" name="Picture 9" descr="maaa.png"/>
          <p:cNvPicPr>
            <a:picLocks noChangeAspect="1"/>
          </p:cNvPicPr>
          <p:nvPr/>
        </p:nvPicPr>
        <p:blipFill>
          <a:blip r:embed="rId2"/>
          <a:stretch>
            <a:fillRect/>
          </a:stretch>
        </p:blipFill>
        <p:spPr>
          <a:xfrm>
            <a:off x="1133861" y="3385977"/>
            <a:ext cx="9762027" cy="3352381"/>
          </a:xfrm>
          <a:prstGeom prst="rect">
            <a:avLst/>
          </a:prstGeom>
        </p:spPr>
      </p:pic>
      <p:pic>
        <p:nvPicPr>
          <p:cNvPr id="12" name="Picture 11" descr="maaa.png"/>
          <p:cNvPicPr>
            <a:picLocks noChangeAspect="1"/>
          </p:cNvPicPr>
          <p:nvPr/>
        </p:nvPicPr>
        <p:blipFill>
          <a:blip r:embed="rId3"/>
          <a:stretch>
            <a:fillRect/>
          </a:stretch>
        </p:blipFill>
        <p:spPr>
          <a:xfrm>
            <a:off x="7763261" y="3105783"/>
            <a:ext cx="2984500" cy="560387"/>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28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Auto Regressive  </a:t>
            </a:r>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Moving</a:t>
            </a:r>
            <a:r>
              <a:rPr lang="en-US" sz="28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Average Time Series Model (ARMA)</a:t>
            </a:r>
            <a:endParaRPr lang="en-US" sz="20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152400" y="927100"/>
            <a:ext cx="11188700" cy="2939266"/>
          </a:xfrm>
          <a:prstGeom prst="rect">
            <a:avLst/>
          </a:prstGeom>
        </p:spPr>
        <p:txBody>
          <a:bodyPr wrap="square">
            <a:spAutoFit/>
          </a:bodyPr>
          <a:lstStyle/>
          <a:p>
            <a:pPr>
              <a:buFont typeface="Arial" pitchFamily="34" charset="0"/>
              <a:buChar char="•"/>
            </a:pPr>
            <a:r>
              <a:rPr lang="en-US" dirty="0" smtClean="0">
                <a:solidFill>
                  <a:schemeClr val="bg1"/>
                </a:solidFill>
                <a:latin typeface="Carito"/>
              </a:rPr>
              <a:t> Model is able to predict trend and level but is still under fitting and under predicting </a:t>
            </a:r>
          </a:p>
          <a:p>
            <a:pPr>
              <a:buFont typeface="Arial" pitchFamily="34" charset="0"/>
              <a:buChar char="•"/>
            </a:pPr>
            <a:r>
              <a:rPr lang="en-US" dirty="0" smtClean="0">
                <a:solidFill>
                  <a:schemeClr val="bg1"/>
                </a:solidFill>
                <a:latin typeface="Carito"/>
              </a:rPr>
              <a:t> </a:t>
            </a:r>
          </a:p>
          <a:p>
            <a:pPr>
              <a:buFont typeface="Arial" pitchFamily="34" charset="0"/>
              <a:buChar char="•"/>
            </a:pPr>
            <a:r>
              <a:rPr lang="en-US" dirty="0" smtClean="0">
                <a:solidFill>
                  <a:schemeClr val="bg1"/>
                </a:solidFill>
                <a:latin typeface="Carito"/>
              </a:rPr>
              <a:t>Reason for Under Fitting can be: </a:t>
            </a:r>
          </a:p>
          <a:p>
            <a:pPr>
              <a:buFont typeface="Arial" pitchFamily="34" charset="0"/>
              <a:buChar char="•"/>
            </a:pPr>
            <a:endParaRPr lang="en-US" dirty="0" smtClean="0">
              <a:solidFill>
                <a:schemeClr val="bg1"/>
              </a:solidFill>
              <a:latin typeface="Carito"/>
            </a:endParaRPr>
          </a:p>
          <a:p>
            <a:pPr marL="342900" indent="-342900">
              <a:buFont typeface="+mj-lt"/>
              <a:buAutoNum type="alphaLcParenR"/>
            </a:pPr>
            <a:r>
              <a:rPr lang="en-US" dirty="0" smtClean="0">
                <a:solidFill>
                  <a:schemeClr val="bg1"/>
                </a:solidFill>
                <a:latin typeface="Carito"/>
              </a:rPr>
              <a:t>Moving Average (MA) is being used in ARMA, which may not be suitable for large datasets with more than 10 data points</a:t>
            </a:r>
          </a:p>
          <a:p>
            <a:pPr marL="342900" indent="-342900">
              <a:buFont typeface="+mj-lt"/>
              <a:buAutoNum type="alphaLcParenR"/>
            </a:pPr>
            <a:endParaRPr lang="en-US" dirty="0" smtClean="0">
              <a:solidFill>
                <a:schemeClr val="bg1"/>
              </a:solidFill>
              <a:latin typeface="Carito"/>
            </a:endParaRPr>
          </a:p>
          <a:p>
            <a:r>
              <a:rPr lang="en-US" dirty="0" smtClean="0">
                <a:solidFill>
                  <a:schemeClr val="bg1"/>
                </a:solidFill>
                <a:latin typeface="Carito"/>
              </a:rPr>
              <a:t>b) Model may not be capturing all the relevant information and could be missing important features or patterns in the data</a:t>
            </a:r>
            <a:endParaRPr lang="en-US" dirty="0" smtClean="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arma.png"/>
          <p:cNvPicPr>
            <a:picLocks noChangeAspect="1"/>
          </p:cNvPicPr>
          <p:nvPr/>
        </p:nvPicPr>
        <p:blipFill>
          <a:blip r:embed="rId2"/>
          <a:stretch>
            <a:fillRect/>
          </a:stretch>
        </p:blipFill>
        <p:spPr>
          <a:xfrm>
            <a:off x="8005807" y="3102478"/>
            <a:ext cx="3562350" cy="654050"/>
          </a:xfrm>
          <a:prstGeom prst="rect">
            <a:avLst/>
          </a:prstGeom>
        </p:spPr>
      </p:pic>
      <p:pic>
        <p:nvPicPr>
          <p:cNvPr id="7" name="Picture 6" descr="arma.png"/>
          <p:cNvPicPr>
            <a:picLocks noChangeAspect="1"/>
          </p:cNvPicPr>
          <p:nvPr/>
        </p:nvPicPr>
        <p:blipFill>
          <a:blip r:embed="rId3"/>
          <a:stretch>
            <a:fillRect/>
          </a:stretch>
        </p:blipFill>
        <p:spPr>
          <a:xfrm>
            <a:off x="625267" y="3517900"/>
            <a:ext cx="9962972" cy="3340100"/>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Auto Regressive Integrated Moving Average Time Series Model (ARIMA)</a:t>
            </a:r>
          </a:p>
          <a:p>
            <a:endParaRPr lang="en-US" sz="20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215900" y="1270000"/>
            <a:ext cx="11976100" cy="1200329"/>
          </a:xfrm>
          <a:prstGeom prst="rect">
            <a:avLst/>
          </a:prstGeom>
        </p:spPr>
        <p:txBody>
          <a:bodyPr wrap="square">
            <a:spAutoFit/>
          </a:bodyPr>
          <a:lstStyle/>
          <a:p>
            <a:pPr>
              <a:buFont typeface="Arial" pitchFamily="34" charset="0"/>
              <a:buChar char="•"/>
            </a:pPr>
            <a:r>
              <a:rPr lang="en-US" dirty="0" smtClean="0">
                <a:solidFill>
                  <a:schemeClr val="bg1"/>
                </a:solidFill>
                <a:latin typeface="Carito"/>
              </a:rPr>
              <a:t> Model is predicting and fitting perfectly , but it has only found level and following trend</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smtClean="0">
                <a:solidFill>
                  <a:schemeClr val="bg1"/>
                </a:solidFill>
                <a:latin typeface="Carito"/>
                <a:cs typeface="Carlito"/>
              </a:rPr>
              <a:t>Note: ARIMA works better with large data points (&gt;10) when there are only level and trend present in the data set</a:t>
            </a:r>
          </a:p>
          <a:p>
            <a:pPr>
              <a:buFont typeface="Arial" pitchFamily="34" charset="0"/>
              <a:buChar char="•"/>
            </a:pPr>
            <a:endParaRPr lang="en-US" dirty="0" smtClean="0">
              <a:solidFill>
                <a:schemeClr val="bg1"/>
              </a:solidFill>
              <a:latin typeface="Carito"/>
            </a:endParaRPr>
          </a:p>
        </p:txBody>
      </p:sp>
      <p:pic>
        <p:nvPicPr>
          <p:cNvPr id="8" name="Picture 7" descr="arima.png"/>
          <p:cNvPicPr>
            <a:picLocks noChangeAspect="1"/>
          </p:cNvPicPr>
          <p:nvPr/>
        </p:nvPicPr>
        <p:blipFill>
          <a:blip r:embed="rId2"/>
          <a:stretch>
            <a:fillRect/>
          </a:stretch>
        </p:blipFill>
        <p:spPr>
          <a:xfrm>
            <a:off x="846034" y="3467099"/>
            <a:ext cx="9938759" cy="3352381"/>
          </a:xfrm>
          <a:prstGeom prst="rect">
            <a:avLst/>
          </a:prstGeom>
        </p:spPr>
      </p:pic>
      <p:pic>
        <p:nvPicPr>
          <p:cNvPr id="9" name="Picture 8" descr="arima.png"/>
          <p:cNvPicPr>
            <a:picLocks noChangeAspect="1"/>
          </p:cNvPicPr>
          <p:nvPr/>
        </p:nvPicPr>
        <p:blipFill>
          <a:blip r:embed="rId3"/>
          <a:stretch>
            <a:fillRect/>
          </a:stretch>
        </p:blipFill>
        <p:spPr>
          <a:xfrm>
            <a:off x="8234318" y="2720974"/>
            <a:ext cx="3667125" cy="746125"/>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Seasonal Auto Regressive Integrated Moving Average Time Series Model (SARIMA)</a:t>
            </a:r>
          </a:p>
          <a:p>
            <a:endParaRPr lang="en-US" sz="20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215900" y="1346200"/>
            <a:ext cx="11976100" cy="2031325"/>
          </a:xfrm>
          <a:prstGeom prst="rect">
            <a:avLst/>
          </a:prstGeom>
        </p:spPr>
        <p:txBody>
          <a:bodyPr wrap="square">
            <a:spAutoFit/>
          </a:bodyPr>
          <a:lstStyle/>
          <a:p>
            <a:pPr>
              <a:buFont typeface="Arial" pitchFamily="34" charset="0"/>
              <a:buChar char="•"/>
            </a:pPr>
            <a:r>
              <a:rPr lang="en-US" dirty="0" smtClean="0">
                <a:solidFill>
                  <a:schemeClr val="bg1"/>
                </a:solidFill>
                <a:latin typeface="Carito"/>
              </a:rPr>
              <a:t> Model is predicting and fitting good as it has found level, trend and seasonality in the data set</a:t>
            </a:r>
          </a:p>
          <a:p>
            <a:endParaRPr lang="en-US" dirty="0" smtClean="0">
              <a:solidFill>
                <a:schemeClr val="bg1"/>
              </a:solidFill>
              <a:latin typeface="Carito"/>
            </a:endParaRPr>
          </a:p>
          <a:p>
            <a:pPr>
              <a:buFont typeface="Arial" pitchFamily="34" charset="0"/>
              <a:buChar char="•"/>
            </a:pPr>
            <a:r>
              <a:rPr lang="en-US" dirty="0" smtClean="0">
                <a:solidFill>
                  <a:schemeClr val="bg1"/>
                </a:solidFill>
                <a:latin typeface="Carito"/>
              </a:rPr>
              <a:t> But it can is slightly under predicting as the actual peak could not be reached</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smtClean="0">
                <a:solidFill>
                  <a:schemeClr val="bg1"/>
                </a:solidFill>
                <a:latin typeface="Carito"/>
                <a:cs typeface="Carlito"/>
              </a:rPr>
              <a:t>Note: SARIMA works better with large data points (&gt;10) when there are all 3 </a:t>
            </a:r>
            <a:r>
              <a:rPr lang="en-US" dirty="0" err="1" smtClean="0">
                <a:solidFill>
                  <a:schemeClr val="bg1"/>
                </a:solidFill>
                <a:latin typeface="Carito"/>
                <a:cs typeface="Carlito"/>
              </a:rPr>
              <a:t>compenents</a:t>
            </a:r>
            <a:r>
              <a:rPr lang="en-US" dirty="0" smtClean="0">
                <a:solidFill>
                  <a:schemeClr val="bg1"/>
                </a:solidFill>
                <a:latin typeface="Carito"/>
                <a:cs typeface="Carlito"/>
              </a:rPr>
              <a:t>: level, trend, and seasonality present in the data set</a:t>
            </a:r>
          </a:p>
          <a:p>
            <a:pPr>
              <a:buFont typeface="Arial" pitchFamily="34" charset="0"/>
              <a:buChar char="•"/>
            </a:pPr>
            <a:endParaRPr lang="en-US" dirty="0" smtClean="0">
              <a:solidFill>
                <a:schemeClr val="bg1"/>
              </a:solidFill>
              <a:latin typeface="Carito"/>
            </a:endParaRPr>
          </a:p>
        </p:txBody>
      </p:sp>
      <p:pic>
        <p:nvPicPr>
          <p:cNvPr id="6" name="Picture 5" descr="sarima.png"/>
          <p:cNvPicPr>
            <a:picLocks noChangeAspect="1"/>
          </p:cNvPicPr>
          <p:nvPr/>
        </p:nvPicPr>
        <p:blipFill>
          <a:blip r:embed="rId2"/>
          <a:stretch>
            <a:fillRect/>
          </a:stretch>
        </p:blipFill>
        <p:spPr>
          <a:xfrm>
            <a:off x="7259089" y="2862572"/>
            <a:ext cx="4702175" cy="596900"/>
          </a:xfrm>
          <a:prstGeom prst="rect">
            <a:avLst/>
          </a:prstGeom>
        </p:spPr>
      </p:pic>
      <p:pic>
        <p:nvPicPr>
          <p:cNvPr id="7" name="Picture 6" descr="sarima.png"/>
          <p:cNvPicPr>
            <a:picLocks noChangeAspect="1"/>
          </p:cNvPicPr>
          <p:nvPr/>
        </p:nvPicPr>
        <p:blipFill>
          <a:blip r:embed="rId3"/>
          <a:stretch>
            <a:fillRect/>
          </a:stretch>
        </p:blipFill>
        <p:spPr>
          <a:xfrm>
            <a:off x="472085" y="3505619"/>
            <a:ext cx="10528419" cy="3352381"/>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Finding the Reliable Time Series Model to further Go On with the Forecast</a:t>
            </a:r>
          </a:p>
          <a:p>
            <a:endParaRPr lang="en-US" sz="2000" b="1" spc="-5" dirty="0" smtClean="0">
              <a:solidFill>
                <a:schemeClr val="accent1">
                  <a:lumMod val="75000"/>
                </a:schemeClr>
              </a:solidFill>
            </a:endParaRPr>
          </a:p>
          <a:p>
            <a:endParaRPr lang="en-US" sz="2800" spc="-5" dirty="0">
              <a:solidFill>
                <a:srgbClr val="1D3277"/>
              </a:solidFill>
            </a:endParaRPr>
          </a:p>
          <a:p>
            <a:endParaRPr lang="en-IN" sz="2800" dirty="0"/>
          </a:p>
        </p:txBody>
      </p:sp>
      <p:sp>
        <p:nvSpPr>
          <p:cNvPr id="11" name="Rectangle 10"/>
          <p:cNvSpPr/>
          <p:nvPr/>
        </p:nvSpPr>
        <p:spPr>
          <a:xfrm>
            <a:off x="0" y="1155700"/>
            <a:ext cx="12192000" cy="2031325"/>
          </a:xfrm>
          <a:prstGeom prst="rect">
            <a:avLst/>
          </a:prstGeom>
        </p:spPr>
        <p:txBody>
          <a:bodyPr wrap="square">
            <a:spAutoFit/>
          </a:bodyPr>
          <a:lstStyle/>
          <a:p>
            <a:pPr>
              <a:buFont typeface="Arial" pitchFamily="34" charset="0"/>
              <a:buChar char="•"/>
            </a:pPr>
            <a:r>
              <a:rPr lang="en-US" dirty="0" smtClean="0">
                <a:solidFill>
                  <a:schemeClr val="bg1"/>
                </a:solidFill>
                <a:latin typeface="Carito"/>
              </a:rPr>
              <a:t> Holt-Winters additive (HWA) method is the most suitable technique for smoothing in forecasting</a:t>
            </a:r>
          </a:p>
          <a:p>
            <a:pPr>
              <a:buFont typeface="Arial" pitchFamily="34" charset="0"/>
              <a:buChar char="•"/>
            </a:pPr>
            <a:endParaRPr lang="en-US" dirty="0" smtClean="0">
              <a:solidFill>
                <a:schemeClr val="bg1"/>
              </a:solidFill>
              <a:latin typeface="Carito"/>
            </a:endParaRPr>
          </a:p>
          <a:p>
            <a:pPr>
              <a:buFont typeface="Arial" pitchFamily="34" charset="0"/>
              <a:buChar char="•"/>
            </a:pPr>
            <a:r>
              <a:rPr lang="en-US" dirty="0" smtClean="0">
                <a:solidFill>
                  <a:schemeClr val="bg1"/>
                </a:solidFill>
                <a:latin typeface="Carito"/>
              </a:rPr>
              <a:t> Among the ARIMA models, the Seasonal Autoregressive Integrated Moving Average (SARIMA) method is the most appropriate for forecasting</a:t>
            </a:r>
          </a:p>
          <a:p>
            <a:pPr>
              <a:buFont typeface="Arial" pitchFamily="34" charset="0"/>
              <a:buChar char="•"/>
            </a:pPr>
            <a:endParaRPr lang="en-US" dirty="0" smtClean="0">
              <a:solidFill>
                <a:schemeClr val="bg1"/>
              </a:solidFill>
              <a:latin typeface="Carito"/>
            </a:endParaRPr>
          </a:p>
          <a:p>
            <a:pPr>
              <a:buFont typeface="Arial" pitchFamily="34" charset="0"/>
              <a:buChar char="•"/>
            </a:pPr>
            <a:r>
              <a:rPr lang="en-US" dirty="0" smtClean="0">
                <a:solidFill>
                  <a:schemeClr val="bg1"/>
                </a:solidFill>
                <a:latin typeface="Carito"/>
              </a:rPr>
              <a:t> Note: Decision for Model Selection made on the low error values for HWA and SARIMA we got for RMSE and MAPE for them in comparison to others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686" y="2916846"/>
            <a:ext cx="4704628" cy="3949700"/>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spc="-5" dirty="0" smtClean="0">
                <a:solidFill>
                  <a:schemeClr val="accent1">
                    <a:lumMod val="75000"/>
                  </a:schemeClr>
                </a:solidFill>
                <a:latin typeface="Arial Unicode MS" pitchFamily="34" charset="-128"/>
                <a:ea typeface="Arial Unicode MS" pitchFamily="34" charset="-128"/>
                <a:cs typeface="Arial Unicode MS" pitchFamily="34" charset="-128"/>
              </a:rPr>
              <a:t>Conclusion</a:t>
            </a:r>
          </a:p>
          <a:p>
            <a:endParaRPr lang="en-US" sz="2800" spc="-5" dirty="0">
              <a:solidFill>
                <a:srgbClr val="1D3277"/>
              </a:solidFill>
            </a:endParaRPr>
          </a:p>
          <a:p>
            <a:endParaRPr lang="en-IN" sz="2800" dirty="0"/>
          </a:p>
        </p:txBody>
      </p:sp>
      <p:sp>
        <p:nvSpPr>
          <p:cNvPr id="11" name="Rectangle 10"/>
          <p:cNvSpPr/>
          <p:nvPr/>
        </p:nvSpPr>
        <p:spPr>
          <a:xfrm>
            <a:off x="0" y="1676401"/>
            <a:ext cx="12192000" cy="2031325"/>
          </a:xfrm>
          <a:prstGeom prst="rect">
            <a:avLst/>
          </a:prstGeom>
        </p:spPr>
        <p:txBody>
          <a:bodyPr wrap="square">
            <a:spAutoFit/>
          </a:bodyPr>
          <a:lstStyle/>
          <a:p>
            <a:pPr>
              <a:buFont typeface="Arial" pitchFamily="34" charset="0"/>
              <a:buChar char="•"/>
            </a:pPr>
            <a:r>
              <a:rPr lang="en-US" dirty="0" smtClean="0">
                <a:solidFill>
                  <a:schemeClr val="bg1"/>
                </a:solidFill>
                <a:latin typeface="Carito"/>
              </a:rPr>
              <a:t> </a:t>
            </a:r>
            <a:r>
              <a:rPr lang="en-US" spc="-45" dirty="0" smtClean="0">
                <a:solidFill>
                  <a:schemeClr val="bg1"/>
                </a:solidFill>
                <a:latin typeface="Carito"/>
                <a:cs typeface="Carlito"/>
              </a:rPr>
              <a:t>APAC Consumer Market </a:t>
            </a:r>
            <a:r>
              <a:rPr lang="en-US" spc="-5" dirty="0" smtClean="0">
                <a:solidFill>
                  <a:schemeClr val="bg1"/>
                </a:solidFill>
                <a:latin typeface="Carito"/>
                <a:cs typeface="Carlito"/>
              </a:rPr>
              <a:t>Segment </a:t>
            </a:r>
            <a:r>
              <a:rPr lang="en-US" dirty="0" smtClean="0">
                <a:solidFill>
                  <a:schemeClr val="bg1"/>
                </a:solidFill>
                <a:latin typeface="Carito"/>
                <a:cs typeface="Carlito"/>
              </a:rPr>
              <a:t>seem </a:t>
            </a:r>
            <a:r>
              <a:rPr lang="en-US" spc="-10" dirty="0" smtClean="0">
                <a:solidFill>
                  <a:schemeClr val="bg1"/>
                </a:solidFill>
                <a:latin typeface="Carito"/>
                <a:cs typeface="Carlito"/>
              </a:rPr>
              <a:t>to </a:t>
            </a:r>
            <a:r>
              <a:rPr lang="en-US" dirty="0" smtClean="0">
                <a:solidFill>
                  <a:schemeClr val="bg1"/>
                </a:solidFill>
                <a:latin typeface="Carito"/>
                <a:cs typeface="Carlito"/>
              </a:rPr>
              <a:t>be </a:t>
            </a:r>
            <a:r>
              <a:rPr lang="en-US" spc="-5" dirty="0" smtClean="0">
                <a:solidFill>
                  <a:schemeClr val="bg1"/>
                </a:solidFill>
                <a:latin typeface="Carito"/>
                <a:cs typeface="Carlito"/>
              </a:rPr>
              <a:t>the Highly Consistently</a:t>
            </a:r>
            <a:r>
              <a:rPr lang="en-US" spc="-10" dirty="0" smtClean="0">
                <a:solidFill>
                  <a:schemeClr val="bg1"/>
                </a:solidFill>
                <a:latin typeface="Carito"/>
                <a:cs typeface="Carlito"/>
              </a:rPr>
              <a:t> Profitable O</a:t>
            </a:r>
            <a:r>
              <a:rPr lang="en-US" dirty="0" smtClean="0">
                <a:solidFill>
                  <a:schemeClr val="bg1"/>
                </a:solidFill>
                <a:latin typeface="Carito"/>
                <a:cs typeface="Carlito"/>
              </a:rPr>
              <a:t>nes</a:t>
            </a:r>
          </a:p>
          <a:p>
            <a:pPr>
              <a:buFont typeface="Arial" pitchFamily="34" charset="0"/>
              <a:buChar char="•"/>
            </a:pPr>
            <a:endParaRPr lang="en-US" dirty="0" smtClean="0">
              <a:solidFill>
                <a:schemeClr val="bg1"/>
              </a:solidFill>
              <a:latin typeface="Carito"/>
              <a:cs typeface="Carlito"/>
            </a:endParaRPr>
          </a:p>
          <a:p>
            <a:pPr>
              <a:buFont typeface="Arial" pitchFamily="34" charset="0"/>
              <a:buChar char="•"/>
            </a:pPr>
            <a:r>
              <a:rPr lang="en-US" dirty="0" smtClean="0">
                <a:solidFill>
                  <a:schemeClr val="bg1"/>
                </a:solidFill>
                <a:latin typeface="Carito"/>
              </a:rPr>
              <a:t> SARIMA and Holt’s Winter Additive Method (HWA) both seems to predicting well all the 3 components: Level, Trend, and Seasonality in the dataset</a:t>
            </a:r>
          </a:p>
          <a:p>
            <a:pPr>
              <a:buFont typeface="Arial" pitchFamily="34" charset="0"/>
              <a:buChar char="•"/>
            </a:pPr>
            <a:endParaRPr lang="en-US" dirty="0" smtClean="0">
              <a:solidFill>
                <a:schemeClr val="bg1"/>
              </a:solidFill>
              <a:latin typeface="Carito"/>
            </a:endParaRPr>
          </a:p>
          <a:p>
            <a:pPr>
              <a:buFont typeface="Arial" pitchFamily="34" charset="0"/>
              <a:buChar char="•"/>
            </a:pPr>
            <a:r>
              <a:rPr lang="en-US" dirty="0" smtClean="0">
                <a:solidFill>
                  <a:schemeClr val="bg1"/>
                </a:solidFill>
                <a:latin typeface="Carito"/>
              </a:rPr>
              <a:t>Also SARIMA and HWA Model seems to be giving significantly less error values in forecasting when compared to other models</a:t>
            </a:r>
          </a:p>
        </p:txBody>
      </p:sp>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232" y="372947"/>
            <a:ext cx="8474756" cy="584775"/>
          </a:xfrm>
          <a:prstGeom prst="rect">
            <a:avLst/>
          </a:prstGeom>
        </p:spPr>
        <p:txBody>
          <a:bodyPr wrap="none">
            <a:spAutoFit/>
          </a:bodyPr>
          <a:lstStyle/>
          <a:p>
            <a:r>
              <a:rPr lang="en-IN" sz="3200" b="1" spc="-10"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Recommendations for </a:t>
            </a:r>
            <a:r>
              <a:rPr lang="en-IN" sz="3200" b="1" spc="-15"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Inventory</a:t>
            </a:r>
            <a:r>
              <a:rPr lang="en-IN" sz="3200" b="1" spc="30"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spc="-10"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Management</a:t>
            </a:r>
            <a:endParaRPr lang="en-IN"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386232" y="1618122"/>
            <a:ext cx="11218957" cy="3813865"/>
          </a:xfrm>
          <a:prstGeom prst="rect">
            <a:avLst/>
          </a:prstGeom>
        </p:spPr>
        <p:txBody>
          <a:bodyPr wrap="square">
            <a:spAutoFit/>
          </a:bodyPr>
          <a:lstStyle/>
          <a:p>
            <a:pPr marL="12700">
              <a:lnSpc>
                <a:spcPct val="100000"/>
              </a:lnSpc>
              <a:spcBef>
                <a:spcPts val="670"/>
              </a:spcBef>
            </a:pPr>
            <a:endParaRPr lang="en-US" sz="2400" b="1" spc="-10" dirty="0" smtClean="0">
              <a:solidFill>
                <a:schemeClr val="accent1">
                  <a:lumMod val="75000"/>
                </a:schemeClr>
              </a:solidFill>
              <a:latin typeface="Carito"/>
              <a:cs typeface="Carlito"/>
            </a:endParaRPr>
          </a:p>
          <a:p>
            <a:pPr marL="12700">
              <a:lnSpc>
                <a:spcPct val="100000"/>
              </a:lnSpc>
              <a:spcBef>
                <a:spcPts val="670"/>
              </a:spcBef>
            </a:pPr>
            <a:r>
              <a:rPr lang="en-US" sz="2400" b="1" spc="-10" dirty="0" smtClean="0">
                <a:solidFill>
                  <a:schemeClr val="accent1">
                    <a:lumMod val="75000"/>
                  </a:schemeClr>
                </a:solidFill>
                <a:latin typeface="Arial Unicode MS" pitchFamily="34" charset="-128"/>
                <a:ea typeface="Arial Unicode MS" pitchFamily="34" charset="-128"/>
                <a:cs typeface="Arial Unicode MS" pitchFamily="34" charset="-128"/>
              </a:rPr>
              <a:t>Inventory to be Kept Well in Stock:</a:t>
            </a:r>
            <a:endParaRPr lang="en-US" sz="2400" dirty="0">
              <a:solidFill>
                <a:schemeClr val="bg1"/>
              </a:solidFill>
              <a:latin typeface="Arial Unicode MS" pitchFamily="34" charset="-128"/>
              <a:ea typeface="Arial Unicode MS" pitchFamily="34" charset="-128"/>
              <a:cs typeface="Arial Unicode MS" pitchFamily="34" charset="-128"/>
            </a:endParaRPr>
          </a:p>
          <a:p>
            <a:pPr marL="755015" marR="117475" indent="-285750">
              <a:lnSpc>
                <a:spcPct val="100000"/>
              </a:lnSpc>
              <a:spcBef>
                <a:spcPts val="575"/>
              </a:spcBef>
              <a:buFont typeface="Arial"/>
              <a:buChar char="•"/>
              <a:tabLst>
                <a:tab pos="755015" algn="l"/>
                <a:tab pos="755650" algn="l"/>
              </a:tabLst>
            </a:pPr>
            <a:r>
              <a:rPr lang="en-US" spc="-45" dirty="0" smtClean="0">
                <a:solidFill>
                  <a:schemeClr val="bg1"/>
                </a:solidFill>
                <a:latin typeface="Carito"/>
                <a:cs typeface="Carlito"/>
              </a:rPr>
              <a:t>Since APAC Consumer Market </a:t>
            </a:r>
            <a:r>
              <a:rPr lang="en-US" spc="-5" dirty="0" smtClean="0">
                <a:solidFill>
                  <a:schemeClr val="bg1"/>
                </a:solidFill>
                <a:latin typeface="Carito"/>
                <a:cs typeface="Carlito"/>
              </a:rPr>
              <a:t>Segment </a:t>
            </a:r>
            <a:r>
              <a:rPr lang="en-US" dirty="0">
                <a:solidFill>
                  <a:schemeClr val="bg1"/>
                </a:solidFill>
                <a:latin typeface="Carito"/>
                <a:cs typeface="Carlito"/>
              </a:rPr>
              <a:t>seem </a:t>
            </a:r>
            <a:r>
              <a:rPr lang="en-US" spc="-10" dirty="0">
                <a:solidFill>
                  <a:schemeClr val="bg1"/>
                </a:solidFill>
                <a:latin typeface="Carito"/>
                <a:cs typeface="Carlito"/>
              </a:rPr>
              <a:t>to </a:t>
            </a:r>
            <a:r>
              <a:rPr lang="en-US" dirty="0">
                <a:solidFill>
                  <a:schemeClr val="bg1"/>
                </a:solidFill>
                <a:latin typeface="Carito"/>
                <a:cs typeface="Carlito"/>
              </a:rPr>
              <a:t>be </a:t>
            </a:r>
            <a:r>
              <a:rPr lang="en-US" spc="-5" dirty="0" smtClean="0">
                <a:solidFill>
                  <a:schemeClr val="bg1"/>
                </a:solidFill>
                <a:latin typeface="Carito"/>
                <a:cs typeface="Carlito"/>
              </a:rPr>
              <a:t>the Highly Consistently</a:t>
            </a:r>
            <a:r>
              <a:rPr lang="en-US" spc="-10" dirty="0" smtClean="0">
                <a:solidFill>
                  <a:schemeClr val="bg1"/>
                </a:solidFill>
                <a:latin typeface="Carito"/>
                <a:cs typeface="Carlito"/>
              </a:rPr>
              <a:t> </a:t>
            </a:r>
            <a:r>
              <a:rPr lang="en-US" spc="-10" dirty="0">
                <a:solidFill>
                  <a:schemeClr val="bg1"/>
                </a:solidFill>
                <a:latin typeface="Carito"/>
                <a:cs typeface="Carlito"/>
              </a:rPr>
              <a:t>P</a:t>
            </a:r>
            <a:r>
              <a:rPr lang="en-US" spc="-10" dirty="0" smtClean="0">
                <a:solidFill>
                  <a:schemeClr val="bg1"/>
                </a:solidFill>
                <a:latin typeface="Carito"/>
                <a:cs typeface="Carlito"/>
              </a:rPr>
              <a:t>rofitable O</a:t>
            </a:r>
            <a:r>
              <a:rPr lang="en-US" dirty="0" smtClean="0">
                <a:solidFill>
                  <a:schemeClr val="bg1"/>
                </a:solidFill>
                <a:latin typeface="Carito"/>
                <a:cs typeface="Carlito"/>
              </a:rPr>
              <a:t>nes</a:t>
            </a:r>
            <a:r>
              <a:rPr lang="en-US" dirty="0">
                <a:solidFill>
                  <a:schemeClr val="bg1"/>
                </a:solidFill>
                <a:latin typeface="Carito"/>
                <a:cs typeface="Carlito"/>
              </a:rPr>
              <a:t>,</a:t>
            </a:r>
            <a:r>
              <a:rPr lang="en-US" dirty="0" smtClean="0">
                <a:solidFill>
                  <a:schemeClr val="bg1"/>
                </a:solidFill>
                <a:latin typeface="Carito"/>
                <a:cs typeface="Carlito"/>
              </a:rPr>
              <a:t> </a:t>
            </a:r>
            <a:r>
              <a:rPr lang="en-US" spc="-10" dirty="0">
                <a:solidFill>
                  <a:schemeClr val="bg1"/>
                </a:solidFill>
                <a:latin typeface="Carito"/>
                <a:cs typeface="Carlito"/>
              </a:rPr>
              <a:t>Items </a:t>
            </a:r>
            <a:r>
              <a:rPr lang="en-US" spc="-5" dirty="0">
                <a:solidFill>
                  <a:schemeClr val="bg1"/>
                </a:solidFill>
                <a:latin typeface="Carito"/>
                <a:cs typeface="Carlito"/>
              </a:rPr>
              <a:t>corresponding </a:t>
            </a:r>
            <a:r>
              <a:rPr lang="en-US" spc="-10" dirty="0">
                <a:solidFill>
                  <a:schemeClr val="bg1"/>
                </a:solidFill>
                <a:latin typeface="Carito"/>
                <a:cs typeface="Carlito"/>
              </a:rPr>
              <a:t>to </a:t>
            </a:r>
            <a:r>
              <a:rPr lang="en-US" spc="-5" dirty="0">
                <a:solidFill>
                  <a:schemeClr val="bg1"/>
                </a:solidFill>
                <a:latin typeface="Carito"/>
                <a:cs typeface="Carlito"/>
              </a:rPr>
              <a:t>these  segments should </a:t>
            </a:r>
            <a:r>
              <a:rPr lang="en-US" dirty="0">
                <a:solidFill>
                  <a:schemeClr val="bg1"/>
                </a:solidFill>
                <a:latin typeface="Carito"/>
                <a:cs typeface="Carlito"/>
              </a:rPr>
              <a:t>be </a:t>
            </a:r>
            <a:r>
              <a:rPr lang="en-US" spc="-20" dirty="0">
                <a:solidFill>
                  <a:schemeClr val="bg1"/>
                </a:solidFill>
                <a:latin typeface="Carito"/>
                <a:cs typeface="Carlito"/>
              </a:rPr>
              <a:t>kept </a:t>
            </a:r>
            <a:r>
              <a:rPr lang="en-US" spc="-10" dirty="0">
                <a:solidFill>
                  <a:schemeClr val="bg1"/>
                </a:solidFill>
                <a:latin typeface="Carito"/>
                <a:cs typeface="Carlito"/>
              </a:rPr>
              <a:t>more </a:t>
            </a:r>
            <a:r>
              <a:rPr lang="en-US" spc="-5" dirty="0">
                <a:solidFill>
                  <a:schemeClr val="bg1"/>
                </a:solidFill>
                <a:latin typeface="Carito"/>
                <a:cs typeface="Carlito"/>
              </a:rPr>
              <a:t>in</a:t>
            </a:r>
            <a:r>
              <a:rPr lang="en-US" spc="55" dirty="0">
                <a:solidFill>
                  <a:schemeClr val="bg1"/>
                </a:solidFill>
                <a:latin typeface="Carito"/>
                <a:cs typeface="Carlito"/>
              </a:rPr>
              <a:t> </a:t>
            </a:r>
            <a:r>
              <a:rPr lang="en-US" spc="-10" dirty="0" smtClean="0">
                <a:solidFill>
                  <a:schemeClr val="bg1"/>
                </a:solidFill>
                <a:latin typeface="Carito"/>
                <a:cs typeface="Carlito"/>
              </a:rPr>
              <a:t>stock</a:t>
            </a:r>
          </a:p>
          <a:p>
            <a:pPr marL="755015" marR="117475" indent="-285750">
              <a:lnSpc>
                <a:spcPct val="100000"/>
              </a:lnSpc>
              <a:spcBef>
                <a:spcPts val="575"/>
              </a:spcBef>
              <a:tabLst>
                <a:tab pos="755015" algn="l"/>
                <a:tab pos="755650" algn="l"/>
              </a:tabLst>
            </a:pPr>
            <a:endParaRPr lang="en-US" spc="-10" dirty="0" smtClean="0">
              <a:solidFill>
                <a:schemeClr val="bg1"/>
              </a:solidFill>
              <a:latin typeface="Carito"/>
              <a:cs typeface="Carlito"/>
            </a:endParaRPr>
          </a:p>
          <a:p>
            <a:pPr marL="755015" marR="117475" indent="-285750">
              <a:lnSpc>
                <a:spcPct val="100000"/>
              </a:lnSpc>
              <a:spcBef>
                <a:spcPts val="575"/>
              </a:spcBef>
              <a:tabLst>
                <a:tab pos="755015" algn="l"/>
                <a:tab pos="755650" algn="l"/>
              </a:tabLst>
            </a:pPr>
            <a:endParaRPr lang="en-US" spc="-10" dirty="0" smtClean="0">
              <a:solidFill>
                <a:schemeClr val="bg1"/>
              </a:solidFill>
              <a:latin typeface="Carito"/>
              <a:cs typeface="Carlito"/>
            </a:endParaRPr>
          </a:p>
          <a:p>
            <a:pPr>
              <a:spcBef>
                <a:spcPts val="25"/>
              </a:spcBef>
              <a:buClr>
                <a:srgbClr val="1D3277"/>
              </a:buClr>
            </a:pPr>
            <a:r>
              <a:rPr lang="en-US" sz="2800" b="1" spc="-10" dirty="0" smtClean="0">
                <a:solidFill>
                  <a:schemeClr val="accent1">
                    <a:lumMod val="75000"/>
                  </a:schemeClr>
                </a:solidFill>
                <a:latin typeface="Arial Unicode MS" pitchFamily="34" charset="-128"/>
                <a:ea typeface="Arial Unicode MS" pitchFamily="34" charset="-128"/>
                <a:cs typeface="Arial Unicode MS" pitchFamily="34" charset="-128"/>
              </a:rPr>
              <a:t>Time Series Model </a:t>
            </a:r>
            <a:r>
              <a:rPr lang="en-US" sz="2800" b="1" spc="-10" dirty="0" smtClean="0">
                <a:solidFill>
                  <a:schemeClr val="accent1">
                    <a:lumMod val="75000"/>
                  </a:schemeClr>
                </a:solidFill>
                <a:latin typeface="Arial Unicode MS" pitchFamily="34" charset="-128"/>
                <a:ea typeface="Arial Unicode MS" pitchFamily="34" charset="-128"/>
                <a:cs typeface="Arial Unicode MS" pitchFamily="34" charset="-128"/>
              </a:rPr>
              <a:t>Finalization</a:t>
            </a:r>
            <a:r>
              <a:rPr lang="en-US" sz="2800" b="1" spc="-10" dirty="0" smtClean="0">
                <a:solidFill>
                  <a:schemeClr val="accent1">
                    <a:lumMod val="75000"/>
                  </a:schemeClr>
                </a:solidFill>
                <a:latin typeface="Arial Unicode MS" pitchFamily="34" charset="-128"/>
                <a:ea typeface="Arial Unicode MS" pitchFamily="34" charset="-128"/>
                <a:cs typeface="Arial Unicode MS" pitchFamily="34" charset="-128"/>
              </a:rPr>
              <a:t>:</a:t>
            </a:r>
            <a:endParaRPr lang="en-US" sz="2800" dirty="0" smtClean="0">
              <a:solidFill>
                <a:schemeClr val="bg1"/>
              </a:solidFill>
              <a:latin typeface="Arial Unicode MS" pitchFamily="34" charset="-128"/>
              <a:ea typeface="Arial Unicode MS" pitchFamily="34" charset="-128"/>
              <a:cs typeface="Arial Unicode MS" pitchFamily="34" charset="-128"/>
            </a:endParaRPr>
          </a:p>
          <a:p>
            <a:pPr lvl="1">
              <a:spcBef>
                <a:spcPts val="25"/>
              </a:spcBef>
              <a:buClr>
                <a:srgbClr val="1D3277"/>
              </a:buClr>
              <a:buFont typeface="Arial"/>
              <a:buChar char="•"/>
            </a:pPr>
            <a:r>
              <a:rPr lang="en-US" sz="2750" dirty="0" smtClean="0">
                <a:solidFill>
                  <a:schemeClr val="accent1">
                    <a:lumMod val="75000"/>
                  </a:schemeClr>
                </a:solidFill>
                <a:latin typeface="Carito"/>
                <a:cs typeface="Carlito"/>
              </a:rPr>
              <a:t> </a:t>
            </a:r>
            <a:r>
              <a:rPr lang="en-US" spc="-45" dirty="0" smtClean="0">
                <a:solidFill>
                  <a:schemeClr val="bg1"/>
                </a:solidFill>
                <a:latin typeface="Carito"/>
                <a:cs typeface="Carlito"/>
              </a:rPr>
              <a:t>SARIMA Time Series Model should be preferred over Holt’s Winter Additive Model as Error Values (Both RMSE and MAPE) in </a:t>
            </a:r>
            <a:r>
              <a:rPr lang="en-US" spc="-45" dirty="0" err="1" smtClean="0">
                <a:solidFill>
                  <a:schemeClr val="bg1"/>
                </a:solidFill>
                <a:latin typeface="Carito"/>
                <a:cs typeface="Carlito"/>
              </a:rPr>
              <a:t>Sarima</a:t>
            </a:r>
            <a:r>
              <a:rPr lang="en-US" spc="-45" dirty="0" smtClean="0">
                <a:solidFill>
                  <a:schemeClr val="bg1"/>
                </a:solidFill>
                <a:latin typeface="Carito"/>
                <a:cs typeface="Carlito"/>
              </a:rPr>
              <a:t> found to be lower than HWA’s corresponding Error Values</a:t>
            </a:r>
            <a:endParaRPr lang="en-US" sz="2750" dirty="0" smtClean="0">
              <a:solidFill>
                <a:schemeClr val="accent1">
                  <a:lumMod val="75000"/>
                </a:schemeClr>
              </a:solidFill>
              <a:latin typeface="Carito"/>
              <a:cs typeface="Carlito"/>
            </a:endParaRPr>
          </a:p>
          <a:p>
            <a:pPr>
              <a:lnSpc>
                <a:spcPct val="100000"/>
              </a:lnSpc>
              <a:spcBef>
                <a:spcPts val="25"/>
              </a:spcBef>
              <a:buClr>
                <a:srgbClr val="1D3277"/>
              </a:buClr>
              <a:buFont typeface="Arial"/>
              <a:buChar char="•"/>
            </a:pPr>
            <a:endParaRPr lang="en-US" sz="2750" dirty="0">
              <a:solidFill>
                <a:schemeClr val="accent1">
                  <a:lumMod val="75000"/>
                </a:schemeClr>
              </a:solidFill>
              <a:latin typeface="Carito"/>
              <a:cs typeface="Carlito"/>
            </a:endParaRPr>
          </a:p>
        </p:txBody>
      </p:sp>
    </p:spTree>
    <p:extLst>
      <p:ext uri="{BB962C8B-B14F-4D97-AF65-F5344CB8AC3E}">
        <p14:creationId xmlns:p14="http://schemas.microsoft.com/office/powerpoint/2010/main" val="3704302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120" y="432767"/>
            <a:ext cx="2129109" cy="1446550"/>
          </a:xfrm>
          <a:prstGeom prst="rect">
            <a:avLst/>
          </a:prstGeom>
        </p:spPr>
        <p:txBody>
          <a:bodyPr wrap="none">
            <a:spAutoFit/>
          </a:bodyPr>
          <a:lstStyle/>
          <a:p>
            <a:r>
              <a:rPr lang="en-US"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Appendix :</a:t>
            </a:r>
            <a:endParaRPr lang="en-IN"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b="1"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Source :</a:t>
            </a:r>
            <a:endParaRPr lang="en-IN" sz="2400" b="1"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482600" y="2182548"/>
            <a:ext cx="11709400" cy="923330"/>
          </a:xfrm>
          <a:prstGeom prst="rect">
            <a:avLst/>
          </a:prstGeom>
        </p:spPr>
        <p:txBody>
          <a:bodyPr wrap="square">
            <a:spAutoFit/>
          </a:bodyPr>
          <a:lstStyle/>
          <a:p>
            <a:r>
              <a:rPr lang="en-US" dirty="0" smtClean="0">
                <a:solidFill>
                  <a:schemeClr val="bg1"/>
                </a:solidFill>
                <a:latin typeface="Carito"/>
              </a:rPr>
              <a:t>‘Global+Superstore+Data.csv’  contains </a:t>
            </a:r>
            <a:r>
              <a:rPr lang="en-US" dirty="0">
                <a:solidFill>
                  <a:schemeClr val="bg1"/>
                </a:solidFill>
                <a:latin typeface="Carito"/>
              </a:rPr>
              <a:t>all the information related to sales, profit, different markets and </a:t>
            </a:r>
            <a:r>
              <a:rPr lang="en-US" dirty="0" smtClean="0">
                <a:solidFill>
                  <a:schemeClr val="bg1"/>
                </a:solidFill>
                <a:latin typeface="Carito"/>
              </a:rPr>
              <a:t>segments</a:t>
            </a:r>
          </a:p>
          <a:p>
            <a:endParaRPr lang="en-US" dirty="0" smtClean="0">
              <a:solidFill>
                <a:schemeClr val="bg1"/>
              </a:solidFill>
              <a:latin typeface="Carito"/>
            </a:endParaRPr>
          </a:p>
          <a:p>
            <a:endParaRPr lang="en-US" dirty="0">
              <a:solidFill>
                <a:schemeClr val="bg1"/>
              </a:solidFill>
              <a:latin typeface="Carito"/>
            </a:endParaRPr>
          </a:p>
        </p:txBody>
      </p:sp>
      <p:sp>
        <p:nvSpPr>
          <p:cNvPr id="4" name="Rectangle 3"/>
          <p:cNvSpPr/>
          <p:nvPr/>
        </p:nvSpPr>
        <p:spPr>
          <a:xfrm>
            <a:off x="555272" y="3619485"/>
            <a:ext cx="11636728" cy="1015663"/>
          </a:xfrm>
          <a:prstGeom prst="rect">
            <a:avLst/>
          </a:prstGeom>
        </p:spPr>
        <p:txBody>
          <a:bodyPr wrap="square">
            <a:spAutoFit/>
          </a:bodyPr>
          <a:lstStyle/>
          <a:p>
            <a:r>
              <a:rPr lang="en-US" sz="2400" b="1"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t>
            </a:r>
            <a:r>
              <a:rPr lang="en-US" sz="2400" b="1"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Assumption</a:t>
            </a:r>
          </a:p>
          <a:p>
            <a:endParaRPr lang="en-US" dirty="0">
              <a:solidFill>
                <a:schemeClr val="bg1"/>
              </a:solidFill>
              <a:latin typeface="Carito"/>
            </a:endParaRPr>
          </a:p>
          <a:p>
            <a:pPr>
              <a:buFont typeface="Arial" pitchFamily="34" charset="0"/>
              <a:buChar char="•"/>
            </a:pPr>
            <a:r>
              <a:rPr lang="en-US" dirty="0" smtClean="0">
                <a:solidFill>
                  <a:schemeClr val="bg1"/>
                </a:solidFill>
                <a:latin typeface="Carito"/>
              </a:rPr>
              <a:t> All the Transactions made or done has been assumed to be done in only 1 single currency i.e. US Dollar ($)</a:t>
            </a:r>
          </a:p>
        </p:txBody>
      </p:sp>
    </p:spTree>
    <p:extLst>
      <p:ext uri="{BB962C8B-B14F-4D97-AF65-F5344CB8AC3E}">
        <p14:creationId xmlns:p14="http://schemas.microsoft.com/office/powerpoint/2010/main" val="839992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120" y="432767"/>
            <a:ext cx="2129109" cy="584775"/>
          </a:xfrm>
          <a:prstGeom prst="rect">
            <a:avLst/>
          </a:prstGeom>
        </p:spPr>
        <p:txBody>
          <a:bodyPr wrap="none">
            <a:spAutoFit/>
          </a:bodyPr>
          <a:lstStyle/>
          <a:p>
            <a:r>
              <a:rPr lang="en-US"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Appendix </a:t>
            </a:r>
            <a:r>
              <a:rPr lang="en-US"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555272" y="1993885"/>
            <a:ext cx="11636728" cy="2400657"/>
          </a:xfrm>
          <a:prstGeom prst="rect">
            <a:avLst/>
          </a:prstGeom>
        </p:spPr>
        <p:txBody>
          <a:bodyPr wrap="square">
            <a:spAutoFit/>
          </a:bodyPr>
          <a:lstStyle/>
          <a:p>
            <a:r>
              <a:rPr lang="en-US" sz="2400" b="1"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t>
            </a:r>
            <a:r>
              <a:rPr lang="en-US" sz="2400" b="1"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Preparation :</a:t>
            </a:r>
          </a:p>
          <a:p>
            <a:endParaRPr lang="en-US" dirty="0">
              <a:solidFill>
                <a:schemeClr val="bg1"/>
              </a:solidFill>
              <a:latin typeface="Carito"/>
            </a:endParaRPr>
          </a:p>
          <a:p>
            <a:pPr>
              <a:buFont typeface="Arial" pitchFamily="34" charset="0"/>
              <a:buChar char="•"/>
            </a:pPr>
            <a:r>
              <a:rPr lang="en-US" dirty="0" smtClean="0">
                <a:solidFill>
                  <a:schemeClr val="bg1"/>
                </a:solidFill>
                <a:latin typeface="Carito"/>
              </a:rPr>
              <a:t> Checking for NA values in desired attributes</a:t>
            </a:r>
          </a:p>
          <a:p>
            <a:pPr>
              <a:buFont typeface="Arial" pitchFamily="34" charset="0"/>
              <a:buChar char="•"/>
            </a:pPr>
            <a:endParaRPr lang="en-US" dirty="0" smtClean="0">
              <a:solidFill>
                <a:schemeClr val="bg1"/>
              </a:solidFill>
              <a:latin typeface="Carito"/>
            </a:endParaRPr>
          </a:p>
          <a:p>
            <a:pPr>
              <a:buFont typeface="Arial" pitchFamily="34" charset="0"/>
              <a:buChar char="•"/>
            </a:pPr>
            <a:r>
              <a:rPr lang="en-US" dirty="0" smtClean="0">
                <a:solidFill>
                  <a:schemeClr val="bg1"/>
                </a:solidFill>
                <a:latin typeface="Carito"/>
              </a:rPr>
              <a:t> Found the Top - Most Consistently Highly Profitable segment as  APAC-Consumer by calculating Co-efficient of variation</a:t>
            </a:r>
          </a:p>
          <a:p>
            <a:pPr>
              <a:buFont typeface="Arial" pitchFamily="34" charset="0"/>
              <a:buChar char="•"/>
            </a:pPr>
            <a:endParaRPr lang="en-US" dirty="0" smtClean="0">
              <a:solidFill>
                <a:schemeClr val="bg1"/>
              </a:solidFill>
              <a:latin typeface="Carito"/>
            </a:endParaRPr>
          </a:p>
          <a:p>
            <a:pPr>
              <a:buFont typeface="Arial" pitchFamily="34" charset="0"/>
              <a:buChar char="•"/>
            </a:pPr>
            <a:r>
              <a:rPr lang="en-US" dirty="0" smtClean="0">
                <a:solidFill>
                  <a:schemeClr val="bg1"/>
                </a:solidFill>
                <a:latin typeface="Carito"/>
              </a:rPr>
              <a:t> Creating 21 buckets for each of the seven markets and their corresponding three segments</a:t>
            </a:r>
          </a:p>
        </p:txBody>
      </p:sp>
    </p:spTree>
    <p:extLst>
      <p:ext uri="{BB962C8B-B14F-4D97-AF65-F5344CB8AC3E}">
        <p14:creationId xmlns:p14="http://schemas.microsoft.com/office/powerpoint/2010/main" val="839992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331" y="580157"/>
            <a:ext cx="2154757" cy="646331"/>
          </a:xfrm>
          <a:prstGeom prst="rect">
            <a:avLst/>
          </a:prstGeom>
        </p:spPr>
        <p:txBody>
          <a:bodyPr wrap="none">
            <a:spAutoFit/>
          </a:bodyPr>
          <a:lstStyle/>
          <a:p>
            <a:r>
              <a:rPr lang="en-US"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Objective</a:t>
            </a:r>
            <a:r>
              <a:rPr lang="en-US" sz="36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36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679531" y="2444243"/>
            <a:ext cx="10735229" cy="2031325"/>
          </a:xfrm>
          <a:prstGeom prst="rect">
            <a:avLst/>
          </a:prstGeom>
        </p:spPr>
        <p:txBody>
          <a:bodyPr wrap="square">
            <a:spAutoFit/>
          </a:bodyPr>
          <a:lstStyle/>
          <a:p>
            <a:pPr marL="298450" indent="-285750">
              <a:lnSpc>
                <a:spcPct val="100000"/>
              </a:lnSpc>
              <a:buFont typeface="Arial"/>
              <a:buChar char="•"/>
              <a:tabLst>
                <a:tab pos="297815" algn="l"/>
                <a:tab pos="298450" algn="l"/>
              </a:tabLst>
            </a:pPr>
            <a:r>
              <a:rPr lang="en-US" spc="-5" dirty="0" smtClean="0">
                <a:solidFill>
                  <a:schemeClr val="bg1"/>
                </a:solidFill>
                <a:latin typeface="Carlito"/>
                <a:cs typeface="Carlito"/>
              </a:rPr>
              <a:t>Find </a:t>
            </a:r>
            <a:r>
              <a:rPr lang="en-US" dirty="0" smtClean="0">
                <a:solidFill>
                  <a:schemeClr val="bg1"/>
                </a:solidFill>
                <a:latin typeface="Carlito"/>
                <a:cs typeface="Carlito"/>
              </a:rPr>
              <a:t>out the </a:t>
            </a:r>
            <a:r>
              <a:rPr lang="en-US" spc="-10" dirty="0" smtClean="0">
                <a:solidFill>
                  <a:schemeClr val="bg1"/>
                </a:solidFill>
                <a:latin typeface="Carlito"/>
                <a:cs typeface="Carlito"/>
              </a:rPr>
              <a:t>Most Profitable </a:t>
            </a:r>
            <a:r>
              <a:rPr lang="en-US" dirty="0" smtClean="0">
                <a:solidFill>
                  <a:schemeClr val="bg1"/>
                </a:solidFill>
                <a:latin typeface="Carlito"/>
                <a:cs typeface="Carlito"/>
              </a:rPr>
              <a:t>and </a:t>
            </a:r>
            <a:r>
              <a:rPr lang="en-US" spc="-10" dirty="0" smtClean="0">
                <a:solidFill>
                  <a:schemeClr val="bg1"/>
                </a:solidFill>
                <a:latin typeface="Carlito"/>
                <a:cs typeface="Carlito"/>
              </a:rPr>
              <a:t>Consistent </a:t>
            </a:r>
            <a:r>
              <a:rPr lang="en-US" spc="-15" dirty="0" smtClean="0">
                <a:solidFill>
                  <a:schemeClr val="bg1"/>
                </a:solidFill>
                <a:latin typeface="Carlito"/>
                <a:cs typeface="Carlito"/>
              </a:rPr>
              <a:t>Market </a:t>
            </a:r>
            <a:r>
              <a:rPr lang="en-US" spc="-5" dirty="0" smtClean="0">
                <a:solidFill>
                  <a:schemeClr val="bg1"/>
                </a:solidFill>
                <a:latin typeface="Carlito"/>
                <a:cs typeface="Carlito"/>
              </a:rPr>
              <a:t>Segment </a:t>
            </a:r>
            <a:r>
              <a:rPr lang="en-US" spc="-15" dirty="0" smtClean="0">
                <a:solidFill>
                  <a:schemeClr val="bg1"/>
                </a:solidFill>
                <a:latin typeface="Carlito"/>
                <a:cs typeface="Carlito"/>
              </a:rPr>
              <a:t>for </a:t>
            </a:r>
            <a:r>
              <a:rPr lang="en-US" dirty="0" smtClean="0">
                <a:solidFill>
                  <a:schemeClr val="bg1"/>
                </a:solidFill>
                <a:latin typeface="Carlito"/>
                <a:cs typeface="Carlito"/>
              </a:rPr>
              <a:t>the</a:t>
            </a:r>
            <a:r>
              <a:rPr lang="en-US" spc="135" dirty="0" smtClean="0">
                <a:solidFill>
                  <a:schemeClr val="bg1"/>
                </a:solidFill>
                <a:latin typeface="Carlito"/>
                <a:cs typeface="Carlito"/>
              </a:rPr>
              <a:t> </a:t>
            </a:r>
            <a:r>
              <a:rPr lang="en-US" spc="-25" dirty="0" smtClean="0">
                <a:solidFill>
                  <a:schemeClr val="bg1"/>
                </a:solidFill>
                <a:latin typeface="Carlito"/>
                <a:cs typeface="Carlito"/>
              </a:rPr>
              <a:t>company.</a:t>
            </a:r>
          </a:p>
          <a:p>
            <a:pPr marL="298450" indent="-285750">
              <a:lnSpc>
                <a:spcPct val="100000"/>
              </a:lnSpc>
              <a:buFont typeface="Arial"/>
              <a:buChar char="•"/>
              <a:tabLst>
                <a:tab pos="297815" algn="l"/>
                <a:tab pos="298450" algn="l"/>
              </a:tabLst>
            </a:pPr>
            <a:endParaRPr lang="en-US" spc="-25" dirty="0" smtClean="0">
              <a:solidFill>
                <a:schemeClr val="bg1"/>
              </a:solidFill>
              <a:latin typeface="Carlito"/>
              <a:cs typeface="Carlito"/>
            </a:endParaRPr>
          </a:p>
          <a:p>
            <a:pPr marL="298450" indent="-285750">
              <a:lnSpc>
                <a:spcPct val="100000"/>
              </a:lnSpc>
              <a:buFont typeface="Arial"/>
              <a:buChar char="•"/>
              <a:tabLst>
                <a:tab pos="297815" algn="l"/>
                <a:tab pos="298450" algn="l"/>
              </a:tabLst>
            </a:pPr>
            <a:endParaRPr lang="en-US" spc="-25" dirty="0" smtClean="0">
              <a:solidFill>
                <a:schemeClr val="bg1"/>
              </a:solidFill>
              <a:latin typeface="Carlito"/>
              <a:cs typeface="Carlito"/>
            </a:endParaRPr>
          </a:p>
          <a:p>
            <a:pPr marL="298450" indent="-285750">
              <a:lnSpc>
                <a:spcPct val="100000"/>
              </a:lnSpc>
              <a:buFont typeface="Arial"/>
              <a:buChar char="•"/>
              <a:tabLst>
                <a:tab pos="297815" algn="l"/>
                <a:tab pos="298450" algn="l"/>
              </a:tabLst>
            </a:pPr>
            <a:r>
              <a:rPr lang="en-US" spc="-25" dirty="0" smtClean="0">
                <a:solidFill>
                  <a:schemeClr val="bg1"/>
                </a:solidFill>
                <a:latin typeface="Carlito"/>
                <a:cs typeface="Carlito"/>
              </a:rPr>
              <a:t>F</a:t>
            </a:r>
            <a:r>
              <a:rPr lang="en-US" spc="-15" dirty="0" smtClean="0">
                <a:solidFill>
                  <a:schemeClr val="bg1"/>
                </a:solidFill>
                <a:latin typeface="Carlito"/>
                <a:cs typeface="Carlito"/>
              </a:rPr>
              <a:t>orecast </a:t>
            </a:r>
            <a:r>
              <a:rPr lang="en-US" spc="-5" dirty="0">
                <a:solidFill>
                  <a:schemeClr val="bg1"/>
                </a:solidFill>
                <a:latin typeface="Carlito"/>
                <a:cs typeface="Carlito"/>
              </a:rPr>
              <a:t>the </a:t>
            </a:r>
            <a:r>
              <a:rPr lang="en-US" spc="-5" dirty="0" smtClean="0">
                <a:solidFill>
                  <a:schemeClr val="bg1"/>
                </a:solidFill>
                <a:latin typeface="Carlito"/>
                <a:cs typeface="Carlito"/>
              </a:rPr>
              <a:t>Sales </a:t>
            </a:r>
            <a:r>
              <a:rPr lang="en-US" dirty="0">
                <a:solidFill>
                  <a:schemeClr val="bg1"/>
                </a:solidFill>
                <a:latin typeface="Carlito"/>
                <a:cs typeface="Carlito"/>
              </a:rPr>
              <a:t>and </a:t>
            </a:r>
            <a:r>
              <a:rPr lang="en-US" spc="-5" dirty="0">
                <a:solidFill>
                  <a:schemeClr val="bg1"/>
                </a:solidFill>
                <a:latin typeface="Carlito"/>
                <a:cs typeface="Carlito"/>
              </a:rPr>
              <a:t>the </a:t>
            </a:r>
            <a:r>
              <a:rPr lang="en-US" spc="-5" dirty="0" smtClean="0">
                <a:solidFill>
                  <a:schemeClr val="bg1"/>
                </a:solidFill>
                <a:latin typeface="Carlito"/>
                <a:cs typeface="Carlito"/>
              </a:rPr>
              <a:t>Demand </a:t>
            </a:r>
            <a:r>
              <a:rPr lang="en-US" spc="-15" dirty="0">
                <a:solidFill>
                  <a:schemeClr val="bg1"/>
                </a:solidFill>
                <a:latin typeface="Carlito"/>
                <a:cs typeface="Carlito"/>
              </a:rPr>
              <a:t>for </a:t>
            </a:r>
            <a:r>
              <a:rPr lang="en-US" spc="-5" dirty="0">
                <a:solidFill>
                  <a:schemeClr val="bg1"/>
                </a:solidFill>
                <a:latin typeface="Carlito"/>
                <a:cs typeface="Carlito"/>
              </a:rPr>
              <a:t>the </a:t>
            </a:r>
            <a:r>
              <a:rPr lang="en-US" spc="-10" dirty="0">
                <a:solidFill>
                  <a:schemeClr val="bg1"/>
                </a:solidFill>
                <a:latin typeface="Carlito"/>
                <a:cs typeface="Carlito"/>
              </a:rPr>
              <a:t>next </a:t>
            </a:r>
            <a:r>
              <a:rPr lang="en-US" dirty="0">
                <a:solidFill>
                  <a:schemeClr val="bg1"/>
                </a:solidFill>
                <a:latin typeface="Carlito"/>
                <a:cs typeface="Carlito"/>
              </a:rPr>
              <a:t>6 </a:t>
            </a:r>
            <a:r>
              <a:rPr lang="en-US" spc="-5" dirty="0" smtClean="0">
                <a:solidFill>
                  <a:schemeClr val="bg1"/>
                </a:solidFill>
                <a:latin typeface="Carlito"/>
                <a:cs typeface="Carlito"/>
              </a:rPr>
              <a:t>months for the Most Profitable and Consistent Market Segment</a:t>
            </a:r>
            <a:endParaRPr lang="en-US" dirty="0" smtClean="0">
              <a:latin typeface="Carlito"/>
            </a:endParaRPr>
          </a:p>
          <a:p>
            <a:pPr marL="298450" indent="-285750">
              <a:lnSpc>
                <a:spcPct val="100000"/>
              </a:lnSpc>
              <a:buFont typeface="Arial"/>
              <a:buChar char="•"/>
              <a:tabLst>
                <a:tab pos="297815" algn="l"/>
                <a:tab pos="298450" algn="l"/>
              </a:tabLst>
            </a:pPr>
            <a:endParaRPr lang="en-US" dirty="0" smtClean="0">
              <a:latin typeface="Carlito"/>
            </a:endParaRPr>
          </a:p>
          <a:p>
            <a:pPr marL="12700">
              <a:lnSpc>
                <a:spcPct val="100000"/>
              </a:lnSpc>
              <a:tabLst>
                <a:tab pos="297815" algn="l"/>
                <a:tab pos="298450" algn="l"/>
              </a:tabLst>
            </a:pPr>
            <a:r>
              <a:rPr lang="en-US" dirty="0" smtClean="0">
                <a:solidFill>
                  <a:schemeClr val="bg1"/>
                </a:solidFill>
                <a:latin typeface="Carlito"/>
                <a:cs typeface="Carlito"/>
              </a:rPr>
              <a:t> </a:t>
            </a:r>
            <a:endParaRPr lang="en-US" spc="-25" dirty="0" smtClean="0">
              <a:solidFill>
                <a:schemeClr val="bg1"/>
              </a:solidFill>
              <a:latin typeface="Carlito"/>
              <a:cs typeface="Carlito"/>
            </a:endParaRPr>
          </a:p>
        </p:txBody>
      </p:sp>
    </p:spTree>
    <p:extLst>
      <p:ext uri="{BB962C8B-B14F-4D97-AF65-F5344CB8AC3E}">
        <p14:creationId xmlns:p14="http://schemas.microsoft.com/office/powerpoint/2010/main" val="1976627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535" y="1101476"/>
            <a:ext cx="2855269" cy="461665"/>
          </a:xfrm>
          <a:prstGeom prst="rect">
            <a:avLst/>
          </a:prstGeom>
        </p:spPr>
        <p:txBody>
          <a:bodyPr wrap="none">
            <a:spAutoFit/>
          </a:bodyPr>
          <a:lstStyle/>
          <a:p>
            <a:r>
              <a:rPr lang="en-US" sz="2400" b="1"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t>
            </a:r>
            <a:r>
              <a:rPr lang="en-US" sz="2400" b="1" dirty="0" smtClean="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Methodology :</a:t>
            </a:r>
            <a:endParaRPr lang="en-IN" sz="2400" b="1" dirty="0">
              <a:solidFill>
                <a:schemeClr val="accent1">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Diagram 2">
            <a:extLst>
              <a:ext uri="{FF2B5EF4-FFF2-40B4-BE49-F238E27FC236}">
                <a16:creationId xmlns="" xmlns:a16="http://schemas.microsoft.com/office/drawing/2014/main" id="{B1E3E1B8-F0D1-4E6B-8270-1CB310D6B11B}"/>
              </a:ext>
            </a:extLst>
          </p:cNvPr>
          <p:cNvGraphicFramePr/>
          <p:nvPr>
            <p:extLst>
              <p:ext uri="{D42A27DB-BD31-4B8C-83A1-F6EECF244321}">
                <p14:modId xmlns:p14="http://schemas.microsoft.com/office/powerpoint/2010/main" val="490908871"/>
              </p:ext>
            </p:extLst>
          </p:nvPr>
        </p:nvGraphicFramePr>
        <p:xfrm>
          <a:off x="286759" y="2128615"/>
          <a:ext cx="11353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439720" y="293067"/>
            <a:ext cx="2129109" cy="584775"/>
          </a:xfrm>
          <a:prstGeom prst="rect">
            <a:avLst/>
          </a:prstGeom>
        </p:spPr>
        <p:txBody>
          <a:bodyPr wrap="none">
            <a:spAutoFit/>
          </a:bodyPr>
          <a:lstStyle/>
          <a:p>
            <a:r>
              <a:rPr lang="en-US"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Appendix </a:t>
            </a:r>
            <a:r>
              <a:rPr lang="en-US"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04803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91" y="744159"/>
            <a:ext cx="7443384" cy="584775"/>
          </a:xfrm>
          <a:prstGeom prst="rect">
            <a:avLst/>
          </a:prstGeom>
        </p:spPr>
        <p:txBody>
          <a:bodyPr wrap="none">
            <a:spAutoFit/>
          </a:bodyPr>
          <a:lstStyle/>
          <a:p>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Background </a:t>
            </a:r>
            <a:r>
              <a:rPr lang="en-US"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spc="-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Time Series Case</a:t>
            </a:r>
            <a:r>
              <a:rPr lang="en-US" sz="3200" b="1" spc="2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Study :</a:t>
            </a:r>
            <a:endParaRPr lang="en-IN"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590631" y="2387601"/>
            <a:ext cx="10826669" cy="2846933"/>
          </a:xfrm>
          <a:prstGeom prst="rect">
            <a:avLst/>
          </a:prstGeom>
        </p:spPr>
        <p:txBody>
          <a:bodyPr wrap="square">
            <a:spAutoFit/>
          </a:bodyPr>
          <a:lstStyle/>
          <a:p>
            <a:pPr marL="12700" marR="124460">
              <a:lnSpc>
                <a:spcPts val="2130"/>
              </a:lnSpc>
              <a:spcBef>
                <a:spcPts val="195"/>
              </a:spcBef>
              <a:buFont typeface="Arial" pitchFamily="34" charset="0"/>
              <a:buChar char="•"/>
            </a:pPr>
            <a:r>
              <a:rPr lang="en-US" spc="-5" dirty="0" smtClean="0">
                <a:solidFill>
                  <a:schemeClr val="bg1"/>
                </a:solidFill>
                <a:latin typeface="Carlito"/>
                <a:cs typeface="Carlito"/>
              </a:rPr>
              <a:t> </a:t>
            </a:r>
            <a:r>
              <a:rPr lang="en-US" spc="-5" dirty="0" smtClean="0">
                <a:solidFill>
                  <a:schemeClr val="bg1"/>
                </a:solidFill>
                <a:latin typeface="Carito"/>
                <a:cs typeface="Carlito"/>
              </a:rPr>
              <a:t>Global </a:t>
            </a:r>
            <a:r>
              <a:rPr lang="en-US" spc="5" dirty="0" smtClean="0">
                <a:solidFill>
                  <a:schemeClr val="bg1"/>
                </a:solidFill>
                <a:latin typeface="Carito"/>
                <a:cs typeface="Carlito"/>
              </a:rPr>
              <a:t>Mart, </a:t>
            </a:r>
            <a:r>
              <a:rPr lang="en-US" dirty="0" smtClean="0">
                <a:solidFill>
                  <a:schemeClr val="bg1"/>
                </a:solidFill>
                <a:latin typeface="Carito"/>
                <a:cs typeface="Carlito"/>
              </a:rPr>
              <a:t>an </a:t>
            </a:r>
            <a:r>
              <a:rPr lang="en-US" dirty="0">
                <a:solidFill>
                  <a:schemeClr val="bg1"/>
                </a:solidFill>
                <a:latin typeface="Carito"/>
                <a:cs typeface="Carlito"/>
              </a:rPr>
              <a:t>online </a:t>
            </a:r>
            <a:r>
              <a:rPr lang="en-US" spc="-15" dirty="0">
                <a:solidFill>
                  <a:schemeClr val="bg1"/>
                </a:solidFill>
                <a:latin typeface="Carito"/>
                <a:cs typeface="Carlito"/>
              </a:rPr>
              <a:t>store </a:t>
            </a:r>
            <a:r>
              <a:rPr lang="en-US" spc="-5" dirty="0">
                <a:solidFill>
                  <a:schemeClr val="bg1"/>
                </a:solidFill>
                <a:latin typeface="Carito"/>
                <a:cs typeface="Carlito"/>
              </a:rPr>
              <a:t>super giant having worldwide </a:t>
            </a:r>
            <a:r>
              <a:rPr lang="en-US" spc="-10" dirty="0" smtClean="0">
                <a:solidFill>
                  <a:schemeClr val="bg1"/>
                </a:solidFill>
                <a:latin typeface="Carito"/>
                <a:cs typeface="Carlito"/>
              </a:rPr>
              <a:t>operations, </a:t>
            </a:r>
            <a:r>
              <a:rPr lang="en-US" spc="-20" dirty="0" smtClean="0">
                <a:solidFill>
                  <a:schemeClr val="bg1"/>
                </a:solidFill>
                <a:latin typeface="Carito"/>
                <a:cs typeface="Carlito"/>
              </a:rPr>
              <a:t>takes </a:t>
            </a:r>
            <a:r>
              <a:rPr lang="en-US" spc="-15" dirty="0">
                <a:solidFill>
                  <a:schemeClr val="bg1"/>
                </a:solidFill>
                <a:latin typeface="Carito"/>
                <a:cs typeface="Carlito"/>
              </a:rPr>
              <a:t>orders </a:t>
            </a:r>
            <a:r>
              <a:rPr lang="en-US" dirty="0">
                <a:solidFill>
                  <a:schemeClr val="bg1"/>
                </a:solidFill>
                <a:latin typeface="Carito"/>
                <a:cs typeface="Carlito"/>
              </a:rPr>
              <a:t>and </a:t>
            </a:r>
            <a:r>
              <a:rPr lang="en-US" spc="-10" dirty="0">
                <a:solidFill>
                  <a:schemeClr val="bg1"/>
                </a:solidFill>
                <a:latin typeface="Carito"/>
                <a:cs typeface="Carlito"/>
              </a:rPr>
              <a:t>delivers across  </a:t>
            </a:r>
            <a:r>
              <a:rPr lang="en-US" dirty="0">
                <a:solidFill>
                  <a:schemeClr val="bg1"/>
                </a:solidFill>
                <a:latin typeface="Carito"/>
                <a:cs typeface="Carlito"/>
              </a:rPr>
              <a:t>the </a:t>
            </a:r>
            <a:r>
              <a:rPr lang="en-US" dirty="0" smtClean="0">
                <a:solidFill>
                  <a:schemeClr val="bg1"/>
                </a:solidFill>
                <a:latin typeface="Carito"/>
                <a:cs typeface="Carlito"/>
              </a:rPr>
              <a:t>globe dealing </a:t>
            </a:r>
            <a:r>
              <a:rPr lang="en-US" spc="-5" dirty="0">
                <a:solidFill>
                  <a:schemeClr val="bg1"/>
                </a:solidFill>
                <a:latin typeface="Carito"/>
                <a:cs typeface="Carlito"/>
              </a:rPr>
              <a:t>with all </a:t>
            </a:r>
            <a:r>
              <a:rPr lang="en-US" dirty="0">
                <a:solidFill>
                  <a:schemeClr val="bg1"/>
                </a:solidFill>
                <a:latin typeface="Carito"/>
                <a:cs typeface="Carlito"/>
              </a:rPr>
              <a:t>the </a:t>
            </a:r>
            <a:r>
              <a:rPr lang="en-US" spc="-5" dirty="0">
                <a:solidFill>
                  <a:schemeClr val="bg1"/>
                </a:solidFill>
                <a:latin typeface="Carito"/>
                <a:cs typeface="Carlito"/>
              </a:rPr>
              <a:t>major product </a:t>
            </a:r>
            <a:r>
              <a:rPr lang="en-US" spc="-10" dirty="0" smtClean="0">
                <a:solidFill>
                  <a:schemeClr val="bg1"/>
                </a:solidFill>
                <a:latin typeface="Carito"/>
                <a:cs typeface="Carlito"/>
              </a:rPr>
              <a:t>categories (</a:t>
            </a:r>
            <a:r>
              <a:rPr lang="en-US" spc="-25" dirty="0" smtClean="0">
                <a:solidFill>
                  <a:schemeClr val="bg1"/>
                </a:solidFill>
                <a:latin typeface="Carito"/>
                <a:cs typeface="Carlito"/>
              </a:rPr>
              <a:t>consumer</a:t>
            </a:r>
            <a:r>
              <a:rPr lang="en-US" spc="-25" dirty="0">
                <a:solidFill>
                  <a:schemeClr val="bg1"/>
                </a:solidFill>
                <a:latin typeface="Carito"/>
                <a:cs typeface="Carlito"/>
              </a:rPr>
              <a:t>, </a:t>
            </a:r>
            <a:r>
              <a:rPr lang="en-US" spc="-15" dirty="0">
                <a:solidFill>
                  <a:schemeClr val="bg1"/>
                </a:solidFill>
                <a:latin typeface="Carito"/>
                <a:cs typeface="Carlito"/>
              </a:rPr>
              <a:t>corporate </a:t>
            </a:r>
            <a:r>
              <a:rPr lang="en-US" dirty="0">
                <a:solidFill>
                  <a:schemeClr val="bg1"/>
                </a:solidFill>
                <a:latin typeface="Carito"/>
                <a:cs typeface="Carlito"/>
              </a:rPr>
              <a:t>&amp; </a:t>
            </a:r>
            <a:r>
              <a:rPr lang="en-US" spc="-5" dirty="0">
                <a:solidFill>
                  <a:schemeClr val="bg1"/>
                </a:solidFill>
                <a:latin typeface="Carito"/>
                <a:cs typeface="Carlito"/>
              </a:rPr>
              <a:t>home</a:t>
            </a:r>
            <a:r>
              <a:rPr lang="en-US" spc="150" dirty="0">
                <a:solidFill>
                  <a:schemeClr val="bg1"/>
                </a:solidFill>
                <a:latin typeface="Carito"/>
                <a:cs typeface="Carlito"/>
              </a:rPr>
              <a:t> </a:t>
            </a:r>
            <a:r>
              <a:rPr lang="en-US" spc="-5" dirty="0" smtClean="0">
                <a:solidFill>
                  <a:schemeClr val="bg1"/>
                </a:solidFill>
                <a:latin typeface="Carito"/>
                <a:cs typeface="Carlito"/>
              </a:rPr>
              <a:t>office)</a:t>
            </a:r>
            <a:endParaRPr lang="en-US" dirty="0">
              <a:solidFill>
                <a:schemeClr val="bg1"/>
              </a:solidFill>
              <a:latin typeface="Carito"/>
              <a:cs typeface="Carlito"/>
            </a:endParaRPr>
          </a:p>
          <a:p>
            <a:pPr marL="12700" marR="5080">
              <a:lnSpc>
                <a:spcPct val="100000"/>
              </a:lnSpc>
            </a:pPr>
            <a:endParaRPr lang="en-US" spc="-40" dirty="0" smtClean="0">
              <a:solidFill>
                <a:schemeClr val="bg1"/>
              </a:solidFill>
              <a:latin typeface="Carito"/>
              <a:cs typeface="Carlito"/>
            </a:endParaRPr>
          </a:p>
          <a:p>
            <a:pPr marL="12700" marR="5080">
              <a:lnSpc>
                <a:spcPct val="100000"/>
              </a:lnSpc>
            </a:pPr>
            <a:endParaRPr lang="en-US" spc="-40" dirty="0">
              <a:solidFill>
                <a:schemeClr val="bg1"/>
              </a:solidFill>
              <a:latin typeface="Carito"/>
              <a:cs typeface="Carlito"/>
            </a:endParaRPr>
          </a:p>
          <a:p>
            <a:pPr marL="12700" marR="5080">
              <a:lnSpc>
                <a:spcPct val="100000"/>
              </a:lnSpc>
              <a:buFont typeface="Arial" pitchFamily="34" charset="0"/>
              <a:buChar char="•"/>
            </a:pPr>
            <a:r>
              <a:rPr lang="en-US" spc="-40" dirty="0" smtClean="0">
                <a:solidFill>
                  <a:schemeClr val="bg1"/>
                </a:solidFill>
                <a:latin typeface="Carito"/>
                <a:cs typeface="Carlito"/>
              </a:rPr>
              <a:t> T</a:t>
            </a:r>
            <a:r>
              <a:rPr lang="en-US" spc="-5" dirty="0" smtClean="0">
                <a:solidFill>
                  <a:schemeClr val="bg1"/>
                </a:solidFill>
                <a:latin typeface="Carito"/>
                <a:cs typeface="Carlito"/>
              </a:rPr>
              <a:t>he </a:t>
            </a:r>
            <a:r>
              <a:rPr lang="en-US" spc="-15" dirty="0">
                <a:solidFill>
                  <a:schemeClr val="bg1"/>
                </a:solidFill>
                <a:latin typeface="Carito"/>
                <a:cs typeface="Carlito"/>
              </a:rPr>
              <a:t>store </a:t>
            </a:r>
            <a:r>
              <a:rPr lang="en-US" spc="-10" dirty="0">
                <a:solidFill>
                  <a:schemeClr val="bg1"/>
                </a:solidFill>
                <a:latin typeface="Carito"/>
                <a:cs typeface="Carlito"/>
              </a:rPr>
              <a:t>wants to </a:t>
            </a:r>
            <a:r>
              <a:rPr lang="en-US" spc="-5" dirty="0">
                <a:solidFill>
                  <a:schemeClr val="bg1"/>
                </a:solidFill>
                <a:latin typeface="Carito"/>
                <a:cs typeface="Carlito"/>
              </a:rPr>
              <a:t>finalize the </a:t>
            </a:r>
            <a:r>
              <a:rPr lang="en-US" spc="-10" dirty="0">
                <a:solidFill>
                  <a:schemeClr val="bg1"/>
                </a:solidFill>
                <a:latin typeface="Carito"/>
                <a:cs typeface="Carlito"/>
              </a:rPr>
              <a:t>inventory </a:t>
            </a:r>
            <a:r>
              <a:rPr lang="en-US" spc="-5" dirty="0">
                <a:solidFill>
                  <a:schemeClr val="bg1"/>
                </a:solidFill>
                <a:latin typeface="Carito"/>
                <a:cs typeface="Carlito"/>
              </a:rPr>
              <a:t>management plan </a:t>
            </a:r>
            <a:r>
              <a:rPr lang="en-US" spc="-15" dirty="0">
                <a:solidFill>
                  <a:schemeClr val="bg1"/>
                </a:solidFill>
                <a:latin typeface="Carito"/>
                <a:cs typeface="Carlito"/>
              </a:rPr>
              <a:t>for </a:t>
            </a:r>
            <a:r>
              <a:rPr lang="en-US" spc="-5" dirty="0">
                <a:solidFill>
                  <a:schemeClr val="bg1"/>
                </a:solidFill>
                <a:latin typeface="Carito"/>
                <a:cs typeface="Carlito"/>
              </a:rPr>
              <a:t>the </a:t>
            </a:r>
            <a:r>
              <a:rPr lang="en-US" spc="-10" dirty="0">
                <a:solidFill>
                  <a:schemeClr val="bg1"/>
                </a:solidFill>
                <a:latin typeface="Carito"/>
                <a:cs typeface="Carlito"/>
              </a:rPr>
              <a:t>next </a:t>
            </a:r>
            <a:r>
              <a:rPr lang="en-US" dirty="0">
                <a:solidFill>
                  <a:schemeClr val="bg1"/>
                </a:solidFill>
                <a:latin typeface="Carito"/>
                <a:cs typeface="Carlito"/>
              </a:rPr>
              <a:t>6 </a:t>
            </a:r>
            <a:r>
              <a:rPr lang="en-US" spc="-5" dirty="0" smtClean="0">
                <a:solidFill>
                  <a:schemeClr val="bg1"/>
                </a:solidFill>
                <a:latin typeface="Carito"/>
                <a:cs typeface="Carlito"/>
              </a:rPr>
              <a:t>months to ensure least loss (wastage by high production) and </a:t>
            </a:r>
            <a:r>
              <a:rPr lang="en-US" spc="-5" dirty="0" err="1" smtClean="0">
                <a:solidFill>
                  <a:schemeClr val="bg1"/>
                </a:solidFill>
                <a:latin typeface="Carito"/>
                <a:cs typeface="Carlito"/>
              </a:rPr>
              <a:t>realise</a:t>
            </a:r>
            <a:r>
              <a:rPr lang="en-US" spc="-5" dirty="0" smtClean="0">
                <a:solidFill>
                  <a:schemeClr val="bg1"/>
                </a:solidFill>
                <a:latin typeface="Carito"/>
                <a:cs typeface="Carlito"/>
              </a:rPr>
              <a:t> high revenue by meeting the right demand at its specific time (by planning, managing inventory and producing at right amount well in advance to meet the demand at its specific time)</a:t>
            </a:r>
          </a:p>
          <a:p>
            <a:pPr marL="12700" marR="5080">
              <a:lnSpc>
                <a:spcPct val="100000"/>
              </a:lnSpc>
            </a:pPr>
            <a:endParaRPr lang="en-US" spc="-5" dirty="0" smtClean="0">
              <a:solidFill>
                <a:schemeClr val="bg1"/>
              </a:solidFill>
              <a:latin typeface="Carlito"/>
              <a:cs typeface="Carlito"/>
            </a:endParaRPr>
          </a:p>
          <a:p>
            <a:pPr marL="12700" marR="5080">
              <a:lnSpc>
                <a:spcPct val="100000"/>
              </a:lnSpc>
            </a:pPr>
            <a:endParaRPr lang="en-US" spc="-5" dirty="0" smtClean="0">
              <a:solidFill>
                <a:schemeClr val="bg1"/>
              </a:solidFill>
              <a:latin typeface="Carlito"/>
              <a:cs typeface="Carlito"/>
            </a:endParaRPr>
          </a:p>
        </p:txBody>
      </p:sp>
    </p:spTree>
    <p:extLst>
      <p:ext uri="{BB962C8B-B14F-4D97-AF65-F5344CB8AC3E}">
        <p14:creationId xmlns:p14="http://schemas.microsoft.com/office/powerpoint/2010/main" val="342516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246" y="552649"/>
            <a:ext cx="2190257" cy="646331"/>
          </a:xfrm>
          <a:prstGeom prst="rect">
            <a:avLst/>
          </a:prstGeom>
        </p:spPr>
        <p:txBody>
          <a:bodyPr wrap="square">
            <a:spAutoFit/>
          </a:bodyPr>
          <a:lstStyle/>
          <a:p>
            <a:r>
              <a:rPr lang="en-US"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Analysis</a:t>
            </a:r>
            <a:r>
              <a:rPr lang="en-US" sz="36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 </a:t>
            </a:r>
            <a:endParaRPr lang="en-IN" sz="36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733246" y="1629152"/>
            <a:ext cx="8187234" cy="2785378"/>
          </a:xfrm>
          <a:prstGeom prst="rect">
            <a:avLst/>
          </a:prstGeom>
        </p:spPr>
        <p:txBody>
          <a:bodyPr wrap="square">
            <a:spAutoFit/>
          </a:bodyPr>
          <a:lstStyle/>
          <a:p>
            <a:pPr marL="12700">
              <a:lnSpc>
                <a:spcPct val="100000"/>
              </a:lnSpc>
            </a:pPr>
            <a:r>
              <a:rPr lang="en-US" sz="2400" dirty="0" smtClean="0">
                <a:solidFill>
                  <a:schemeClr val="accent1">
                    <a:lumMod val="75000"/>
                  </a:schemeClr>
                </a:solidFill>
                <a:latin typeface="Carito"/>
                <a:cs typeface="Carlito"/>
              </a:rPr>
              <a:t>The </a:t>
            </a:r>
            <a:r>
              <a:rPr lang="en-US" sz="2400" spc="-5" dirty="0" smtClean="0">
                <a:solidFill>
                  <a:schemeClr val="accent1">
                    <a:lumMod val="75000"/>
                  </a:schemeClr>
                </a:solidFill>
                <a:latin typeface="Carito"/>
                <a:cs typeface="Carlito"/>
              </a:rPr>
              <a:t>analysis </a:t>
            </a:r>
            <a:r>
              <a:rPr lang="en-US" sz="2400" dirty="0" smtClean="0">
                <a:solidFill>
                  <a:schemeClr val="accent1">
                    <a:lumMod val="75000"/>
                  </a:schemeClr>
                </a:solidFill>
                <a:latin typeface="Carito"/>
                <a:cs typeface="Carlito"/>
              </a:rPr>
              <a:t>has been </a:t>
            </a:r>
            <a:r>
              <a:rPr lang="en-US" sz="2400" spc="-5" dirty="0" smtClean="0">
                <a:solidFill>
                  <a:schemeClr val="accent1">
                    <a:lumMod val="75000"/>
                  </a:schemeClr>
                </a:solidFill>
                <a:latin typeface="Carito"/>
                <a:cs typeface="Carlito"/>
              </a:rPr>
              <a:t>divided </a:t>
            </a:r>
            <a:r>
              <a:rPr lang="en-US" sz="2400" spc="-10" dirty="0" smtClean="0">
                <a:solidFill>
                  <a:schemeClr val="accent1">
                    <a:lumMod val="75000"/>
                  </a:schemeClr>
                </a:solidFill>
                <a:latin typeface="Carito"/>
                <a:cs typeface="Carlito"/>
              </a:rPr>
              <a:t>into following</a:t>
            </a:r>
            <a:r>
              <a:rPr lang="en-US" sz="2400" spc="50" dirty="0" smtClean="0">
                <a:solidFill>
                  <a:schemeClr val="accent1">
                    <a:lumMod val="75000"/>
                  </a:schemeClr>
                </a:solidFill>
                <a:latin typeface="Carito"/>
                <a:cs typeface="Carlito"/>
              </a:rPr>
              <a:t> </a:t>
            </a:r>
            <a:r>
              <a:rPr lang="en-US" sz="2400" spc="-5" dirty="0" smtClean="0">
                <a:solidFill>
                  <a:schemeClr val="accent1">
                    <a:lumMod val="75000"/>
                  </a:schemeClr>
                </a:solidFill>
                <a:latin typeface="Carito"/>
                <a:cs typeface="Carlito"/>
              </a:rPr>
              <a:t>parts:</a:t>
            </a:r>
          </a:p>
          <a:p>
            <a:pPr marL="12700">
              <a:lnSpc>
                <a:spcPct val="100000"/>
              </a:lnSpc>
            </a:pPr>
            <a:endParaRPr lang="en-US" spc="-5" dirty="0" smtClean="0">
              <a:solidFill>
                <a:srgbClr val="1D3277"/>
              </a:solidFill>
              <a:latin typeface="Carito"/>
              <a:cs typeface="Carlito"/>
            </a:endParaRPr>
          </a:p>
          <a:p>
            <a:pPr marL="12700">
              <a:lnSpc>
                <a:spcPct val="100000"/>
              </a:lnSpc>
            </a:pPr>
            <a:endParaRPr lang="en-US" dirty="0" smtClean="0">
              <a:latin typeface="Carito"/>
              <a:cs typeface="Carlito"/>
            </a:endParaRPr>
          </a:p>
          <a:p>
            <a:pPr marL="298450" indent="-285750">
              <a:lnSpc>
                <a:spcPct val="100000"/>
              </a:lnSpc>
              <a:spcBef>
                <a:spcPts val="575"/>
              </a:spcBef>
              <a:buFont typeface="Arial"/>
              <a:buChar char="•"/>
              <a:tabLst>
                <a:tab pos="297815" algn="l"/>
                <a:tab pos="298450" algn="l"/>
              </a:tabLst>
            </a:pPr>
            <a:r>
              <a:rPr lang="en-US" spc="-10" dirty="0" smtClean="0">
                <a:solidFill>
                  <a:schemeClr val="bg1"/>
                </a:solidFill>
                <a:latin typeface="Carito"/>
                <a:cs typeface="Carlito"/>
              </a:rPr>
              <a:t>Data</a:t>
            </a:r>
            <a:r>
              <a:rPr lang="en-US" dirty="0" smtClean="0">
                <a:solidFill>
                  <a:schemeClr val="bg1"/>
                </a:solidFill>
                <a:latin typeface="Carito"/>
                <a:cs typeface="Carlito"/>
              </a:rPr>
              <a:t> </a:t>
            </a:r>
            <a:r>
              <a:rPr lang="en-US" spc="-10" dirty="0" smtClean="0">
                <a:solidFill>
                  <a:schemeClr val="bg1"/>
                </a:solidFill>
                <a:latin typeface="Carito"/>
                <a:cs typeface="Carlito"/>
              </a:rPr>
              <a:t>Understanding</a:t>
            </a:r>
          </a:p>
          <a:p>
            <a:pPr marL="298450" indent="-285750">
              <a:lnSpc>
                <a:spcPct val="100000"/>
              </a:lnSpc>
              <a:spcBef>
                <a:spcPts val="575"/>
              </a:spcBef>
              <a:tabLst>
                <a:tab pos="297815" algn="l"/>
                <a:tab pos="298450" algn="l"/>
              </a:tabLst>
            </a:pPr>
            <a:endParaRPr lang="en-US" dirty="0" smtClean="0">
              <a:solidFill>
                <a:schemeClr val="bg1"/>
              </a:solidFill>
              <a:latin typeface="Carito"/>
              <a:cs typeface="Carlito"/>
            </a:endParaRPr>
          </a:p>
          <a:p>
            <a:pPr marL="298450" lvl="1" indent="-285750">
              <a:spcBef>
                <a:spcPts val="605"/>
              </a:spcBef>
              <a:buFont typeface="Arial"/>
              <a:buChar char="•"/>
              <a:tabLst>
                <a:tab pos="297815" algn="l"/>
                <a:tab pos="298450" algn="l"/>
              </a:tabLst>
            </a:pPr>
            <a:r>
              <a:rPr lang="en-US" dirty="0" smtClean="0">
                <a:solidFill>
                  <a:schemeClr val="dk1"/>
                </a:solidFill>
                <a:latin typeface="Carito"/>
              </a:rPr>
              <a:t>Finding Most Consistently High Profitable Market Segment</a:t>
            </a:r>
            <a:endParaRPr lang="en-US" dirty="0" smtClean="0">
              <a:solidFill>
                <a:schemeClr val="bg1"/>
              </a:solidFill>
              <a:latin typeface="Carito"/>
              <a:cs typeface="Carlito"/>
            </a:endParaRPr>
          </a:p>
          <a:p>
            <a:pPr marL="298450" indent="-285750">
              <a:lnSpc>
                <a:spcPct val="100000"/>
              </a:lnSpc>
              <a:spcBef>
                <a:spcPts val="605"/>
              </a:spcBef>
              <a:buFont typeface="Arial"/>
              <a:buChar char="•"/>
              <a:tabLst>
                <a:tab pos="297815" algn="l"/>
                <a:tab pos="298450" algn="l"/>
              </a:tabLst>
            </a:pPr>
            <a:endParaRPr lang="en-US" spc="-10" dirty="0" smtClean="0">
              <a:solidFill>
                <a:schemeClr val="bg1"/>
              </a:solidFill>
              <a:latin typeface="Carito"/>
              <a:cs typeface="Carlito"/>
            </a:endParaRPr>
          </a:p>
          <a:p>
            <a:pPr marL="298450" indent="-285750">
              <a:lnSpc>
                <a:spcPct val="100000"/>
              </a:lnSpc>
              <a:spcBef>
                <a:spcPts val="605"/>
              </a:spcBef>
              <a:buFont typeface="Arial"/>
              <a:buChar char="•"/>
              <a:tabLst>
                <a:tab pos="297815" algn="l"/>
                <a:tab pos="298450" algn="l"/>
              </a:tabLst>
            </a:pPr>
            <a:r>
              <a:rPr lang="en-US" dirty="0" smtClean="0">
                <a:solidFill>
                  <a:schemeClr val="dk1"/>
                </a:solidFill>
                <a:latin typeface="Carito"/>
              </a:rPr>
              <a:t>Finding the Most Reliable Time Series Model</a:t>
            </a:r>
            <a:endParaRPr lang="en-US" spc="-10" dirty="0" smtClean="0">
              <a:solidFill>
                <a:schemeClr val="bg1"/>
              </a:solidFill>
              <a:latin typeface="Carito"/>
              <a:cs typeface="Carlito"/>
            </a:endParaRPr>
          </a:p>
        </p:txBody>
      </p:sp>
    </p:spTree>
    <p:extLst>
      <p:ext uri="{BB962C8B-B14F-4D97-AF65-F5344CB8AC3E}">
        <p14:creationId xmlns:p14="http://schemas.microsoft.com/office/powerpoint/2010/main" val="2092626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421" y="234792"/>
            <a:ext cx="7078989" cy="584775"/>
          </a:xfrm>
          <a:prstGeom prst="rect">
            <a:avLst/>
          </a:prstGeom>
        </p:spPr>
        <p:txBody>
          <a:bodyPr wrap="none">
            <a:spAutoFit/>
          </a:bodyPr>
          <a:lstStyle/>
          <a:p>
            <a:r>
              <a:rPr lang="en-IN" sz="3200" b="1" spc="-1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t>
            </a:r>
            <a:r>
              <a:rPr lang="en-IN"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IN"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spc="-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Major</a:t>
            </a:r>
            <a:r>
              <a:rPr lang="en-IN"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spc="-1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Attributes</a:t>
            </a:r>
            <a:endParaRPr lang="en-IN"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591431116"/>
              </p:ext>
            </p:extLst>
          </p:nvPr>
        </p:nvGraphicFramePr>
        <p:xfrm>
          <a:off x="1624769" y="2806700"/>
          <a:ext cx="7239831" cy="2581721"/>
        </p:xfrm>
        <a:graphic>
          <a:graphicData uri="http://schemas.openxmlformats.org/drawingml/2006/table">
            <a:tbl>
              <a:tblPr firstRow="1" bandRow="1">
                <a:tableStyleId>{21E4AEA4-8DFA-4A89-87EB-49C32662AFE0}</a:tableStyleId>
              </a:tblPr>
              <a:tblGrid>
                <a:gridCol w="1834560"/>
                <a:gridCol w="5405271"/>
              </a:tblGrid>
              <a:tr h="452897">
                <a:tc>
                  <a:txBody>
                    <a:bodyPr/>
                    <a:lstStyle/>
                    <a:p>
                      <a:pPr marL="17145" algn="ctr">
                        <a:lnSpc>
                          <a:spcPct val="100000"/>
                        </a:lnSpc>
                        <a:spcBef>
                          <a:spcPts val="520"/>
                        </a:spcBef>
                      </a:pPr>
                      <a:r>
                        <a:rPr lang="en-US" sz="1600" b="1" spc="-10" dirty="0" smtClean="0">
                          <a:solidFill>
                            <a:srgbClr val="F6F8FC"/>
                          </a:solidFill>
                          <a:latin typeface="Carlito"/>
                          <a:cs typeface="Carlito"/>
                        </a:rPr>
                        <a:t>Attribute</a:t>
                      </a:r>
                      <a:endParaRPr lang="en-IN" sz="1600" dirty="0">
                        <a:latin typeface="Carlito"/>
                        <a:cs typeface="Carlito"/>
                      </a:endParaRPr>
                    </a:p>
                  </a:txBody>
                  <a:tcPr>
                    <a:solidFill>
                      <a:schemeClr val="accent1">
                        <a:lumMod val="75000"/>
                      </a:schemeClr>
                    </a:solidFill>
                  </a:tcPr>
                </a:tc>
                <a:tc>
                  <a:txBody>
                    <a:bodyPr/>
                    <a:lstStyle/>
                    <a:p>
                      <a:pPr marL="17145" algn="ctr">
                        <a:lnSpc>
                          <a:spcPct val="100000"/>
                        </a:lnSpc>
                        <a:spcBef>
                          <a:spcPts val="520"/>
                        </a:spcBef>
                      </a:pPr>
                      <a:r>
                        <a:rPr lang="en-IN" sz="1600" b="1" spc="-15" dirty="0" smtClean="0">
                          <a:solidFill>
                            <a:srgbClr val="F6F8FC"/>
                          </a:solidFill>
                          <a:latin typeface="Carlito"/>
                          <a:cs typeface="Carlito"/>
                        </a:rPr>
                        <a:t>Description</a:t>
                      </a:r>
                      <a:endParaRPr lang="en-IN" sz="1600" dirty="0">
                        <a:latin typeface="Carlito"/>
                        <a:cs typeface="Carlito"/>
                      </a:endParaRPr>
                    </a:p>
                  </a:txBody>
                  <a:tcPr>
                    <a:solidFill>
                      <a:schemeClr val="accent1">
                        <a:lumMod val="75000"/>
                      </a:schemeClr>
                    </a:solidFill>
                  </a:tcPr>
                </a:tc>
              </a:tr>
              <a:tr h="387426">
                <a:tc>
                  <a:txBody>
                    <a:bodyPr/>
                    <a:lstStyle/>
                    <a:p>
                      <a:pPr algn="ctr"/>
                      <a:r>
                        <a:rPr lang="en-US" sz="1600" dirty="0" smtClean="0">
                          <a:solidFill>
                            <a:schemeClr val="bg2">
                              <a:lumMod val="75000"/>
                            </a:schemeClr>
                          </a:solidFill>
                        </a:rPr>
                        <a:t>Order</a:t>
                      </a:r>
                      <a:r>
                        <a:rPr lang="en-US" sz="1600" baseline="0" dirty="0" smtClean="0">
                          <a:solidFill>
                            <a:schemeClr val="bg2">
                              <a:lumMod val="75000"/>
                            </a:schemeClr>
                          </a:solidFill>
                        </a:rPr>
                        <a:t> Date</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smtClean="0">
                          <a:solidFill>
                            <a:schemeClr val="accent1">
                              <a:lumMod val="50000"/>
                            </a:schemeClr>
                          </a:solidFill>
                        </a:rPr>
                        <a:t>Date</a:t>
                      </a:r>
                      <a:r>
                        <a:rPr lang="en-US" sz="1600" baseline="0" dirty="0" smtClean="0">
                          <a:solidFill>
                            <a:schemeClr val="accent1">
                              <a:lumMod val="50000"/>
                            </a:schemeClr>
                          </a:solidFill>
                        </a:rPr>
                        <a:t> on which the orders were placed</a:t>
                      </a:r>
                      <a:endParaRPr lang="en-IN" sz="1600" dirty="0">
                        <a:solidFill>
                          <a:schemeClr val="accent1">
                            <a:lumMod val="50000"/>
                          </a:schemeClr>
                        </a:solidFill>
                      </a:endParaRPr>
                    </a:p>
                  </a:txBody>
                  <a:tcPr>
                    <a:solidFill>
                      <a:schemeClr val="bg2">
                        <a:lumMod val="20000"/>
                        <a:lumOff val="80000"/>
                      </a:schemeClr>
                    </a:solidFill>
                  </a:tcPr>
                </a:tc>
              </a:tr>
              <a:tr h="387426">
                <a:tc>
                  <a:txBody>
                    <a:bodyPr/>
                    <a:lstStyle/>
                    <a:p>
                      <a:pPr algn="ctr"/>
                      <a:r>
                        <a:rPr lang="en-US" sz="1600" dirty="0" smtClean="0">
                          <a:solidFill>
                            <a:schemeClr val="bg2">
                              <a:lumMod val="75000"/>
                            </a:schemeClr>
                          </a:solidFill>
                        </a:rPr>
                        <a:t>Segment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smtClean="0">
                          <a:solidFill>
                            <a:schemeClr val="accent1">
                              <a:lumMod val="50000"/>
                            </a:schemeClr>
                          </a:solidFill>
                        </a:rPr>
                        <a:t>The</a:t>
                      </a:r>
                      <a:r>
                        <a:rPr lang="en-US" sz="1600" baseline="0" dirty="0" smtClean="0">
                          <a:solidFill>
                            <a:schemeClr val="accent1">
                              <a:lumMod val="50000"/>
                            </a:schemeClr>
                          </a:solidFill>
                        </a:rPr>
                        <a:t> market segment to which the customer belongs</a:t>
                      </a:r>
                      <a:endParaRPr lang="en-IN" sz="1600" dirty="0">
                        <a:solidFill>
                          <a:schemeClr val="accent1">
                            <a:lumMod val="50000"/>
                          </a:schemeClr>
                        </a:solidFill>
                      </a:endParaRPr>
                    </a:p>
                  </a:txBody>
                  <a:tcPr>
                    <a:solidFill>
                      <a:schemeClr val="bg2">
                        <a:lumMod val="20000"/>
                        <a:lumOff val="80000"/>
                      </a:schemeClr>
                    </a:solidFill>
                  </a:tcPr>
                </a:tc>
              </a:tr>
              <a:tr h="387426">
                <a:tc>
                  <a:txBody>
                    <a:bodyPr/>
                    <a:lstStyle/>
                    <a:p>
                      <a:pPr algn="ctr"/>
                      <a:r>
                        <a:rPr lang="en-US" sz="1600" dirty="0" smtClean="0">
                          <a:solidFill>
                            <a:schemeClr val="bg2">
                              <a:lumMod val="75000"/>
                            </a:schemeClr>
                          </a:solidFill>
                        </a:rPr>
                        <a:t>Market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smtClean="0">
                          <a:solidFill>
                            <a:schemeClr val="accent1">
                              <a:lumMod val="50000"/>
                            </a:schemeClr>
                          </a:solidFill>
                        </a:rPr>
                        <a:t>Geographical</a:t>
                      </a:r>
                      <a:r>
                        <a:rPr lang="en-US" sz="1600" baseline="0" dirty="0" smtClean="0">
                          <a:solidFill>
                            <a:schemeClr val="accent1">
                              <a:lumMod val="50000"/>
                            </a:schemeClr>
                          </a:solidFill>
                        </a:rPr>
                        <a:t> market sector to which the customer belongs</a:t>
                      </a:r>
                      <a:endParaRPr lang="en-IN" sz="1600" dirty="0">
                        <a:solidFill>
                          <a:schemeClr val="accent1">
                            <a:lumMod val="50000"/>
                          </a:schemeClr>
                        </a:solidFill>
                      </a:endParaRPr>
                    </a:p>
                  </a:txBody>
                  <a:tcPr>
                    <a:solidFill>
                      <a:schemeClr val="bg2">
                        <a:lumMod val="20000"/>
                        <a:lumOff val="80000"/>
                      </a:schemeClr>
                    </a:solidFill>
                  </a:tcPr>
                </a:tc>
              </a:tr>
              <a:tr h="387426">
                <a:tc>
                  <a:txBody>
                    <a:bodyPr/>
                    <a:lstStyle/>
                    <a:p>
                      <a:pPr algn="ctr"/>
                      <a:r>
                        <a:rPr lang="en-US" sz="1600" dirty="0" smtClean="0">
                          <a:solidFill>
                            <a:schemeClr val="bg2">
                              <a:lumMod val="75000"/>
                            </a:schemeClr>
                          </a:solidFill>
                        </a:rPr>
                        <a:t>Sales</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smtClean="0">
                          <a:solidFill>
                            <a:schemeClr val="accent1">
                              <a:lumMod val="50000"/>
                            </a:schemeClr>
                          </a:solidFill>
                        </a:rPr>
                        <a:t>Total</a:t>
                      </a:r>
                      <a:r>
                        <a:rPr lang="en-US" sz="1600" baseline="0" dirty="0" smtClean="0">
                          <a:solidFill>
                            <a:schemeClr val="accent1">
                              <a:lumMod val="50000"/>
                            </a:schemeClr>
                          </a:solidFill>
                        </a:rPr>
                        <a:t> sales value of the transaction</a:t>
                      </a:r>
                      <a:endParaRPr lang="en-IN" sz="1600" dirty="0">
                        <a:solidFill>
                          <a:schemeClr val="accent1">
                            <a:lumMod val="50000"/>
                          </a:schemeClr>
                        </a:solidFill>
                      </a:endParaRPr>
                    </a:p>
                  </a:txBody>
                  <a:tcPr>
                    <a:solidFill>
                      <a:schemeClr val="bg2">
                        <a:lumMod val="20000"/>
                        <a:lumOff val="80000"/>
                      </a:schemeClr>
                    </a:solidFill>
                  </a:tcPr>
                </a:tc>
              </a:tr>
              <a:tr h="387426">
                <a:tc>
                  <a:txBody>
                    <a:bodyPr/>
                    <a:lstStyle/>
                    <a:p>
                      <a:pPr algn="ctr"/>
                      <a:r>
                        <a:rPr lang="en-US" sz="1600" dirty="0" smtClean="0">
                          <a:solidFill>
                            <a:schemeClr val="bg2">
                              <a:lumMod val="75000"/>
                            </a:schemeClr>
                          </a:solidFill>
                        </a:rPr>
                        <a:t>Profit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smtClean="0">
                          <a:solidFill>
                            <a:schemeClr val="accent1">
                              <a:lumMod val="50000"/>
                            </a:schemeClr>
                          </a:solidFill>
                        </a:rPr>
                        <a:t>Profit</a:t>
                      </a:r>
                      <a:r>
                        <a:rPr lang="en-US" sz="1600" baseline="0" dirty="0" smtClean="0">
                          <a:solidFill>
                            <a:schemeClr val="accent1">
                              <a:lumMod val="50000"/>
                            </a:schemeClr>
                          </a:solidFill>
                        </a:rPr>
                        <a:t> made on the transaction</a:t>
                      </a:r>
                      <a:endParaRPr lang="en-IN" sz="1600" dirty="0">
                        <a:solidFill>
                          <a:schemeClr val="accent1">
                            <a:lumMod val="50000"/>
                          </a:schemeClr>
                        </a:solidFill>
                      </a:endParaRPr>
                    </a:p>
                  </a:txBody>
                  <a:tcPr>
                    <a:solidFill>
                      <a:schemeClr val="bg2">
                        <a:lumMod val="20000"/>
                        <a:lumOff val="80000"/>
                      </a:schemeClr>
                    </a:solidFill>
                  </a:tcPr>
                </a:tc>
              </a:tr>
            </a:tbl>
          </a:graphicData>
        </a:graphic>
      </p:graphicFrame>
      <p:sp>
        <p:nvSpPr>
          <p:cNvPr id="6" name="Rectangle 5"/>
          <p:cNvSpPr/>
          <p:nvPr/>
        </p:nvSpPr>
        <p:spPr>
          <a:xfrm>
            <a:off x="815420" y="1813834"/>
            <a:ext cx="11028600" cy="1300356"/>
          </a:xfrm>
          <a:prstGeom prst="rect">
            <a:avLst/>
          </a:prstGeom>
        </p:spPr>
        <p:txBody>
          <a:bodyPr wrap="square">
            <a:spAutoFit/>
          </a:bodyPr>
          <a:lstStyle/>
          <a:p>
            <a:pPr marL="298450" indent="-285750">
              <a:lnSpc>
                <a:spcPct val="100000"/>
              </a:lnSpc>
              <a:spcBef>
                <a:spcPts val="100"/>
              </a:spcBef>
              <a:buFont typeface="Arial" panose="020B0604020202020204" pitchFamily="34" charset="0"/>
              <a:buChar char="•"/>
            </a:pPr>
            <a:r>
              <a:rPr lang="en-US" dirty="0" smtClean="0">
                <a:solidFill>
                  <a:schemeClr val="bg1"/>
                </a:solidFill>
                <a:latin typeface="Carito"/>
              </a:rPr>
              <a:t>Original Dataset </a:t>
            </a:r>
            <a:r>
              <a:rPr lang="en-US" dirty="0">
                <a:solidFill>
                  <a:schemeClr val="bg1"/>
                </a:solidFill>
                <a:latin typeface="Carito"/>
              </a:rPr>
              <a:t>contain </a:t>
            </a:r>
            <a:r>
              <a:rPr lang="en-US" dirty="0" smtClean="0">
                <a:solidFill>
                  <a:schemeClr val="bg1"/>
                </a:solidFill>
                <a:latin typeface="Carito"/>
              </a:rPr>
              <a:t>51290 Rows and </a:t>
            </a:r>
            <a:r>
              <a:rPr lang="en-US" dirty="0">
                <a:solidFill>
                  <a:schemeClr val="bg1"/>
                </a:solidFill>
                <a:latin typeface="Carito"/>
              </a:rPr>
              <a:t>5 </a:t>
            </a:r>
            <a:r>
              <a:rPr lang="en-US" dirty="0" smtClean="0">
                <a:solidFill>
                  <a:schemeClr val="bg1"/>
                </a:solidFill>
                <a:latin typeface="Carito"/>
              </a:rPr>
              <a:t>Columns </a:t>
            </a:r>
            <a:r>
              <a:rPr lang="en-US" dirty="0">
                <a:solidFill>
                  <a:schemeClr val="bg1"/>
                </a:solidFill>
                <a:latin typeface="Carito"/>
              </a:rPr>
              <a:t>transactions from 2011 – 2014 </a:t>
            </a:r>
            <a:endParaRPr lang="en-US" dirty="0" smtClean="0">
              <a:solidFill>
                <a:schemeClr val="bg1"/>
              </a:solidFill>
              <a:latin typeface="Carito"/>
            </a:endParaRPr>
          </a:p>
          <a:p>
            <a:pPr marL="298450" indent="-285750">
              <a:lnSpc>
                <a:spcPct val="100000"/>
              </a:lnSpc>
              <a:spcBef>
                <a:spcPts val="100"/>
              </a:spcBef>
            </a:pPr>
            <a:endParaRPr lang="en-US" sz="2000" dirty="0">
              <a:solidFill>
                <a:schemeClr val="bg1"/>
              </a:solidFill>
            </a:endParaRPr>
          </a:p>
          <a:p>
            <a:pPr marL="12700">
              <a:lnSpc>
                <a:spcPct val="100000"/>
              </a:lnSpc>
              <a:spcBef>
                <a:spcPts val="100"/>
              </a:spcBef>
            </a:pPr>
            <a:r>
              <a:rPr lang="en-US" dirty="0">
                <a:solidFill>
                  <a:schemeClr val="bg1"/>
                </a:solidFill>
                <a:latin typeface="Carlito"/>
                <a:cs typeface="Carlito"/>
              </a:rPr>
              <a:t> </a:t>
            </a:r>
            <a:r>
              <a:rPr lang="en-US" dirty="0" smtClean="0">
                <a:solidFill>
                  <a:schemeClr val="bg1"/>
                </a:solidFill>
                <a:latin typeface="Carlito"/>
                <a:cs typeface="Carlito"/>
              </a:rPr>
              <a:t>      </a:t>
            </a:r>
          </a:p>
          <a:p>
            <a:pPr marL="12700">
              <a:lnSpc>
                <a:spcPct val="100000"/>
              </a:lnSpc>
              <a:spcBef>
                <a:spcPts val="100"/>
              </a:spcBef>
            </a:pPr>
            <a:r>
              <a:rPr lang="en-US" dirty="0" smtClean="0">
                <a:solidFill>
                  <a:schemeClr val="bg1"/>
                </a:solidFill>
                <a:latin typeface="Carlito"/>
                <a:cs typeface="Carlito"/>
              </a:rPr>
              <a:t> </a:t>
            </a:r>
          </a:p>
        </p:txBody>
      </p:sp>
    </p:spTree>
    <p:extLst>
      <p:ext uri="{BB962C8B-B14F-4D97-AF65-F5344CB8AC3E}">
        <p14:creationId xmlns:p14="http://schemas.microsoft.com/office/powerpoint/2010/main" val="1048799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074" y="707196"/>
            <a:ext cx="8194872" cy="584775"/>
          </a:xfrm>
          <a:prstGeom prst="rect">
            <a:avLst/>
          </a:prstGeom>
        </p:spPr>
        <p:txBody>
          <a:bodyPr wrap="none">
            <a:spAutoFit/>
          </a:bodyPr>
          <a:lstStyle/>
          <a:p>
            <a:r>
              <a:rPr lang="en-US" sz="3200" b="1" spc="-1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t>
            </a:r>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US"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Segmentation </a:t>
            </a:r>
            <a:r>
              <a:rPr lang="en-US"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of</a:t>
            </a:r>
            <a:r>
              <a:rPr lang="en-US" sz="3200" b="1" spc="-1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a:t>
            </a:r>
            <a:endParaRPr lang="en-IN"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323374" y="1652208"/>
            <a:ext cx="11551125" cy="1856919"/>
          </a:xfrm>
          <a:prstGeom prst="rect">
            <a:avLst/>
          </a:prstGeom>
        </p:spPr>
        <p:txBody>
          <a:bodyPr wrap="square">
            <a:spAutoFit/>
          </a:bodyPr>
          <a:lstStyle/>
          <a:p>
            <a:pPr marL="298450" marR="5080" indent="-285750">
              <a:lnSpc>
                <a:spcPts val="2130"/>
              </a:lnSpc>
              <a:spcBef>
                <a:spcPts val="195"/>
              </a:spcBef>
              <a:buFont typeface="Arial"/>
              <a:buChar char="•"/>
              <a:tabLst>
                <a:tab pos="297815" algn="l"/>
                <a:tab pos="298450" algn="l"/>
              </a:tabLst>
            </a:pPr>
            <a:r>
              <a:rPr lang="en-US" dirty="0" smtClean="0">
                <a:solidFill>
                  <a:schemeClr val="bg1"/>
                </a:solidFill>
                <a:latin typeface="Carlito"/>
                <a:cs typeface="Carlito"/>
              </a:rPr>
              <a:t>The </a:t>
            </a:r>
            <a:r>
              <a:rPr lang="en-US" spc="-5" dirty="0" smtClean="0">
                <a:solidFill>
                  <a:schemeClr val="bg1"/>
                </a:solidFill>
                <a:latin typeface="Carlito"/>
                <a:cs typeface="Carlito"/>
              </a:rPr>
              <a:t>“Market” </a:t>
            </a:r>
            <a:r>
              <a:rPr lang="en-US" spc="-10" dirty="0" smtClean="0">
                <a:solidFill>
                  <a:schemeClr val="bg1"/>
                </a:solidFill>
                <a:latin typeface="Carlito"/>
                <a:cs typeface="Carlito"/>
              </a:rPr>
              <a:t>attribute </a:t>
            </a:r>
            <a:r>
              <a:rPr lang="en-US" dirty="0" smtClean="0">
                <a:solidFill>
                  <a:schemeClr val="bg1"/>
                </a:solidFill>
                <a:latin typeface="Carlito"/>
                <a:cs typeface="Carlito"/>
              </a:rPr>
              <a:t>has </a:t>
            </a:r>
            <a:r>
              <a:rPr lang="en-US" spc="-10" dirty="0" smtClean="0">
                <a:solidFill>
                  <a:schemeClr val="bg1"/>
                </a:solidFill>
                <a:latin typeface="Carlito"/>
                <a:cs typeface="Carlito"/>
              </a:rPr>
              <a:t>7-factor </a:t>
            </a:r>
            <a:r>
              <a:rPr lang="en-US" spc="-5" dirty="0" smtClean="0">
                <a:solidFill>
                  <a:schemeClr val="bg1"/>
                </a:solidFill>
                <a:latin typeface="Carlito"/>
                <a:cs typeface="Carlito"/>
              </a:rPr>
              <a:t>levels </a:t>
            </a:r>
            <a:r>
              <a:rPr lang="en-US" spc="-10" dirty="0" smtClean="0">
                <a:solidFill>
                  <a:schemeClr val="bg1"/>
                </a:solidFill>
                <a:latin typeface="Carlito"/>
                <a:cs typeface="Carlito"/>
              </a:rPr>
              <a:t>representing </a:t>
            </a:r>
            <a:r>
              <a:rPr lang="en-US" spc="-5" dirty="0" smtClean="0">
                <a:solidFill>
                  <a:schemeClr val="bg1"/>
                </a:solidFill>
                <a:latin typeface="Carlito"/>
                <a:cs typeface="Carlito"/>
              </a:rPr>
              <a:t>the </a:t>
            </a:r>
            <a:r>
              <a:rPr lang="en-US" spc="-10" dirty="0" smtClean="0">
                <a:solidFill>
                  <a:schemeClr val="bg1"/>
                </a:solidFill>
                <a:latin typeface="Carlito"/>
                <a:cs typeface="Carlito"/>
              </a:rPr>
              <a:t>geographical </a:t>
            </a:r>
            <a:r>
              <a:rPr lang="en-US" spc="-15" dirty="0" smtClean="0">
                <a:solidFill>
                  <a:schemeClr val="bg1"/>
                </a:solidFill>
                <a:latin typeface="Carlito"/>
                <a:cs typeface="Carlito"/>
              </a:rPr>
              <a:t>market </a:t>
            </a:r>
            <a:r>
              <a:rPr lang="en-US" spc="-5" dirty="0" smtClean="0">
                <a:solidFill>
                  <a:schemeClr val="bg1"/>
                </a:solidFill>
                <a:latin typeface="Carlito"/>
                <a:cs typeface="Carlito"/>
              </a:rPr>
              <a:t>sector that the </a:t>
            </a:r>
            <a:r>
              <a:rPr lang="en-US" spc="-10" dirty="0" smtClean="0">
                <a:solidFill>
                  <a:schemeClr val="bg1"/>
                </a:solidFill>
                <a:latin typeface="Carlito"/>
                <a:cs typeface="Carlito"/>
              </a:rPr>
              <a:t>customer  </a:t>
            </a:r>
            <a:r>
              <a:rPr lang="en-US" spc="-5" dirty="0" smtClean="0">
                <a:solidFill>
                  <a:schemeClr val="bg1"/>
                </a:solidFill>
                <a:latin typeface="Carlito"/>
                <a:cs typeface="Carlito"/>
              </a:rPr>
              <a:t>belongs </a:t>
            </a:r>
            <a:r>
              <a:rPr lang="en-US" spc="-10" dirty="0" smtClean="0">
                <a:solidFill>
                  <a:schemeClr val="bg1"/>
                </a:solidFill>
                <a:latin typeface="Carlito"/>
                <a:cs typeface="Carlito"/>
              </a:rPr>
              <a:t>to</a:t>
            </a:r>
          </a:p>
          <a:p>
            <a:pPr marL="298450" marR="5080" indent="-285750">
              <a:lnSpc>
                <a:spcPts val="2130"/>
              </a:lnSpc>
              <a:spcBef>
                <a:spcPts val="195"/>
              </a:spcBef>
              <a:buFont typeface="Arial"/>
              <a:buChar char="•"/>
              <a:tabLst>
                <a:tab pos="297815" algn="l"/>
                <a:tab pos="298450" algn="l"/>
              </a:tabLst>
            </a:pPr>
            <a:endParaRPr lang="en-US" spc="-10" dirty="0" smtClean="0">
              <a:solidFill>
                <a:schemeClr val="bg1"/>
              </a:solidFill>
              <a:latin typeface="Carlito"/>
              <a:cs typeface="Carlito"/>
            </a:endParaRPr>
          </a:p>
          <a:p>
            <a:pPr marL="298450" marR="5080" indent="-285750">
              <a:lnSpc>
                <a:spcPts val="2130"/>
              </a:lnSpc>
              <a:spcBef>
                <a:spcPts val="195"/>
              </a:spcBef>
              <a:buFont typeface="Arial"/>
              <a:buChar char="•"/>
              <a:tabLst>
                <a:tab pos="297815" algn="l"/>
                <a:tab pos="298450" algn="l"/>
              </a:tabLst>
            </a:pPr>
            <a:endParaRPr lang="en-US" spc="-10" dirty="0" smtClean="0">
              <a:solidFill>
                <a:schemeClr val="bg1"/>
              </a:solidFill>
              <a:latin typeface="Carlito"/>
              <a:cs typeface="Carlito"/>
            </a:endParaRPr>
          </a:p>
          <a:p>
            <a:pPr marL="298450" marR="5080" indent="-285750">
              <a:lnSpc>
                <a:spcPts val="2130"/>
              </a:lnSpc>
              <a:spcBef>
                <a:spcPts val="195"/>
              </a:spcBef>
              <a:buFont typeface="Arial"/>
              <a:buChar char="•"/>
              <a:tabLst>
                <a:tab pos="297815" algn="l"/>
                <a:tab pos="298450" algn="l"/>
              </a:tabLst>
            </a:pPr>
            <a:r>
              <a:rPr lang="en-US" spc="-10" dirty="0" smtClean="0">
                <a:solidFill>
                  <a:schemeClr val="bg1"/>
                </a:solidFill>
                <a:latin typeface="Carlito"/>
                <a:cs typeface="Carlito"/>
              </a:rPr>
              <a:t>Also, </a:t>
            </a:r>
            <a:r>
              <a:rPr lang="en-US" spc="-5" dirty="0" smtClean="0">
                <a:solidFill>
                  <a:schemeClr val="bg1"/>
                </a:solidFill>
                <a:latin typeface="Carlito"/>
                <a:cs typeface="Carlito"/>
              </a:rPr>
              <a:t>the </a:t>
            </a:r>
            <a:r>
              <a:rPr lang="en-US" dirty="0" smtClean="0">
                <a:solidFill>
                  <a:schemeClr val="bg1"/>
                </a:solidFill>
                <a:latin typeface="Carlito"/>
                <a:cs typeface="Carlito"/>
              </a:rPr>
              <a:t>“Segment” </a:t>
            </a:r>
            <a:r>
              <a:rPr lang="en-US" spc="-10" dirty="0" smtClean="0">
                <a:solidFill>
                  <a:schemeClr val="bg1"/>
                </a:solidFill>
                <a:latin typeface="Carlito"/>
                <a:cs typeface="Carlito"/>
              </a:rPr>
              <a:t>attribute tells </a:t>
            </a:r>
            <a:r>
              <a:rPr lang="en-US" spc="-5" dirty="0" smtClean="0">
                <a:solidFill>
                  <a:schemeClr val="bg1"/>
                </a:solidFill>
                <a:latin typeface="Carlito"/>
                <a:cs typeface="Carlito"/>
              </a:rPr>
              <a:t>which </a:t>
            </a:r>
            <a:r>
              <a:rPr lang="en-US" dirty="0" smtClean="0">
                <a:solidFill>
                  <a:schemeClr val="bg1"/>
                </a:solidFill>
                <a:latin typeface="Carlito"/>
                <a:cs typeface="Carlito"/>
              </a:rPr>
              <a:t>of </a:t>
            </a:r>
            <a:r>
              <a:rPr lang="en-US" spc="-5" dirty="0" smtClean="0">
                <a:solidFill>
                  <a:schemeClr val="bg1"/>
                </a:solidFill>
                <a:latin typeface="Carlito"/>
                <a:cs typeface="Carlito"/>
              </a:rPr>
              <a:t>the </a:t>
            </a:r>
            <a:r>
              <a:rPr lang="en-US" dirty="0" smtClean="0">
                <a:solidFill>
                  <a:schemeClr val="bg1"/>
                </a:solidFill>
                <a:latin typeface="Carlito"/>
                <a:cs typeface="Carlito"/>
              </a:rPr>
              <a:t>3 </a:t>
            </a:r>
            <a:r>
              <a:rPr lang="en-US" spc="-5" dirty="0" smtClean="0">
                <a:solidFill>
                  <a:schemeClr val="bg1"/>
                </a:solidFill>
                <a:latin typeface="Carlito"/>
                <a:cs typeface="Carlito"/>
              </a:rPr>
              <a:t>segments </a:t>
            </a:r>
            <a:r>
              <a:rPr lang="en-US" spc="-10" dirty="0" smtClean="0">
                <a:solidFill>
                  <a:schemeClr val="bg1"/>
                </a:solidFill>
                <a:latin typeface="Carlito"/>
                <a:cs typeface="Carlito"/>
              </a:rPr>
              <a:t>that customer </a:t>
            </a:r>
            <a:r>
              <a:rPr lang="en-US" dirty="0" smtClean="0">
                <a:solidFill>
                  <a:schemeClr val="bg1"/>
                </a:solidFill>
                <a:latin typeface="Carlito"/>
                <a:cs typeface="Carlito"/>
              </a:rPr>
              <a:t>belongs</a:t>
            </a:r>
            <a:r>
              <a:rPr lang="en-US" spc="135" dirty="0" smtClean="0">
                <a:solidFill>
                  <a:schemeClr val="bg1"/>
                </a:solidFill>
                <a:latin typeface="Carlito"/>
                <a:cs typeface="Carlito"/>
              </a:rPr>
              <a:t> </a:t>
            </a:r>
            <a:r>
              <a:rPr lang="en-US" spc="-10" dirty="0" smtClean="0">
                <a:solidFill>
                  <a:schemeClr val="bg1"/>
                </a:solidFill>
                <a:latin typeface="Carlito"/>
                <a:cs typeface="Carlito"/>
              </a:rPr>
              <a:t>to</a:t>
            </a:r>
          </a:p>
          <a:p>
            <a:pPr marL="298450" marR="5080" indent="-285750">
              <a:lnSpc>
                <a:spcPts val="2130"/>
              </a:lnSpc>
              <a:spcBef>
                <a:spcPts val="195"/>
              </a:spcBef>
              <a:buFont typeface="Arial"/>
              <a:buChar char="•"/>
              <a:tabLst>
                <a:tab pos="297815" algn="l"/>
                <a:tab pos="298450" algn="l"/>
              </a:tabLst>
            </a:pPr>
            <a:endParaRPr lang="en-US" spc="-10" dirty="0" smtClean="0">
              <a:solidFill>
                <a:schemeClr val="bg1"/>
              </a:solidFill>
              <a:latin typeface="Carlito"/>
              <a:cs typeface="Carlito"/>
            </a:endParaRPr>
          </a:p>
        </p:txBody>
      </p:sp>
      <p:graphicFrame>
        <p:nvGraphicFramePr>
          <p:cNvPr id="8" name="Table 7"/>
          <p:cNvGraphicFramePr>
            <a:graphicFrameLocks noGrp="1"/>
          </p:cNvGraphicFramePr>
          <p:nvPr>
            <p:extLst>
              <p:ext uri="{D42A27DB-BD31-4B8C-83A1-F6EECF244321}">
                <p14:modId xmlns:p14="http://schemas.microsoft.com/office/powerpoint/2010/main" val="1579779918"/>
              </p:ext>
            </p:extLst>
          </p:nvPr>
        </p:nvGraphicFramePr>
        <p:xfrm>
          <a:off x="2057400" y="3810000"/>
          <a:ext cx="2540000" cy="2745739"/>
        </p:xfrm>
        <a:graphic>
          <a:graphicData uri="http://schemas.openxmlformats.org/drawingml/2006/table">
            <a:tbl>
              <a:tblPr firstRow="1" bandRow="1">
                <a:tableStyleId>{5C22544A-7EE6-4342-B048-85BDC9FD1C3A}</a:tableStyleId>
              </a:tblPr>
              <a:tblGrid>
                <a:gridCol w="2540000"/>
              </a:tblGrid>
              <a:tr h="370212">
                <a:tc>
                  <a:txBody>
                    <a:bodyPr/>
                    <a:lstStyle/>
                    <a:p>
                      <a:pPr algn="ctr">
                        <a:lnSpc>
                          <a:spcPct val="100000"/>
                        </a:lnSpc>
                        <a:spcBef>
                          <a:spcPts val="309"/>
                        </a:spcBef>
                      </a:pPr>
                      <a:r>
                        <a:rPr lang="en-IN" sz="1800" b="1" spc="-15" dirty="0" smtClean="0">
                          <a:solidFill>
                            <a:srgbClr val="F6F8FC"/>
                          </a:solidFill>
                          <a:latin typeface="Carlito"/>
                          <a:cs typeface="Carlito"/>
                        </a:rPr>
                        <a:t>Market</a:t>
                      </a:r>
                      <a:endParaRPr lang="en-IN" sz="1800" dirty="0">
                        <a:latin typeface="Carlito"/>
                        <a:cs typeface="Carlito"/>
                      </a:endParaRPr>
                    </a:p>
                  </a:txBody>
                  <a:tcPr>
                    <a:solidFill>
                      <a:schemeClr val="accent1">
                        <a:lumMod val="75000"/>
                      </a:schemeClr>
                    </a:solidFill>
                  </a:tcPr>
                </a:tc>
              </a:tr>
              <a:tr h="339361">
                <a:tc>
                  <a:txBody>
                    <a:bodyPr/>
                    <a:lstStyle/>
                    <a:p>
                      <a:pPr algn="ctr">
                        <a:lnSpc>
                          <a:spcPct val="100000"/>
                        </a:lnSpc>
                        <a:spcBef>
                          <a:spcPts val="209"/>
                        </a:spcBef>
                      </a:pPr>
                      <a:r>
                        <a:rPr lang="en-IN" sz="1600" spc="-5" dirty="0" smtClean="0">
                          <a:solidFill>
                            <a:schemeClr val="accent1">
                              <a:lumMod val="50000"/>
                            </a:schemeClr>
                          </a:solidFill>
                          <a:latin typeface="Carlito"/>
                          <a:cs typeface="Carlito"/>
                        </a:rPr>
                        <a:t>Africa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tr>
              <a:tr h="339361">
                <a:tc>
                  <a:txBody>
                    <a:bodyPr/>
                    <a:lstStyle/>
                    <a:p>
                      <a:pPr algn="ctr">
                        <a:lnSpc>
                          <a:spcPct val="100000"/>
                        </a:lnSpc>
                        <a:spcBef>
                          <a:spcPts val="259"/>
                        </a:spcBef>
                      </a:pPr>
                      <a:r>
                        <a:rPr lang="en-IN" sz="1600" spc="-45" dirty="0" smtClean="0">
                          <a:solidFill>
                            <a:schemeClr val="accent1">
                              <a:lumMod val="50000"/>
                            </a:schemeClr>
                          </a:solidFill>
                          <a:latin typeface="Carlito"/>
                          <a:cs typeface="Carlito"/>
                        </a:rPr>
                        <a:t>APAC </a:t>
                      </a:r>
                      <a:r>
                        <a:rPr lang="en-IN" sz="1600" spc="-5" dirty="0" smtClean="0">
                          <a:solidFill>
                            <a:schemeClr val="accent1">
                              <a:lumMod val="50000"/>
                            </a:schemeClr>
                          </a:solidFill>
                          <a:latin typeface="Carlito"/>
                          <a:cs typeface="Carlito"/>
                        </a:rPr>
                        <a:t>(Asia</a:t>
                      </a:r>
                      <a:r>
                        <a:rPr lang="en-IN" sz="1600" spc="40" dirty="0" smtClean="0">
                          <a:solidFill>
                            <a:schemeClr val="accent1">
                              <a:lumMod val="50000"/>
                            </a:schemeClr>
                          </a:solidFill>
                          <a:latin typeface="Carlito"/>
                          <a:cs typeface="Carlito"/>
                        </a:rPr>
                        <a:t> </a:t>
                      </a:r>
                      <a:r>
                        <a:rPr lang="en-IN" sz="1600" spc="-10" dirty="0" smtClean="0">
                          <a:solidFill>
                            <a:schemeClr val="accent1">
                              <a:lumMod val="50000"/>
                            </a:schemeClr>
                          </a:solidFill>
                          <a:latin typeface="Carlito"/>
                          <a:cs typeface="Carlito"/>
                        </a:rPr>
                        <a:t>Pacific)</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tr>
              <a:tr h="339361">
                <a:tc>
                  <a:txBody>
                    <a:bodyPr/>
                    <a:lstStyle/>
                    <a:p>
                      <a:pPr algn="ctr">
                        <a:lnSpc>
                          <a:spcPct val="100000"/>
                        </a:lnSpc>
                        <a:spcBef>
                          <a:spcPts val="259"/>
                        </a:spcBef>
                      </a:pPr>
                      <a:r>
                        <a:rPr lang="en-IN" sz="1600" spc="-5" dirty="0" smtClean="0">
                          <a:solidFill>
                            <a:schemeClr val="accent1">
                              <a:lumMod val="50000"/>
                            </a:schemeClr>
                          </a:solidFill>
                          <a:latin typeface="Carlito"/>
                          <a:cs typeface="Carlito"/>
                        </a:rPr>
                        <a:t>Canada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tr>
              <a:tr h="339361">
                <a:tc>
                  <a:txBody>
                    <a:bodyPr/>
                    <a:lstStyle/>
                    <a:p>
                      <a:pPr algn="ctr">
                        <a:lnSpc>
                          <a:spcPct val="100000"/>
                        </a:lnSpc>
                        <a:spcBef>
                          <a:spcPts val="259"/>
                        </a:spcBef>
                      </a:pPr>
                      <a:r>
                        <a:rPr lang="en-IN" sz="1600" spc="-10" dirty="0" smtClean="0">
                          <a:solidFill>
                            <a:schemeClr val="accent1">
                              <a:lumMod val="50000"/>
                            </a:schemeClr>
                          </a:solidFill>
                          <a:latin typeface="Carlito"/>
                          <a:cs typeface="Carlito"/>
                        </a:rPr>
                        <a:t>EMEA </a:t>
                      </a:r>
                      <a:r>
                        <a:rPr lang="en-IN" sz="1600" spc="-5" dirty="0" smtClean="0">
                          <a:solidFill>
                            <a:schemeClr val="accent1">
                              <a:lumMod val="50000"/>
                            </a:schemeClr>
                          </a:solidFill>
                          <a:latin typeface="Carlito"/>
                          <a:cs typeface="Carlito"/>
                        </a:rPr>
                        <a:t>(Middle</a:t>
                      </a:r>
                      <a:r>
                        <a:rPr lang="en-IN" sz="1600" dirty="0" smtClean="0">
                          <a:solidFill>
                            <a:schemeClr val="accent1">
                              <a:lumMod val="50000"/>
                            </a:schemeClr>
                          </a:solidFill>
                          <a:latin typeface="Carlito"/>
                          <a:cs typeface="Carlito"/>
                        </a:rPr>
                        <a:t> </a:t>
                      </a:r>
                      <a:r>
                        <a:rPr lang="en-IN" sz="1600" spc="-15" dirty="0" smtClean="0">
                          <a:solidFill>
                            <a:schemeClr val="accent1">
                              <a:lumMod val="50000"/>
                            </a:schemeClr>
                          </a:solidFill>
                          <a:latin typeface="Carlito"/>
                          <a:cs typeface="Carlito"/>
                        </a:rPr>
                        <a:t>East)</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tr>
              <a:tr h="339361">
                <a:tc>
                  <a:txBody>
                    <a:bodyPr/>
                    <a:lstStyle/>
                    <a:p>
                      <a:pPr algn="ctr">
                        <a:lnSpc>
                          <a:spcPct val="100000"/>
                        </a:lnSpc>
                        <a:spcBef>
                          <a:spcPts val="259"/>
                        </a:spcBef>
                      </a:pPr>
                      <a:r>
                        <a:rPr lang="en-IN" sz="1600" spc="-5" dirty="0" smtClean="0">
                          <a:solidFill>
                            <a:schemeClr val="accent1">
                              <a:lumMod val="50000"/>
                            </a:schemeClr>
                          </a:solidFill>
                          <a:latin typeface="Carlito"/>
                          <a:cs typeface="Carlito"/>
                        </a:rPr>
                        <a:t>EU (European</a:t>
                      </a:r>
                      <a:r>
                        <a:rPr lang="en-IN" sz="1600" spc="-10" dirty="0" smtClean="0">
                          <a:solidFill>
                            <a:schemeClr val="accent1">
                              <a:lumMod val="50000"/>
                            </a:schemeClr>
                          </a:solidFill>
                          <a:latin typeface="Carlito"/>
                          <a:cs typeface="Carlito"/>
                        </a:rPr>
                        <a:t> </a:t>
                      </a:r>
                      <a:r>
                        <a:rPr lang="en-IN" sz="1600" spc="-5" dirty="0" smtClean="0">
                          <a:solidFill>
                            <a:schemeClr val="accent1">
                              <a:lumMod val="50000"/>
                            </a:schemeClr>
                          </a:solidFill>
                          <a:latin typeface="Carlito"/>
                          <a:cs typeface="Carlito"/>
                        </a:rPr>
                        <a:t>Union)</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tr>
              <a:tr h="339361">
                <a:tc>
                  <a:txBody>
                    <a:bodyPr/>
                    <a:lstStyle/>
                    <a:p>
                      <a:pPr algn="ctr">
                        <a:lnSpc>
                          <a:spcPct val="100000"/>
                        </a:lnSpc>
                        <a:spcBef>
                          <a:spcPts val="259"/>
                        </a:spcBef>
                      </a:pPr>
                      <a:r>
                        <a:rPr lang="en-IN" sz="1600" spc="-60" dirty="0" smtClean="0">
                          <a:solidFill>
                            <a:schemeClr val="accent1">
                              <a:lumMod val="50000"/>
                            </a:schemeClr>
                          </a:solidFill>
                          <a:latin typeface="Carlito"/>
                          <a:cs typeface="Carlito"/>
                        </a:rPr>
                        <a:t>LATAM </a:t>
                      </a:r>
                      <a:r>
                        <a:rPr lang="en-IN" sz="1600" spc="-5" dirty="0" smtClean="0">
                          <a:solidFill>
                            <a:schemeClr val="accent1">
                              <a:lumMod val="50000"/>
                            </a:schemeClr>
                          </a:solidFill>
                          <a:latin typeface="Carlito"/>
                          <a:cs typeface="Carlito"/>
                        </a:rPr>
                        <a:t>(Latin</a:t>
                      </a:r>
                      <a:r>
                        <a:rPr lang="en-IN" sz="1600" spc="40" dirty="0" smtClean="0">
                          <a:solidFill>
                            <a:schemeClr val="accent1">
                              <a:lumMod val="50000"/>
                            </a:schemeClr>
                          </a:solidFill>
                          <a:latin typeface="Carlito"/>
                          <a:cs typeface="Carlito"/>
                        </a:rPr>
                        <a:t> </a:t>
                      </a:r>
                      <a:r>
                        <a:rPr lang="en-IN" sz="1600" spc="-5" dirty="0" smtClean="0">
                          <a:solidFill>
                            <a:schemeClr val="accent1">
                              <a:lumMod val="50000"/>
                            </a:schemeClr>
                          </a:solidFill>
                          <a:latin typeface="Carlito"/>
                          <a:cs typeface="Carlito"/>
                        </a:rPr>
                        <a:t>America)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tr>
              <a:tr h="339361">
                <a:tc>
                  <a:txBody>
                    <a:bodyPr/>
                    <a:lstStyle/>
                    <a:p>
                      <a:pPr algn="ctr">
                        <a:lnSpc>
                          <a:spcPct val="100000"/>
                        </a:lnSpc>
                        <a:spcBef>
                          <a:spcPts val="259"/>
                        </a:spcBef>
                      </a:pPr>
                      <a:r>
                        <a:rPr lang="en-IN" sz="1600" spc="-5" dirty="0" smtClean="0">
                          <a:solidFill>
                            <a:schemeClr val="accent1">
                              <a:lumMod val="50000"/>
                            </a:schemeClr>
                          </a:solidFill>
                          <a:latin typeface="Carlito"/>
                          <a:cs typeface="Carlito"/>
                        </a:rPr>
                        <a:t>US (United</a:t>
                      </a:r>
                      <a:r>
                        <a:rPr lang="en-IN" sz="1600" spc="-10" dirty="0" smtClean="0">
                          <a:solidFill>
                            <a:schemeClr val="accent1">
                              <a:lumMod val="50000"/>
                            </a:schemeClr>
                          </a:solidFill>
                          <a:latin typeface="Carlito"/>
                          <a:cs typeface="Carlito"/>
                        </a:rPr>
                        <a:t> </a:t>
                      </a:r>
                      <a:r>
                        <a:rPr lang="en-IN" sz="1600" spc="-15" dirty="0" smtClean="0">
                          <a:solidFill>
                            <a:schemeClr val="accent1">
                              <a:lumMod val="50000"/>
                            </a:schemeClr>
                          </a:solidFill>
                          <a:latin typeface="Carlito"/>
                          <a:cs typeface="Carlito"/>
                        </a:rPr>
                        <a:t>States)</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39249149"/>
              </p:ext>
            </p:extLst>
          </p:nvPr>
        </p:nvGraphicFramePr>
        <p:xfrm>
          <a:off x="5898580" y="3794332"/>
          <a:ext cx="2525674" cy="2600177"/>
        </p:xfrm>
        <a:graphic>
          <a:graphicData uri="http://schemas.openxmlformats.org/drawingml/2006/table">
            <a:tbl>
              <a:tblPr firstRow="1" bandRow="1">
                <a:tableStyleId>{5C22544A-7EE6-4342-B048-85BDC9FD1C3A}</a:tableStyleId>
              </a:tblPr>
              <a:tblGrid>
                <a:gridCol w="2525674"/>
              </a:tblGrid>
              <a:tr h="406628">
                <a:tc>
                  <a:txBody>
                    <a:bodyPr/>
                    <a:lstStyle/>
                    <a:p>
                      <a:pPr algn="ctr">
                        <a:lnSpc>
                          <a:spcPct val="100000"/>
                        </a:lnSpc>
                        <a:spcBef>
                          <a:spcPts val="309"/>
                        </a:spcBef>
                      </a:pPr>
                      <a:r>
                        <a:rPr lang="en-IN" sz="1800" b="1" spc="-10" dirty="0" smtClean="0">
                          <a:solidFill>
                            <a:srgbClr val="F6F8FC"/>
                          </a:solidFill>
                          <a:latin typeface="Carlito"/>
                          <a:cs typeface="Carlito"/>
                        </a:rPr>
                        <a:t>Segment</a:t>
                      </a:r>
                      <a:endParaRPr lang="en-IN" sz="1800" dirty="0">
                        <a:latin typeface="Carlito"/>
                        <a:cs typeface="Carlito"/>
                      </a:endParaRPr>
                    </a:p>
                  </a:txBody>
                  <a:tcPr>
                    <a:solidFill>
                      <a:schemeClr val="accent1">
                        <a:lumMod val="75000"/>
                      </a:schemeClr>
                    </a:solidFill>
                  </a:tcPr>
                </a:tc>
              </a:tr>
              <a:tr h="684985">
                <a:tc>
                  <a:txBody>
                    <a:bodyPr/>
                    <a:lstStyle/>
                    <a:p>
                      <a:pPr marL="635" algn="ctr">
                        <a:lnSpc>
                          <a:spcPct val="200000"/>
                        </a:lnSpc>
                        <a:spcBef>
                          <a:spcPts val="209"/>
                        </a:spcBef>
                      </a:pPr>
                      <a:r>
                        <a:rPr lang="en-IN" sz="1800" spc="-5" dirty="0" smtClean="0">
                          <a:solidFill>
                            <a:schemeClr val="accent1">
                              <a:lumMod val="50000"/>
                            </a:schemeClr>
                          </a:solidFill>
                          <a:latin typeface="Carlito"/>
                          <a:cs typeface="Carlito"/>
                        </a:rPr>
                        <a:t>Consumer</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tr>
              <a:tr h="702614">
                <a:tc>
                  <a:txBody>
                    <a:bodyPr/>
                    <a:lstStyle/>
                    <a:p>
                      <a:pPr algn="ctr">
                        <a:lnSpc>
                          <a:spcPct val="200000"/>
                        </a:lnSpc>
                        <a:spcBef>
                          <a:spcPts val="259"/>
                        </a:spcBef>
                      </a:pPr>
                      <a:r>
                        <a:rPr lang="en-IN" sz="1800" spc="-10" dirty="0" smtClean="0">
                          <a:solidFill>
                            <a:schemeClr val="accent1">
                              <a:lumMod val="50000"/>
                            </a:schemeClr>
                          </a:solidFill>
                          <a:latin typeface="Carlito"/>
                          <a:cs typeface="Carlito"/>
                        </a:rPr>
                        <a:t>Corporate</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tr>
              <a:tr h="805950">
                <a:tc>
                  <a:txBody>
                    <a:bodyPr/>
                    <a:lstStyle/>
                    <a:p>
                      <a:pPr marL="0" marR="0" indent="0" algn="ctr" defTabSz="457200" rtl="0" eaLnBrk="1" fontAlgn="auto" latinLnBrk="0" hangingPunct="1">
                        <a:lnSpc>
                          <a:spcPct val="200000"/>
                        </a:lnSpc>
                        <a:spcBef>
                          <a:spcPts val="0"/>
                        </a:spcBef>
                        <a:spcAft>
                          <a:spcPts val="0"/>
                        </a:spcAft>
                        <a:buClrTx/>
                        <a:buSzTx/>
                        <a:buFontTx/>
                        <a:buNone/>
                        <a:tabLst/>
                        <a:defRPr/>
                      </a:pPr>
                      <a:r>
                        <a:rPr lang="en-IN" sz="1800" dirty="0" smtClean="0">
                          <a:solidFill>
                            <a:schemeClr val="accent1">
                              <a:lumMod val="50000"/>
                            </a:schemeClr>
                          </a:solidFill>
                          <a:latin typeface="Carlito"/>
                          <a:cs typeface="Carlito"/>
                        </a:rPr>
                        <a:t>Home </a:t>
                      </a:r>
                      <a:r>
                        <a:rPr lang="en-IN" sz="1800" spc="-5" dirty="0" smtClean="0">
                          <a:solidFill>
                            <a:schemeClr val="accent1">
                              <a:lumMod val="50000"/>
                            </a:schemeClr>
                          </a:solidFill>
                          <a:latin typeface="Carlito"/>
                          <a:cs typeface="Carlito"/>
                        </a:rPr>
                        <a:t>Office</a:t>
                      </a:r>
                      <a:endParaRPr lang="en-IN" sz="1800" dirty="0" smtClean="0">
                        <a:solidFill>
                          <a:schemeClr val="accent1">
                            <a:lumMod val="50000"/>
                          </a:schemeClr>
                        </a:solidFill>
                        <a:latin typeface="Carlito"/>
                        <a:cs typeface="Carlito"/>
                      </a:endParaRPr>
                    </a:p>
                  </a:txBody>
                  <a:tcPr>
                    <a:solidFill>
                      <a:schemeClr val="bg2">
                        <a:lumMod val="20000"/>
                        <a:lumOff val="80000"/>
                      </a:schemeClr>
                    </a:solidFill>
                  </a:tcPr>
                </a:tc>
              </a:tr>
            </a:tbl>
          </a:graphicData>
        </a:graphic>
      </p:graphicFrame>
    </p:spTree>
    <p:extLst>
      <p:ext uri="{BB962C8B-B14F-4D97-AF65-F5344CB8AC3E}">
        <p14:creationId xmlns:p14="http://schemas.microsoft.com/office/powerpoint/2010/main" val="1595212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421" y="234792"/>
            <a:ext cx="11260455" cy="584775"/>
          </a:xfrm>
          <a:prstGeom prst="rect">
            <a:avLst/>
          </a:prstGeom>
        </p:spPr>
        <p:txBody>
          <a:bodyPr wrap="none">
            <a:spAutoFit/>
          </a:bodyPr>
          <a:lstStyle/>
          <a:p>
            <a:r>
              <a:rPr lang="en-IN" sz="3200" b="1" spc="-1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t>
            </a:r>
            <a:r>
              <a:rPr lang="en-IN"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IN" sz="3200" b="1"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spc="-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Major</a:t>
            </a:r>
            <a:r>
              <a:rPr lang="en-IN"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spc="-15"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Attributes (After Transformation)</a:t>
            </a:r>
            <a:endParaRPr lang="en-IN"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891620" y="1763034"/>
            <a:ext cx="11028600" cy="3562514"/>
          </a:xfrm>
          <a:prstGeom prst="rect">
            <a:avLst/>
          </a:prstGeom>
        </p:spPr>
        <p:txBody>
          <a:bodyPr wrap="square">
            <a:spAutoFit/>
          </a:bodyPr>
          <a:lstStyle/>
          <a:p>
            <a:pPr marL="298450" indent="-285750">
              <a:lnSpc>
                <a:spcPct val="100000"/>
              </a:lnSpc>
              <a:spcBef>
                <a:spcPts val="100"/>
              </a:spcBef>
              <a:buFont typeface="Arial" pitchFamily="34" charset="0"/>
              <a:buChar char="•"/>
            </a:pPr>
            <a:r>
              <a:rPr lang="en-US" dirty="0" smtClean="0">
                <a:solidFill>
                  <a:schemeClr val="bg1"/>
                </a:solidFill>
                <a:latin typeface="Carito"/>
              </a:rPr>
              <a:t>Post Concatenating the Column, Market and Segment, and Aggregating the total values of profit for 21 market segments by its ordered month and year through pivot table, The data we received for the analysis had 21 attributes</a:t>
            </a:r>
          </a:p>
          <a:p>
            <a:pPr marL="298450" indent="-285750">
              <a:lnSpc>
                <a:spcPct val="100000"/>
              </a:lnSpc>
              <a:spcBef>
                <a:spcPts val="100"/>
              </a:spcBef>
              <a:buFont typeface="Arial" pitchFamily="34" charset="0"/>
              <a:buChar char="•"/>
            </a:pPr>
            <a:endParaRPr lang="en-US" dirty="0" smtClean="0">
              <a:solidFill>
                <a:schemeClr val="bg1"/>
              </a:solidFill>
              <a:latin typeface="Carito"/>
            </a:endParaRPr>
          </a:p>
          <a:p>
            <a:pPr marL="298450" indent="-285750">
              <a:lnSpc>
                <a:spcPct val="100000"/>
              </a:lnSpc>
              <a:spcBef>
                <a:spcPts val="100"/>
              </a:spcBef>
              <a:buFont typeface="Arial" pitchFamily="34" charset="0"/>
              <a:buChar char="•"/>
            </a:pPr>
            <a:r>
              <a:rPr lang="en-US" dirty="0" smtClean="0">
                <a:solidFill>
                  <a:schemeClr val="bg1"/>
                </a:solidFill>
                <a:latin typeface="Carito"/>
              </a:rPr>
              <a:t>Hyper-Link: To have a look over the Transformed Dataset:</a:t>
            </a:r>
          </a:p>
          <a:p>
            <a:pPr marL="298450" indent="-285750">
              <a:lnSpc>
                <a:spcPct val="100000"/>
              </a:lnSpc>
              <a:spcBef>
                <a:spcPts val="100"/>
              </a:spcBef>
              <a:buFont typeface="Arial" pitchFamily="34" charset="0"/>
              <a:buChar char="•"/>
            </a:pPr>
            <a:endParaRPr lang="en-US" dirty="0" smtClean="0">
              <a:solidFill>
                <a:schemeClr val="bg1"/>
              </a:solidFill>
              <a:latin typeface="Carito"/>
            </a:endParaRPr>
          </a:p>
          <a:p>
            <a:pPr marL="298450" indent="-285750">
              <a:lnSpc>
                <a:spcPct val="100000"/>
              </a:lnSpc>
              <a:spcBef>
                <a:spcPts val="100"/>
              </a:spcBef>
              <a:buFont typeface="Arial" pitchFamily="34" charset="0"/>
              <a:buChar char="•"/>
            </a:pPr>
            <a:endParaRPr lang="en-US" dirty="0" smtClean="0">
              <a:solidFill>
                <a:schemeClr val="bg1"/>
              </a:solidFill>
              <a:latin typeface="Carito"/>
            </a:endParaRPr>
          </a:p>
          <a:p>
            <a:pPr marL="298450" indent="-285750">
              <a:lnSpc>
                <a:spcPct val="100000"/>
              </a:lnSpc>
              <a:spcBef>
                <a:spcPts val="100"/>
              </a:spcBef>
              <a:buFont typeface="Arial" pitchFamily="34" charset="0"/>
              <a:buChar char="•"/>
            </a:pPr>
            <a:endParaRPr lang="en-US" dirty="0" smtClean="0">
              <a:solidFill>
                <a:schemeClr val="bg1"/>
              </a:solidFill>
              <a:latin typeface="Carito"/>
            </a:endParaRPr>
          </a:p>
          <a:p>
            <a:pPr marL="298450" indent="-285750">
              <a:lnSpc>
                <a:spcPct val="100000"/>
              </a:lnSpc>
              <a:spcBef>
                <a:spcPts val="100"/>
              </a:spcBef>
              <a:buFont typeface="Arial" pitchFamily="34" charset="0"/>
              <a:buChar char="•"/>
            </a:pPr>
            <a:endParaRPr lang="en-US" dirty="0" smtClean="0">
              <a:solidFill>
                <a:schemeClr val="bg1"/>
              </a:solidFill>
              <a:latin typeface="Carito"/>
            </a:endParaRPr>
          </a:p>
          <a:p>
            <a:pPr marL="298450" indent="-285750">
              <a:lnSpc>
                <a:spcPct val="100000"/>
              </a:lnSpc>
              <a:spcBef>
                <a:spcPts val="100"/>
              </a:spcBef>
              <a:buFont typeface="Arial" pitchFamily="34" charset="0"/>
              <a:buChar char="•"/>
            </a:pPr>
            <a:endParaRPr lang="en-US" dirty="0" smtClean="0">
              <a:solidFill>
                <a:schemeClr val="bg1"/>
              </a:solidFill>
              <a:latin typeface="Carito"/>
            </a:endParaRPr>
          </a:p>
          <a:p>
            <a:pPr marL="298450" indent="-285750">
              <a:lnSpc>
                <a:spcPct val="100000"/>
              </a:lnSpc>
              <a:spcBef>
                <a:spcPts val="100"/>
              </a:spcBef>
              <a:buFont typeface="Arial" pitchFamily="34" charset="0"/>
              <a:buChar char="•"/>
            </a:pPr>
            <a:r>
              <a:rPr lang="en-US" dirty="0" smtClean="0">
                <a:solidFill>
                  <a:schemeClr val="bg1"/>
                </a:solidFill>
                <a:latin typeface="Carito"/>
              </a:rPr>
              <a:t>Note: We are assuming all transactions in Standard US Dollar only</a:t>
            </a:r>
          </a:p>
          <a:p>
            <a:pPr marL="298450" indent="-285750">
              <a:lnSpc>
                <a:spcPct val="100000"/>
              </a:lnSpc>
              <a:spcBef>
                <a:spcPts val="100"/>
              </a:spcBef>
            </a:pPr>
            <a:endParaRPr lang="en-US" sz="2000" dirty="0">
              <a:solidFill>
                <a:schemeClr val="bg1"/>
              </a:solidFill>
            </a:endParaRPr>
          </a:p>
        </p:txBody>
      </p:sp>
      <p:pic>
        <p:nvPicPr>
          <p:cNvPr id="7" name="Picture 6" descr="icons8-analytics-64.png">
            <a:hlinkClick r:id="rId2"/>
          </p:cNvPr>
          <p:cNvPicPr>
            <a:picLocks noChangeAspect="1"/>
          </p:cNvPicPr>
          <p:nvPr/>
        </p:nvPicPr>
        <p:blipFill>
          <a:blip r:embed="rId3"/>
          <a:stretch>
            <a:fillRect/>
          </a:stretch>
        </p:blipFill>
        <p:spPr>
          <a:xfrm>
            <a:off x="4178351" y="3517951"/>
            <a:ext cx="812698" cy="812698"/>
          </a:xfrm>
          <a:prstGeom prst="rect">
            <a:avLst/>
          </a:prstGeom>
        </p:spPr>
      </p:pic>
    </p:spTree>
    <p:extLst>
      <p:ext uri="{BB962C8B-B14F-4D97-AF65-F5344CB8AC3E}">
        <p14:creationId xmlns:p14="http://schemas.microsoft.com/office/powerpoint/2010/main" val="1048799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584775"/>
          </a:xfrm>
          <a:prstGeom prst="rect">
            <a:avLst/>
          </a:prstGeom>
        </p:spPr>
        <p:txBody>
          <a:bodyPr wrap="square">
            <a:spAutoFit/>
          </a:bodyPr>
          <a:lstStyle/>
          <a:p>
            <a:r>
              <a:rPr lang="en-US" sz="3200" b="1" spc="-10"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Finding </a:t>
            </a:r>
            <a:r>
              <a:rPr lang="en-US" sz="3200" b="1" spc="-5"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spc="-10"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Most Profitable </a:t>
            </a:r>
            <a:r>
              <a:rPr lang="en-US" sz="3200" b="1" spc="-10" dirty="0" smtClean="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Market Segment</a:t>
            </a:r>
          </a:p>
        </p:txBody>
      </p:sp>
      <p:sp>
        <p:nvSpPr>
          <p:cNvPr id="11" name="Rectangle 10"/>
          <p:cNvSpPr/>
          <p:nvPr/>
        </p:nvSpPr>
        <p:spPr>
          <a:xfrm>
            <a:off x="0" y="1003107"/>
            <a:ext cx="11811000" cy="2121093"/>
          </a:xfrm>
          <a:prstGeom prst="rect">
            <a:avLst/>
          </a:prstGeom>
        </p:spPr>
        <p:txBody>
          <a:bodyPr wrap="square">
            <a:spAutoFit/>
          </a:bodyPr>
          <a:lstStyle/>
          <a:p>
            <a:r>
              <a:rPr lang="en-US" dirty="0" smtClean="0">
                <a:solidFill>
                  <a:schemeClr val="bg1"/>
                </a:solidFill>
                <a:latin typeface="Carito"/>
              </a:rPr>
              <a:t>Based on the analysis, the top five most profitable market segments worldwide are :</a:t>
            </a:r>
          </a:p>
          <a:p>
            <a:r>
              <a:rPr lang="en-US" dirty="0" smtClean="0">
                <a:solidFill>
                  <a:schemeClr val="bg1"/>
                </a:solidFill>
                <a:latin typeface="Carito"/>
              </a:rPr>
              <a:t>Rank 1: </a:t>
            </a:r>
            <a:r>
              <a:rPr lang="en-US" dirty="0" err="1" smtClean="0">
                <a:solidFill>
                  <a:schemeClr val="bg1"/>
                </a:solidFill>
                <a:latin typeface="Carito"/>
              </a:rPr>
              <a:t>Canada_Consumer</a:t>
            </a:r>
            <a:endParaRPr lang="en-US" dirty="0" smtClean="0">
              <a:solidFill>
                <a:schemeClr val="bg1"/>
              </a:solidFill>
              <a:latin typeface="Carito"/>
            </a:endParaRPr>
          </a:p>
          <a:p>
            <a:r>
              <a:rPr lang="en-US" dirty="0" smtClean="0">
                <a:solidFill>
                  <a:schemeClr val="bg1"/>
                </a:solidFill>
                <a:latin typeface="Carito"/>
              </a:rPr>
              <a:t>Rank 2: </a:t>
            </a:r>
            <a:r>
              <a:rPr lang="en-US" dirty="0" err="1" smtClean="0">
                <a:solidFill>
                  <a:schemeClr val="bg1"/>
                </a:solidFill>
                <a:latin typeface="Carito"/>
              </a:rPr>
              <a:t>Canada_Corporate</a:t>
            </a:r>
            <a:endParaRPr lang="en-US" dirty="0" smtClean="0">
              <a:solidFill>
                <a:schemeClr val="bg1"/>
              </a:solidFill>
              <a:latin typeface="Carito"/>
            </a:endParaRPr>
          </a:p>
          <a:p>
            <a:r>
              <a:rPr lang="en-US" dirty="0" smtClean="0">
                <a:solidFill>
                  <a:schemeClr val="bg1"/>
                </a:solidFill>
                <a:latin typeface="Carito"/>
              </a:rPr>
              <a:t>Rank 3: </a:t>
            </a:r>
            <a:r>
              <a:rPr lang="en-US" dirty="0" err="1" smtClean="0">
                <a:solidFill>
                  <a:schemeClr val="bg1"/>
                </a:solidFill>
                <a:latin typeface="Carito"/>
              </a:rPr>
              <a:t>Canada_Home</a:t>
            </a:r>
            <a:r>
              <a:rPr lang="en-US" dirty="0" smtClean="0">
                <a:solidFill>
                  <a:schemeClr val="bg1"/>
                </a:solidFill>
                <a:latin typeface="Carito"/>
              </a:rPr>
              <a:t> Office</a:t>
            </a:r>
          </a:p>
          <a:p>
            <a:r>
              <a:rPr lang="en-US" dirty="0" smtClean="0">
                <a:solidFill>
                  <a:schemeClr val="bg1"/>
                </a:solidFill>
                <a:latin typeface="Carito"/>
              </a:rPr>
              <a:t>Rank 4: </a:t>
            </a:r>
            <a:r>
              <a:rPr lang="en-US" dirty="0" err="1" smtClean="0">
                <a:solidFill>
                  <a:schemeClr val="bg1"/>
                </a:solidFill>
                <a:latin typeface="Carito"/>
              </a:rPr>
              <a:t>APAC_Corporate</a:t>
            </a:r>
            <a:endParaRPr lang="en-US" dirty="0" smtClean="0">
              <a:solidFill>
                <a:schemeClr val="bg1"/>
              </a:solidFill>
              <a:latin typeface="Carito"/>
            </a:endParaRPr>
          </a:p>
          <a:p>
            <a:r>
              <a:rPr lang="en-US" dirty="0" smtClean="0">
                <a:solidFill>
                  <a:schemeClr val="bg1"/>
                </a:solidFill>
                <a:latin typeface="Carito"/>
              </a:rPr>
              <a:t>Rank 5: </a:t>
            </a:r>
            <a:r>
              <a:rPr lang="en-US" dirty="0" err="1" smtClean="0">
                <a:solidFill>
                  <a:schemeClr val="bg1"/>
                </a:solidFill>
                <a:latin typeface="Carito"/>
              </a:rPr>
              <a:t>APAC_Consumer</a:t>
            </a:r>
            <a:endParaRPr lang="en-US" dirty="0" smtClean="0">
              <a:solidFill>
                <a:schemeClr val="bg1"/>
              </a:solidFill>
              <a:latin typeface="Carito"/>
            </a:endParaRPr>
          </a:p>
          <a:p>
            <a:pPr marL="525780" indent="-286385">
              <a:lnSpc>
                <a:spcPct val="100000"/>
              </a:lnSpc>
              <a:spcBef>
                <a:spcPts val="670"/>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Most Profitable Market Segment.png"/>
          <p:cNvPicPr>
            <a:picLocks noChangeAspect="1"/>
          </p:cNvPicPr>
          <p:nvPr/>
        </p:nvPicPr>
        <p:blipFill>
          <a:blip r:embed="rId2"/>
          <a:stretch>
            <a:fillRect/>
          </a:stretch>
        </p:blipFill>
        <p:spPr>
          <a:xfrm>
            <a:off x="0" y="2628900"/>
            <a:ext cx="12192000" cy="4229100"/>
          </a:xfrm>
          <a:prstGeom prst="rect">
            <a:avLst/>
          </a:prstGeom>
        </p:spPr>
      </p:pic>
    </p:spTree>
    <p:extLst>
      <p:ext uri="{BB962C8B-B14F-4D97-AF65-F5344CB8AC3E}">
        <p14:creationId xmlns:p14="http://schemas.microsoft.com/office/powerpoint/2010/main" val="3966368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Custom 1">
      <a:dk1>
        <a:sysClr val="windowText" lastClr="000000"/>
      </a:dk1>
      <a:lt1>
        <a:sysClr val="window" lastClr="FFFFFF"/>
      </a:lt1>
      <a:dk2>
        <a:srgbClr val="146194"/>
      </a:dk2>
      <a:lt2>
        <a:srgbClr val="86C5EE"/>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1307</TotalTime>
  <Words>1963</Words>
  <Application>Microsoft Office PowerPoint</Application>
  <PresentationFormat>Widescreen</PresentationFormat>
  <Paragraphs>212</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 Unicode MS</vt:lpstr>
      <vt:lpstr>Arial</vt:lpstr>
      <vt:lpstr>Arial Black</vt:lpstr>
      <vt:lpstr>Carito</vt:lpstr>
      <vt:lpstr>Carlito</vt:lpstr>
      <vt:lpstr>Century Gothic</vt:lpstr>
      <vt:lpstr>Wingdings 3</vt:lpstr>
      <vt:lpstr>Slice</vt:lpstr>
      <vt:lpstr>   Retail Giant Sales  Forecasting   -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Giant Sales Forecasting  Case  Study</dc:title>
  <dc:creator>Admin</dc:creator>
  <cp:lastModifiedBy>Mahesh Jadhav</cp:lastModifiedBy>
  <cp:revision>131</cp:revision>
  <dcterms:created xsi:type="dcterms:W3CDTF">2023-05-14T14:41:36Z</dcterms:created>
  <dcterms:modified xsi:type="dcterms:W3CDTF">2023-05-18T18:07:44Z</dcterms:modified>
</cp:coreProperties>
</file>