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292" r:id="rId5"/>
    <p:sldId id="257" r:id="rId6"/>
    <p:sldId id="343" r:id="rId7"/>
    <p:sldId id="344" r:id="rId8"/>
    <p:sldId id="345" r:id="rId9"/>
    <p:sldId id="346" r:id="rId10"/>
    <p:sldId id="347" r:id="rId11"/>
    <p:sldId id="348" r:id="rId12"/>
    <p:sldId id="349" r:id="rId13"/>
    <p:sldId id="350" r:id="rId14"/>
    <p:sldId id="342"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540" userDrawn="1">
          <p15:clr>
            <a:srgbClr val="A4A3A4"/>
          </p15:clr>
        </p15:guide>
        <p15:guide id="2" pos="144"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51910"/>
    <a:srgbClr val="223366"/>
    <a:srgbClr val="0000FF"/>
    <a:srgbClr val="0000A8"/>
    <a:srgbClr val="FFD5D5"/>
    <a:srgbClr val="DDE8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0BD6FD-977E-ACBD-820E-9ED0D1C8B935}" v="1" dt="2024-01-29T06:26:59.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152" y="-294"/>
      </p:cViewPr>
      <p:guideLst>
        <p:guide orient="horz" pos="540"/>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49441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11</a:t>
            </a:fld>
            <a:endParaRPr lang="en-US" sz="1200" b="0" strike="noStrike" spc="-1">
              <a:latin typeface="Times New Roman"/>
            </a:endParaRPr>
          </a:p>
        </p:txBody>
      </p:sp>
    </p:spTree>
    <p:extLst>
      <p:ext uri="{BB962C8B-B14F-4D97-AF65-F5344CB8AC3E}">
        <p14:creationId xmlns:p14="http://schemas.microsoft.com/office/powerpoint/2010/main" xmlns="" val="135314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5" name="Google Shape;110;p4" descr="A close up of a sign&#10;&#10;Description automatically generated">
            <a:extLst>
              <a:ext uri="{FF2B5EF4-FFF2-40B4-BE49-F238E27FC236}">
                <a16:creationId xmlns:a16="http://schemas.microsoft.com/office/drawing/2014/main" xmlns="" id="{4D797CE1-B3BC-05B3-7EFB-77E24CA99EC4}"/>
              </a:ext>
            </a:extLst>
          </p:cNvPr>
          <p:cNvPicPr preferRelativeResize="0"/>
          <p:nvPr userDrawn="1"/>
        </p:nvPicPr>
        <p:blipFill rotWithShape="1">
          <a:blip r:embed="rId14">
            <a:alphaModFix/>
          </a:blip>
          <a:srcRect/>
          <a:stretch/>
        </p:blipFill>
        <p:spPr>
          <a:xfrm>
            <a:off x="5890576" y="50164"/>
            <a:ext cx="1226897" cy="410144"/>
          </a:xfrm>
          <a:prstGeom prst="rect">
            <a:avLst/>
          </a:prstGeom>
          <a:noFill/>
          <a:ln>
            <a:noFill/>
          </a:ln>
        </p:spPr>
      </p:pic>
      <p:pic>
        <p:nvPicPr>
          <p:cNvPr id="6" name="Picture 5">
            <a:extLst>
              <a:ext uri="{FF2B5EF4-FFF2-40B4-BE49-F238E27FC236}">
                <a16:creationId xmlns:a16="http://schemas.microsoft.com/office/drawing/2014/main" xmlns="" id="{63FDEA9A-3289-7724-A041-81BA7412446D}"/>
              </a:ext>
            </a:extLst>
          </p:cNvPr>
          <p:cNvPicPr>
            <a:picLocks noChangeAspect="1"/>
          </p:cNvPicPr>
          <p:nvPr userDrawn="1"/>
        </p:nvPicPr>
        <p:blipFill>
          <a:blip r:embed="rId15"/>
          <a:stretch>
            <a:fillRect/>
          </a:stretch>
        </p:blipFill>
        <p:spPr>
          <a:xfrm>
            <a:off x="8588173" y="44451"/>
            <a:ext cx="430886" cy="421570"/>
          </a:xfrm>
          <a:prstGeom prst="rect">
            <a:avLst/>
          </a:prstGeom>
        </p:spPr>
      </p:pic>
      <p:pic>
        <p:nvPicPr>
          <p:cNvPr id="7" name="Picture 6">
            <a:extLst>
              <a:ext uri="{FF2B5EF4-FFF2-40B4-BE49-F238E27FC236}">
                <a16:creationId xmlns:a16="http://schemas.microsoft.com/office/drawing/2014/main" xmlns="" id="{4FE9B430-F1A6-D15F-5325-A6ECC80544A3}"/>
              </a:ext>
            </a:extLst>
          </p:cNvPr>
          <p:cNvPicPr>
            <a:picLocks noChangeAspect="1"/>
          </p:cNvPicPr>
          <p:nvPr userDrawn="1"/>
        </p:nvPicPr>
        <p:blipFill>
          <a:blip r:embed="rId16"/>
          <a:stretch>
            <a:fillRect/>
          </a:stretch>
        </p:blipFill>
        <p:spPr>
          <a:xfrm>
            <a:off x="7448295" y="54435"/>
            <a:ext cx="606402" cy="401602"/>
          </a:xfrm>
          <a:prstGeom prst="rect">
            <a:avLst/>
          </a:prstGeom>
        </p:spPr>
      </p:pic>
      <p:cxnSp>
        <p:nvCxnSpPr>
          <p:cNvPr id="11" name="Straight Connector 10">
            <a:extLst>
              <a:ext uri="{FF2B5EF4-FFF2-40B4-BE49-F238E27FC236}">
                <a16:creationId xmlns:a16="http://schemas.microsoft.com/office/drawing/2014/main" xmlns="" id="{3A16F5E0-5700-9B75-900A-DACA5FE2B975}"/>
              </a:ext>
            </a:extLst>
          </p:cNvPr>
          <p:cNvCxnSpPr/>
          <p:nvPr userDrawn="1"/>
        </p:nvCxnSpPr>
        <p:spPr>
          <a:xfrm>
            <a:off x="727299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xmlns="" id="{74B73529-812D-C430-F6D0-F29A1FE550F2}"/>
              </a:ext>
            </a:extLst>
          </p:cNvPr>
          <p:cNvCxnSpPr/>
          <p:nvPr userDrawn="1"/>
        </p:nvCxnSpPr>
        <p:spPr>
          <a:xfrm>
            <a:off x="832807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Tree>
  </p:cSld>
  <p:clrMap bg1="lt1" tx1="dk1" bg2="dk2" tx2="lt2" accent1="accent1" accent2="accent2" accent3="accent3" accent4="accent4" accent5="accent5" accent6="accent6" hlink="hlink" folHlink="folHlink"/>
  <p:sldLayoutIdLst>
    <p:sldLayoutId id="2147483666" r:id="rId1"/>
    <p:sldLayoutId id="2147483667" r:id="rId2"/>
    <p:sldLayoutId id="2147483652" r:id="rId3"/>
    <p:sldLayoutId id="2147483653" r:id="rId4"/>
    <p:sldLayoutId id="2147483654" r:id="rId5"/>
    <p:sldLayoutId id="2147483668" r:id="rId6"/>
    <p:sldLayoutId id="2147483669" r:id="rId7"/>
    <p:sldLayoutId id="2147483670" r:id="rId8"/>
    <p:sldLayoutId id="2147483656" r:id="rId9"/>
    <p:sldLayoutId id="2147483657" r:id="rId10"/>
    <p:sldLayoutId id="2147483659"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007EE478-C686-BEE8-D55A-706CA7E7474C}"/>
              </a:ext>
            </a:extLst>
          </p:cNvPr>
          <p:cNvPicPr>
            <a:picLocks noChangeAspect="1"/>
          </p:cNvPicPr>
          <p:nvPr/>
        </p:nvPicPr>
        <p:blipFill>
          <a:blip r:embed="rId3"/>
          <a:srcRect l="5562" r="5562"/>
          <a:stretch/>
        </p:blipFill>
        <p:spPr>
          <a:xfrm>
            <a:off x="1426" y="0"/>
            <a:ext cx="9142574" cy="5143500"/>
          </a:xfrm>
          <a:prstGeom prst="rect">
            <a:avLst/>
          </a:prstGeom>
        </p:spPr>
      </p:pic>
      <p:sp>
        <p:nvSpPr>
          <p:cNvPr id="10" name="TextShape 1">
            <a:extLst>
              <a:ext uri="{FF2B5EF4-FFF2-40B4-BE49-F238E27FC236}">
                <a16:creationId xmlns:a16="http://schemas.microsoft.com/office/drawing/2014/main" xmlns="" id="{813F2107-8C2D-9CA4-CD8E-ECCCD7EBECC8}"/>
              </a:ext>
            </a:extLst>
          </p:cNvPr>
          <p:cNvSpPr txBox="1"/>
          <p:nvPr/>
        </p:nvSpPr>
        <p:spPr>
          <a:xfrm>
            <a:off x="104094" y="3441681"/>
            <a:ext cx="5383321" cy="425509"/>
          </a:xfrm>
          <a:prstGeom prst="rect">
            <a:avLst/>
          </a:prstGeom>
          <a:noFill/>
          <a:ln w="0">
            <a:noFill/>
          </a:ln>
        </p:spPr>
        <p:txBody>
          <a:bodyPr lIns="68580" tIns="34290" rIns="68580" bIns="34290" anchor="b">
            <a:noAutofit/>
          </a:bodyPr>
          <a:lstStyle/>
          <a:p>
            <a:pPr algn="ctr">
              <a:lnSpc>
                <a:spcPct val="90000"/>
              </a:lnSpc>
            </a:pPr>
            <a:r>
              <a:rPr lang="en-GB" sz="2500" b="1" spc="-1" dirty="0">
                <a:solidFill>
                  <a:schemeClr val="bg1"/>
                </a:solidFill>
              </a:rPr>
              <a:t>Smart Irrigation System with ML-based Water </a:t>
            </a:r>
            <a:r>
              <a:rPr lang="en-GB" sz="2500" b="1" spc="-1" dirty="0" smtClean="0">
                <a:solidFill>
                  <a:schemeClr val="bg1"/>
                </a:solidFill>
              </a:rPr>
              <a:t>Scheduling</a:t>
            </a:r>
          </a:p>
          <a:p>
            <a:pPr algn="ctr">
              <a:lnSpc>
                <a:spcPct val="90000"/>
              </a:lnSpc>
            </a:pPr>
            <a:r>
              <a:rPr lang="en-GB" sz="2400" b="1" spc="-1" dirty="0" smtClean="0">
                <a:solidFill>
                  <a:schemeClr val="bg1"/>
                </a:solidFill>
              </a:rPr>
              <a:t>Team Id :-</a:t>
            </a:r>
            <a:r>
              <a:rPr lang="en-US" sz="2400" dirty="0" smtClean="0">
                <a:solidFill>
                  <a:schemeClr val="bg1"/>
                </a:solidFill>
              </a:rPr>
              <a:t> CU_CP_Team_4976</a:t>
            </a:r>
            <a:endParaRPr lang="en-GB" sz="2400" b="1" spc="-1" dirty="0">
              <a:solidFill>
                <a:schemeClr val="bg1"/>
              </a:solidFill>
            </a:endParaRPr>
          </a:p>
        </p:txBody>
      </p:sp>
      <p:sp>
        <p:nvSpPr>
          <p:cNvPr id="16" name="Rectangle 15">
            <a:extLst>
              <a:ext uri="{FF2B5EF4-FFF2-40B4-BE49-F238E27FC236}">
                <a16:creationId xmlns:a16="http://schemas.microsoft.com/office/drawing/2014/main" xmlns="" id="{5560471F-132C-DC05-DF57-C57BF5F94F99}"/>
              </a:ext>
            </a:extLst>
          </p:cNvPr>
          <p:cNvSpPr/>
          <p:nvPr/>
        </p:nvSpPr>
        <p:spPr>
          <a:xfrm>
            <a:off x="743414" y="1640947"/>
            <a:ext cx="2988527" cy="871317"/>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oogle Shape;110;p4" descr="A close up of a sign&#10;&#10;Description automatically generated">
            <a:extLst>
              <a:ext uri="{FF2B5EF4-FFF2-40B4-BE49-F238E27FC236}">
                <a16:creationId xmlns:a16="http://schemas.microsoft.com/office/drawing/2014/main" xmlns="" id="{7F1DD211-B5CE-B07E-185D-B2D660A88249}"/>
              </a:ext>
            </a:extLst>
          </p:cNvPr>
          <p:cNvPicPr preferRelativeResize="0"/>
          <p:nvPr/>
        </p:nvPicPr>
        <p:blipFill rotWithShape="1">
          <a:blip r:embed="rId4">
            <a:alphaModFix/>
          </a:blip>
          <a:srcRect/>
          <a:stretch/>
        </p:blipFill>
        <p:spPr>
          <a:xfrm>
            <a:off x="815783" y="1971178"/>
            <a:ext cx="1050529" cy="294230"/>
          </a:xfrm>
          <a:prstGeom prst="rect">
            <a:avLst/>
          </a:prstGeom>
          <a:noFill/>
          <a:ln>
            <a:noFill/>
          </a:ln>
        </p:spPr>
      </p:pic>
      <p:pic>
        <p:nvPicPr>
          <p:cNvPr id="7" name="Picture 6">
            <a:extLst>
              <a:ext uri="{FF2B5EF4-FFF2-40B4-BE49-F238E27FC236}">
                <a16:creationId xmlns:a16="http://schemas.microsoft.com/office/drawing/2014/main" xmlns="" id="{4E9B16EB-4021-3DAD-87D7-8AADDA33F175}"/>
              </a:ext>
            </a:extLst>
          </p:cNvPr>
          <p:cNvPicPr>
            <a:picLocks noChangeAspect="1"/>
          </p:cNvPicPr>
          <p:nvPr/>
        </p:nvPicPr>
        <p:blipFill>
          <a:blip r:embed="rId5"/>
          <a:stretch>
            <a:fillRect/>
          </a:stretch>
        </p:blipFill>
        <p:spPr>
          <a:xfrm>
            <a:off x="3052197" y="1843398"/>
            <a:ext cx="485958" cy="475451"/>
          </a:xfrm>
          <a:prstGeom prst="rect">
            <a:avLst/>
          </a:prstGeom>
        </p:spPr>
      </p:pic>
      <p:pic>
        <p:nvPicPr>
          <p:cNvPr id="9" name="Picture 8">
            <a:extLst>
              <a:ext uri="{FF2B5EF4-FFF2-40B4-BE49-F238E27FC236}">
                <a16:creationId xmlns:a16="http://schemas.microsoft.com/office/drawing/2014/main" xmlns="" id="{600553CE-6B63-17CC-854E-76FF40B12CCD}"/>
              </a:ext>
            </a:extLst>
          </p:cNvPr>
          <p:cNvPicPr>
            <a:picLocks noChangeAspect="1"/>
          </p:cNvPicPr>
          <p:nvPr/>
        </p:nvPicPr>
        <p:blipFill>
          <a:blip r:embed="rId6"/>
          <a:stretch>
            <a:fillRect/>
          </a:stretch>
        </p:blipFill>
        <p:spPr>
          <a:xfrm>
            <a:off x="2115014" y="1919854"/>
            <a:ext cx="599270" cy="396879"/>
          </a:xfrm>
          <a:prstGeom prst="rect">
            <a:avLst/>
          </a:prstGeom>
        </p:spPr>
      </p:pic>
      <p:cxnSp>
        <p:nvCxnSpPr>
          <p:cNvPr id="12" name="Straight Connector 11">
            <a:extLst>
              <a:ext uri="{FF2B5EF4-FFF2-40B4-BE49-F238E27FC236}">
                <a16:creationId xmlns:a16="http://schemas.microsoft.com/office/drawing/2014/main" xmlns="" id="{3AE5AE47-CF4D-55BD-80ED-4ABE05325878}"/>
              </a:ext>
            </a:extLst>
          </p:cNvPr>
          <p:cNvCxnSpPr/>
          <p:nvPr/>
        </p:nvCxnSpPr>
        <p:spPr>
          <a:xfrm>
            <a:off x="1984914" y="1859664"/>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xmlns="" id="{8EE501B5-345A-EB93-5880-D723D37DD07C}"/>
              </a:ext>
            </a:extLst>
          </p:cNvPr>
          <p:cNvCxnSpPr/>
          <p:nvPr/>
        </p:nvCxnSpPr>
        <p:spPr>
          <a:xfrm>
            <a:off x="2891880" y="1865133"/>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xmlns="" id="{4E88EE61-2242-CA77-5668-E4432A881B62}"/>
              </a:ext>
            </a:extLst>
          </p:cNvPr>
          <p:cNvSpPr txBox="1"/>
          <p:nvPr/>
        </p:nvSpPr>
        <p:spPr>
          <a:xfrm>
            <a:off x="5353235" y="3389174"/>
            <a:ext cx="3790765" cy="1508105"/>
          </a:xfrm>
          <a:prstGeom prst="rect">
            <a:avLst/>
          </a:prstGeom>
          <a:noFill/>
        </p:spPr>
        <p:txBody>
          <a:bodyPr wrap="square" rtlCol="0">
            <a:spAutoFit/>
          </a:bodyPr>
          <a:lstStyle/>
          <a:p>
            <a:r>
              <a:rPr lang="en-IN" sz="1600" dirty="0">
                <a:solidFill>
                  <a:schemeClr val="bg1"/>
                </a:solidFill>
              </a:rPr>
              <a:t>Team Leader Name :- Rituraj Singh</a:t>
            </a:r>
          </a:p>
          <a:p>
            <a:r>
              <a:rPr lang="en-IN" sz="1600" dirty="0">
                <a:solidFill>
                  <a:schemeClr val="bg1"/>
                </a:solidFill>
              </a:rPr>
              <a:t>Team Member 1 :- Saikiran Rudra</a:t>
            </a:r>
          </a:p>
          <a:p>
            <a:r>
              <a:rPr lang="en-IN" sz="1600" dirty="0">
                <a:solidFill>
                  <a:schemeClr val="bg1"/>
                </a:solidFill>
              </a:rPr>
              <a:t>Team Member 2 :- </a:t>
            </a:r>
            <a:r>
              <a:rPr lang="en-IN" sz="1600" dirty="0" err="1">
                <a:solidFill>
                  <a:schemeClr val="bg1"/>
                </a:solidFill>
              </a:rPr>
              <a:t>Raajput</a:t>
            </a:r>
            <a:r>
              <a:rPr lang="en-IN" sz="1600" dirty="0">
                <a:solidFill>
                  <a:schemeClr val="bg1"/>
                </a:solidFill>
              </a:rPr>
              <a:t> </a:t>
            </a:r>
            <a:r>
              <a:rPr lang="en-IN" sz="1600" dirty="0" err="1">
                <a:solidFill>
                  <a:schemeClr val="bg1"/>
                </a:solidFill>
              </a:rPr>
              <a:t>Nirajsingh</a:t>
            </a:r>
            <a:endParaRPr lang="en-IN" sz="1600" dirty="0">
              <a:solidFill>
                <a:schemeClr val="bg1"/>
              </a:solidFill>
            </a:endParaRPr>
          </a:p>
          <a:p>
            <a:endParaRPr lang="en-IN" dirty="0">
              <a:solidFill>
                <a:schemeClr val="bg1"/>
              </a:solidFill>
            </a:endParaRPr>
          </a:p>
          <a:p>
            <a:endParaRPr lang="en-IN" dirty="0">
              <a:solidFill>
                <a:schemeClr val="bg1"/>
              </a:solidFill>
            </a:endParaRPr>
          </a:p>
          <a:p>
            <a:endParaRPr lang="en-IN" dirty="0"/>
          </a:p>
        </p:txBody>
      </p:sp>
      <p:sp>
        <p:nvSpPr>
          <p:cNvPr id="11" name="TextBox 10">
            <a:extLst>
              <a:ext uri="{FF2B5EF4-FFF2-40B4-BE49-F238E27FC236}">
                <a16:creationId xmlns:a16="http://schemas.microsoft.com/office/drawing/2014/main" xmlns="" id="{B750B900-7CF4-4E3A-B3A5-521E18CC1138}"/>
              </a:ext>
            </a:extLst>
          </p:cNvPr>
          <p:cNvSpPr txBox="1"/>
          <p:nvPr/>
        </p:nvSpPr>
        <p:spPr>
          <a:xfrm>
            <a:off x="104094" y="3888354"/>
            <a:ext cx="3524435" cy="1754326"/>
          </a:xfrm>
          <a:prstGeom prst="rect">
            <a:avLst/>
          </a:prstGeom>
          <a:noFill/>
        </p:spPr>
        <p:txBody>
          <a:bodyPr wrap="square" rtlCol="0">
            <a:spAutoFit/>
          </a:bodyPr>
          <a:lstStyle/>
          <a:p>
            <a:endParaRPr lang="en-IN" sz="1800" i="1" dirty="0">
              <a:solidFill>
                <a:schemeClr val="bg1"/>
              </a:solidFill>
            </a:endParaRPr>
          </a:p>
          <a:p>
            <a:endParaRPr lang="en-IN" sz="1800" i="1" dirty="0">
              <a:solidFill>
                <a:schemeClr val="bg1"/>
              </a:solidFill>
            </a:endParaRPr>
          </a:p>
          <a:p>
            <a:r>
              <a:rPr lang="en-IN" sz="1800" i="1" dirty="0">
                <a:solidFill>
                  <a:schemeClr val="bg1"/>
                </a:solidFill>
              </a:rPr>
              <a:t>Under the mentorship of,</a:t>
            </a:r>
          </a:p>
          <a:p>
            <a:r>
              <a:rPr lang="en-US" sz="1800" i="1" dirty="0">
                <a:solidFill>
                  <a:schemeClr val="bg1"/>
                </a:solidFill>
              </a:rPr>
              <a:t>Pawan Singh</a:t>
            </a:r>
            <a:endParaRPr lang="en-IN" sz="1800" i="1" dirty="0">
              <a:solidFill>
                <a:schemeClr val="bg1"/>
              </a:solidFill>
            </a:endParaRPr>
          </a:p>
          <a:p>
            <a:endParaRPr lang="en-IN" sz="1800" dirty="0">
              <a:solidFill>
                <a:schemeClr val="bg1"/>
              </a:solidFill>
            </a:endParaRPr>
          </a:p>
          <a:p>
            <a:endParaRPr lang="en-IN"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0A8EAFC-3A57-AD7E-8CB9-F8A9F0B4D80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D3EABD15-8138-43E4-DD67-E9ECE24A5AEE}"/>
              </a:ext>
            </a:extLst>
          </p:cNvPr>
          <p:cNvSpPr>
            <a:spLocks noGrp="1"/>
          </p:cNvSpPr>
          <p:nvPr>
            <p:ph type="title"/>
          </p:nvPr>
        </p:nvSpPr>
        <p:spPr/>
        <p:txBody>
          <a:bodyPr/>
          <a:lstStyle/>
          <a:p>
            <a:r>
              <a:rPr lang="en-IN" sz="2400" dirty="0">
                <a:solidFill>
                  <a:srgbClr val="002060"/>
                </a:solidFill>
                <a:latin typeface="Times New Roman" panose="02020603050405020304" pitchFamily="18" charset="0"/>
                <a:cs typeface="Times New Roman" panose="02020603050405020304" pitchFamily="18" charset="0"/>
              </a:rPr>
              <a:t>Future Perspective</a:t>
            </a:r>
          </a:p>
        </p:txBody>
      </p:sp>
      <p:grpSp>
        <p:nvGrpSpPr>
          <p:cNvPr id="2" name="Group 1">
            <a:extLst>
              <a:ext uri="{FF2B5EF4-FFF2-40B4-BE49-F238E27FC236}">
                <a16:creationId xmlns:a16="http://schemas.microsoft.com/office/drawing/2014/main" xmlns="" id="{B38304EA-CC54-C3BB-BA37-C8F39222B4C8}"/>
              </a:ext>
            </a:extLst>
          </p:cNvPr>
          <p:cNvGrpSpPr/>
          <p:nvPr/>
        </p:nvGrpSpPr>
        <p:grpSpPr>
          <a:xfrm>
            <a:off x="690880" y="865615"/>
            <a:ext cx="8046720" cy="3832860"/>
            <a:chOff x="864037" y="3250763"/>
            <a:chExt cx="12902327" cy="2993231"/>
          </a:xfrm>
        </p:grpSpPr>
        <p:sp>
          <p:nvSpPr>
            <p:cNvPr id="4" name="Text 1">
              <a:extLst>
                <a:ext uri="{FF2B5EF4-FFF2-40B4-BE49-F238E27FC236}">
                  <a16:creationId xmlns:a16="http://schemas.microsoft.com/office/drawing/2014/main" xmlns="" id="{FC0A7EEB-D40A-895D-CEFF-B0F445A26926}"/>
                </a:ext>
              </a:extLst>
            </p:cNvPr>
            <p:cNvSpPr/>
            <p:nvPr/>
          </p:nvSpPr>
          <p:spPr>
            <a:xfrm>
              <a:off x="864037" y="3250763"/>
              <a:ext cx="12902327" cy="395049"/>
            </a:xfrm>
            <a:prstGeom prst="rect">
              <a:avLst/>
            </a:prstGeom>
            <a:noFill/>
            <a:ln/>
          </p:spPr>
          <p:txBody>
            <a:bodyPr wrap="none" lIns="0" tIns="0" rIns="0" bIns="0" rtlCol="0" anchor="t"/>
            <a:lstStyle/>
            <a:p>
              <a:pPr marL="0" indent="0" algn="l">
                <a:lnSpc>
                  <a:spcPts val="3100"/>
                </a:lnSpc>
                <a:buNone/>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The Smart Irrigation System has the potential for further development and expansion in</a:t>
              </a:r>
            </a:p>
            <a:p>
              <a:pPr marL="0" indent="0" algn="l">
                <a:lnSpc>
                  <a:spcPts val="3100"/>
                </a:lnSpc>
                <a:buNone/>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 several key areas:</a:t>
              </a:r>
              <a:endParaRPr lang="en-US" sz="1600" dirty="0">
                <a:latin typeface="Times New Roman" panose="02020603050405020304" pitchFamily="18" charset="0"/>
                <a:cs typeface="Times New Roman" panose="02020603050405020304" pitchFamily="18" charset="0"/>
              </a:endParaRPr>
            </a:p>
          </p:txBody>
        </p:sp>
        <p:sp>
          <p:nvSpPr>
            <p:cNvPr id="6" name="Text 2">
              <a:extLst>
                <a:ext uri="{FF2B5EF4-FFF2-40B4-BE49-F238E27FC236}">
                  <a16:creationId xmlns:a16="http://schemas.microsoft.com/office/drawing/2014/main" xmlns="" id="{E30E8207-5DA0-1E14-AAEB-31B6BC50F76D}"/>
                </a:ext>
              </a:extLst>
            </p:cNvPr>
            <p:cNvSpPr/>
            <p:nvPr/>
          </p:nvSpPr>
          <p:spPr>
            <a:xfrm>
              <a:off x="864037" y="3923467"/>
              <a:ext cx="12902327" cy="395049"/>
            </a:xfrm>
            <a:prstGeom prst="rect">
              <a:avLst/>
            </a:prstGeom>
            <a:noFill/>
            <a:ln/>
          </p:spPr>
          <p:txBody>
            <a:bodyPr wrap="none" lIns="0" tIns="0" rIns="0" bIns="0" rtlCol="0" anchor="t"/>
            <a:lstStyle/>
            <a:p>
              <a:pPr marL="342900" indent="-342900" algn="l">
                <a:buSzPct val="100000"/>
                <a:buChar char="•"/>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Deploy at a larger scale with drone-based field analysis for comprehensive</a:t>
              </a:r>
            </a:p>
            <a:p>
              <a:pPr algn="l">
                <a:buSzPct val="100000"/>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data collection.</a:t>
              </a:r>
              <a:endParaRPr lang="en-US" sz="1600" dirty="0">
                <a:latin typeface="Times New Roman" panose="02020603050405020304" pitchFamily="18" charset="0"/>
                <a:cs typeface="Times New Roman" panose="02020603050405020304" pitchFamily="18" charset="0"/>
              </a:endParaRPr>
            </a:p>
          </p:txBody>
        </p:sp>
        <p:sp>
          <p:nvSpPr>
            <p:cNvPr id="7" name="Text 3">
              <a:extLst>
                <a:ext uri="{FF2B5EF4-FFF2-40B4-BE49-F238E27FC236}">
                  <a16:creationId xmlns:a16="http://schemas.microsoft.com/office/drawing/2014/main" xmlns="" id="{C26DC0C5-4312-321B-3643-8564D4B97677}"/>
                </a:ext>
              </a:extLst>
            </p:cNvPr>
            <p:cNvSpPr/>
            <p:nvPr/>
          </p:nvSpPr>
          <p:spPr>
            <a:xfrm>
              <a:off x="864037" y="4404836"/>
              <a:ext cx="12902327" cy="395049"/>
            </a:xfrm>
            <a:prstGeom prst="rect">
              <a:avLst/>
            </a:prstGeom>
            <a:noFill/>
            <a:ln/>
          </p:spPr>
          <p:txBody>
            <a:bodyPr wrap="none" lIns="0" tIns="0" rIns="0" bIns="0" rtlCol="0" anchor="t"/>
            <a:lstStyle/>
            <a:p>
              <a:pPr marL="342900" indent="-342900" algn="l">
                <a:buSzPct val="100000"/>
                <a:buChar char="•"/>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Integrate weather forecast APIs for smarter scheduling, anticipating future </a:t>
              </a:r>
            </a:p>
            <a:p>
              <a:pPr algn="l">
                <a:buSzPct val="100000"/>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weather conditions.</a:t>
              </a:r>
              <a:endParaRPr lang="en-US" sz="1600" dirty="0">
                <a:latin typeface="Times New Roman" panose="02020603050405020304" pitchFamily="18" charset="0"/>
                <a:cs typeface="Times New Roman" panose="02020603050405020304" pitchFamily="18" charset="0"/>
              </a:endParaRPr>
            </a:p>
          </p:txBody>
        </p:sp>
        <p:sp>
          <p:nvSpPr>
            <p:cNvPr id="8" name="Text 4">
              <a:extLst>
                <a:ext uri="{FF2B5EF4-FFF2-40B4-BE49-F238E27FC236}">
                  <a16:creationId xmlns:a16="http://schemas.microsoft.com/office/drawing/2014/main" xmlns="" id="{51B5508A-2D72-E549-D3E5-E67B41212EFB}"/>
                </a:ext>
              </a:extLst>
            </p:cNvPr>
            <p:cNvSpPr/>
            <p:nvPr/>
          </p:nvSpPr>
          <p:spPr>
            <a:xfrm>
              <a:off x="864037" y="4886206"/>
              <a:ext cx="12902327" cy="395049"/>
            </a:xfrm>
            <a:prstGeom prst="rect">
              <a:avLst/>
            </a:prstGeom>
            <a:noFill/>
            <a:ln/>
          </p:spPr>
          <p:txBody>
            <a:bodyPr wrap="none" lIns="0" tIns="0" rIns="0" bIns="0" rtlCol="0" anchor="t"/>
            <a:lstStyle/>
            <a:p>
              <a:pPr marL="342900" indent="-342900" algn="l">
                <a:buSzPct val="100000"/>
                <a:buChar char="•"/>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Add voice assistant support for rural farmers, enabling easy interaction with</a:t>
              </a:r>
            </a:p>
            <a:p>
              <a:pPr algn="l">
                <a:buSzPct val="100000"/>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 the system.</a:t>
              </a:r>
              <a:endParaRPr lang="en-US" sz="1600" dirty="0">
                <a:latin typeface="Times New Roman" panose="02020603050405020304" pitchFamily="18" charset="0"/>
                <a:cs typeface="Times New Roman" panose="02020603050405020304" pitchFamily="18" charset="0"/>
              </a:endParaRPr>
            </a:p>
          </p:txBody>
        </p:sp>
        <p:sp>
          <p:nvSpPr>
            <p:cNvPr id="9" name="Text 5">
              <a:extLst>
                <a:ext uri="{FF2B5EF4-FFF2-40B4-BE49-F238E27FC236}">
                  <a16:creationId xmlns:a16="http://schemas.microsoft.com/office/drawing/2014/main" xmlns="" id="{749EB6E3-EED8-3FD3-F689-1EF39D5BAD13}"/>
                </a:ext>
              </a:extLst>
            </p:cNvPr>
            <p:cNvSpPr/>
            <p:nvPr/>
          </p:nvSpPr>
          <p:spPr>
            <a:xfrm>
              <a:off x="864037" y="5367576"/>
              <a:ext cx="12902327" cy="395049"/>
            </a:xfrm>
            <a:prstGeom prst="rect">
              <a:avLst/>
            </a:prstGeom>
            <a:noFill/>
            <a:ln/>
          </p:spPr>
          <p:txBody>
            <a:bodyPr wrap="none" lIns="0" tIns="0" rIns="0" bIns="0" rtlCol="0" anchor="t"/>
            <a:lstStyle/>
            <a:p>
              <a:pPr marL="342900" indent="-342900" algn="l">
                <a:buSzPct val="100000"/>
                <a:buChar char="•"/>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Implement real-time alerts via SMS/WhatsApp to notify farmers of critical </a:t>
              </a:r>
            </a:p>
            <a:p>
              <a:pPr algn="l">
                <a:buSzPct val="100000"/>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irrigation needs.</a:t>
              </a:r>
              <a:endParaRPr lang="en-US" sz="1600" dirty="0">
                <a:latin typeface="Times New Roman" panose="02020603050405020304" pitchFamily="18" charset="0"/>
                <a:cs typeface="Times New Roman" panose="02020603050405020304" pitchFamily="18" charset="0"/>
              </a:endParaRPr>
            </a:p>
          </p:txBody>
        </p:sp>
        <p:sp>
          <p:nvSpPr>
            <p:cNvPr id="10" name="Text 6">
              <a:extLst>
                <a:ext uri="{FF2B5EF4-FFF2-40B4-BE49-F238E27FC236}">
                  <a16:creationId xmlns:a16="http://schemas.microsoft.com/office/drawing/2014/main" xmlns="" id="{4748F66C-233A-A54B-2BB8-23B18069874D}"/>
                </a:ext>
              </a:extLst>
            </p:cNvPr>
            <p:cNvSpPr/>
            <p:nvPr/>
          </p:nvSpPr>
          <p:spPr>
            <a:xfrm>
              <a:off x="864037" y="5848945"/>
              <a:ext cx="12902327" cy="395049"/>
            </a:xfrm>
            <a:prstGeom prst="rect">
              <a:avLst/>
            </a:prstGeom>
            <a:noFill/>
            <a:ln/>
          </p:spPr>
          <p:txBody>
            <a:bodyPr wrap="none" lIns="0" tIns="0" rIns="0" bIns="0" rtlCol="0" anchor="t"/>
            <a:lstStyle/>
            <a:p>
              <a:pPr marL="342900" indent="-342900" algn="l">
                <a:buSzPct val="100000"/>
                <a:buChar char="•"/>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Foster collaboration with local agriculture departments to promote adoption</a:t>
              </a:r>
            </a:p>
            <a:p>
              <a:pPr algn="l">
                <a:buSzPct val="100000"/>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 and provide support.</a:t>
              </a:r>
              <a:endParaRPr lang="en-US" sz="1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2733696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xmlns="" id="{F7DC9A12-4337-75ED-050F-5F1A0C25F994}"/>
              </a:ext>
            </a:extLst>
          </p:cNvPr>
          <p:cNvSpPr/>
          <p:nvPr/>
        </p:nvSpPr>
        <p:spPr>
          <a:xfrm>
            <a:off x="2052274" y="1984348"/>
            <a:ext cx="5039451" cy="587402"/>
          </a:xfrm>
          <a:prstGeom prst="rect">
            <a:avLst/>
          </a:prstGeom>
          <a:noFill/>
          <a:ln/>
        </p:spPr>
        <p:txBody>
          <a:bodyPr wrap="none" lIns="0" tIns="0" rIns="0" bIns="0" rtlCol="0" anchor="t"/>
          <a:lstStyle/>
          <a:p>
            <a:pPr marL="0" indent="0" algn="ctr">
              <a:lnSpc>
                <a:spcPts val="6050"/>
              </a:lnSpc>
              <a:buNone/>
            </a:pPr>
            <a:r>
              <a:rPr lang="en-US" sz="4850" dirty="0">
                <a:solidFill>
                  <a:srgbClr val="403CCF"/>
                </a:solidFill>
                <a:latin typeface="Libre Baskerville" pitchFamily="34" charset="0"/>
                <a:ea typeface="Libre Baskerville" pitchFamily="34" charset="-122"/>
                <a:cs typeface="Libre Baskerville" pitchFamily="34" charset="-120"/>
              </a:rPr>
              <a:t>Thank You / Q&amp;A</a:t>
            </a:r>
            <a:endParaRPr lang="en-US" sz="4850" dirty="0"/>
          </a:p>
        </p:txBody>
      </p:sp>
    </p:spTree>
    <p:extLst>
      <p:ext uri="{BB962C8B-B14F-4D97-AF65-F5344CB8AC3E}">
        <p14:creationId xmlns:p14="http://schemas.microsoft.com/office/powerpoint/2010/main" xmlns="" val="325770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64822" y="867160"/>
            <a:ext cx="3009530" cy="2142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b="1">
                <a:solidFill>
                  <a:srgbClr val="213163"/>
                </a:solidFill>
              </a:rPr>
              <a:t>Project Objectives</a:t>
            </a:r>
            <a:endParaRPr sz="1600"/>
          </a:p>
        </p:txBody>
      </p:sp>
      <p:pic>
        <p:nvPicPr>
          <p:cNvPr id="4" name="Picture 3">
            <a:extLst>
              <a:ext uri="{FF2B5EF4-FFF2-40B4-BE49-F238E27FC236}">
                <a16:creationId xmlns:a16="http://schemas.microsoft.com/office/drawing/2014/main" xmlns="" id="{FE6ACA23-A691-BBFF-54D8-448548EFD8C2}"/>
              </a:ext>
            </a:extLst>
          </p:cNvPr>
          <p:cNvPicPr>
            <a:picLocks noChangeAspect="1"/>
          </p:cNvPicPr>
          <p:nvPr/>
        </p:nvPicPr>
        <p:blipFill>
          <a:blip r:embed="rId3"/>
          <a:stretch>
            <a:fillRect/>
          </a:stretch>
        </p:blipFill>
        <p:spPr>
          <a:xfrm>
            <a:off x="5235375" y="1228377"/>
            <a:ext cx="3194940" cy="3194940"/>
          </a:xfrm>
          <a:prstGeom prst="rect">
            <a:avLst/>
          </a:prstGeom>
        </p:spPr>
      </p:pic>
      <p:sp>
        <p:nvSpPr>
          <p:cNvPr id="6" name="Google Shape;62;g5fab984687_2_0">
            <a:extLst>
              <a:ext uri="{FF2B5EF4-FFF2-40B4-BE49-F238E27FC236}">
                <a16:creationId xmlns:a16="http://schemas.microsoft.com/office/drawing/2014/main" xmlns="" id="{2C2DB4A5-624B-CADA-0A3F-8AADD412BC0C}"/>
              </a:ext>
            </a:extLst>
          </p:cNvPr>
          <p:cNvSpPr txBox="1">
            <a:spLocks/>
          </p:cNvSpPr>
          <p:nvPr/>
        </p:nvSpPr>
        <p:spPr>
          <a:xfrm>
            <a:off x="364822" y="1365005"/>
            <a:ext cx="3845164" cy="27719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82880" indent="-182880">
              <a:buFont typeface="Arial" panose="020B0604020202020204" pitchFamily="34" charset="0"/>
              <a:buChar char="•"/>
            </a:pPr>
            <a:r>
              <a:rPr lang="en-US" dirty="0"/>
              <a:t>Problem Statement</a:t>
            </a:r>
          </a:p>
          <a:p>
            <a:pPr marL="182880" indent="-182880">
              <a:buFont typeface="Arial" panose="020B0604020202020204" pitchFamily="34" charset="0"/>
              <a:buChar char="•"/>
            </a:pPr>
            <a:r>
              <a:rPr lang="en-US" dirty="0"/>
              <a:t>Project Overview – Introduction</a:t>
            </a:r>
          </a:p>
          <a:p>
            <a:pPr marL="182880" indent="-182880">
              <a:buFont typeface="Arial" panose="020B0604020202020204" pitchFamily="34" charset="0"/>
              <a:buChar char="•"/>
            </a:pPr>
            <a:r>
              <a:rPr lang="en-US" dirty="0"/>
              <a:t>End Users</a:t>
            </a:r>
          </a:p>
          <a:p>
            <a:pPr marL="182880" indent="-182880">
              <a:buFont typeface="Arial" panose="020B0604020202020204" pitchFamily="34" charset="0"/>
              <a:buChar char="•"/>
            </a:pPr>
            <a:r>
              <a:rPr lang="en-US" dirty="0"/>
              <a:t>Wow Factor in Project</a:t>
            </a:r>
          </a:p>
          <a:p>
            <a:pPr marL="182880" indent="-182880">
              <a:buFont typeface="Arial" panose="020B0604020202020204" pitchFamily="34" charset="0"/>
              <a:buChar char="•"/>
            </a:pPr>
            <a:r>
              <a:rPr lang="en-US" dirty="0"/>
              <a:t>Modelling/Block Diagram/Flow of Project</a:t>
            </a:r>
          </a:p>
          <a:p>
            <a:pPr marL="182880" indent="-182880">
              <a:buFont typeface="Arial" panose="020B0604020202020204" pitchFamily="34" charset="0"/>
              <a:buChar char="•"/>
            </a:pPr>
            <a:r>
              <a:rPr lang="en-US" dirty="0"/>
              <a:t>Result/outcomes</a:t>
            </a:r>
          </a:p>
          <a:p>
            <a:pPr marL="182880" indent="-182880">
              <a:buFont typeface="Arial" panose="020B0604020202020204" pitchFamily="34" charset="0"/>
              <a:buChar char="•"/>
            </a:pPr>
            <a:r>
              <a:rPr lang="en-US" dirty="0"/>
              <a:t>Conclusion</a:t>
            </a:r>
          </a:p>
          <a:p>
            <a:pPr marL="182880" indent="-182880">
              <a:buFont typeface="Arial" panose="020B0604020202020204" pitchFamily="34" charset="0"/>
              <a:buChar char="•"/>
            </a:pPr>
            <a:r>
              <a:rPr lang="en-US" dirty="0"/>
              <a:t>Future Perspective</a:t>
            </a:r>
          </a:p>
          <a:p>
            <a:pPr marL="182880" indent="-182880">
              <a:buFont typeface="Arial" panose="020B0604020202020204" pitchFamily="34" charset="0"/>
              <a:buChar char="•"/>
            </a:pPr>
            <a:endParaRPr lang="en-US"/>
          </a:p>
          <a:p>
            <a:pPr marL="182880" indent="-182880">
              <a:buFont typeface="Arial" panose="020B0604020202020204" pitchFamily="34" charset="0"/>
              <a:buChar char="•"/>
            </a:pPr>
            <a:endParaRPr lang="en-US"/>
          </a:p>
          <a:p>
            <a:pPr marL="182880" indent="-182880">
              <a:buFont typeface="Arial" panose="020B0604020202020204" pitchFamily="34" charset="0"/>
              <a:buChar char="•"/>
            </a:pPr>
            <a:endParaRPr lang="en-US"/>
          </a:p>
          <a:p>
            <a:pPr marL="182880" indent="-182880">
              <a:buFont typeface="Arial" panose="020B0604020202020204" pitchFamily="34" charset="0"/>
              <a:buChar char="•"/>
            </a:pPr>
            <a:endParaRPr lang="en-US"/>
          </a:p>
          <a:p>
            <a:pPr marL="182880" indent="-182880">
              <a:buFont typeface="Arial" panose="020B0604020202020204" pitchFamily="34" charset="0"/>
              <a:buChar char="•"/>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43F6764B-21BB-C2DC-B5A1-6A2D218BFD12}"/>
              </a:ext>
            </a:extLst>
          </p:cNvPr>
          <p:cNvSpPr>
            <a:spLocks noGrp="1"/>
          </p:cNvSpPr>
          <p:nvPr>
            <p:ph type="title"/>
          </p:nvPr>
        </p:nvSpPr>
        <p:spPr/>
        <p:txBody>
          <a:bodyPr/>
          <a:lstStyle/>
          <a:p>
            <a:r>
              <a:rPr lang="en-IN" sz="2400" dirty="0">
                <a:solidFill>
                  <a:srgbClr val="002060"/>
                </a:solidFill>
                <a:latin typeface="Times New Roman" panose="02020603050405020304" pitchFamily="18" charset="0"/>
                <a:cs typeface="Times New Roman" panose="02020603050405020304" pitchFamily="18" charset="0"/>
              </a:rPr>
              <a:t>Problem Statement</a:t>
            </a:r>
          </a:p>
        </p:txBody>
      </p:sp>
      <p:sp>
        <p:nvSpPr>
          <p:cNvPr id="6" name="TextBox 5">
            <a:extLst>
              <a:ext uri="{FF2B5EF4-FFF2-40B4-BE49-F238E27FC236}">
                <a16:creationId xmlns:a16="http://schemas.microsoft.com/office/drawing/2014/main" xmlns="" id="{9838792A-F86D-5BB2-4A9B-E54770828A3D}"/>
              </a:ext>
            </a:extLst>
          </p:cNvPr>
          <p:cNvSpPr txBox="1"/>
          <p:nvPr/>
        </p:nvSpPr>
        <p:spPr>
          <a:xfrm>
            <a:off x="1060846" y="1881003"/>
            <a:ext cx="7022307" cy="1628331"/>
          </a:xfrm>
          <a:prstGeom prst="rect">
            <a:avLst/>
          </a:prstGeom>
          <a:noFill/>
        </p:spPr>
        <p:txBody>
          <a:bodyPr wrap="square">
            <a:spAutoFit/>
          </a:bodyPr>
          <a:lstStyle/>
          <a:p>
            <a:pPr marL="0" indent="0" algn="l">
              <a:lnSpc>
                <a:spcPts val="3100"/>
              </a:lnSpc>
              <a:buNone/>
            </a:pPr>
            <a:r>
              <a:rPr lang="en-US" sz="1400" dirty="0">
                <a:solidFill>
                  <a:srgbClr val="49495A"/>
                </a:solidFill>
                <a:latin typeface="Times New Roman" panose="02020603050405020304" pitchFamily="18" charset="0"/>
                <a:ea typeface="Open Sans" pitchFamily="34" charset="-122"/>
                <a:cs typeface="Times New Roman" panose="02020603050405020304" pitchFamily="18" charset="0"/>
              </a:rPr>
              <a:t>This document outlines a smart irrigation system designed to revolutionize agriculture through intelligent water management. By leveraging machine learning for efficient irrigation practices, the system aims to optimize water usage, improve crop yield, and promote sustainability in farming.</a:t>
            </a:r>
            <a:endParaRPr lang="en-US" sz="1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E0C6A05B-B1E0-E0C9-CA22-ABEA87A554A1}"/>
              </a:ext>
            </a:extLst>
          </p:cNvPr>
          <p:cNvPicPr>
            <a:picLocks noChangeAspect="1"/>
          </p:cNvPicPr>
          <p:nvPr/>
        </p:nvPicPr>
        <p:blipFill>
          <a:blip r:embed="rId2"/>
          <a:stretch>
            <a:fillRect/>
          </a:stretch>
        </p:blipFill>
        <p:spPr>
          <a:xfrm>
            <a:off x="761999" y="1260923"/>
            <a:ext cx="7620000" cy="620080"/>
          </a:xfrm>
          <a:prstGeom prst="rect">
            <a:avLst/>
          </a:prstGeom>
        </p:spPr>
      </p:pic>
    </p:spTree>
    <p:extLst>
      <p:ext uri="{BB962C8B-B14F-4D97-AF65-F5344CB8AC3E}">
        <p14:creationId xmlns:p14="http://schemas.microsoft.com/office/powerpoint/2010/main" xmlns="" val="160799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43F6764B-21BB-C2DC-B5A1-6A2D218BFD12}"/>
              </a:ext>
            </a:extLst>
          </p:cNvPr>
          <p:cNvSpPr>
            <a:spLocks noGrp="1"/>
          </p:cNvSpPr>
          <p:nvPr>
            <p:ph type="title"/>
          </p:nvPr>
        </p:nvSpPr>
        <p:spPr/>
        <p:txBody>
          <a:bodyPr/>
          <a:lstStyle/>
          <a:p>
            <a:r>
              <a:rPr lang="en-IN" sz="2400">
                <a:solidFill>
                  <a:srgbClr val="002060"/>
                </a:solidFill>
                <a:latin typeface="Times New Roman" panose="02020603050405020304" pitchFamily="18" charset="0"/>
                <a:cs typeface="Times New Roman" panose="02020603050405020304" pitchFamily="18" charset="0"/>
              </a:rPr>
              <a:t>Project overview - Introduction</a:t>
            </a:r>
          </a:p>
        </p:txBody>
      </p:sp>
      <p:sp>
        <p:nvSpPr>
          <p:cNvPr id="2" name="Text 0">
            <a:extLst>
              <a:ext uri="{FF2B5EF4-FFF2-40B4-BE49-F238E27FC236}">
                <a16:creationId xmlns:a16="http://schemas.microsoft.com/office/drawing/2014/main" xmlns="" id="{5A28786A-49CE-20CA-F668-C2F806CD8C22}"/>
              </a:ext>
            </a:extLst>
          </p:cNvPr>
          <p:cNvSpPr/>
          <p:nvPr/>
        </p:nvSpPr>
        <p:spPr>
          <a:xfrm>
            <a:off x="513041" y="731375"/>
            <a:ext cx="8117917" cy="800755"/>
          </a:xfrm>
          <a:prstGeom prst="rect">
            <a:avLst/>
          </a:prstGeom>
          <a:noFill/>
          <a:ln/>
        </p:spPr>
        <p:txBody>
          <a:bodyPr wrap="square" lIns="0" tIns="0" rIns="0" bIns="0" rtlCol="0" anchor="t"/>
          <a:lstStyle/>
          <a:p>
            <a:pPr marL="0" indent="0" algn="l">
              <a:lnSpc>
                <a:spcPts val="6050"/>
              </a:lnSpc>
              <a:buNone/>
            </a:pPr>
            <a:r>
              <a:rPr lang="en-US" sz="1800" dirty="0">
                <a:solidFill>
                  <a:srgbClr val="403CCF"/>
                </a:solidFill>
                <a:latin typeface="Times New Roman" panose="02020603050405020304" pitchFamily="18" charset="0"/>
                <a:ea typeface="Libre Baskerville" pitchFamily="34" charset="-122"/>
                <a:cs typeface="Times New Roman" panose="02020603050405020304" pitchFamily="18" charset="0"/>
              </a:rPr>
              <a:t>Addressing Water Scarcity in Indian Agriculture</a:t>
            </a:r>
            <a:endParaRPr lang="en-US" sz="1800" dirty="0">
              <a:latin typeface="Times New Roman" panose="02020603050405020304" pitchFamily="18" charset="0"/>
              <a:cs typeface="Times New Roman" panose="02020603050405020304" pitchFamily="18" charset="0"/>
            </a:endParaRPr>
          </a:p>
        </p:txBody>
      </p:sp>
      <p:sp>
        <p:nvSpPr>
          <p:cNvPr id="4" name="Text 1">
            <a:extLst>
              <a:ext uri="{FF2B5EF4-FFF2-40B4-BE49-F238E27FC236}">
                <a16:creationId xmlns:a16="http://schemas.microsoft.com/office/drawing/2014/main" xmlns="" id="{339CFFE1-5430-6D52-81E1-875F6DF08586}"/>
              </a:ext>
            </a:extLst>
          </p:cNvPr>
          <p:cNvSpPr/>
          <p:nvPr/>
        </p:nvSpPr>
        <p:spPr>
          <a:xfrm>
            <a:off x="513041" y="1430525"/>
            <a:ext cx="8117917" cy="790099"/>
          </a:xfrm>
          <a:prstGeom prst="rect">
            <a:avLst/>
          </a:prstGeom>
          <a:noFill/>
          <a:ln/>
        </p:spPr>
        <p:txBody>
          <a:bodyPr wrap="square" lIns="0" tIns="0" rIns="0" bIns="0" rtlCol="0" anchor="t"/>
          <a:lstStyle/>
          <a:p>
            <a:pPr marL="0" indent="0" algn="l">
              <a:lnSpc>
                <a:spcPts val="3100"/>
              </a:lnSpc>
              <a:buNone/>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Indian agriculture faces significant challenges due to water scarcity and the reliance on traditional, often inefficient, irrigation methods. Farmers commonly struggle with:</a:t>
            </a:r>
            <a:endParaRPr lang="en-US" sz="1600" dirty="0">
              <a:latin typeface="Times New Roman" panose="02020603050405020304" pitchFamily="18" charset="0"/>
              <a:cs typeface="Times New Roman" panose="02020603050405020304" pitchFamily="18" charset="0"/>
            </a:endParaRPr>
          </a:p>
        </p:txBody>
      </p:sp>
      <p:sp>
        <p:nvSpPr>
          <p:cNvPr id="6" name="Text 2">
            <a:extLst>
              <a:ext uri="{FF2B5EF4-FFF2-40B4-BE49-F238E27FC236}">
                <a16:creationId xmlns:a16="http://schemas.microsoft.com/office/drawing/2014/main" xmlns="" id="{9FABF3B0-F1FC-9CF8-5258-0C34BA58DE79}"/>
              </a:ext>
            </a:extLst>
          </p:cNvPr>
          <p:cNvSpPr/>
          <p:nvPr/>
        </p:nvSpPr>
        <p:spPr>
          <a:xfrm>
            <a:off x="513041" y="2298069"/>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Water scarcity in many regions</a:t>
            </a:r>
            <a:endParaRPr lang="en-US" sz="1600" dirty="0">
              <a:latin typeface="Times New Roman" panose="02020603050405020304" pitchFamily="18" charset="0"/>
              <a:cs typeface="Times New Roman" panose="02020603050405020304" pitchFamily="18" charset="0"/>
            </a:endParaRPr>
          </a:p>
        </p:txBody>
      </p:sp>
      <p:sp>
        <p:nvSpPr>
          <p:cNvPr id="7" name="Text 3">
            <a:extLst>
              <a:ext uri="{FF2B5EF4-FFF2-40B4-BE49-F238E27FC236}">
                <a16:creationId xmlns:a16="http://schemas.microsoft.com/office/drawing/2014/main" xmlns="" id="{E5A72475-50C0-EF72-C73B-88873564B205}"/>
              </a:ext>
            </a:extLst>
          </p:cNvPr>
          <p:cNvSpPr/>
          <p:nvPr/>
        </p:nvSpPr>
        <p:spPr>
          <a:xfrm>
            <a:off x="513041" y="2655899"/>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Inefficient irrigation techniques leading to water wastage</a:t>
            </a:r>
            <a:endParaRPr lang="en-US" sz="1600" dirty="0">
              <a:latin typeface="Times New Roman" panose="02020603050405020304" pitchFamily="18" charset="0"/>
              <a:cs typeface="Times New Roman" panose="02020603050405020304" pitchFamily="18" charset="0"/>
            </a:endParaRPr>
          </a:p>
        </p:txBody>
      </p:sp>
      <p:sp>
        <p:nvSpPr>
          <p:cNvPr id="8" name="Text 4">
            <a:extLst>
              <a:ext uri="{FF2B5EF4-FFF2-40B4-BE49-F238E27FC236}">
                <a16:creationId xmlns:a16="http://schemas.microsoft.com/office/drawing/2014/main" xmlns="" id="{21138F2E-8AAC-84CF-460B-5126AA2F9373}"/>
              </a:ext>
            </a:extLst>
          </p:cNvPr>
          <p:cNvSpPr/>
          <p:nvPr/>
        </p:nvSpPr>
        <p:spPr>
          <a:xfrm>
            <a:off x="513040" y="2970772"/>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Overwatering or underwatering of crops, resulting in poor yields</a:t>
            </a:r>
            <a:endParaRPr lang="en-US" sz="1600" dirty="0">
              <a:latin typeface="Times New Roman" panose="02020603050405020304" pitchFamily="18" charset="0"/>
              <a:cs typeface="Times New Roman" panose="02020603050405020304" pitchFamily="18" charset="0"/>
            </a:endParaRPr>
          </a:p>
        </p:txBody>
      </p:sp>
      <p:sp>
        <p:nvSpPr>
          <p:cNvPr id="9" name="Text 5">
            <a:extLst>
              <a:ext uri="{FF2B5EF4-FFF2-40B4-BE49-F238E27FC236}">
                <a16:creationId xmlns:a16="http://schemas.microsoft.com/office/drawing/2014/main" xmlns="" id="{716401A5-34DD-6D42-109D-1AFF652252A0}"/>
              </a:ext>
            </a:extLst>
          </p:cNvPr>
          <p:cNvSpPr/>
          <p:nvPr/>
        </p:nvSpPr>
        <p:spPr>
          <a:xfrm>
            <a:off x="513039" y="3285645"/>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Lack of real-time, crop-specific irrigation scheduling</a:t>
            </a:r>
            <a:endParaRPr lang="en-US" sz="1600" dirty="0">
              <a:latin typeface="Times New Roman" panose="02020603050405020304" pitchFamily="18" charset="0"/>
              <a:cs typeface="Times New Roman" panose="02020603050405020304" pitchFamily="18" charset="0"/>
            </a:endParaRPr>
          </a:p>
        </p:txBody>
      </p:sp>
      <p:sp>
        <p:nvSpPr>
          <p:cNvPr id="10" name="Text 6">
            <a:extLst>
              <a:ext uri="{FF2B5EF4-FFF2-40B4-BE49-F238E27FC236}">
                <a16:creationId xmlns:a16="http://schemas.microsoft.com/office/drawing/2014/main" xmlns="" id="{03C39CAE-C1D1-0181-17AA-2E28357D2568}"/>
              </a:ext>
            </a:extLst>
          </p:cNvPr>
          <p:cNvSpPr/>
          <p:nvPr/>
        </p:nvSpPr>
        <p:spPr>
          <a:xfrm>
            <a:off x="311700" y="3778621"/>
            <a:ext cx="8415611" cy="790099"/>
          </a:xfrm>
          <a:prstGeom prst="rect">
            <a:avLst/>
          </a:prstGeom>
          <a:noFill/>
          <a:ln/>
        </p:spPr>
        <p:txBody>
          <a:bodyPr wrap="square" lIns="0" tIns="0" rIns="0" bIns="0" rtlCol="0" anchor="t"/>
          <a:lstStyle/>
          <a:p>
            <a:pPr marL="0" indent="0" algn="l">
              <a:lnSpc>
                <a:spcPts val="3100"/>
              </a:lnSpc>
              <a:buNone/>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These issues highlight the urgent need for innovative solutions to optimize water usage and improve agricultural productivity in India.</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6441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43F6764B-21BB-C2DC-B5A1-6A2D218BFD12}"/>
              </a:ext>
            </a:extLst>
          </p:cNvPr>
          <p:cNvSpPr>
            <a:spLocks noGrp="1"/>
          </p:cNvSpPr>
          <p:nvPr>
            <p:ph type="title"/>
          </p:nvPr>
        </p:nvSpPr>
        <p:spPr/>
        <p:txBody>
          <a:bodyPr/>
          <a:lstStyle/>
          <a:p>
            <a:r>
              <a:rPr lang="en-IN" sz="2400" dirty="0">
                <a:solidFill>
                  <a:srgbClr val="002060"/>
                </a:solidFill>
              </a:rPr>
              <a:t>End User</a:t>
            </a:r>
          </a:p>
        </p:txBody>
      </p:sp>
      <p:sp>
        <p:nvSpPr>
          <p:cNvPr id="10" name="Text 1">
            <a:extLst>
              <a:ext uri="{FF2B5EF4-FFF2-40B4-BE49-F238E27FC236}">
                <a16:creationId xmlns:a16="http://schemas.microsoft.com/office/drawing/2014/main" xmlns="" id="{21ACF9FD-C737-220E-C685-B1963D6D5889}"/>
              </a:ext>
            </a:extLst>
          </p:cNvPr>
          <p:cNvSpPr/>
          <p:nvPr/>
        </p:nvSpPr>
        <p:spPr>
          <a:xfrm>
            <a:off x="386517" y="1017725"/>
            <a:ext cx="8107243" cy="3512256"/>
          </a:xfrm>
          <a:prstGeom prst="rect">
            <a:avLst/>
          </a:prstGeom>
          <a:noFill/>
          <a:ln/>
        </p:spPr>
        <p:txBody>
          <a:bodyPr wrap="none" lIns="0" tIns="0" rIns="0" bIns="0" rtlCol="0" anchor="t"/>
          <a:lstStyle/>
          <a:p>
            <a:pPr marL="0" indent="0">
              <a:lnSpc>
                <a:spcPts val="3100"/>
              </a:lnSpc>
              <a:buNone/>
            </a:pPr>
            <a:r>
              <a:rPr lang="en-US" sz="1600" dirty="0">
                <a:solidFill>
                  <a:srgbClr val="49495A"/>
                </a:solidFill>
                <a:latin typeface="Open Sans" pitchFamily="34" charset="0"/>
                <a:ea typeface="Open Sans" pitchFamily="34" charset="-122"/>
                <a:cs typeface="Open Sans" pitchFamily="34" charset="-120"/>
              </a:rPr>
              <a:t>The Smart Irrigation System is designed to benefit a wide range of users </a:t>
            </a:r>
          </a:p>
          <a:p>
            <a:pPr marL="0" indent="0">
              <a:lnSpc>
                <a:spcPts val="3100"/>
              </a:lnSpc>
              <a:buNone/>
            </a:pPr>
            <a:r>
              <a:rPr lang="en-US" sz="1600" dirty="0">
                <a:solidFill>
                  <a:srgbClr val="49495A"/>
                </a:solidFill>
                <a:latin typeface="Open Sans" pitchFamily="34" charset="0"/>
                <a:ea typeface="Open Sans" pitchFamily="34" charset="-122"/>
                <a:cs typeface="Open Sans" pitchFamily="34" charset="-120"/>
              </a:rPr>
              <a:t>across the agricultural sector.</a:t>
            </a:r>
          </a:p>
          <a:p>
            <a:pPr marL="285750" indent="-285750">
              <a:lnSpc>
                <a:spcPts val="3100"/>
              </a:lnSpc>
              <a:buFont typeface="Arial" panose="020B0604020202020204" pitchFamily="34" charset="0"/>
              <a:buChar char="•"/>
            </a:pPr>
            <a:r>
              <a:rPr lang="en-US" sz="1600" b="1" dirty="0">
                <a:solidFill>
                  <a:srgbClr val="49495A"/>
                </a:solidFill>
                <a:latin typeface="Open Sans" pitchFamily="34" charset="0"/>
                <a:ea typeface="Open Sans" pitchFamily="34" charset="-122"/>
                <a:cs typeface="Open Sans" pitchFamily="34" charset="-120"/>
              </a:rPr>
              <a:t>Primary:</a:t>
            </a:r>
            <a:r>
              <a:rPr lang="en-US" sz="1600" dirty="0">
                <a:solidFill>
                  <a:srgbClr val="49495A"/>
                </a:solidFill>
                <a:latin typeface="Open Sans" pitchFamily="34" charset="0"/>
                <a:ea typeface="Open Sans" pitchFamily="34" charset="-122"/>
                <a:cs typeface="Open Sans" pitchFamily="34" charset="-120"/>
              </a:rPr>
              <a:t> Farmers who directly manage and operate irrigation systems on their fields</a:t>
            </a:r>
          </a:p>
          <a:p>
            <a:pPr marL="285750" indent="-285750">
              <a:lnSpc>
                <a:spcPts val="3100"/>
              </a:lnSpc>
              <a:buFont typeface="Arial" panose="020B0604020202020204" pitchFamily="34" charset="0"/>
              <a:buChar char="•"/>
            </a:pPr>
            <a:r>
              <a:rPr lang="en-US" sz="1600" b="1" dirty="0">
                <a:solidFill>
                  <a:srgbClr val="49495A"/>
                </a:solidFill>
                <a:latin typeface="Open Sans" pitchFamily="34" charset="0"/>
                <a:ea typeface="Open Sans" pitchFamily="34" charset="-122"/>
                <a:cs typeface="Open Sans" pitchFamily="34" charset="-120"/>
              </a:rPr>
              <a:t>Secondary:</a:t>
            </a:r>
            <a:r>
              <a:rPr lang="en-US" sz="1600" dirty="0">
                <a:solidFill>
                  <a:srgbClr val="49495A"/>
                </a:solidFill>
                <a:latin typeface="Open Sans" pitchFamily="34" charset="0"/>
                <a:ea typeface="Open Sans" pitchFamily="34" charset="-122"/>
                <a:cs typeface="Open Sans" pitchFamily="34" charset="-120"/>
              </a:rPr>
              <a:t> Agricultural consultants providing expertise and guidance, Government </a:t>
            </a:r>
          </a:p>
          <a:p>
            <a:pPr marL="285750" indent="-285750">
              <a:lnSpc>
                <a:spcPts val="3100"/>
              </a:lnSpc>
              <a:buFont typeface="Arial" panose="020B0604020202020204" pitchFamily="34" charset="0"/>
              <a:buChar char="•"/>
            </a:pPr>
            <a:r>
              <a:rPr lang="en-US" sz="1600" dirty="0">
                <a:solidFill>
                  <a:srgbClr val="49495A"/>
                </a:solidFill>
                <a:latin typeface="Open Sans" pitchFamily="34" charset="0"/>
                <a:ea typeface="Open Sans" pitchFamily="34" charset="-122"/>
                <a:cs typeface="Open Sans" pitchFamily="34" charset="-120"/>
              </a:rPr>
              <a:t>agricultural departments overseeing irrigation policies, and </a:t>
            </a:r>
            <a:r>
              <a:rPr lang="en-US" sz="1600" dirty="0" err="1">
                <a:solidFill>
                  <a:srgbClr val="49495A"/>
                </a:solidFill>
                <a:latin typeface="Open Sans" pitchFamily="34" charset="0"/>
                <a:ea typeface="Open Sans" pitchFamily="34" charset="-122"/>
                <a:cs typeface="Open Sans" pitchFamily="34" charset="-120"/>
              </a:rPr>
              <a:t>Agritech</a:t>
            </a:r>
            <a:r>
              <a:rPr lang="en-US" sz="1600" dirty="0">
                <a:solidFill>
                  <a:srgbClr val="49495A"/>
                </a:solidFill>
                <a:latin typeface="Open Sans" pitchFamily="34" charset="0"/>
                <a:ea typeface="Open Sans" pitchFamily="34" charset="-122"/>
                <a:cs typeface="Open Sans" pitchFamily="34" charset="-120"/>
              </a:rPr>
              <a:t> startups</a:t>
            </a:r>
          </a:p>
          <a:p>
            <a:pPr>
              <a:lnSpc>
                <a:spcPts val="3100"/>
              </a:lnSpc>
            </a:pPr>
            <a:r>
              <a:rPr lang="en-US" sz="1600" dirty="0">
                <a:solidFill>
                  <a:srgbClr val="49495A"/>
                </a:solidFill>
                <a:latin typeface="Open Sans" pitchFamily="34" charset="0"/>
                <a:ea typeface="Open Sans" pitchFamily="34" charset="-122"/>
                <a:cs typeface="Open Sans" pitchFamily="34" charset="-120"/>
              </a:rPr>
              <a:t>      offering technology solutions for agriculture.</a:t>
            </a:r>
            <a:endParaRPr lang="en-US" sz="1600" dirty="0"/>
          </a:p>
          <a:p>
            <a:pPr marL="285750" indent="-285750">
              <a:lnSpc>
                <a:spcPts val="3100"/>
              </a:lnSpc>
              <a:buFont typeface="Arial" panose="020B0604020202020204" pitchFamily="34" charset="0"/>
              <a:buChar char="•"/>
            </a:pPr>
            <a:r>
              <a:rPr lang="en-US" sz="1600" b="1" dirty="0">
                <a:solidFill>
                  <a:srgbClr val="49495A"/>
                </a:solidFill>
                <a:latin typeface="Open Sans" pitchFamily="34" charset="0"/>
                <a:ea typeface="Open Sans" pitchFamily="34" charset="-122"/>
                <a:cs typeface="Open Sans" pitchFamily="34" charset="-120"/>
              </a:rPr>
              <a:t>Tertiary:</a:t>
            </a:r>
            <a:r>
              <a:rPr lang="en-US" sz="1600" dirty="0">
                <a:solidFill>
                  <a:srgbClr val="49495A"/>
                </a:solidFill>
                <a:latin typeface="Open Sans" pitchFamily="34" charset="0"/>
                <a:ea typeface="Open Sans" pitchFamily="34" charset="-122"/>
                <a:cs typeface="Open Sans" pitchFamily="34" charset="-120"/>
              </a:rPr>
              <a:t> Educational institutions and researchers exploring precision agriculture</a:t>
            </a:r>
          </a:p>
          <a:p>
            <a:pPr>
              <a:lnSpc>
                <a:spcPts val="3100"/>
              </a:lnSpc>
            </a:pPr>
            <a:r>
              <a:rPr lang="en-US" sz="1600" dirty="0">
                <a:solidFill>
                  <a:srgbClr val="49495A"/>
                </a:solidFill>
                <a:latin typeface="Open Sans" pitchFamily="34" charset="0"/>
                <a:ea typeface="Open Sans" pitchFamily="34" charset="-122"/>
                <a:cs typeface="Open Sans" pitchFamily="34" charset="-120"/>
              </a:rPr>
              <a:t> and sustainable water management techniques.</a:t>
            </a:r>
            <a:endParaRPr lang="en-US" sz="1600" dirty="0"/>
          </a:p>
          <a:p>
            <a:pPr>
              <a:lnSpc>
                <a:spcPts val="3100"/>
              </a:lnSpc>
            </a:pPr>
            <a:r>
              <a:rPr lang="en-US" sz="1600" dirty="0">
                <a:solidFill>
                  <a:srgbClr val="49495A"/>
                </a:solidFill>
                <a:latin typeface="Open Sans" pitchFamily="34" charset="0"/>
                <a:ea typeface="Open Sans" pitchFamily="34" charset="-122"/>
                <a:cs typeface="Open Sans" pitchFamily="34" charset="-120"/>
              </a:rPr>
              <a:t>By targeting these diverse user groups, the system aims to create a comprehensive </a:t>
            </a:r>
          </a:p>
          <a:p>
            <a:pPr>
              <a:lnSpc>
                <a:spcPts val="3100"/>
              </a:lnSpc>
            </a:pPr>
            <a:r>
              <a:rPr lang="en-US" sz="1600" dirty="0">
                <a:solidFill>
                  <a:srgbClr val="49495A"/>
                </a:solidFill>
                <a:latin typeface="Open Sans" pitchFamily="34" charset="0"/>
                <a:ea typeface="Open Sans" pitchFamily="34" charset="-122"/>
                <a:cs typeface="Open Sans" pitchFamily="34" charset="-120"/>
              </a:rPr>
              <a:t>ecosystem that supports the adoption of smart irrigation practices.</a:t>
            </a:r>
            <a:endParaRPr lang="en-US" sz="1600" dirty="0"/>
          </a:p>
          <a:p>
            <a:pPr>
              <a:lnSpc>
                <a:spcPts val="3100"/>
              </a:lnSpc>
            </a:pPr>
            <a:endParaRPr lang="en-US" sz="1600" dirty="0"/>
          </a:p>
          <a:p>
            <a:pPr marL="0" indent="0" algn="just">
              <a:lnSpc>
                <a:spcPts val="3100"/>
              </a:lnSpc>
              <a:buNone/>
            </a:pPr>
            <a:endParaRPr lang="en-US" sz="1600" dirty="0"/>
          </a:p>
        </p:txBody>
      </p:sp>
      <p:sp>
        <p:nvSpPr>
          <p:cNvPr id="12" name="Text 3">
            <a:extLst>
              <a:ext uri="{FF2B5EF4-FFF2-40B4-BE49-F238E27FC236}">
                <a16:creationId xmlns:a16="http://schemas.microsoft.com/office/drawing/2014/main" xmlns="" id="{9DEE3797-FA9E-59D8-B951-3867AB6854FF}"/>
              </a:ext>
            </a:extLst>
          </p:cNvPr>
          <p:cNvSpPr/>
          <p:nvPr/>
        </p:nvSpPr>
        <p:spPr>
          <a:xfrm>
            <a:off x="864037" y="3759756"/>
            <a:ext cx="12902327" cy="1185148"/>
          </a:xfrm>
          <a:prstGeom prst="rect">
            <a:avLst/>
          </a:prstGeom>
          <a:noFill/>
          <a:ln/>
        </p:spPr>
        <p:txBody>
          <a:bodyPr wrap="square" lIns="0" tIns="0" rIns="0" bIns="0" rtlCol="0" anchor="t"/>
          <a:lstStyle/>
          <a:p>
            <a:pPr marL="342900" indent="-342900" algn="l">
              <a:lnSpc>
                <a:spcPts val="3100"/>
              </a:lnSpc>
              <a:buSzPct val="100000"/>
              <a:buChar char="•"/>
            </a:pPr>
            <a:endParaRPr lang="en-US" sz="1900" dirty="0"/>
          </a:p>
        </p:txBody>
      </p:sp>
    </p:spTree>
    <p:extLst>
      <p:ext uri="{BB962C8B-B14F-4D97-AF65-F5344CB8AC3E}">
        <p14:creationId xmlns:p14="http://schemas.microsoft.com/office/powerpoint/2010/main" xmlns="" val="111932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43F6764B-21BB-C2DC-B5A1-6A2D218BFD12}"/>
              </a:ext>
            </a:extLst>
          </p:cNvPr>
          <p:cNvSpPr>
            <a:spLocks noGrp="1"/>
          </p:cNvSpPr>
          <p:nvPr>
            <p:ph type="title"/>
          </p:nvPr>
        </p:nvSpPr>
        <p:spPr/>
        <p:txBody>
          <a:bodyPr/>
          <a:lstStyle/>
          <a:p>
            <a:r>
              <a:rPr lang="en-IN" sz="2400" dirty="0">
                <a:solidFill>
                  <a:srgbClr val="002060"/>
                </a:solidFill>
                <a:latin typeface="Times New Roman" panose="02020603050405020304" pitchFamily="18" charset="0"/>
                <a:cs typeface="Times New Roman" panose="02020603050405020304" pitchFamily="18" charset="0"/>
              </a:rPr>
              <a:t>Wow Factor in Solution</a:t>
            </a:r>
          </a:p>
        </p:txBody>
      </p:sp>
      <p:grpSp>
        <p:nvGrpSpPr>
          <p:cNvPr id="2" name="Group 1">
            <a:extLst>
              <a:ext uri="{FF2B5EF4-FFF2-40B4-BE49-F238E27FC236}">
                <a16:creationId xmlns:a16="http://schemas.microsoft.com/office/drawing/2014/main" xmlns="" id="{F498C266-9A09-32B4-04E4-EB0325AC2ACD}"/>
              </a:ext>
            </a:extLst>
          </p:cNvPr>
          <p:cNvGrpSpPr/>
          <p:nvPr/>
        </p:nvGrpSpPr>
        <p:grpSpPr>
          <a:xfrm>
            <a:off x="311700" y="843280"/>
            <a:ext cx="8364722" cy="3732838"/>
            <a:chOff x="864037" y="2263140"/>
            <a:chExt cx="12902327" cy="4968478"/>
          </a:xfrm>
        </p:grpSpPr>
        <p:sp>
          <p:nvSpPr>
            <p:cNvPr id="4" name="Text 1">
              <a:extLst>
                <a:ext uri="{FF2B5EF4-FFF2-40B4-BE49-F238E27FC236}">
                  <a16:creationId xmlns:a16="http://schemas.microsoft.com/office/drawing/2014/main" xmlns="" id="{2DCFB8A6-AAFA-F08C-3F1C-13EC0E3B04C7}"/>
                </a:ext>
              </a:extLst>
            </p:cNvPr>
            <p:cNvSpPr/>
            <p:nvPr/>
          </p:nvSpPr>
          <p:spPr>
            <a:xfrm>
              <a:off x="864037" y="2263140"/>
              <a:ext cx="12902327" cy="395049"/>
            </a:xfrm>
            <a:prstGeom prst="rect">
              <a:avLst/>
            </a:prstGeom>
            <a:noFill/>
            <a:ln/>
          </p:spPr>
          <p:txBody>
            <a:bodyPr wrap="none" lIns="0" tIns="0" rIns="0" bIns="0" rtlCol="0" anchor="t"/>
            <a:lstStyle/>
            <a:p>
              <a:pPr marL="0" indent="0" algn="l">
                <a:lnSpc>
                  <a:spcPts val="3100"/>
                </a:lnSpc>
                <a:buNone/>
              </a:pPr>
              <a:r>
                <a:rPr lang="en-US" sz="1500" dirty="0">
                  <a:solidFill>
                    <a:srgbClr val="49495A"/>
                  </a:solidFill>
                  <a:latin typeface="Times New Roman" panose="02020603050405020304" pitchFamily="18" charset="0"/>
                  <a:ea typeface="Open Sans" pitchFamily="34" charset="-122"/>
                  <a:cs typeface="Times New Roman" panose="02020603050405020304" pitchFamily="18" charset="0"/>
                </a:rPr>
                <a:t>Several key features and benefits contribute to the "wow factor" of the Smart Irrigation System:</a:t>
              </a:r>
              <a:endParaRPr lang="en-US" sz="1500" dirty="0">
                <a:latin typeface="Times New Roman" panose="02020603050405020304" pitchFamily="18" charset="0"/>
                <a:cs typeface="Times New Roman" panose="02020603050405020304" pitchFamily="18" charset="0"/>
              </a:endParaRPr>
            </a:p>
          </p:txBody>
        </p:sp>
        <p:sp>
          <p:nvSpPr>
            <p:cNvPr id="6" name="Text 2">
              <a:extLst>
                <a:ext uri="{FF2B5EF4-FFF2-40B4-BE49-F238E27FC236}">
                  <a16:creationId xmlns:a16="http://schemas.microsoft.com/office/drawing/2014/main" xmlns="" id="{85E2499D-AE78-A617-04C9-2F2262602889}"/>
                </a:ext>
              </a:extLst>
            </p:cNvPr>
            <p:cNvSpPr/>
            <p:nvPr/>
          </p:nvSpPr>
          <p:spPr>
            <a:xfrm>
              <a:off x="864037" y="2935843"/>
              <a:ext cx="12902327" cy="790099"/>
            </a:xfrm>
            <a:prstGeom prst="rect">
              <a:avLst/>
            </a:prstGeom>
            <a:noFill/>
            <a:ln/>
          </p:spPr>
          <p:txBody>
            <a:bodyPr wrap="square" lIns="0" tIns="0" rIns="0" bIns="0" rtlCol="0" anchor="t"/>
            <a:lstStyle/>
            <a:p>
              <a:pPr marL="342900" indent="-342900" algn="l">
                <a:buSzPct val="100000"/>
                <a:buChar char="•"/>
              </a:pPr>
              <a:r>
                <a:rPr lang="en-US" sz="1600" b="1" dirty="0">
                  <a:solidFill>
                    <a:srgbClr val="49495A"/>
                  </a:solidFill>
                  <a:latin typeface="Times New Roman" panose="02020603050405020304" pitchFamily="18" charset="0"/>
                  <a:ea typeface="Open Sans" pitchFamily="34" charset="-122"/>
                  <a:cs typeface="Times New Roman" panose="02020603050405020304" pitchFamily="18" charset="0"/>
                </a:rPr>
                <a:t>Machine Learning Integration:</a:t>
              </a: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 Personalized water scheduling based on real-time data, ensuring optimal water delivery for each crop.</a:t>
              </a:r>
              <a:endParaRPr lang="en-US" sz="1600" dirty="0">
                <a:latin typeface="Times New Roman" panose="02020603050405020304" pitchFamily="18" charset="0"/>
                <a:cs typeface="Times New Roman" panose="02020603050405020304" pitchFamily="18" charset="0"/>
              </a:endParaRPr>
            </a:p>
          </p:txBody>
        </p:sp>
        <p:sp>
          <p:nvSpPr>
            <p:cNvPr id="7" name="Text 3">
              <a:extLst>
                <a:ext uri="{FF2B5EF4-FFF2-40B4-BE49-F238E27FC236}">
                  <a16:creationId xmlns:a16="http://schemas.microsoft.com/office/drawing/2014/main" xmlns="" id="{DA64DECA-F629-6890-1AC9-4E541A9EC440}"/>
                </a:ext>
              </a:extLst>
            </p:cNvPr>
            <p:cNvSpPr/>
            <p:nvPr/>
          </p:nvSpPr>
          <p:spPr>
            <a:xfrm>
              <a:off x="864037" y="3812262"/>
              <a:ext cx="12902327" cy="790099"/>
            </a:xfrm>
            <a:prstGeom prst="rect">
              <a:avLst/>
            </a:prstGeom>
            <a:noFill/>
            <a:ln/>
          </p:spPr>
          <p:txBody>
            <a:bodyPr wrap="square" lIns="0" tIns="0" rIns="0" bIns="0" rtlCol="0" anchor="t"/>
            <a:lstStyle/>
            <a:p>
              <a:pPr marL="342900" indent="-342900" algn="l">
                <a:buSzPct val="100000"/>
                <a:buChar char="•"/>
              </a:pPr>
              <a:r>
                <a:rPr lang="en-US" sz="1600" b="1" dirty="0">
                  <a:solidFill>
                    <a:srgbClr val="49495A"/>
                  </a:solidFill>
                  <a:latin typeface="Times New Roman" panose="02020603050405020304" pitchFamily="18" charset="0"/>
                  <a:ea typeface="Open Sans" pitchFamily="34" charset="-122"/>
                  <a:cs typeface="Times New Roman" panose="02020603050405020304" pitchFamily="18" charset="0"/>
                </a:rPr>
                <a:t>IoT-Driven Monitoring:</a:t>
              </a: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 Real-time environmental and soil sensing, providing accurate data for informed decision-making.</a:t>
              </a:r>
              <a:endParaRPr lang="en-US" sz="1600" dirty="0">
                <a:latin typeface="Times New Roman" panose="02020603050405020304" pitchFamily="18" charset="0"/>
                <a:cs typeface="Times New Roman" panose="02020603050405020304" pitchFamily="18" charset="0"/>
              </a:endParaRPr>
            </a:p>
          </p:txBody>
        </p:sp>
        <p:sp>
          <p:nvSpPr>
            <p:cNvPr id="8" name="Text 4">
              <a:extLst>
                <a:ext uri="{FF2B5EF4-FFF2-40B4-BE49-F238E27FC236}">
                  <a16:creationId xmlns:a16="http://schemas.microsoft.com/office/drawing/2014/main" xmlns="" id="{BBF77042-FC4E-BAB5-3DDA-4665DB62B56F}"/>
                </a:ext>
              </a:extLst>
            </p:cNvPr>
            <p:cNvSpPr/>
            <p:nvPr/>
          </p:nvSpPr>
          <p:spPr>
            <a:xfrm>
              <a:off x="864037" y="4688681"/>
              <a:ext cx="12902327" cy="790099"/>
            </a:xfrm>
            <a:prstGeom prst="rect">
              <a:avLst/>
            </a:prstGeom>
            <a:noFill/>
            <a:ln/>
          </p:spPr>
          <p:txBody>
            <a:bodyPr wrap="square" lIns="0" tIns="0" rIns="0" bIns="0" rtlCol="0" anchor="t"/>
            <a:lstStyle/>
            <a:p>
              <a:pPr marL="342900" indent="-342900" algn="l">
                <a:buSzPct val="100000"/>
                <a:buChar char="•"/>
              </a:pPr>
              <a:r>
                <a:rPr lang="en-US" sz="1600" b="1" dirty="0">
                  <a:solidFill>
                    <a:srgbClr val="49495A"/>
                  </a:solidFill>
                  <a:latin typeface="Times New Roman" panose="02020603050405020304" pitchFamily="18" charset="0"/>
                  <a:ea typeface="Open Sans" pitchFamily="34" charset="-122"/>
                  <a:cs typeface="Times New Roman" panose="02020603050405020304" pitchFamily="18" charset="0"/>
                </a:rPr>
                <a:t>Water Conservation:</a:t>
              </a: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 Reduces water usage by up to 30-40% compared to traditional methods, promoting sustainable water management.</a:t>
              </a:r>
              <a:endParaRPr lang="en-US" sz="1600" dirty="0">
                <a:latin typeface="Times New Roman" panose="02020603050405020304" pitchFamily="18" charset="0"/>
                <a:cs typeface="Times New Roman" panose="02020603050405020304" pitchFamily="18" charset="0"/>
              </a:endParaRPr>
            </a:p>
          </p:txBody>
        </p:sp>
        <p:sp>
          <p:nvSpPr>
            <p:cNvPr id="9" name="Text 5">
              <a:extLst>
                <a:ext uri="{FF2B5EF4-FFF2-40B4-BE49-F238E27FC236}">
                  <a16:creationId xmlns:a16="http://schemas.microsoft.com/office/drawing/2014/main" xmlns="" id="{505EC342-006C-51FB-06C3-CD94FB6F9102}"/>
                </a:ext>
              </a:extLst>
            </p:cNvPr>
            <p:cNvSpPr/>
            <p:nvPr/>
          </p:nvSpPr>
          <p:spPr>
            <a:xfrm>
              <a:off x="864037" y="5565100"/>
              <a:ext cx="12902327" cy="790099"/>
            </a:xfrm>
            <a:prstGeom prst="rect">
              <a:avLst/>
            </a:prstGeom>
            <a:noFill/>
            <a:ln/>
          </p:spPr>
          <p:txBody>
            <a:bodyPr wrap="square" lIns="0" tIns="0" rIns="0" bIns="0" rtlCol="0" anchor="t"/>
            <a:lstStyle/>
            <a:p>
              <a:pPr marL="342900" indent="-342900" algn="l">
                <a:buSzPct val="100000"/>
                <a:buChar char="•"/>
              </a:pPr>
              <a:r>
                <a:rPr lang="en-US" sz="1600" b="1" dirty="0">
                  <a:solidFill>
                    <a:srgbClr val="49495A"/>
                  </a:solidFill>
                  <a:latin typeface="Times New Roman" panose="02020603050405020304" pitchFamily="18" charset="0"/>
                  <a:ea typeface="Open Sans" pitchFamily="34" charset="-122"/>
                  <a:cs typeface="Times New Roman" panose="02020603050405020304" pitchFamily="18" charset="0"/>
                </a:rPr>
                <a:t>Scalable &amp; Affordable:</a:t>
              </a: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 Low-cost sensors and open-source technology make the system accessible to farmers of all scales.</a:t>
              </a:r>
              <a:endParaRPr lang="en-US" sz="1600" dirty="0">
                <a:latin typeface="Times New Roman" panose="02020603050405020304" pitchFamily="18" charset="0"/>
                <a:cs typeface="Times New Roman" panose="02020603050405020304" pitchFamily="18" charset="0"/>
              </a:endParaRPr>
            </a:p>
          </p:txBody>
        </p:sp>
        <p:sp>
          <p:nvSpPr>
            <p:cNvPr id="10" name="Text 6">
              <a:extLst>
                <a:ext uri="{FF2B5EF4-FFF2-40B4-BE49-F238E27FC236}">
                  <a16:creationId xmlns:a16="http://schemas.microsoft.com/office/drawing/2014/main" xmlns="" id="{EEBFC8C2-C823-467B-5C7A-F2B64A7B791D}"/>
                </a:ext>
              </a:extLst>
            </p:cNvPr>
            <p:cNvSpPr/>
            <p:nvPr/>
          </p:nvSpPr>
          <p:spPr>
            <a:xfrm>
              <a:off x="864037" y="6441519"/>
              <a:ext cx="12902327" cy="790099"/>
            </a:xfrm>
            <a:prstGeom prst="rect">
              <a:avLst/>
            </a:prstGeom>
            <a:noFill/>
            <a:ln/>
          </p:spPr>
          <p:txBody>
            <a:bodyPr wrap="square" lIns="0" tIns="0" rIns="0" bIns="0" rtlCol="0" anchor="t"/>
            <a:lstStyle/>
            <a:p>
              <a:pPr marL="342900" indent="-342900" algn="l">
                <a:buSzPct val="100000"/>
                <a:buChar char="•"/>
              </a:pPr>
              <a:r>
                <a:rPr lang="en-US" sz="1600" b="1" dirty="0">
                  <a:solidFill>
                    <a:srgbClr val="49495A"/>
                  </a:solidFill>
                  <a:latin typeface="Times New Roman" panose="02020603050405020304" pitchFamily="18" charset="0"/>
                  <a:ea typeface="Open Sans" pitchFamily="34" charset="-122"/>
                  <a:cs typeface="Times New Roman" panose="02020603050405020304" pitchFamily="18" charset="0"/>
                </a:rPr>
                <a:t>User-Friendly Interface:</a:t>
              </a: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 Intuitive dashboard to monitor and control irrigation, empowering farmers to manage their systems effectively.</a:t>
              </a:r>
              <a:endParaRPr lang="en-US" sz="1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387430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43F6764B-21BB-C2DC-B5A1-6A2D218BFD12}"/>
              </a:ext>
            </a:extLst>
          </p:cNvPr>
          <p:cNvSpPr>
            <a:spLocks noGrp="1"/>
          </p:cNvSpPr>
          <p:nvPr>
            <p:ph type="title"/>
          </p:nvPr>
        </p:nvSpPr>
        <p:spPr>
          <a:xfrm>
            <a:off x="416560" y="156606"/>
            <a:ext cx="8520600" cy="572700"/>
          </a:xfrm>
        </p:spPr>
        <p:txBody>
          <a:bodyPr/>
          <a:lstStyle/>
          <a:p>
            <a:r>
              <a:rPr lang="en-IN" sz="2400" dirty="0">
                <a:solidFill>
                  <a:srgbClr val="002060"/>
                </a:solidFill>
                <a:latin typeface="Times New Roman" panose="02020603050405020304" pitchFamily="18" charset="0"/>
                <a:cs typeface="Times New Roman" panose="02020603050405020304" pitchFamily="18" charset="0"/>
              </a:rPr>
              <a:t>Modelling</a:t>
            </a:r>
          </a:p>
        </p:txBody>
      </p:sp>
      <p:grpSp>
        <p:nvGrpSpPr>
          <p:cNvPr id="3" name="Group 2">
            <a:extLst>
              <a:ext uri="{FF2B5EF4-FFF2-40B4-BE49-F238E27FC236}">
                <a16:creationId xmlns:a16="http://schemas.microsoft.com/office/drawing/2014/main" xmlns="" id="{2FF487C6-92E9-E29D-7579-D8E141D609EB}"/>
              </a:ext>
            </a:extLst>
          </p:cNvPr>
          <p:cNvGrpSpPr/>
          <p:nvPr/>
        </p:nvGrpSpPr>
        <p:grpSpPr>
          <a:xfrm>
            <a:off x="416560" y="729306"/>
            <a:ext cx="9742675" cy="4066709"/>
            <a:chOff x="583525" y="1313378"/>
            <a:chExt cx="13463350" cy="6457236"/>
          </a:xfrm>
        </p:grpSpPr>
        <p:sp>
          <p:nvSpPr>
            <p:cNvPr id="6" name="Text 1">
              <a:extLst>
                <a:ext uri="{FF2B5EF4-FFF2-40B4-BE49-F238E27FC236}">
                  <a16:creationId xmlns:a16="http://schemas.microsoft.com/office/drawing/2014/main" xmlns="" id="{3BC2B278-E5D6-BD73-7E9F-119328E4D71D}"/>
                </a:ext>
              </a:extLst>
            </p:cNvPr>
            <p:cNvSpPr/>
            <p:nvPr/>
          </p:nvSpPr>
          <p:spPr>
            <a:xfrm>
              <a:off x="583525" y="1313378"/>
              <a:ext cx="13463349" cy="266819"/>
            </a:xfrm>
            <a:prstGeom prst="rect">
              <a:avLst/>
            </a:prstGeom>
            <a:noFill/>
            <a:ln/>
          </p:spPr>
          <p:txBody>
            <a:bodyPr wrap="none" lIns="0" tIns="0" rIns="0" bIns="0" rtlCol="0" anchor="t"/>
            <a:lstStyle/>
            <a:p>
              <a:pPr marL="0" indent="0" algn="l">
                <a:lnSpc>
                  <a:spcPts val="2100"/>
                </a:lnSpc>
                <a:buNone/>
              </a:pPr>
              <a:r>
                <a:rPr lang="en-US" sz="1300" dirty="0">
                  <a:solidFill>
                    <a:srgbClr val="49495A"/>
                  </a:solidFill>
                  <a:latin typeface="Times New Roman" panose="02020603050405020304" pitchFamily="18" charset="0"/>
                  <a:ea typeface="Open Sans" pitchFamily="34" charset="-122"/>
                  <a:cs typeface="Times New Roman" panose="02020603050405020304" pitchFamily="18" charset="0"/>
                </a:rPr>
                <a:t>The Smart Irrigation System operates through a seamless flow of data and control across various components:</a:t>
              </a:r>
              <a:endParaRPr lang="en-US" sz="1300" dirty="0">
                <a:latin typeface="Times New Roman" panose="02020603050405020304" pitchFamily="18" charset="0"/>
                <a:cs typeface="Times New Roman" panose="02020603050405020304" pitchFamily="18" charset="0"/>
              </a:endParaRPr>
            </a:p>
          </p:txBody>
        </p:sp>
        <p:pic>
          <p:nvPicPr>
            <p:cNvPr id="7" name="Image 0" descr="preencoded.png">
              <a:extLst>
                <a:ext uri="{FF2B5EF4-FFF2-40B4-BE49-F238E27FC236}">
                  <a16:creationId xmlns:a16="http://schemas.microsoft.com/office/drawing/2014/main" xmlns="" id="{46F20D52-9528-5CC4-03B4-26413830B78C}"/>
                </a:ext>
              </a:extLst>
            </p:cNvPr>
            <p:cNvPicPr>
              <a:picLocks noChangeAspect="1"/>
            </p:cNvPicPr>
            <p:nvPr/>
          </p:nvPicPr>
          <p:blipFill>
            <a:blip r:embed="rId2"/>
            <a:stretch>
              <a:fillRect/>
            </a:stretch>
          </p:blipFill>
          <p:spPr>
            <a:xfrm>
              <a:off x="583525" y="1767721"/>
              <a:ext cx="833676" cy="1000482"/>
            </a:xfrm>
            <a:prstGeom prst="rect">
              <a:avLst/>
            </a:prstGeom>
          </p:spPr>
        </p:pic>
        <p:sp>
          <p:nvSpPr>
            <p:cNvPr id="8" name="Text 2">
              <a:extLst>
                <a:ext uri="{FF2B5EF4-FFF2-40B4-BE49-F238E27FC236}">
                  <a16:creationId xmlns:a16="http://schemas.microsoft.com/office/drawing/2014/main" xmlns="" id="{DBBB8252-6640-CDE2-6363-149A41532BCA}"/>
                </a:ext>
              </a:extLst>
            </p:cNvPr>
            <p:cNvSpPr/>
            <p:nvPr/>
          </p:nvSpPr>
          <p:spPr>
            <a:xfrm>
              <a:off x="1667232" y="1934408"/>
              <a:ext cx="2084308" cy="260509"/>
            </a:xfrm>
            <a:prstGeom prst="rect">
              <a:avLst/>
            </a:prstGeom>
            <a:noFill/>
            <a:ln/>
          </p:spPr>
          <p:txBody>
            <a:bodyPr wrap="none" lIns="0" tIns="0" rIns="0" bIns="0" rtlCol="0" anchor="t"/>
            <a:lstStyle/>
            <a:p>
              <a:pPr marL="0" indent="0" algn="l">
                <a:lnSpc>
                  <a:spcPts val="2050"/>
                </a:lnSpc>
                <a:buNone/>
              </a:pPr>
              <a:r>
                <a:rPr lang="en-US" sz="1600" dirty="0">
                  <a:solidFill>
                    <a:srgbClr val="49495A"/>
                  </a:solidFill>
                  <a:latin typeface="Times New Roman" panose="02020603050405020304" pitchFamily="18" charset="0"/>
                  <a:ea typeface="Libre Baskerville" pitchFamily="34" charset="-122"/>
                  <a:cs typeface="Times New Roman" panose="02020603050405020304" pitchFamily="18" charset="0"/>
                </a:rPr>
                <a:t>Sensors</a:t>
              </a:r>
              <a:endParaRPr lang="en-US" sz="1600" dirty="0">
                <a:latin typeface="Times New Roman" panose="02020603050405020304" pitchFamily="18" charset="0"/>
                <a:cs typeface="Times New Roman" panose="02020603050405020304" pitchFamily="18" charset="0"/>
              </a:endParaRPr>
            </a:p>
          </p:txBody>
        </p:sp>
        <p:sp>
          <p:nvSpPr>
            <p:cNvPr id="9" name="Text 3">
              <a:extLst>
                <a:ext uri="{FF2B5EF4-FFF2-40B4-BE49-F238E27FC236}">
                  <a16:creationId xmlns:a16="http://schemas.microsoft.com/office/drawing/2014/main" xmlns="" id="{B8C3A5F2-377E-C3EE-5AC5-1E652EC79DB8}"/>
                </a:ext>
              </a:extLst>
            </p:cNvPr>
            <p:cNvSpPr/>
            <p:nvPr/>
          </p:nvSpPr>
          <p:spPr>
            <a:xfrm>
              <a:off x="1667232" y="2294930"/>
              <a:ext cx="12379643" cy="266819"/>
            </a:xfrm>
            <a:prstGeom prst="rect">
              <a:avLst/>
            </a:prstGeom>
            <a:noFill/>
            <a:ln/>
          </p:spPr>
          <p:txBody>
            <a:bodyPr wrap="none" lIns="0" tIns="0" rIns="0" bIns="0" rtlCol="0" anchor="t"/>
            <a:lstStyle/>
            <a:p>
              <a:pPr marL="0" indent="0" algn="l">
                <a:lnSpc>
                  <a:spcPts val="2100"/>
                </a:lnSpc>
                <a:buNone/>
              </a:pPr>
              <a:r>
                <a:rPr lang="en-US" sz="1300" dirty="0">
                  <a:solidFill>
                    <a:srgbClr val="49495A"/>
                  </a:solidFill>
                  <a:latin typeface="Times New Roman" panose="02020603050405020304" pitchFamily="18" charset="0"/>
                  <a:ea typeface="Open Sans" pitchFamily="34" charset="-122"/>
                  <a:cs typeface="Times New Roman" panose="02020603050405020304" pitchFamily="18" charset="0"/>
                </a:rPr>
                <a:t>Soil Moisture, Temperature, Humidity sensors collect real-time data from the field.</a:t>
              </a:r>
              <a:endParaRPr lang="en-US" sz="1300" dirty="0">
                <a:latin typeface="Times New Roman" panose="02020603050405020304" pitchFamily="18" charset="0"/>
                <a:cs typeface="Times New Roman" panose="02020603050405020304" pitchFamily="18" charset="0"/>
              </a:endParaRPr>
            </a:p>
          </p:txBody>
        </p:sp>
        <p:pic>
          <p:nvPicPr>
            <p:cNvPr id="10" name="Image 1" descr="preencoded.png">
              <a:extLst>
                <a:ext uri="{FF2B5EF4-FFF2-40B4-BE49-F238E27FC236}">
                  <a16:creationId xmlns:a16="http://schemas.microsoft.com/office/drawing/2014/main" xmlns="" id="{98F9AEAD-C30C-D55A-4DA9-F64203F14FC0}"/>
                </a:ext>
              </a:extLst>
            </p:cNvPr>
            <p:cNvPicPr>
              <a:picLocks noChangeAspect="1"/>
            </p:cNvPicPr>
            <p:nvPr/>
          </p:nvPicPr>
          <p:blipFill>
            <a:blip r:embed="rId3"/>
            <a:stretch>
              <a:fillRect/>
            </a:stretch>
          </p:blipFill>
          <p:spPr>
            <a:xfrm>
              <a:off x="583525" y="2768203"/>
              <a:ext cx="833676" cy="1000482"/>
            </a:xfrm>
            <a:prstGeom prst="rect">
              <a:avLst/>
            </a:prstGeom>
          </p:spPr>
        </p:pic>
        <p:sp>
          <p:nvSpPr>
            <p:cNvPr id="11" name="Text 4">
              <a:extLst>
                <a:ext uri="{FF2B5EF4-FFF2-40B4-BE49-F238E27FC236}">
                  <a16:creationId xmlns:a16="http://schemas.microsoft.com/office/drawing/2014/main" xmlns="" id="{60719245-65F7-A41A-1A7C-A629D1D6D9F5}"/>
                </a:ext>
              </a:extLst>
            </p:cNvPr>
            <p:cNvSpPr/>
            <p:nvPr/>
          </p:nvSpPr>
          <p:spPr>
            <a:xfrm>
              <a:off x="1667232" y="2934891"/>
              <a:ext cx="2084308" cy="260509"/>
            </a:xfrm>
            <a:prstGeom prst="rect">
              <a:avLst/>
            </a:prstGeom>
            <a:noFill/>
            <a:ln/>
          </p:spPr>
          <p:txBody>
            <a:bodyPr wrap="none" lIns="0" tIns="0" rIns="0" bIns="0" rtlCol="0" anchor="t"/>
            <a:lstStyle/>
            <a:p>
              <a:pPr marL="0" indent="0" algn="l">
                <a:lnSpc>
                  <a:spcPts val="2050"/>
                </a:lnSpc>
                <a:buNone/>
              </a:pPr>
              <a:r>
                <a:rPr lang="en-US" sz="1600" dirty="0">
                  <a:solidFill>
                    <a:srgbClr val="49495A"/>
                  </a:solidFill>
                  <a:latin typeface="Times New Roman" panose="02020603050405020304" pitchFamily="18" charset="0"/>
                  <a:ea typeface="Libre Baskerville" pitchFamily="34" charset="-122"/>
                  <a:cs typeface="Times New Roman" panose="02020603050405020304" pitchFamily="18" charset="0"/>
                </a:rPr>
                <a:t>Microcontroller</a:t>
              </a:r>
              <a:endParaRPr lang="en-US" sz="1600" dirty="0">
                <a:latin typeface="Times New Roman" panose="02020603050405020304" pitchFamily="18" charset="0"/>
                <a:cs typeface="Times New Roman" panose="02020603050405020304" pitchFamily="18" charset="0"/>
              </a:endParaRPr>
            </a:p>
          </p:txBody>
        </p:sp>
        <p:sp>
          <p:nvSpPr>
            <p:cNvPr id="12" name="Text 5">
              <a:extLst>
                <a:ext uri="{FF2B5EF4-FFF2-40B4-BE49-F238E27FC236}">
                  <a16:creationId xmlns:a16="http://schemas.microsoft.com/office/drawing/2014/main" xmlns="" id="{AF5166CA-490A-EDCC-38E5-1F8517656A47}"/>
                </a:ext>
              </a:extLst>
            </p:cNvPr>
            <p:cNvSpPr/>
            <p:nvPr/>
          </p:nvSpPr>
          <p:spPr>
            <a:xfrm>
              <a:off x="1667232" y="3295412"/>
              <a:ext cx="12379643" cy="266819"/>
            </a:xfrm>
            <a:prstGeom prst="rect">
              <a:avLst/>
            </a:prstGeom>
            <a:noFill/>
            <a:ln/>
          </p:spPr>
          <p:txBody>
            <a:bodyPr wrap="none" lIns="0" tIns="0" rIns="0" bIns="0" rtlCol="0" anchor="t"/>
            <a:lstStyle/>
            <a:p>
              <a:pPr marL="0" indent="0" algn="l">
                <a:lnSpc>
                  <a:spcPts val="2100"/>
                </a:lnSpc>
                <a:buNone/>
              </a:pPr>
              <a:r>
                <a:rPr lang="en-US" sz="1300" dirty="0">
                  <a:solidFill>
                    <a:srgbClr val="49495A"/>
                  </a:solidFill>
                  <a:latin typeface="Times New Roman" panose="02020603050405020304" pitchFamily="18" charset="0"/>
                  <a:ea typeface="Open Sans" pitchFamily="34" charset="-122"/>
                  <a:cs typeface="Times New Roman" panose="02020603050405020304" pitchFamily="18" charset="0"/>
                </a:rPr>
                <a:t>Arduino/ESP32 gathers data and communicates with the backend.</a:t>
              </a:r>
              <a:endParaRPr lang="en-US" sz="1300" dirty="0">
                <a:latin typeface="Times New Roman" panose="02020603050405020304" pitchFamily="18" charset="0"/>
                <a:cs typeface="Times New Roman" panose="02020603050405020304" pitchFamily="18" charset="0"/>
              </a:endParaRPr>
            </a:p>
          </p:txBody>
        </p:sp>
        <p:pic>
          <p:nvPicPr>
            <p:cNvPr id="13" name="Image 2" descr="preencoded.png">
              <a:extLst>
                <a:ext uri="{FF2B5EF4-FFF2-40B4-BE49-F238E27FC236}">
                  <a16:creationId xmlns:a16="http://schemas.microsoft.com/office/drawing/2014/main" xmlns="" id="{96371AEA-C7B8-EE4E-539B-C80E1AD27D97}"/>
                </a:ext>
              </a:extLst>
            </p:cNvPr>
            <p:cNvPicPr>
              <a:picLocks noChangeAspect="1"/>
            </p:cNvPicPr>
            <p:nvPr/>
          </p:nvPicPr>
          <p:blipFill>
            <a:blip r:embed="rId4"/>
            <a:stretch>
              <a:fillRect/>
            </a:stretch>
          </p:blipFill>
          <p:spPr>
            <a:xfrm>
              <a:off x="583525" y="3768685"/>
              <a:ext cx="833676" cy="1000482"/>
            </a:xfrm>
            <a:prstGeom prst="rect">
              <a:avLst/>
            </a:prstGeom>
          </p:spPr>
        </p:pic>
        <p:sp>
          <p:nvSpPr>
            <p:cNvPr id="14" name="Text 6">
              <a:extLst>
                <a:ext uri="{FF2B5EF4-FFF2-40B4-BE49-F238E27FC236}">
                  <a16:creationId xmlns:a16="http://schemas.microsoft.com/office/drawing/2014/main" xmlns="" id="{CEE24383-0CE0-BF04-25FE-6D76F4AFE618}"/>
                </a:ext>
              </a:extLst>
            </p:cNvPr>
            <p:cNvSpPr/>
            <p:nvPr/>
          </p:nvSpPr>
          <p:spPr>
            <a:xfrm>
              <a:off x="1667232" y="3935373"/>
              <a:ext cx="2084308" cy="260509"/>
            </a:xfrm>
            <a:prstGeom prst="rect">
              <a:avLst/>
            </a:prstGeom>
            <a:noFill/>
            <a:ln/>
          </p:spPr>
          <p:txBody>
            <a:bodyPr wrap="none" lIns="0" tIns="0" rIns="0" bIns="0" rtlCol="0" anchor="t"/>
            <a:lstStyle/>
            <a:p>
              <a:pPr marL="0" indent="0" algn="l">
                <a:lnSpc>
                  <a:spcPts val="2050"/>
                </a:lnSpc>
                <a:buNone/>
              </a:pPr>
              <a:r>
                <a:rPr lang="en-US" sz="1600" dirty="0">
                  <a:solidFill>
                    <a:srgbClr val="49495A"/>
                  </a:solidFill>
                  <a:latin typeface="Times New Roman" panose="02020603050405020304" pitchFamily="18" charset="0"/>
                  <a:ea typeface="Libre Baskerville" pitchFamily="34" charset="-122"/>
                  <a:cs typeface="Times New Roman" panose="02020603050405020304" pitchFamily="18" charset="0"/>
                </a:rPr>
                <a:t>Data Collection</a:t>
              </a:r>
              <a:endParaRPr lang="en-US" sz="1600" dirty="0">
                <a:latin typeface="Times New Roman" panose="02020603050405020304" pitchFamily="18" charset="0"/>
                <a:cs typeface="Times New Roman" panose="02020603050405020304" pitchFamily="18" charset="0"/>
              </a:endParaRPr>
            </a:p>
          </p:txBody>
        </p:sp>
        <p:sp>
          <p:nvSpPr>
            <p:cNvPr id="15" name="Text 7">
              <a:extLst>
                <a:ext uri="{FF2B5EF4-FFF2-40B4-BE49-F238E27FC236}">
                  <a16:creationId xmlns:a16="http://schemas.microsoft.com/office/drawing/2014/main" xmlns="" id="{F0B1D908-2A37-2098-D342-3955F5998C59}"/>
                </a:ext>
              </a:extLst>
            </p:cNvPr>
            <p:cNvSpPr/>
            <p:nvPr/>
          </p:nvSpPr>
          <p:spPr>
            <a:xfrm>
              <a:off x="1667232" y="4295894"/>
              <a:ext cx="12379643" cy="266819"/>
            </a:xfrm>
            <a:prstGeom prst="rect">
              <a:avLst/>
            </a:prstGeom>
            <a:noFill/>
            <a:ln/>
          </p:spPr>
          <p:txBody>
            <a:bodyPr wrap="none" lIns="0" tIns="0" rIns="0" bIns="0" rtlCol="0" anchor="t"/>
            <a:lstStyle/>
            <a:p>
              <a:pPr marL="0" indent="0" algn="l">
                <a:lnSpc>
                  <a:spcPts val="2100"/>
                </a:lnSpc>
                <a:buNone/>
              </a:pPr>
              <a:r>
                <a:rPr lang="en-US" sz="1300" dirty="0">
                  <a:solidFill>
                    <a:srgbClr val="49495A"/>
                  </a:solidFill>
                  <a:latin typeface="Times New Roman" panose="02020603050405020304" pitchFamily="18" charset="0"/>
                  <a:ea typeface="Open Sans" pitchFamily="34" charset="-122"/>
                  <a:cs typeface="Times New Roman" panose="02020603050405020304" pitchFamily="18" charset="0"/>
                </a:rPr>
                <a:t>Flask Backend/API receives and processes sensor data.</a:t>
              </a:r>
              <a:endParaRPr lang="en-US" sz="1300" dirty="0">
                <a:latin typeface="Times New Roman" panose="02020603050405020304" pitchFamily="18" charset="0"/>
                <a:cs typeface="Times New Roman" panose="02020603050405020304" pitchFamily="18" charset="0"/>
              </a:endParaRPr>
            </a:p>
          </p:txBody>
        </p:sp>
        <p:pic>
          <p:nvPicPr>
            <p:cNvPr id="16" name="Image 3" descr="preencoded.png">
              <a:extLst>
                <a:ext uri="{FF2B5EF4-FFF2-40B4-BE49-F238E27FC236}">
                  <a16:creationId xmlns:a16="http://schemas.microsoft.com/office/drawing/2014/main" xmlns="" id="{41B81E74-99D5-A251-FD11-50148BB02A16}"/>
                </a:ext>
              </a:extLst>
            </p:cNvPr>
            <p:cNvPicPr>
              <a:picLocks noChangeAspect="1"/>
            </p:cNvPicPr>
            <p:nvPr/>
          </p:nvPicPr>
          <p:blipFill>
            <a:blip r:embed="rId5"/>
            <a:stretch>
              <a:fillRect/>
            </a:stretch>
          </p:blipFill>
          <p:spPr>
            <a:xfrm>
              <a:off x="583525" y="4769168"/>
              <a:ext cx="833676" cy="1000482"/>
            </a:xfrm>
            <a:prstGeom prst="rect">
              <a:avLst/>
            </a:prstGeom>
          </p:spPr>
        </p:pic>
        <p:sp>
          <p:nvSpPr>
            <p:cNvPr id="17" name="Text 8">
              <a:extLst>
                <a:ext uri="{FF2B5EF4-FFF2-40B4-BE49-F238E27FC236}">
                  <a16:creationId xmlns:a16="http://schemas.microsoft.com/office/drawing/2014/main" xmlns="" id="{BBD4FB2C-0E26-E6ED-188B-55A1CD153D75}"/>
                </a:ext>
              </a:extLst>
            </p:cNvPr>
            <p:cNvSpPr/>
            <p:nvPr/>
          </p:nvSpPr>
          <p:spPr>
            <a:xfrm>
              <a:off x="1667232" y="4935855"/>
              <a:ext cx="2084308" cy="260509"/>
            </a:xfrm>
            <a:prstGeom prst="rect">
              <a:avLst/>
            </a:prstGeom>
            <a:noFill/>
            <a:ln/>
          </p:spPr>
          <p:txBody>
            <a:bodyPr wrap="none" lIns="0" tIns="0" rIns="0" bIns="0" rtlCol="0" anchor="t"/>
            <a:lstStyle/>
            <a:p>
              <a:pPr marL="0" indent="0" algn="l">
                <a:lnSpc>
                  <a:spcPts val="2050"/>
                </a:lnSpc>
                <a:buNone/>
              </a:pPr>
              <a:r>
                <a:rPr lang="en-US" sz="1600" dirty="0">
                  <a:solidFill>
                    <a:srgbClr val="49495A"/>
                  </a:solidFill>
                  <a:latin typeface="Times New Roman" panose="02020603050405020304" pitchFamily="18" charset="0"/>
                  <a:ea typeface="Libre Baskerville" pitchFamily="34" charset="-122"/>
                  <a:cs typeface="Times New Roman" panose="02020603050405020304" pitchFamily="18" charset="0"/>
                </a:rPr>
                <a:t>ML Model</a:t>
              </a:r>
              <a:endParaRPr lang="en-US" sz="1600" dirty="0">
                <a:latin typeface="Times New Roman" panose="02020603050405020304" pitchFamily="18" charset="0"/>
                <a:cs typeface="Times New Roman" panose="02020603050405020304" pitchFamily="18" charset="0"/>
              </a:endParaRPr>
            </a:p>
          </p:txBody>
        </p:sp>
        <p:sp>
          <p:nvSpPr>
            <p:cNvPr id="18" name="Text 9">
              <a:extLst>
                <a:ext uri="{FF2B5EF4-FFF2-40B4-BE49-F238E27FC236}">
                  <a16:creationId xmlns:a16="http://schemas.microsoft.com/office/drawing/2014/main" xmlns="" id="{AF014C31-E0FD-D3D9-36D1-5159C64A6240}"/>
                </a:ext>
              </a:extLst>
            </p:cNvPr>
            <p:cNvSpPr/>
            <p:nvPr/>
          </p:nvSpPr>
          <p:spPr>
            <a:xfrm>
              <a:off x="1667232" y="5296376"/>
              <a:ext cx="12379643" cy="266819"/>
            </a:xfrm>
            <a:prstGeom prst="rect">
              <a:avLst/>
            </a:prstGeom>
            <a:noFill/>
            <a:ln/>
          </p:spPr>
          <p:txBody>
            <a:bodyPr wrap="none" lIns="0" tIns="0" rIns="0" bIns="0" rtlCol="0" anchor="t"/>
            <a:lstStyle/>
            <a:p>
              <a:pPr marL="0" indent="0" algn="l">
                <a:lnSpc>
                  <a:spcPts val="2100"/>
                </a:lnSpc>
                <a:buNone/>
              </a:pPr>
              <a:r>
                <a:rPr lang="en-US" sz="1300" dirty="0">
                  <a:solidFill>
                    <a:srgbClr val="49495A"/>
                  </a:solidFill>
                  <a:latin typeface="Times New Roman" panose="02020603050405020304" pitchFamily="18" charset="0"/>
                  <a:ea typeface="Open Sans" pitchFamily="34" charset="-122"/>
                  <a:cs typeface="Times New Roman" panose="02020603050405020304" pitchFamily="18" charset="0"/>
                </a:rPr>
                <a:t>Prediction Engine (Streamlit Interface) uses trained ML model to determine irrigation needs.</a:t>
              </a:r>
              <a:endParaRPr lang="en-US" sz="1300" dirty="0">
                <a:latin typeface="Times New Roman" panose="02020603050405020304" pitchFamily="18" charset="0"/>
                <a:cs typeface="Times New Roman" panose="02020603050405020304" pitchFamily="18" charset="0"/>
              </a:endParaRPr>
            </a:p>
          </p:txBody>
        </p:sp>
        <p:pic>
          <p:nvPicPr>
            <p:cNvPr id="19" name="Image 4" descr="preencoded.png">
              <a:extLst>
                <a:ext uri="{FF2B5EF4-FFF2-40B4-BE49-F238E27FC236}">
                  <a16:creationId xmlns:a16="http://schemas.microsoft.com/office/drawing/2014/main" xmlns="" id="{176D7FCF-B9AB-1AA1-1CC3-D56CFC92D2E4}"/>
                </a:ext>
              </a:extLst>
            </p:cNvPr>
            <p:cNvPicPr>
              <a:picLocks noChangeAspect="1"/>
            </p:cNvPicPr>
            <p:nvPr/>
          </p:nvPicPr>
          <p:blipFill>
            <a:blip r:embed="rId6"/>
            <a:stretch>
              <a:fillRect/>
            </a:stretch>
          </p:blipFill>
          <p:spPr>
            <a:xfrm>
              <a:off x="583525" y="5769650"/>
              <a:ext cx="833676" cy="1000482"/>
            </a:xfrm>
            <a:prstGeom prst="rect">
              <a:avLst/>
            </a:prstGeom>
          </p:spPr>
        </p:pic>
        <p:sp>
          <p:nvSpPr>
            <p:cNvPr id="20" name="Text 10">
              <a:extLst>
                <a:ext uri="{FF2B5EF4-FFF2-40B4-BE49-F238E27FC236}">
                  <a16:creationId xmlns:a16="http://schemas.microsoft.com/office/drawing/2014/main" xmlns="" id="{CC440C1E-37D0-2AE5-E1C5-615458181B6A}"/>
                </a:ext>
              </a:extLst>
            </p:cNvPr>
            <p:cNvSpPr/>
            <p:nvPr/>
          </p:nvSpPr>
          <p:spPr>
            <a:xfrm>
              <a:off x="1667232" y="5936337"/>
              <a:ext cx="2228493" cy="260509"/>
            </a:xfrm>
            <a:prstGeom prst="rect">
              <a:avLst/>
            </a:prstGeom>
            <a:noFill/>
            <a:ln/>
          </p:spPr>
          <p:txBody>
            <a:bodyPr wrap="none" lIns="0" tIns="0" rIns="0" bIns="0" rtlCol="0" anchor="t"/>
            <a:lstStyle/>
            <a:p>
              <a:pPr marL="0" indent="0" algn="l">
                <a:lnSpc>
                  <a:spcPts val="2050"/>
                </a:lnSpc>
                <a:buNone/>
              </a:pPr>
              <a:r>
                <a:rPr lang="en-US" sz="1600" dirty="0">
                  <a:solidFill>
                    <a:srgbClr val="49495A"/>
                  </a:solidFill>
                  <a:latin typeface="Times New Roman" panose="02020603050405020304" pitchFamily="18" charset="0"/>
                  <a:ea typeface="Libre Baskerville" pitchFamily="34" charset="-122"/>
                  <a:cs typeface="Times New Roman" panose="02020603050405020304" pitchFamily="18" charset="0"/>
                </a:rPr>
                <a:t>Water Pump Control</a:t>
              </a:r>
              <a:endParaRPr lang="en-US" sz="1600" dirty="0">
                <a:latin typeface="Times New Roman" panose="02020603050405020304" pitchFamily="18" charset="0"/>
                <a:cs typeface="Times New Roman" panose="02020603050405020304" pitchFamily="18" charset="0"/>
              </a:endParaRPr>
            </a:p>
          </p:txBody>
        </p:sp>
        <p:sp>
          <p:nvSpPr>
            <p:cNvPr id="21" name="Text 11">
              <a:extLst>
                <a:ext uri="{FF2B5EF4-FFF2-40B4-BE49-F238E27FC236}">
                  <a16:creationId xmlns:a16="http://schemas.microsoft.com/office/drawing/2014/main" xmlns="" id="{CA7DC8D5-3444-72E9-186B-2D205AD4F567}"/>
                </a:ext>
              </a:extLst>
            </p:cNvPr>
            <p:cNvSpPr/>
            <p:nvPr/>
          </p:nvSpPr>
          <p:spPr>
            <a:xfrm>
              <a:off x="1667232" y="6296858"/>
              <a:ext cx="12379643" cy="266819"/>
            </a:xfrm>
            <a:prstGeom prst="rect">
              <a:avLst/>
            </a:prstGeom>
            <a:noFill/>
            <a:ln/>
          </p:spPr>
          <p:txBody>
            <a:bodyPr wrap="none" lIns="0" tIns="0" rIns="0" bIns="0" rtlCol="0" anchor="t"/>
            <a:lstStyle/>
            <a:p>
              <a:pPr marL="0" indent="0" algn="l">
                <a:lnSpc>
                  <a:spcPts val="2100"/>
                </a:lnSpc>
                <a:buNone/>
              </a:pPr>
              <a:r>
                <a:rPr lang="en-US" sz="1300" dirty="0">
                  <a:solidFill>
                    <a:srgbClr val="49495A"/>
                  </a:solidFill>
                  <a:latin typeface="Times New Roman" panose="02020603050405020304" pitchFamily="18" charset="0"/>
                  <a:ea typeface="Open Sans" pitchFamily="34" charset="-122"/>
                  <a:cs typeface="Times New Roman" panose="02020603050405020304" pitchFamily="18" charset="0"/>
                </a:rPr>
                <a:t>Relay activates/deactivates the water pump based on ML model predictions.</a:t>
              </a:r>
              <a:endParaRPr lang="en-US" sz="1300" dirty="0">
                <a:latin typeface="Times New Roman" panose="02020603050405020304" pitchFamily="18" charset="0"/>
                <a:cs typeface="Times New Roman" panose="02020603050405020304" pitchFamily="18" charset="0"/>
              </a:endParaRPr>
            </a:p>
          </p:txBody>
        </p:sp>
        <p:pic>
          <p:nvPicPr>
            <p:cNvPr id="22" name="Image 5" descr="preencoded.png">
              <a:extLst>
                <a:ext uri="{FF2B5EF4-FFF2-40B4-BE49-F238E27FC236}">
                  <a16:creationId xmlns:a16="http://schemas.microsoft.com/office/drawing/2014/main" xmlns="" id="{6AF3A850-69E2-DEB1-452F-15593EE6216B}"/>
                </a:ext>
              </a:extLst>
            </p:cNvPr>
            <p:cNvPicPr>
              <a:picLocks noChangeAspect="1"/>
            </p:cNvPicPr>
            <p:nvPr/>
          </p:nvPicPr>
          <p:blipFill>
            <a:blip r:embed="rId7"/>
            <a:stretch>
              <a:fillRect/>
            </a:stretch>
          </p:blipFill>
          <p:spPr>
            <a:xfrm>
              <a:off x="583525" y="6770132"/>
              <a:ext cx="833676" cy="1000482"/>
            </a:xfrm>
            <a:prstGeom prst="rect">
              <a:avLst/>
            </a:prstGeom>
          </p:spPr>
        </p:pic>
        <p:sp>
          <p:nvSpPr>
            <p:cNvPr id="23" name="Text 12">
              <a:extLst>
                <a:ext uri="{FF2B5EF4-FFF2-40B4-BE49-F238E27FC236}">
                  <a16:creationId xmlns:a16="http://schemas.microsoft.com/office/drawing/2014/main" xmlns="" id="{01210295-B4B9-250D-BD9C-2276E51644A1}"/>
                </a:ext>
              </a:extLst>
            </p:cNvPr>
            <p:cNvSpPr/>
            <p:nvPr/>
          </p:nvSpPr>
          <p:spPr>
            <a:xfrm>
              <a:off x="1667232" y="6936819"/>
              <a:ext cx="2237780" cy="260509"/>
            </a:xfrm>
            <a:prstGeom prst="rect">
              <a:avLst/>
            </a:prstGeom>
            <a:noFill/>
            <a:ln/>
          </p:spPr>
          <p:txBody>
            <a:bodyPr wrap="none" lIns="0" tIns="0" rIns="0" bIns="0" rtlCol="0" anchor="t"/>
            <a:lstStyle/>
            <a:p>
              <a:pPr marL="0" indent="0" algn="l">
                <a:lnSpc>
                  <a:spcPts val="2050"/>
                </a:lnSpc>
                <a:buNone/>
              </a:pPr>
              <a:r>
                <a:rPr lang="en-US" sz="1600" dirty="0">
                  <a:solidFill>
                    <a:srgbClr val="49495A"/>
                  </a:solidFill>
                  <a:latin typeface="Times New Roman" panose="02020603050405020304" pitchFamily="18" charset="0"/>
                  <a:ea typeface="Libre Baskerville" pitchFamily="34" charset="-122"/>
                  <a:cs typeface="Times New Roman" panose="02020603050405020304" pitchFamily="18" charset="0"/>
                </a:rPr>
                <a:t>Web/App Dashboard</a:t>
              </a:r>
              <a:endParaRPr lang="en-US" sz="1600" dirty="0">
                <a:latin typeface="Times New Roman" panose="02020603050405020304" pitchFamily="18" charset="0"/>
                <a:cs typeface="Times New Roman" panose="02020603050405020304" pitchFamily="18" charset="0"/>
              </a:endParaRPr>
            </a:p>
          </p:txBody>
        </p:sp>
        <p:sp>
          <p:nvSpPr>
            <p:cNvPr id="24" name="Text 13">
              <a:extLst>
                <a:ext uri="{FF2B5EF4-FFF2-40B4-BE49-F238E27FC236}">
                  <a16:creationId xmlns:a16="http://schemas.microsoft.com/office/drawing/2014/main" xmlns="" id="{51429051-48AF-F62E-CD47-19B7E451AF4F}"/>
                </a:ext>
              </a:extLst>
            </p:cNvPr>
            <p:cNvSpPr/>
            <p:nvPr/>
          </p:nvSpPr>
          <p:spPr>
            <a:xfrm>
              <a:off x="1667232" y="7297341"/>
              <a:ext cx="12379643" cy="266819"/>
            </a:xfrm>
            <a:prstGeom prst="rect">
              <a:avLst/>
            </a:prstGeom>
            <a:noFill/>
            <a:ln/>
          </p:spPr>
          <p:txBody>
            <a:bodyPr wrap="none" lIns="0" tIns="0" rIns="0" bIns="0" rtlCol="0" anchor="t"/>
            <a:lstStyle/>
            <a:p>
              <a:pPr marL="0" indent="0" algn="l">
                <a:lnSpc>
                  <a:spcPts val="2100"/>
                </a:lnSpc>
                <a:buNone/>
              </a:pPr>
              <a:r>
                <a:rPr lang="en-US" sz="1300" dirty="0">
                  <a:solidFill>
                    <a:srgbClr val="49495A"/>
                  </a:solidFill>
                  <a:latin typeface="Times New Roman" panose="02020603050405020304" pitchFamily="18" charset="0"/>
                  <a:ea typeface="Open Sans" pitchFamily="34" charset="-122"/>
                  <a:cs typeface="Times New Roman" panose="02020603050405020304" pitchFamily="18" charset="0"/>
                </a:rPr>
                <a:t>Provides a user interface to monitor and control the irrigation system.</a:t>
              </a:r>
              <a:endParaRPr lang="en-US" sz="13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359560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43F6764B-21BB-C2DC-B5A1-6A2D218BFD12}"/>
              </a:ext>
            </a:extLst>
          </p:cNvPr>
          <p:cNvSpPr>
            <a:spLocks noGrp="1"/>
          </p:cNvSpPr>
          <p:nvPr>
            <p:ph type="title"/>
          </p:nvPr>
        </p:nvSpPr>
        <p:spPr>
          <a:xfrm>
            <a:off x="311700" y="323105"/>
            <a:ext cx="8520600" cy="572700"/>
          </a:xfrm>
        </p:spPr>
        <p:txBody>
          <a:bodyPr/>
          <a:lstStyle/>
          <a:p>
            <a:r>
              <a:rPr lang="en-IN" sz="2400" dirty="0">
                <a:solidFill>
                  <a:srgbClr val="002060"/>
                </a:solidFill>
                <a:latin typeface="Times New Roman" panose="02020603050405020304" pitchFamily="18" charset="0"/>
                <a:cs typeface="Times New Roman" panose="02020603050405020304" pitchFamily="18" charset="0"/>
              </a:rPr>
              <a:t>Result / Outcomes</a:t>
            </a:r>
            <a:endParaRPr lang="en-US" dirty="0">
              <a:latin typeface="Times New Roman" panose="02020603050405020304" pitchFamily="18" charset="0"/>
              <a:cs typeface="Times New Roman" panose="02020603050405020304" pitchFamily="18" charset="0"/>
            </a:endParaRPr>
          </a:p>
        </p:txBody>
      </p:sp>
      <p:grpSp>
        <p:nvGrpSpPr>
          <p:cNvPr id="25" name="Group 24">
            <a:extLst>
              <a:ext uri="{FF2B5EF4-FFF2-40B4-BE49-F238E27FC236}">
                <a16:creationId xmlns:a16="http://schemas.microsoft.com/office/drawing/2014/main" xmlns="" id="{8761211A-D29C-CBDC-6808-A5599D6612BB}"/>
              </a:ext>
            </a:extLst>
          </p:cNvPr>
          <p:cNvGrpSpPr/>
          <p:nvPr/>
        </p:nvGrpSpPr>
        <p:grpSpPr>
          <a:xfrm>
            <a:off x="311700" y="820475"/>
            <a:ext cx="5984240" cy="3766710"/>
            <a:chOff x="864037" y="2442091"/>
            <a:chExt cx="7415927" cy="4185825"/>
          </a:xfrm>
        </p:grpSpPr>
        <p:sp>
          <p:nvSpPr>
            <p:cNvPr id="28" name="Text 1">
              <a:extLst>
                <a:ext uri="{FF2B5EF4-FFF2-40B4-BE49-F238E27FC236}">
                  <a16:creationId xmlns:a16="http://schemas.microsoft.com/office/drawing/2014/main" xmlns="" id="{88575E73-412C-C122-0E0D-9C65C7D5F9E8}"/>
                </a:ext>
              </a:extLst>
            </p:cNvPr>
            <p:cNvSpPr/>
            <p:nvPr/>
          </p:nvSpPr>
          <p:spPr>
            <a:xfrm>
              <a:off x="864037" y="2442091"/>
              <a:ext cx="7415927" cy="790099"/>
            </a:xfrm>
            <a:prstGeom prst="rect">
              <a:avLst/>
            </a:prstGeom>
            <a:noFill/>
            <a:ln/>
          </p:spPr>
          <p:txBody>
            <a:bodyPr wrap="square" lIns="0" tIns="0" rIns="0" bIns="0" rtlCol="0" anchor="t"/>
            <a:lstStyle/>
            <a:p>
              <a:pPr marL="0" indent="0" algn="l">
                <a:lnSpc>
                  <a:spcPts val="3100"/>
                </a:lnSpc>
                <a:buNone/>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The project has achieved significant milestones and demonstrated promising results:</a:t>
              </a:r>
              <a:endParaRPr lang="en-US" sz="1600" dirty="0">
                <a:latin typeface="Times New Roman" panose="02020603050405020304" pitchFamily="18" charset="0"/>
                <a:cs typeface="Times New Roman" panose="02020603050405020304" pitchFamily="18" charset="0"/>
              </a:endParaRPr>
            </a:p>
          </p:txBody>
        </p:sp>
        <p:sp>
          <p:nvSpPr>
            <p:cNvPr id="29" name="Text 2">
              <a:extLst>
                <a:ext uri="{FF2B5EF4-FFF2-40B4-BE49-F238E27FC236}">
                  <a16:creationId xmlns:a16="http://schemas.microsoft.com/office/drawing/2014/main" xmlns="" id="{51F82E61-EDA4-3247-F36A-FC511F3CDE3B}"/>
                </a:ext>
              </a:extLst>
            </p:cNvPr>
            <p:cNvSpPr/>
            <p:nvPr/>
          </p:nvSpPr>
          <p:spPr>
            <a:xfrm>
              <a:off x="864037" y="3303560"/>
              <a:ext cx="7415927" cy="790099"/>
            </a:xfrm>
            <a:prstGeom prst="rect">
              <a:avLst/>
            </a:prstGeom>
            <a:noFill/>
            <a:ln/>
          </p:spPr>
          <p:txBody>
            <a:bodyPr wrap="square" lIns="0" tIns="0" rIns="0" bIns="0" rtlCol="0" anchor="t"/>
            <a:lstStyle/>
            <a:p>
              <a:pPr marL="342900" indent="-342900" algn="l">
                <a:lnSpc>
                  <a:spcPts val="3100"/>
                </a:lnSpc>
                <a:buSzPct val="100000"/>
                <a:buChar char="•"/>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Developed a working prototype with seamless sensor-to-dashboard integration, accessible at unknown link</a:t>
              </a:r>
              <a:endParaRPr lang="en-US" sz="1600" dirty="0">
                <a:latin typeface="Times New Roman" panose="02020603050405020304" pitchFamily="18" charset="0"/>
                <a:cs typeface="Times New Roman" panose="02020603050405020304" pitchFamily="18" charset="0"/>
              </a:endParaRPr>
            </a:p>
          </p:txBody>
        </p:sp>
        <p:sp>
          <p:nvSpPr>
            <p:cNvPr id="30" name="Text 3">
              <a:extLst>
                <a:ext uri="{FF2B5EF4-FFF2-40B4-BE49-F238E27FC236}">
                  <a16:creationId xmlns:a16="http://schemas.microsoft.com/office/drawing/2014/main" xmlns="" id="{1AE96473-C4A2-5D11-F87F-050EC56AE9E8}"/>
                </a:ext>
              </a:extLst>
            </p:cNvPr>
            <p:cNvSpPr/>
            <p:nvPr/>
          </p:nvSpPr>
          <p:spPr>
            <a:xfrm>
              <a:off x="864037" y="4148312"/>
              <a:ext cx="7415927" cy="790099"/>
            </a:xfrm>
            <a:prstGeom prst="rect">
              <a:avLst/>
            </a:prstGeom>
            <a:noFill/>
            <a:ln/>
          </p:spPr>
          <p:txBody>
            <a:bodyPr wrap="square" lIns="0" tIns="0" rIns="0" bIns="0" rtlCol="0" anchor="t"/>
            <a:lstStyle/>
            <a:p>
              <a:pPr marL="342900" indent="-342900" algn="l">
                <a:lnSpc>
                  <a:spcPts val="3100"/>
                </a:lnSpc>
                <a:buSzPct val="100000"/>
                <a:buChar char="•"/>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Achieved </a:t>
              </a:r>
              <a:r>
                <a:rPr lang="en-US" sz="1600" dirty="0" smtClean="0">
                  <a:solidFill>
                    <a:srgbClr val="49495A"/>
                  </a:solidFill>
                  <a:latin typeface="Times New Roman" panose="02020603050405020304" pitchFamily="18" charset="0"/>
                  <a:ea typeface="Open Sans" pitchFamily="34" charset="-122"/>
                  <a:cs typeface="Times New Roman" panose="02020603050405020304" pitchFamily="18" charset="0"/>
                </a:rPr>
                <a:t>80 - 85% </a:t>
              </a: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accuracy in ML model predictions, ensuring reliable irrigation scheduling.</a:t>
              </a:r>
              <a:endParaRPr lang="en-US" sz="1600" dirty="0">
                <a:latin typeface="Times New Roman" panose="02020603050405020304" pitchFamily="18" charset="0"/>
                <a:cs typeface="Times New Roman" panose="02020603050405020304" pitchFamily="18" charset="0"/>
              </a:endParaRPr>
            </a:p>
          </p:txBody>
        </p:sp>
        <p:sp>
          <p:nvSpPr>
            <p:cNvPr id="31" name="Text 4">
              <a:extLst>
                <a:ext uri="{FF2B5EF4-FFF2-40B4-BE49-F238E27FC236}">
                  <a16:creationId xmlns:a16="http://schemas.microsoft.com/office/drawing/2014/main" xmlns="" id="{F98294FB-03D9-5F9D-8033-D729428E6775}"/>
                </a:ext>
              </a:extLst>
            </p:cNvPr>
            <p:cNvSpPr/>
            <p:nvPr/>
          </p:nvSpPr>
          <p:spPr>
            <a:xfrm>
              <a:off x="864037" y="4993064"/>
              <a:ext cx="7415927" cy="790099"/>
            </a:xfrm>
            <a:prstGeom prst="rect">
              <a:avLst/>
            </a:prstGeom>
            <a:noFill/>
            <a:ln/>
          </p:spPr>
          <p:txBody>
            <a:bodyPr wrap="square" lIns="0" tIns="0" rIns="0" bIns="0" rtlCol="0" anchor="t"/>
            <a:lstStyle/>
            <a:p>
              <a:pPr marL="342900" indent="-342900" algn="l">
                <a:lnSpc>
                  <a:spcPts val="3100"/>
                </a:lnSpc>
                <a:buSzPct val="100000"/>
                <a:buChar char="•"/>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Reduced unnecessary irrigation events in testing environment, demonstrating water conservation potential.</a:t>
              </a:r>
              <a:endParaRPr lang="en-US" sz="1600" dirty="0">
                <a:latin typeface="Times New Roman" panose="02020603050405020304" pitchFamily="18" charset="0"/>
                <a:cs typeface="Times New Roman" panose="02020603050405020304" pitchFamily="18" charset="0"/>
              </a:endParaRPr>
            </a:p>
          </p:txBody>
        </p:sp>
        <p:sp>
          <p:nvSpPr>
            <p:cNvPr id="32" name="Text 5">
              <a:extLst>
                <a:ext uri="{FF2B5EF4-FFF2-40B4-BE49-F238E27FC236}">
                  <a16:creationId xmlns:a16="http://schemas.microsoft.com/office/drawing/2014/main" xmlns="" id="{36D8B83B-DF18-3FFF-B614-4ACC922C4DFB}"/>
                </a:ext>
              </a:extLst>
            </p:cNvPr>
            <p:cNvSpPr/>
            <p:nvPr/>
          </p:nvSpPr>
          <p:spPr>
            <a:xfrm>
              <a:off x="864037" y="5837817"/>
              <a:ext cx="7415927" cy="790099"/>
            </a:xfrm>
            <a:prstGeom prst="rect">
              <a:avLst/>
            </a:prstGeom>
            <a:noFill/>
            <a:ln/>
          </p:spPr>
          <p:txBody>
            <a:bodyPr wrap="square" lIns="0" tIns="0" rIns="0" bIns="0" rtlCol="0" anchor="t"/>
            <a:lstStyle/>
            <a:p>
              <a:pPr marL="342900" indent="-342900" algn="l">
                <a:lnSpc>
                  <a:spcPts val="3100"/>
                </a:lnSpc>
                <a:buSzPct val="100000"/>
                <a:buChar char="•"/>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Successfully tested the system with different crop-soil combinations, validating its adaptability.</a:t>
              </a:r>
              <a:endParaRPr lang="en-US" sz="1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201607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43F6764B-21BB-C2DC-B5A1-6A2D218BFD12}"/>
              </a:ext>
            </a:extLst>
          </p:cNvPr>
          <p:cNvSpPr>
            <a:spLocks noGrp="1"/>
          </p:cNvSpPr>
          <p:nvPr>
            <p:ph type="title"/>
          </p:nvPr>
        </p:nvSpPr>
        <p:spPr/>
        <p:txBody>
          <a:bodyPr/>
          <a:lstStyle/>
          <a:p>
            <a:r>
              <a:rPr lang="en-IN" sz="2400">
                <a:solidFill>
                  <a:srgbClr val="002060"/>
                </a:solidFill>
                <a:latin typeface="Times New Roman" panose="02020603050405020304" pitchFamily="18" charset="0"/>
                <a:cs typeface="Times New Roman" panose="02020603050405020304" pitchFamily="18" charset="0"/>
              </a:rPr>
              <a:t>Conclusion</a:t>
            </a:r>
          </a:p>
        </p:txBody>
      </p:sp>
      <p:grpSp>
        <p:nvGrpSpPr>
          <p:cNvPr id="2" name="Group 1">
            <a:extLst>
              <a:ext uri="{FF2B5EF4-FFF2-40B4-BE49-F238E27FC236}">
                <a16:creationId xmlns:a16="http://schemas.microsoft.com/office/drawing/2014/main" xmlns="" id="{2B043DB3-60CB-F9AB-28DD-EB59BB0B7213}"/>
              </a:ext>
            </a:extLst>
          </p:cNvPr>
          <p:cNvGrpSpPr/>
          <p:nvPr/>
        </p:nvGrpSpPr>
        <p:grpSpPr>
          <a:xfrm>
            <a:off x="548640" y="1239519"/>
            <a:ext cx="8402320" cy="3215115"/>
            <a:chOff x="864037" y="3423404"/>
            <a:chExt cx="12902327" cy="2647950"/>
          </a:xfrm>
        </p:grpSpPr>
        <p:sp>
          <p:nvSpPr>
            <p:cNvPr id="4" name="Text 1">
              <a:extLst>
                <a:ext uri="{FF2B5EF4-FFF2-40B4-BE49-F238E27FC236}">
                  <a16:creationId xmlns:a16="http://schemas.microsoft.com/office/drawing/2014/main" xmlns="" id="{B7F7F16B-24DD-817C-468E-A340F0893903}"/>
                </a:ext>
              </a:extLst>
            </p:cNvPr>
            <p:cNvSpPr/>
            <p:nvPr/>
          </p:nvSpPr>
          <p:spPr>
            <a:xfrm>
              <a:off x="864037" y="3423404"/>
              <a:ext cx="12902327" cy="1185148"/>
            </a:xfrm>
            <a:prstGeom prst="rect">
              <a:avLst/>
            </a:prstGeom>
            <a:noFill/>
            <a:ln/>
          </p:spPr>
          <p:txBody>
            <a:bodyPr wrap="square" lIns="0" tIns="0" rIns="0" bIns="0" rtlCol="0" anchor="t"/>
            <a:lstStyle/>
            <a:p>
              <a:pPr marL="0" indent="0" algn="l">
                <a:lnSpc>
                  <a:spcPts val="3100"/>
                </a:lnSpc>
                <a:buNone/>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The Smart Irrigation System provides a tangible demonstration of how technology can significantly enhance agricultural productivity and sustainability. By integrating real-time data with machine learning-based water scheduling, the system adds precision and personalization to traditional farming methods.</a:t>
              </a:r>
              <a:endParaRPr lang="en-US" sz="1600" dirty="0">
                <a:latin typeface="Times New Roman" panose="02020603050405020304" pitchFamily="18" charset="0"/>
                <a:cs typeface="Times New Roman" panose="02020603050405020304" pitchFamily="18" charset="0"/>
              </a:endParaRPr>
            </a:p>
          </p:txBody>
        </p:sp>
        <p:sp>
          <p:nvSpPr>
            <p:cNvPr id="6" name="Text 2">
              <a:extLst>
                <a:ext uri="{FF2B5EF4-FFF2-40B4-BE49-F238E27FC236}">
                  <a16:creationId xmlns:a16="http://schemas.microsoft.com/office/drawing/2014/main" xmlns="" id="{E24E2068-69E2-785E-D693-FBF56B9B8129}"/>
                </a:ext>
              </a:extLst>
            </p:cNvPr>
            <p:cNvSpPr/>
            <p:nvPr/>
          </p:nvSpPr>
          <p:spPr>
            <a:xfrm>
              <a:off x="864037" y="4886206"/>
              <a:ext cx="12902327" cy="1185148"/>
            </a:xfrm>
            <a:prstGeom prst="rect">
              <a:avLst/>
            </a:prstGeom>
            <a:noFill/>
            <a:ln/>
          </p:spPr>
          <p:txBody>
            <a:bodyPr wrap="square" lIns="0" tIns="0" rIns="0" bIns="0" rtlCol="0" anchor="t"/>
            <a:lstStyle/>
            <a:p>
              <a:pPr marL="0" indent="0" algn="l">
                <a:lnSpc>
                  <a:spcPts val="3100"/>
                </a:lnSpc>
                <a:buNone/>
              </a:pPr>
              <a:r>
                <a:rPr lang="en-US" sz="1600" dirty="0">
                  <a:solidFill>
                    <a:srgbClr val="49495A"/>
                  </a:solidFill>
                  <a:latin typeface="Times New Roman" panose="02020603050405020304" pitchFamily="18" charset="0"/>
                  <a:ea typeface="Open Sans" pitchFamily="34" charset="-122"/>
                  <a:cs typeface="Times New Roman" panose="02020603050405020304" pitchFamily="18" charset="0"/>
                </a:rPr>
                <a:t>This project represents a significant step forward toward tech-enabled sustainable agriculture, offering a pathway to optimize water usage, improve crop yields, and reduce the environmental impact of farming practices.</a:t>
              </a:r>
              <a:endParaRPr lang="en-US" sz="1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17303882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TotalTime>
  <Words>741</Words>
  <Application>Microsoft Office PowerPoint</Application>
  <PresentationFormat>On-screen Show (16:9)</PresentationFormat>
  <Paragraphs>89</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Slide 1</vt:lpstr>
      <vt:lpstr>Project Objectives</vt:lpstr>
      <vt:lpstr>Problem Statement</vt:lpstr>
      <vt:lpstr>Project overview - Introduction</vt:lpstr>
      <vt:lpstr>End User</vt:lpstr>
      <vt:lpstr>Wow Factor in Solution</vt:lpstr>
      <vt:lpstr>Modelling</vt:lpstr>
      <vt:lpstr>Result / Outcomes</vt:lpstr>
      <vt:lpstr>Conclusion</vt:lpstr>
      <vt:lpstr>Future Perspective</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Rituraj</cp:lastModifiedBy>
  <cp:revision>15</cp:revision>
  <dcterms:modified xsi:type="dcterms:W3CDTF">2025-04-16T03:54:23Z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