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64" r:id="rId3"/>
    <p:sldId id="262" r:id="rId4"/>
    <p:sldId id="265" r:id="rId5"/>
    <p:sldId id="266" r:id="rId6"/>
    <p:sldId id="267" r:id="rId7"/>
    <p:sldId id="271" r:id="rId8"/>
    <p:sldId id="272" r:id="rId9"/>
    <p:sldId id="273" r:id="rId10"/>
    <p:sldId id="270" r:id="rId11"/>
    <p:sldId id="269" r:id="rId12"/>
    <p:sldId id="268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F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主题样式 2 - 个性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3963" autoAdjust="0"/>
  </p:normalViewPr>
  <p:slideViewPr>
    <p:cSldViewPr snapToGrid="0">
      <p:cViewPr varScale="1">
        <p:scale>
          <a:sx n="82" d="100"/>
          <a:sy n="82" d="100"/>
        </p:scale>
        <p:origin x="1579" y="67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pPr/>
              <a:t>6/19/2021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  <a:pPr/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6/19/2021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401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 descr="gezi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198413" y="-4104"/>
            <a:ext cx="945587" cy="86886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zh-CN" altLang="en-US"/>
              <a:pPr/>
              <a:t>2021/6/19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zh-CN" altLang="en-US"/>
              <a:pPr/>
              <a:t>2021/6/19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69687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597892"/>
            <a:ext cx="7200900" cy="4193310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65692" y="6289679"/>
            <a:ext cx="1129299" cy="222436"/>
          </a:xfrm>
        </p:spPr>
        <p:txBody>
          <a:bodyPr/>
          <a:lstStyle/>
          <a:p>
            <a:fld id="{AE374B5B-21A0-4192-BF4C-38187F1A68D8}" type="datetime1">
              <a:rPr lang="zh-CN" altLang="en-US"/>
              <a:pPr/>
              <a:t>2021/6/19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71550" y="6470866"/>
            <a:ext cx="4369825" cy="387134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altLang="zh-CN" b="1" dirty="0">
                <a:solidFill>
                  <a:schemeClr val="tx1"/>
                </a:solidFill>
              </a:rPr>
              <a:t>Building a Compiler Within 30 Days, jwx@bit.edu.cn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zh-CN" altLang="en-US"/>
              <a:pPr/>
              <a:t>2021/6/19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zh-CN" altLang="en-US"/>
              <a:pPr/>
              <a:t>2021/6/19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zh-CN" altLang="en-US"/>
              <a:pPr/>
              <a:t>2021/6/19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zh-CN" altLang="en-US"/>
              <a:pPr/>
              <a:t>2021/6/19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  <p:pic>
        <p:nvPicPr>
          <p:cNvPr id="57" name="图片 56" descr="gezi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198413" y="-9930"/>
            <a:ext cx="950214" cy="119675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zh-CN" altLang="en-US"/>
              <a:pPr/>
              <a:t>2021/6/19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  <a:pPr/>
              <a:t>6/19/2021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 descr="gezi.png"/>
          <p:cNvPicPr>
            <a:picLocks noChangeAspect="1"/>
          </p:cNvPicPr>
          <p:nvPr userDrawn="1"/>
        </p:nvPicPr>
        <p:blipFill>
          <a:blip r:embed="rId13" cstate="print">
            <a:lum/>
          </a:blip>
          <a:stretch>
            <a:fillRect/>
          </a:stretch>
        </p:blipFill>
        <p:spPr>
          <a:xfrm>
            <a:off x="8198413" y="-9930"/>
            <a:ext cx="950214" cy="119675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Times New Roman" panose="02020603050405020304" pitchFamily="18" charset="0"/>
          <a:ea typeface="Microsoft YaHei UI" panose="020B0503020204020204" pitchFamily="34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2800" kern="1200">
          <a:solidFill>
            <a:schemeClr val="tx1"/>
          </a:solidFill>
          <a:latin typeface="Times New Roman" panose="02020603050405020304" pitchFamily="18" charset="0"/>
          <a:ea typeface="Microsoft YaHei UI" panose="020B0503020204020204" pitchFamily="34" charset="-122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952500"/>
            <a:ext cx="9144000" cy="511944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9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优化的目标</a:t>
            </a:r>
            <a:endParaRPr lang="en-US" altLang="zh-CN" dirty="0" smtClean="0"/>
          </a:p>
          <a:p>
            <a:r>
              <a:rPr lang="zh-CN" altLang="en-US" dirty="0" smtClean="0"/>
              <a:t>常见优化技术</a:t>
            </a:r>
            <a:endParaRPr lang="en-US" altLang="zh-CN" dirty="0" smtClean="0"/>
          </a:p>
          <a:p>
            <a:r>
              <a:rPr lang="zh-CN" altLang="en-US" dirty="0" smtClean="0"/>
              <a:t>控制流分析：基本块划分、</a:t>
            </a:r>
            <a:r>
              <a:rPr lang="en-US" altLang="zh-CN" dirty="0" smtClean="0"/>
              <a:t>CFG</a:t>
            </a:r>
            <a:r>
              <a:rPr lang="zh-CN" altLang="en-US" dirty="0" smtClean="0"/>
              <a:t>构建</a:t>
            </a:r>
            <a:endParaRPr lang="en-US" altLang="zh-CN" dirty="0" smtClean="0"/>
          </a:p>
          <a:p>
            <a:r>
              <a:rPr lang="zh-CN" altLang="en-US" dirty="0" smtClean="0"/>
              <a:t>局部优化：</a:t>
            </a:r>
            <a:r>
              <a:rPr lang="en-US" altLang="zh-CN" dirty="0" smtClean="0"/>
              <a:t>DAG</a:t>
            </a:r>
          </a:p>
          <a:p>
            <a:r>
              <a:rPr lang="zh-CN" altLang="en-US" dirty="0" smtClean="0"/>
              <a:t>数据流分析：到达定值、活跃变量</a:t>
            </a:r>
            <a:endParaRPr lang="en-US" altLang="zh-CN" dirty="0" smtClean="0"/>
          </a:p>
          <a:p>
            <a:r>
              <a:rPr lang="zh-CN" altLang="en-US" dirty="0" smtClean="0"/>
              <a:t>循环优化：不变代码外提、强度削弱、删除归纳变量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4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目标代码生成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r>
              <a:rPr lang="zh-CN" altLang="en-US" dirty="0" smtClean="0"/>
              <a:t>指令选择</a:t>
            </a:r>
            <a:endParaRPr lang="en-US" altLang="zh-CN" dirty="0" smtClean="0"/>
          </a:p>
          <a:p>
            <a:r>
              <a:rPr lang="zh-CN" altLang="en-US" dirty="0" smtClean="0"/>
              <a:t>寄存器分配：线性扫描、图着色</a:t>
            </a:r>
            <a:endParaRPr lang="en-US" altLang="zh-CN" dirty="0" smtClean="0"/>
          </a:p>
          <a:p>
            <a:r>
              <a:rPr lang="zh-CN" altLang="en-US" dirty="0" smtClean="0"/>
              <a:t>指令调度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17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483567"/>
            <a:ext cx="2602074" cy="517912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36631" y="2915963"/>
            <a:ext cx="4335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arenBoth"/>
            </a:pP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请根据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语言的规范，给出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do-while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语句的文法描述；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&lt;do-while&gt;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do{S;}while(E)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非终结符号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代表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语言的</a:t>
            </a:r>
            <a:r>
              <a:rPr lang="zh-CN" altLang="zh-CN" kern="1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序列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非终结符号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代表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语言的条件表达式，有语义值</a:t>
            </a:r>
            <a:r>
              <a:rPr lang="en-US" altLang="zh-CN" kern="1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E.place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第六章作业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483567"/>
            <a:ext cx="2602074" cy="517912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68680" y="1342147"/>
            <a:ext cx="4335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arenBoth"/>
            </a:pP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请根据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语言的规范，给出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do-while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语句的文法描述；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&lt;do-while&gt;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do{S;}while(E)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非终结符号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代表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语言的</a:t>
            </a:r>
            <a:r>
              <a:rPr lang="zh-CN" altLang="zh-CN" kern="1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序列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非终结符号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代表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语言的条件表达式，有语义值</a:t>
            </a:r>
            <a:r>
              <a:rPr lang="en-US" altLang="zh-CN" kern="1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E.place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3624" y="3237893"/>
            <a:ext cx="54677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语法制导定义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&lt;do-while&gt;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do{S;}while(E) {label(L1);</a:t>
            </a:r>
            <a:r>
              <a:rPr lang="en-US" altLang="zh-CN" kern="100" dirty="0" err="1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S.code;E.code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;(</a:t>
            </a:r>
            <a:r>
              <a:rPr lang="en-US" altLang="zh-CN" kern="100" dirty="0" err="1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JT,E.place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, ,L1)}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语法制导翻译方案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1: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&lt;do-while&gt;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do A{S;}while(E) </a:t>
            </a:r>
            <a:r>
              <a:rPr lang="en-US" altLang="zh-CN" kern="100" dirty="0" smtClean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{(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JT, </a:t>
            </a:r>
            <a:r>
              <a:rPr lang="en-US" altLang="zh-CN" kern="100" dirty="0" err="1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E.place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, ,L1)}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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{label(L1)}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语法制导翻译方案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2: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&lt;do-while&gt;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D{S;}while(E)  {(JT, </a:t>
            </a:r>
            <a:r>
              <a:rPr lang="en-US" altLang="zh-CN" kern="100" dirty="0" err="1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E.place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, ,L1)}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 err="1">
                <a:solidFill>
                  <a:srgbClr val="FF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do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{label(L1)}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4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第六章作业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483567"/>
            <a:ext cx="2602074" cy="51791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87620" y="0"/>
            <a:ext cx="294847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prime:</a:t>
            </a:r>
          </a:p>
          <a:p>
            <a:pPr lvl="1" algn="just"/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	=, 0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 ,sum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=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,1,   ,flag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=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,2,   ,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&lt;=,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i,n,t1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Jt,t1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  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Jf,t1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,26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+</a:t>
            </a:r>
            <a:r>
              <a:rPr lang="zh-CN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1,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J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,  ,4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=,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1,  ,flag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=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,2,   ,j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*,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j,j,t2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&lt;=,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t2,i,t3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Jt,t3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17  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Jf,t3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,22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+</a:t>
            </a:r>
            <a:r>
              <a:rPr lang="zh-CN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j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J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,  ,11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%</a:t>
            </a:r>
            <a:r>
              <a:rPr lang="zh-CN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i,j,t2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Jf,t2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,21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=,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0,  ,flag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J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,  ,22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J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,  ,15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22.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==,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flag,1,t4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23.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Jf,t4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,25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24.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+,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sum, 1, sum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25.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J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, ,7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26.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return sum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36094" y="1704581"/>
            <a:ext cx="23886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enter</a:t>
            </a:r>
          </a:p>
          <a:p>
            <a:pPr lvl="1" algn="just"/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27.	=,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0,</a:t>
            </a:r>
            <a:r>
              <a:rPr lang="zh-CN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28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=,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n,  ,res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param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n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call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prime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retrieve, , 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,res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&lt;,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n,10,t2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AutoNum type="arabicPeriod" startAt="31"/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Jt,t2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,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29</a:t>
            </a:r>
          </a:p>
          <a:p>
            <a:pPr lvl="2" algn="just"/>
            <a:r>
              <a:rPr lang="en-US" altLang="zh-CN" sz="16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leave</a:t>
            </a:r>
            <a:endParaRPr lang="en-US" altLang="zh-CN" sz="1600" b="1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AutoNum type="arabicPeriod" startAt="31"/>
            </a:pP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return,0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5-11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6082" y="1744885"/>
            <a:ext cx="4572000" cy="28789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49275" algn="just">
              <a:lnSpc>
                <a:spcPts val="1500"/>
              </a:lnSpc>
              <a:spcAft>
                <a:spcPts val="0"/>
              </a:spcAft>
            </a:pPr>
            <a:r>
              <a:rPr lang="zh-CN" altLang="zh-CN" kern="100" spc="100" dirty="0">
                <a:latin typeface="宋体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spc="100" dirty="0">
                <a:latin typeface="宋体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i="1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Sab|bR</a:t>
            </a:r>
            <a:r>
              <a:rPr lang="en-US" altLang="zh-CN" i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spc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i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S|a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542" y="2593497"/>
            <a:ext cx="3322916" cy="31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4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5-13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44621" y="2269696"/>
            <a:ext cx="26032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17500" algn="just">
              <a:spcAft>
                <a:spcPts val="0"/>
              </a:spcAft>
            </a:pPr>
            <a:r>
              <a:rPr lang="en-US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(3) </a:t>
            </a:r>
            <a:r>
              <a:rPr lang="en-US" altLang="zh-CN" kern="100" spc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spc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</a:t>
            </a: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800100" algn="just">
              <a:spcAft>
                <a:spcPts val="0"/>
              </a:spcAft>
            </a:pP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→ </a:t>
            </a: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] | </a:t>
            </a: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800100" algn="just">
              <a:spcAft>
                <a:spcPts val="0"/>
              </a:spcAft>
            </a:pP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→ </a:t>
            </a: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) | </a:t>
            </a: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800100" algn="just">
              <a:spcAft>
                <a:spcPts val="0"/>
              </a:spcAft>
            </a:pP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→ </a:t>
            </a: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800100" algn="just">
              <a:spcAft>
                <a:spcPts val="0"/>
              </a:spcAft>
            </a:pP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→ </a:t>
            </a: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i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  A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0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9437"/>
          <a:stretch/>
        </p:blipFill>
        <p:spPr>
          <a:xfrm>
            <a:off x="2707919" y="678996"/>
            <a:ext cx="3914775" cy="55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4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752600"/>
            <a:ext cx="38671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8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84" y="1597892"/>
            <a:ext cx="5984032" cy="43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程序设计语言的发展历程和作用</a:t>
            </a:r>
            <a:endParaRPr lang="en-US" altLang="zh-CN" dirty="0" smtClean="0"/>
          </a:p>
          <a:p>
            <a:r>
              <a:rPr lang="zh-CN" altLang="en-US" dirty="0" smtClean="0"/>
              <a:t>语言分类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命令式和声明式</a:t>
            </a:r>
            <a:endParaRPr lang="en-US" altLang="zh-CN" dirty="0" smtClean="0"/>
          </a:p>
          <a:p>
            <a:pPr lvl="1"/>
            <a:r>
              <a:rPr lang="zh-CN" altLang="en-US" dirty="0"/>
              <a:t>编译</a:t>
            </a:r>
            <a:r>
              <a:rPr lang="zh-CN" altLang="en-US" dirty="0" smtClean="0"/>
              <a:t>型和解释型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静态类型和动态类型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31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15" y="203701"/>
            <a:ext cx="3655171" cy="652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2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28" y="608126"/>
            <a:ext cx="2720943" cy="548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2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描述：正规式与正规集</a:t>
            </a:r>
            <a:endParaRPr lang="en-US" altLang="zh-CN" dirty="0" smtClean="0"/>
          </a:p>
          <a:p>
            <a:r>
              <a:rPr lang="zh-CN" altLang="en-US" dirty="0" smtClean="0"/>
              <a:t>设计：有限状态自动机（</a:t>
            </a:r>
            <a:r>
              <a:rPr lang="en-US" altLang="zh-CN" dirty="0" smtClean="0"/>
              <a:t>DFA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NFA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常见单词分类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数据中心法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程序中心法</a:t>
            </a:r>
            <a:endParaRPr lang="en-US" altLang="zh-CN" dirty="0" smtClean="0"/>
          </a:p>
          <a:p>
            <a:r>
              <a:rPr lang="zh-CN" altLang="en-US" dirty="0" smtClean="0"/>
              <a:t>自动生成工具</a:t>
            </a:r>
            <a:r>
              <a:rPr lang="en-US" altLang="zh-CN" dirty="0" smtClean="0"/>
              <a:t>Lex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Flex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67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文法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定义及描述方法：</a:t>
            </a:r>
            <a:r>
              <a:rPr lang="en-US" altLang="zh-CN" dirty="0" smtClean="0"/>
              <a:t>BNF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EBNF</a:t>
            </a:r>
          </a:p>
          <a:p>
            <a:pPr lvl="1"/>
            <a:r>
              <a:rPr lang="zh-CN" altLang="en-US" dirty="0" smtClean="0"/>
              <a:t>重要概念：推导、最左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右推导、句型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句子、规范句型、</a:t>
            </a:r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 smtClean="0"/>
              <a:t>语言的形式化定义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文法等价性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文法二义性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文法分类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根据语言写文法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根据文法说明语言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93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自顶向下分析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一般自顶向下分析的问题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消除左</a:t>
            </a:r>
            <a:r>
              <a:rPr lang="zh-CN" altLang="en-US" smtClean="0"/>
              <a:t>递归</a:t>
            </a:r>
            <a:r>
              <a:rPr lang="zh-CN" altLang="en-US" smtClean="0"/>
              <a:t>：</a:t>
            </a:r>
            <a:r>
              <a:rPr lang="zh-CN" altLang="en-US"/>
              <a:t>间接</a:t>
            </a:r>
            <a:r>
              <a:rPr lang="en-US" altLang="zh-CN" smtClean="0"/>
              <a:t>/</a:t>
            </a:r>
            <a:r>
              <a:rPr lang="zh-CN" altLang="en-US" dirty="0" smtClean="0"/>
              <a:t>直接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提取左公因子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递归下降分析器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LL(1)</a:t>
            </a:r>
            <a:r>
              <a:rPr lang="zh-CN" altLang="en-US" dirty="0" smtClean="0"/>
              <a:t>分析器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FIRST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FOLLOW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79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自底向上分析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移进规约分析方法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）分析方法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SLR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）分析方法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）分析方法</a:t>
            </a:r>
            <a:endParaRPr lang="en-US" altLang="zh-CN" dirty="0" smtClean="0"/>
          </a:p>
          <a:p>
            <a:pPr lvl="1"/>
            <a:r>
              <a:rPr lang="en-US" altLang="zh-CN" dirty="0"/>
              <a:t>LALR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）分析方法</a:t>
            </a:r>
            <a:endParaRPr lang="en-US" altLang="zh-CN" dirty="0" smtClean="0"/>
          </a:p>
          <a:p>
            <a:r>
              <a:rPr lang="zh-CN" altLang="en-US" dirty="0" smtClean="0"/>
              <a:t>二义性文法分析</a:t>
            </a:r>
            <a:endParaRPr lang="en-US" altLang="zh-CN" dirty="0" smtClean="0"/>
          </a:p>
          <a:p>
            <a:r>
              <a:rPr lang="zh-CN" altLang="en-US" dirty="0" smtClean="0"/>
              <a:t>错误处理</a:t>
            </a:r>
            <a:endParaRPr lang="en-US" altLang="zh-CN" dirty="0" smtClean="0"/>
          </a:p>
          <a:p>
            <a:r>
              <a:rPr lang="zh-CN" altLang="en-US" dirty="0" smtClean="0"/>
              <a:t>自动生成工具：</a:t>
            </a:r>
            <a:r>
              <a:rPr lang="en-US" altLang="zh-CN" dirty="0" err="1" smtClean="0"/>
              <a:t>Yacc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BISON</a:t>
            </a:r>
            <a:r>
              <a:rPr lang="zh-CN" altLang="en-US" dirty="0" smtClean="0"/>
              <a:t>及</a:t>
            </a:r>
            <a:r>
              <a:rPr lang="en-US" altLang="zh-CN" dirty="0" smtClean="0"/>
              <a:t>ANTLR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93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语义分析及中间代码生成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语义分析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属性文法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综合属性与继承属性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</a:t>
            </a:r>
            <a:r>
              <a:rPr lang="zh-CN" altLang="en-US" dirty="0"/>
              <a:t>制导</a:t>
            </a:r>
            <a:r>
              <a:rPr lang="zh-CN" altLang="en-US" dirty="0" smtClean="0"/>
              <a:t>翻译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符号表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语义检查</a:t>
            </a:r>
            <a:endParaRPr lang="en-US" altLang="zh-CN" dirty="0" smtClean="0"/>
          </a:p>
          <a:p>
            <a:r>
              <a:rPr lang="zh-CN" altLang="en-US" dirty="0" smtClean="0"/>
              <a:t>中间代码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常见形式：三地址、四元式、三元式等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常见语句翻译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33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运行环境与名字绑定</a:t>
            </a:r>
            <a:endParaRPr lang="en-US" altLang="zh-CN" dirty="0" smtClean="0"/>
          </a:p>
          <a:p>
            <a:r>
              <a:rPr lang="zh-CN" altLang="en-US" dirty="0" smtClean="0"/>
              <a:t>常见内存分配方法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动态分配</a:t>
            </a:r>
            <a:endParaRPr lang="en-US" altLang="zh-CN" dirty="0" smtClean="0"/>
          </a:p>
          <a:p>
            <a:r>
              <a:rPr lang="zh-CN" altLang="en-US" dirty="0" smtClean="0"/>
              <a:t>垃圾收集算法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53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520</Words>
  <Application>Microsoft Office PowerPoint</Application>
  <PresentationFormat>全屏显示(4:3)</PresentationFormat>
  <Paragraphs>142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Microsoft YaHei UI</vt:lpstr>
      <vt:lpstr>等线</vt:lpstr>
      <vt:lpstr>仿宋</vt:lpstr>
      <vt:lpstr>仿宋_GB2312</vt:lpstr>
      <vt:lpstr>黑体</vt:lpstr>
      <vt:lpstr>宋体</vt:lpstr>
      <vt:lpstr>幼圆</vt:lpstr>
      <vt:lpstr>Arial</vt:lpstr>
      <vt:lpstr>Symbol</vt:lpstr>
      <vt:lpstr>Times New Roman</vt:lpstr>
      <vt:lpstr>Diamond Grid 16x9</vt:lpstr>
      <vt:lpstr>Review    </vt:lpstr>
      <vt:lpstr>编程语言</vt:lpstr>
      <vt:lpstr>编译引论</vt:lpstr>
      <vt:lpstr>词法分析</vt:lpstr>
      <vt:lpstr>语法分析</vt:lpstr>
      <vt:lpstr>语法分析</vt:lpstr>
      <vt:lpstr>语法分析</vt:lpstr>
      <vt:lpstr>语义分析及中间代码生成</vt:lpstr>
      <vt:lpstr>运行时系统</vt:lpstr>
      <vt:lpstr>代码优化</vt:lpstr>
      <vt:lpstr>目标代码生成</vt:lpstr>
      <vt:lpstr>第六章作业</vt:lpstr>
      <vt:lpstr>第六章作业</vt:lpstr>
      <vt:lpstr>第六章作业</vt:lpstr>
      <vt:lpstr>第五章作业</vt:lpstr>
      <vt:lpstr>第五章作业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2015-12-02T12:30:39Z</dcterms:created>
  <dcterms:modified xsi:type="dcterms:W3CDTF">2021-06-19T03:12:30Z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