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7"/>
  </p:notesMasterIdLst>
  <p:handoutMasterIdLst>
    <p:handoutMasterId r:id="rId68"/>
  </p:handoutMasterIdLst>
  <p:sldIdLst>
    <p:sldId id="26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1260" y="4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F39CD-CE70-4A68-9769-BF987B0A8724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F10FCA-EF6E-48F9-8A0F-DEE9BD848F22}">
      <dgm:prSet phldrT="[文本]"/>
      <dgm:spPr/>
      <dgm:t>
        <a:bodyPr/>
        <a:lstStyle/>
        <a:p>
          <a:r>
            <a:rPr lang="zh-CN" altLang="en-US" dirty="0" smtClean="0"/>
            <a:t>确定可归约串</a:t>
          </a:r>
          <a:endParaRPr lang="zh-CN" altLang="en-US" dirty="0"/>
        </a:p>
      </dgm:t>
    </dgm:pt>
    <dgm:pt modelId="{73C4CABD-5E75-4E7D-9BB6-273007F54D26}" type="parTrans" cxnId="{9F3D07F7-EA78-42AB-9C19-6B26346C0FDD}">
      <dgm:prSet/>
      <dgm:spPr/>
      <dgm:t>
        <a:bodyPr/>
        <a:lstStyle/>
        <a:p>
          <a:endParaRPr lang="zh-CN" altLang="en-US"/>
        </a:p>
      </dgm:t>
    </dgm:pt>
    <dgm:pt modelId="{89E91A25-B64B-4E48-8235-68D859DCC89D}" type="sibTrans" cxnId="{9F3D07F7-EA78-42AB-9C19-6B26346C0FDD}">
      <dgm:prSet/>
      <dgm:spPr/>
      <dgm:t>
        <a:bodyPr/>
        <a:lstStyle/>
        <a:p>
          <a:endParaRPr lang="zh-CN" altLang="en-US"/>
        </a:p>
      </dgm:t>
    </dgm:pt>
    <dgm:pt modelId="{A70F4428-4F92-4144-9FB6-976E04D8CF45}">
      <dgm:prSet phldrT="[文本]"/>
      <dgm:spPr/>
      <dgm:t>
        <a:bodyPr/>
        <a:lstStyle/>
        <a:p>
          <a:r>
            <a:rPr lang="zh-CN" altLang="en-US" dirty="0" smtClean="0"/>
            <a:t>如何归约</a:t>
          </a:r>
          <a:endParaRPr lang="en-US" altLang="zh-CN" dirty="0" smtClean="0">
            <a:sym typeface="Wingdings" panose="05000000000000000000" pitchFamily="2" charset="2"/>
          </a:endParaRPr>
        </a:p>
      </dgm:t>
    </dgm:pt>
    <dgm:pt modelId="{A75367D5-9AC6-435A-985F-9EC9CD6AFCC7}" type="parTrans" cxnId="{B3641D00-8D05-49E9-96CA-B42DF232A1E9}">
      <dgm:prSet/>
      <dgm:spPr/>
      <dgm:t>
        <a:bodyPr/>
        <a:lstStyle/>
        <a:p>
          <a:endParaRPr lang="zh-CN" altLang="en-US"/>
        </a:p>
      </dgm:t>
    </dgm:pt>
    <dgm:pt modelId="{90F392C2-FE75-4E23-8A06-82CEED021DAE}" type="sibTrans" cxnId="{B3641D00-8D05-49E9-96CA-B42DF232A1E9}">
      <dgm:prSet/>
      <dgm:spPr/>
      <dgm:t>
        <a:bodyPr/>
        <a:lstStyle/>
        <a:p>
          <a:endParaRPr lang="zh-CN" altLang="en-US"/>
        </a:p>
      </dgm:t>
    </dgm:pt>
    <dgm:pt modelId="{27EA6DEC-67A1-4882-987C-5F717F0FAA73}" type="pres">
      <dgm:prSet presAssocID="{9EFF39CD-CE70-4A68-9769-BF987B0A8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5A7D3-0B15-4FAA-B19D-43E42E22ED31}" type="pres">
      <dgm:prSet presAssocID="{9EFF39CD-CE70-4A68-9769-BF987B0A8724}" presName="ribbon" presStyleLbl="node1" presStyleIdx="0" presStyleCnt="1" custScaleX="112000" custLinFactNeighborX="3480" custLinFactNeighborY="-1829"/>
      <dgm:spPr/>
    </dgm:pt>
    <dgm:pt modelId="{2544C5CC-750D-4087-80CE-B9ACBBD69740}" type="pres">
      <dgm:prSet presAssocID="{9EFF39CD-CE70-4A68-9769-BF987B0A8724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85DA7-FD16-4541-B18D-DF177D42A77F}" type="pres">
      <dgm:prSet presAssocID="{9EFF39CD-CE70-4A68-9769-BF987B0A8724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D6252D-9A8F-4DA7-86E4-6DE5590A0DEF}" type="presOf" srcId="{A70F4428-4F92-4144-9FB6-976E04D8CF45}" destId="{99085DA7-FD16-4541-B18D-DF177D42A77F}" srcOrd="0" destOrd="0" presId="urn:microsoft.com/office/officeart/2005/8/layout/arrow6"/>
    <dgm:cxn modelId="{1D0B58B4-6B43-44FB-90C7-983F753C9085}" type="presOf" srcId="{9EFF39CD-CE70-4A68-9769-BF987B0A8724}" destId="{27EA6DEC-67A1-4882-987C-5F717F0FAA73}" srcOrd="0" destOrd="0" presId="urn:microsoft.com/office/officeart/2005/8/layout/arrow6"/>
    <dgm:cxn modelId="{25CAFBF4-651B-42B2-AFCF-5A2AE25DB489}" type="presOf" srcId="{B3F10FCA-EF6E-48F9-8A0F-DEE9BD848F22}" destId="{2544C5CC-750D-4087-80CE-B9ACBBD69740}" srcOrd="0" destOrd="0" presId="urn:microsoft.com/office/officeart/2005/8/layout/arrow6"/>
    <dgm:cxn modelId="{9F3D07F7-EA78-42AB-9C19-6B26346C0FDD}" srcId="{9EFF39CD-CE70-4A68-9769-BF987B0A8724}" destId="{B3F10FCA-EF6E-48F9-8A0F-DEE9BD848F22}" srcOrd="0" destOrd="0" parTransId="{73C4CABD-5E75-4E7D-9BB6-273007F54D26}" sibTransId="{89E91A25-B64B-4E48-8235-68D859DCC89D}"/>
    <dgm:cxn modelId="{B3641D00-8D05-49E9-96CA-B42DF232A1E9}" srcId="{9EFF39CD-CE70-4A68-9769-BF987B0A8724}" destId="{A70F4428-4F92-4144-9FB6-976E04D8CF45}" srcOrd="1" destOrd="0" parTransId="{A75367D5-9AC6-435A-985F-9EC9CD6AFCC7}" sibTransId="{90F392C2-FE75-4E23-8A06-82CEED021DAE}"/>
    <dgm:cxn modelId="{C9D70A2C-9C17-4633-96AA-EBF172208C9B}" type="presParOf" srcId="{27EA6DEC-67A1-4882-987C-5F717F0FAA73}" destId="{9095A7D3-0B15-4FAA-B19D-43E42E22ED31}" srcOrd="0" destOrd="0" presId="urn:microsoft.com/office/officeart/2005/8/layout/arrow6"/>
    <dgm:cxn modelId="{08CC23AE-7C1F-4969-B851-239417824BDC}" type="presParOf" srcId="{27EA6DEC-67A1-4882-987C-5F717F0FAA73}" destId="{2544C5CC-750D-4087-80CE-B9ACBBD69740}" srcOrd="1" destOrd="0" presId="urn:microsoft.com/office/officeart/2005/8/layout/arrow6"/>
    <dgm:cxn modelId="{E309DF6C-1CD7-4BEC-AAA8-15E6DF0DE626}" type="presParOf" srcId="{27EA6DEC-67A1-4882-987C-5F717F0FAA73}" destId="{99085DA7-FD16-4541-B18D-DF177D42A7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DCB749-9C66-4122-BEEC-19B64E0D6E30}" type="doc">
      <dgm:prSet loTypeId="urn:microsoft.com/office/officeart/2005/8/layout/arrow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95E58AA-4E44-4118-9D7F-62D56AE7083D}">
      <dgm:prSet phldrT="[文本]"/>
      <dgm:spPr/>
      <dgm:t>
        <a:bodyPr/>
        <a:lstStyle/>
        <a:p>
          <a:r>
            <a:rPr lang="zh-CN" altLang="en-US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分析动作表(</a:t>
          </a:r>
          <a:r>
            <a:rPr lang="en-US" altLang="zh-CN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ACTION</a:t>
          </a:r>
          <a:r>
            <a:rPr lang="zh-CN" altLang="en-US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表)</a:t>
          </a:r>
          <a:endParaRPr lang="zh-CN" altLang="en-US" dirty="0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014016B0-63E2-4C16-A310-0B02B9AA3714}" type="parTrans" cxnId="{EEF44C9D-4431-44BA-8BF5-EDAAEC1E69A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2BCE1526-9A91-4500-A4DE-5E88721A7D20}" type="sibTrans" cxnId="{EEF44C9D-4431-44BA-8BF5-EDAAEC1E69A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26D9D579-FFD3-4DB3-A33F-EF8FAB5ADFED}">
      <dgm:prSet phldrT="[文本]"/>
      <dgm:spPr/>
      <dgm:t>
        <a:bodyPr/>
        <a:lstStyle/>
        <a:p>
          <a:r>
            <a:rPr lang="zh-CN" altLang="en-US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状态转换表(</a:t>
          </a:r>
          <a:r>
            <a:rPr lang="en-US" altLang="zh-CN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GOTO</a:t>
          </a:r>
          <a:r>
            <a:rPr lang="zh-CN" altLang="en-US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表)</a:t>
          </a:r>
          <a:endParaRPr lang="zh-CN" altLang="en-US" dirty="0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09174411-6A40-4D71-8E04-1B952224790B}" type="parTrans" cxnId="{0307D9DE-25F5-4639-B51F-5AE7DDD0684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8575DB7F-87F5-4604-BC94-A08BAEE91467}" type="sibTrans" cxnId="{0307D9DE-25F5-4639-B51F-5AE7DDD0684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D4381DFE-EC8D-42B0-BE8F-EB786B31278F}" type="pres">
      <dgm:prSet presAssocID="{A6DCB749-9C66-4122-BEEC-19B64E0D6E3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1154EE-7C28-4179-A59F-DD74B57FB6EA}" type="pres">
      <dgm:prSet presAssocID="{695E58AA-4E44-4118-9D7F-62D56AE7083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501FA-F4E0-4060-80F5-FB0FBD309A47}" type="pres">
      <dgm:prSet presAssocID="{26D9D579-FFD3-4DB3-A33F-EF8FAB5ADFED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07D9DE-25F5-4639-B51F-5AE7DDD06842}" srcId="{A6DCB749-9C66-4122-BEEC-19B64E0D6E30}" destId="{26D9D579-FFD3-4DB3-A33F-EF8FAB5ADFED}" srcOrd="1" destOrd="0" parTransId="{09174411-6A40-4D71-8E04-1B952224790B}" sibTransId="{8575DB7F-87F5-4604-BC94-A08BAEE91467}"/>
    <dgm:cxn modelId="{FDFA8A45-71C7-4DDD-849C-26E79F329531}" type="presOf" srcId="{A6DCB749-9C66-4122-BEEC-19B64E0D6E30}" destId="{D4381DFE-EC8D-42B0-BE8F-EB786B31278F}" srcOrd="0" destOrd="0" presId="urn:microsoft.com/office/officeart/2005/8/layout/arrow1"/>
    <dgm:cxn modelId="{EEF44C9D-4431-44BA-8BF5-EDAAEC1E69AB}" srcId="{A6DCB749-9C66-4122-BEEC-19B64E0D6E30}" destId="{695E58AA-4E44-4118-9D7F-62D56AE7083D}" srcOrd="0" destOrd="0" parTransId="{014016B0-63E2-4C16-A310-0B02B9AA3714}" sibTransId="{2BCE1526-9A91-4500-A4DE-5E88721A7D20}"/>
    <dgm:cxn modelId="{27C7FCBE-EDB1-40BA-890A-78B11143A366}" type="presOf" srcId="{695E58AA-4E44-4118-9D7F-62D56AE7083D}" destId="{BC1154EE-7C28-4179-A59F-DD74B57FB6EA}" srcOrd="0" destOrd="0" presId="urn:microsoft.com/office/officeart/2005/8/layout/arrow1"/>
    <dgm:cxn modelId="{3DE44ADE-A432-4505-AF5A-FC2137114581}" type="presOf" srcId="{26D9D579-FFD3-4DB3-A33F-EF8FAB5ADFED}" destId="{C77501FA-F4E0-4060-80F5-FB0FBD309A47}" srcOrd="0" destOrd="0" presId="urn:microsoft.com/office/officeart/2005/8/layout/arrow1"/>
    <dgm:cxn modelId="{08E0673B-4906-4AFE-AC89-73FDAB31FA7F}" type="presParOf" srcId="{D4381DFE-EC8D-42B0-BE8F-EB786B31278F}" destId="{BC1154EE-7C28-4179-A59F-DD74B57FB6EA}" srcOrd="0" destOrd="0" presId="urn:microsoft.com/office/officeart/2005/8/layout/arrow1"/>
    <dgm:cxn modelId="{2268180B-25C9-4AFB-977B-BA66DBB8E04E}" type="presParOf" srcId="{D4381DFE-EC8D-42B0-BE8F-EB786B31278F}" destId="{C77501FA-F4E0-4060-80F5-FB0FBD309A4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B73CA-9F0B-4D27-A33A-2699E1D23E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A5F577-24C4-4232-94E3-188B236E7C5B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goto</a:t>
          </a:r>
          <a:r>
            <a:rPr lang="en-US" altLang="zh-CN" sz="28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(</a:t>
          </a:r>
          <a:r>
            <a:rPr lang="en-US" altLang="zh-CN" sz="28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S</a:t>
          </a:r>
          <a:r>
            <a:rPr lang="en-US" altLang="zh-CN" sz="2800" baseline="-250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8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,X</a:t>
          </a:r>
          <a:r>
            <a:rPr lang="en-US" altLang="zh-CN" sz="2800" baseline="-250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8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)=</a:t>
          </a:r>
          <a:endParaRPr lang="zh-CN" altLang="en-US" sz="2800" dirty="0">
            <a:solidFill>
              <a:schemeClr val="tx1"/>
            </a:solidFill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15B58647-CB1A-40A1-B128-64DEDA8241B8}" type="parTrans" cxnId="{06AC50A6-7DCC-40BA-9581-786564284E95}">
      <dgm:prSet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944929EF-CE33-4B10-B93B-2B7807D358B2}" type="sibTrans" cxnId="{06AC50A6-7DCC-40BA-9581-786564284E95}">
      <dgm:prSet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44927542-15EC-4359-A988-687FC2F3CFD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j(</a:t>
          </a:r>
          <a:r>
            <a:rPr lang="zh-CN" altLang="en-US" sz="2400" dirty="0" smtClean="0">
              <a:solidFill>
                <a:srgbClr val="66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移进：</a:t>
          </a:r>
          <a:r>
            <a:rPr lang="zh-CN" altLang="en-US" sz="24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将第</a:t>
          </a:r>
          <a:r>
            <a:rPr lang="en-US" altLang="zh-CN" sz="24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个状态压入栈</a:t>
          </a:r>
          <a:r>
            <a:rPr lang="zh-CN" altLang="en-US" sz="24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</a:t>
          </a:r>
          <a:endParaRPr lang="zh-CN" altLang="en-US" sz="2400" dirty="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A82F8362-7022-4F84-B54F-0B044AD3CAA5}" type="parTrans" cxnId="{02A1F13F-919E-457D-8F81-D2F8057EFB49}">
      <dgm:prSet custT="1"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0FEBB6FE-EC49-4D37-9213-9CEE42D2F94B}" type="sibTrans" cxnId="{02A1F13F-919E-457D-8F81-D2F8057EFB49}">
      <dgm:prSet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C9D12A60-DB3D-4D86-A90F-60AF31C07CC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error</a:t>
          </a:r>
          <a:r>
            <a:rPr lang="en-US" altLang="zh-CN" sz="2400" baseline="-250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(</a:t>
          </a:r>
          <a:r>
            <a:rPr lang="zh-CN" altLang="en-US" sz="2400" dirty="0" smtClean="0">
              <a:solidFill>
                <a:srgbClr val="66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出错：</a:t>
          </a:r>
          <a:r>
            <a:rPr lang="zh-CN" altLang="en-US" sz="24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语法错，调出错处理程序</a:t>
          </a:r>
          <a:r>
            <a:rPr lang="zh-CN" altLang="en-US" sz="2400" dirty="0" smtClean="0">
              <a:solidFill>
                <a:srgbClr val="00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zh-CN" altLang="en-US" sz="24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</a:t>
          </a:r>
          <a:endParaRPr lang="zh-CN" altLang="en-US" sz="2400" dirty="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84CE8BE6-B977-4799-84C5-E57704AC6EAC}" type="sibTrans" cxnId="{69CCB74A-FAD2-428D-926D-E91D2ED6463A}">
      <dgm:prSet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15B76393-036E-460A-99D1-B0696E4A7E35}" type="parTrans" cxnId="{69CCB74A-FAD2-428D-926D-E91D2ED6463A}">
      <dgm:prSet custT="1"/>
      <dgm:spPr/>
      <dgm:t>
        <a:bodyPr/>
        <a:lstStyle/>
        <a:p>
          <a:endParaRPr lang="zh-CN" altLang="en-US" sz="280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75BEFDB6-A9F4-4055-A7D9-D74BAE5CD62D}" type="pres">
      <dgm:prSet presAssocID="{56DB73CA-9F0B-4D27-A33A-2699E1D23E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5FF8FC-8428-454E-ABF8-C3BEB0D6346D}" type="pres">
      <dgm:prSet presAssocID="{73A5F577-24C4-4232-94E3-188B236E7C5B}" presName="hierRoot1" presStyleCnt="0">
        <dgm:presLayoutVars>
          <dgm:hierBranch val="init"/>
        </dgm:presLayoutVars>
      </dgm:prSet>
      <dgm:spPr/>
    </dgm:pt>
    <dgm:pt modelId="{5F612A55-B67F-4D4B-96E0-E6F961981CB9}" type="pres">
      <dgm:prSet presAssocID="{73A5F577-24C4-4232-94E3-188B236E7C5B}" presName="rootComposite1" presStyleCnt="0"/>
      <dgm:spPr/>
    </dgm:pt>
    <dgm:pt modelId="{F5903A3E-7576-495A-AD9C-7ACA4343DE64}" type="pres">
      <dgm:prSet presAssocID="{73A5F577-24C4-4232-94E3-188B236E7C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3BF53-B34D-453E-A404-ADFECF760425}" type="pres">
      <dgm:prSet presAssocID="{73A5F577-24C4-4232-94E3-188B236E7C5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3A18BF-2F1C-4277-AE44-07D33C4F1C5A}" type="pres">
      <dgm:prSet presAssocID="{73A5F577-24C4-4232-94E3-188B236E7C5B}" presName="hierChild2" presStyleCnt="0"/>
      <dgm:spPr/>
    </dgm:pt>
    <dgm:pt modelId="{63FD55F4-CE23-4AEA-97C9-93D97EEAFFB9}" type="pres">
      <dgm:prSet presAssocID="{A82F8362-7022-4F84-B54F-0B044AD3CAA5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3298F2EB-6185-44F7-B034-1688118687C4}" type="pres">
      <dgm:prSet presAssocID="{44927542-15EC-4359-A988-687FC2F3CFD2}" presName="hierRoot2" presStyleCnt="0">
        <dgm:presLayoutVars>
          <dgm:hierBranch val="init"/>
        </dgm:presLayoutVars>
      </dgm:prSet>
      <dgm:spPr/>
    </dgm:pt>
    <dgm:pt modelId="{2CD87BFD-D536-4410-BB9D-97663DB73B13}" type="pres">
      <dgm:prSet presAssocID="{44927542-15EC-4359-A988-687FC2F3CFD2}" presName="rootComposite" presStyleCnt="0"/>
      <dgm:spPr/>
    </dgm:pt>
    <dgm:pt modelId="{B8420CD4-FF9F-426C-822D-D2C887F4FC48}" type="pres">
      <dgm:prSet presAssocID="{44927542-15EC-4359-A988-687FC2F3CFD2}" presName="rootText" presStyleLbl="node2" presStyleIdx="0" presStyleCnt="2" custScaleX="1101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74FB71-7410-414A-8FE5-67F2AACFC1EE}" type="pres">
      <dgm:prSet presAssocID="{44927542-15EC-4359-A988-687FC2F3CFD2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98456464-A1EB-45D1-9AFD-F8A42EB9797D}" type="pres">
      <dgm:prSet presAssocID="{44927542-15EC-4359-A988-687FC2F3CFD2}" presName="hierChild4" presStyleCnt="0"/>
      <dgm:spPr/>
    </dgm:pt>
    <dgm:pt modelId="{D7EB9304-B925-446D-A809-981D5C050484}" type="pres">
      <dgm:prSet presAssocID="{44927542-15EC-4359-A988-687FC2F3CFD2}" presName="hierChild5" presStyleCnt="0"/>
      <dgm:spPr/>
    </dgm:pt>
    <dgm:pt modelId="{CEEC7D61-3F05-4DE6-8C2B-4F66B23C2D25}" type="pres">
      <dgm:prSet presAssocID="{15B76393-036E-460A-99D1-B0696E4A7E35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E0C3849-ED00-483F-8531-EA67B43565D8}" type="pres">
      <dgm:prSet presAssocID="{C9D12A60-DB3D-4D86-A90F-60AF31C07CCF}" presName="hierRoot2" presStyleCnt="0">
        <dgm:presLayoutVars>
          <dgm:hierBranch val="init"/>
        </dgm:presLayoutVars>
      </dgm:prSet>
      <dgm:spPr/>
    </dgm:pt>
    <dgm:pt modelId="{2A7DF089-8466-41ED-ADAC-ADBA30B9167B}" type="pres">
      <dgm:prSet presAssocID="{C9D12A60-DB3D-4D86-A90F-60AF31C07CCF}" presName="rootComposite" presStyleCnt="0"/>
      <dgm:spPr/>
    </dgm:pt>
    <dgm:pt modelId="{BB856F9E-28A8-4931-9D01-61FD6F1904AB}" type="pres">
      <dgm:prSet presAssocID="{C9D12A60-DB3D-4D86-A90F-60AF31C07CCF}" presName="rootText" presStyleLbl="node2" presStyleIdx="1" presStyleCnt="2" custScaleX="1101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1C12D1-6EC6-4E3F-9103-ED942C17FC8C}" type="pres">
      <dgm:prSet presAssocID="{C9D12A60-DB3D-4D86-A90F-60AF31C07CCF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5ED63B78-E576-4842-96F9-861E5E1FA8CA}" type="pres">
      <dgm:prSet presAssocID="{C9D12A60-DB3D-4D86-A90F-60AF31C07CCF}" presName="hierChild4" presStyleCnt="0"/>
      <dgm:spPr/>
    </dgm:pt>
    <dgm:pt modelId="{7E9FD239-7918-4114-93B0-660E93223696}" type="pres">
      <dgm:prSet presAssocID="{C9D12A60-DB3D-4D86-A90F-60AF31C07CCF}" presName="hierChild5" presStyleCnt="0"/>
      <dgm:spPr/>
    </dgm:pt>
    <dgm:pt modelId="{337A2A17-C994-4269-9667-581EE643D211}" type="pres">
      <dgm:prSet presAssocID="{73A5F577-24C4-4232-94E3-188B236E7C5B}" presName="hierChild3" presStyleCnt="0"/>
      <dgm:spPr/>
    </dgm:pt>
  </dgm:ptLst>
  <dgm:cxnLst>
    <dgm:cxn modelId="{06AC50A6-7DCC-40BA-9581-786564284E95}" srcId="{56DB73CA-9F0B-4D27-A33A-2699E1D23E3E}" destId="{73A5F577-24C4-4232-94E3-188B236E7C5B}" srcOrd="0" destOrd="0" parTransId="{15B58647-CB1A-40A1-B128-64DEDA8241B8}" sibTransId="{944929EF-CE33-4B10-B93B-2B7807D358B2}"/>
    <dgm:cxn modelId="{A85CFFF4-F504-4ADB-8C4F-78D3465C9236}" type="presOf" srcId="{A82F8362-7022-4F84-B54F-0B044AD3CAA5}" destId="{63FD55F4-CE23-4AEA-97C9-93D97EEAFFB9}" srcOrd="0" destOrd="0" presId="urn:microsoft.com/office/officeart/2009/3/layout/HorizontalOrganizationChart"/>
    <dgm:cxn modelId="{7DA6B20E-C685-4267-9B81-2AA0775F1199}" type="presOf" srcId="{56DB73CA-9F0B-4D27-A33A-2699E1D23E3E}" destId="{75BEFDB6-A9F4-4055-A7D9-D74BAE5CD62D}" srcOrd="0" destOrd="0" presId="urn:microsoft.com/office/officeart/2009/3/layout/HorizontalOrganizationChart"/>
    <dgm:cxn modelId="{B6083A66-6857-4DC3-A57C-D866788D0B1E}" type="presOf" srcId="{73A5F577-24C4-4232-94E3-188B236E7C5B}" destId="{0533BF53-B34D-453E-A404-ADFECF760425}" srcOrd="1" destOrd="0" presId="urn:microsoft.com/office/officeart/2009/3/layout/HorizontalOrganizationChart"/>
    <dgm:cxn modelId="{E1DF3AEA-C805-4E72-ABC3-D9AE9F0D2FD1}" type="presOf" srcId="{73A5F577-24C4-4232-94E3-188B236E7C5B}" destId="{F5903A3E-7576-495A-AD9C-7ACA4343DE64}" srcOrd="0" destOrd="0" presId="urn:microsoft.com/office/officeart/2009/3/layout/HorizontalOrganizationChart"/>
    <dgm:cxn modelId="{69CCB74A-FAD2-428D-926D-E91D2ED6463A}" srcId="{73A5F577-24C4-4232-94E3-188B236E7C5B}" destId="{C9D12A60-DB3D-4D86-A90F-60AF31C07CCF}" srcOrd="1" destOrd="0" parTransId="{15B76393-036E-460A-99D1-B0696E4A7E35}" sibTransId="{84CE8BE6-B977-4799-84C5-E57704AC6EAC}"/>
    <dgm:cxn modelId="{48BD37B3-29B4-45C2-82B0-DB2A3E958CBA}" type="presOf" srcId="{C9D12A60-DB3D-4D86-A90F-60AF31C07CCF}" destId="{661C12D1-6EC6-4E3F-9103-ED942C17FC8C}" srcOrd="1" destOrd="0" presId="urn:microsoft.com/office/officeart/2009/3/layout/HorizontalOrganizationChart"/>
    <dgm:cxn modelId="{43A72ACA-B096-4FC2-8AFE-3E8B2585F067}" type="presOf" srcId="{15B76393-036E-460A-99D1-B0696E4A7E35}" destId="{CEEC7D61-3F05-4DE6-8C2B-4F66B23C2D25}" srcOrd="0" destOrd="0" presId="urn:microsoft.com/office/officeart/2009/3/layout/HorizontalOrganizationChart"/>
    <dgm:cxn modelId="{DC5F09BC-D32B-4C02-8A44-D43EEE653CE2}" type="presOf" srcId="{44927542-15EC-4359-A988-687FC2F3CFD2}" destId="{B8420CD4-FF9F-426C-822D-D2C887F4FC48}" srcOrd="0" destOrd="0" presId="urn:microsoft.com/office/officeart/2009/3/layout/HorizontalOrganizationChart"/>
    <dgm:cxn modelId="{02A1F13F-919E-457D-8F81-D2F8057EFB49}" srcId="{73A5F577-24C4-4232-94E3-188B236E7C5B}" destId="{44927542-15EC-4359-A988-687FC2F3CFD2}" srcOrd="0" destOrd="0" parTransId="{A82F8362-7022-4F84-B54F-0B044AD3CAA5}" sibTransId="{0FEBB6FE-EC49-4D37-9213-9CEE42D2F94B}"/>
    <dgm:cxn modelId="{EA0D49F1-F675-49A5-9794-F17E7F140E09}" type="presOf" srcId="{44927542-15EC-4359-A988-687FC2F3CFD2}" destId="{2574FB71-7410-414A-8FE5-67F2AACFC1EE}" srcOrd="1" destOrd="0" presId="urn:microsoft.com/office/officeart/2009/3/layout/HorizontalOrganizationChart"/>
    <dgm:cxn modelId="{6E8DE82D-DB56-4193-A2AA-D44C50451FC1}" type="presOf" srcId="{C9D12A60-DB3D-4D86-A90F-60AF31C07CCF}" destId="{BB856F9E-28A8-4931-9D01-61FD6F1904AB}" srcOrd="0" destOrd="0" presId="urn:microsoft.com/office/officeart/2009/3/layout/HorizontalOrganizationChart"/>
    <dgm:cxn modelId="{13DCF607-9F1A-4808-BCE3-B6EBED42767E}" type="presParOf" srcId="{75BEFDB6-A9F4-4055-A7D9-D74BAE5CD62D}" destId="{DC5FF8FC-8428-454E-ABF8-C3BEB0D6346D}" srcOrd="0" destOrd="0" presId="urn:microsoft.com/office/officeart/2009/3/layout/HorizontalOrganizationChart"/>
    <dgm:cxn modelId="{E94CF0A9-9366-4E01-B9A3-69BF18A11143}" type="presParOf" srcId="{DC5FF8FC-8428-454E-ABF8-C3BEB0D6346D}" destId="{5F612A55-B67F-4D4B-96E0-E6F961981CB9}" srcOrd="0" destOrd="0" presId="urn:microsoft.com/office/officeart/2009/3/layout/HorizontalOrganizationChart"/>
    <dgm:cxn modelId="{280A21E3-5A11-477C-847C-16EC8363510C}" type="presParOf" srcId="{5F612A55-B67F-4D4B-96E0-E6F961981CB9}" destId="{F5903A3E-7576-495A-AD9C-7ACA4343DE64}" srcOrd="0" destOrd="0" presId="urn:microsoft.com/office/officeart/2009/3/layout/HorizontalOrganizationChart"/>
    <dgm:cxn modelId="{A1147070-193B-404E-ADAF-6BFB51555FC5}" type="presParOf" srcId="{5F612A55-B67F-4D4B-96E0-E6F961981CB9}" destId="{0533BF53-B34D-453E-A404-ADFECF760425}" srcOrd="1" destOrd="0" presId="urn:microsoft.com/office/officeart/2009/3/layout/HorizontalOrganizationChart"/>
    <dgm:cxn modelId="{5AE0EC63-9600-41C5-80A5-D452C48E6A9F}" type="presParOf" srcId="{DC5FF8FC-8428-454E-ABF8-C3BEB0D6346D}" destId="{433A18BF-2F1C-4277-AE44-07D33C4F1C5A}" srcOrd="1" destOrd="0" presId="urn:microsoft.com/office/officeart/2009/3/layout/HorizontalOrganizationChart"/>
    <dgm:cxn modelId="{24A07024-6B10-4EC6-8232-89BD5A9C5286}" type="presParOf" srcId="{433A18BF-2F1C-4277-AE44-07D33C4F1C5A}" destId="{63FD55F4-CE23-4AEA-97C9-93D97EEAFFB9}" srcOrd="0" destOrd="0" presId="urn:microsoft.com/office/officeart/2009/3/layout/HorizontalOrganizationChart"/>
    <dgm:cxn modelId="{AF111979-E7C6-4095-A49E-D3D194F5CD70}" type="presParOf" srcId="{433A18BF-2F1C-4277-AE44-07D33C4F1C5A}" destId="{3298F2EB-6185-44F7-B034-1688118687C4}" srcOrd="1" destOrd="0" presId="urn:microsoft.com/office/officeart/2009/3/layout/HorizontalOrganizationChart"/>
    <dgm:cxn modelId="{A1B459B2-A4F8-4877-901E-5C4EFF25F29D}" type="presParOf" srcId="{3298F2EB-6185-44F7-B034-1688118687C4}" destId="{2CD87BFD-D536-4410-BB9D-97663DB73B13}" srcOrd="0" destOrd="0" presId="urn:microsoft.com/office/officeart/2009/3/layout/HorizontalOrganizationChart"/>
    <dgm:cxn modelId="{B828E955-314C-457F-BC74-4AA3FE7E173F}" type="presParOf" srcId="{2CD87BFD-D536-4410-BB9D-97663DB73B13}" destId="{B8420CD4-FF9F-426C-822D-D2C887F4FC48}" srcOrd="0" destOrd="0" presId="urn:microsoft.com/office/officeart/2009/3/layout/HorizontalOrganizationChart"/>
    <dgm:cxn modelId="{821E5681-BAAB-4E8A-BFDA-969213DD80D4}" type="presParOf" srcId="{2CD87BFD-D536-4410-BB9D-97663DB73B13}" destId="{2574FB71-7410-414A-8FE5-67F2AACFC1EE}" srcOrd="1" destOrd="0" presId="urn:microsoft.com/office/officeart/2009/3/layout/HorizontalOrganizationChart"/>
    <dgm:cxn modelId="{D80F6CF8-84F0-4BA6-8981-DA33B95AE102}" type="presParOf" srcId="{3298F2EB-6185-44F7-B034-1688118687C4}" destId="{98456464-A1EB-45D1-9AFD-F8A42EB9797D}" srcOrd="1" destOrd="0" presId="urn:microsoft.com/office/officeart/2009/3/layout/HorizontalOrganizationChart"/>
    <dgm:cxn modelId="{82C53769-16E0-47CE-8D41-E1A808B55C77}" type="presParOf" srcId="{3298F2EB-6185-44F7-B034-1688118687C4}" destId="{D7EB9304-B925-446D-A809-981D5C050484}" srcOrd="2" destOrd="0" presId="urn:microsoft.com/office/officeart/2009/3/layout/HorizontalOrganizationChart"/>
    <dgm:cxn modelId="{7C0890BF-8248-4288-8508-F974670DDF4B}" type="presParOf" srcId="{433A18BF-2F1C-4277-AE44-07D33C4F1C5A}" destId="{CEEC7D61-3F05-4DE6-8C2B-4F66B23C2D25}" srcOrd="2" destOrd="0" presId="urn:microsoft.com/office/officeart/2009/3/layout/HorizontalOrganizationChart"/>
    <dgm:cxn modelId="{BBDF34AF-8359-4B81-9C68-3BC75951E52B}" type="presParOf" srcId="{433A18BF-2F1C-4277-AE44-07D33C4F1C5A}" destId="{CE0C3849-ED00-483F-8531-EA67B43565D8}" srcOrd="3" destOrd="0" presId="urn:microsoft.com/office/officeart/2009/3/layout/HorizontalOrganizationChart"/>
    <dgm:cxn modelId="{0F60544F-D948-41FF-B9FD-5F60022453B7}" type="presParOf" srcId="{CE0C3849-ED00-483F-8531-EA67B43565D8}" destId="{2A7DF089-8466-41ED-ADAC-ADBA30B9167B}" srcOrd="0" destOrd="0" presId="urn:microsoft.com/office/officeart/2009/3/layout/HorizontalOrganizationChart"/>
    <dgm:cxn modelId="{6124ABCA-6019-4D95-86D1-2019818D01B1}" type="presParOf" srcId="{2A7DF089-8466-41ED-ADAC-ADBA30B9167B}" destId="{BB856F9E-28A8-4931-9D01-61FD6F1904AB}" srcOrd="0" destOrd="0" presId="urn:microsoft.com/office/officeart/2009/3/layout/HorizontalOrganizationChart"/>
    <dgm:cxn modelId="{722584A7-4120-4524-AF1E-1BD4DACB7619}" type="presParOf" srcId="{2A7DF089-8466-41ED-ADAC-ADBA30B9167B}" destId="{661C12D1-6EC6-4E3F-9103-ED942C17FC8C}" srcOrd="1" destOrd="0" presId="urn:microsoft.com/office/officeart/2009/3/layout/HorizontalOrganizationChart"/>
    <dgm:cxn modelId="{A933EBF2-B51E-4939-AB7D-01500B750F42}" type="presParOf" srcId="{CE0C3849-ED00-483F-8531-EA67B43565D8}" destId="{5ED63B78-E576-4842-96F9-861E5E1FA8CA}" srcOrd="1" destOrd="0" presId="urn:microsoft.com/office/officeart/2009/3/layout/HorizontalOrganizationChart"/>
    <dgm:cxn modelId="{3FB2BA38-510B-4C24-AA27-8223F6D37D6E}" type="presParOf" srcId="{CE0C3849-ED00-483F-8531-EA67B43565D8}" destId="{7E9FD239-7918-4114-93B0-660E93223696}" srcOrd="2" destOrd="0" presId="urn:microsoft.com/office/officeart/2009/3/layout/HorizontalOrganizationChart"/>
    <dgm:cxn modelId="{A62766C8-0FD3-4638-83DA-6D927C5EF5C0}" type="presParOf" srcId="{DC5FF8FC-8428-454E-ABF8-C3BEB0D6346D}" destId="{337A2A17-C994-4269-9667-581EE643D21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DB73CA-9F0B-4D27-A33A-2699E1D23E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A5F577-24C4-4232-94E3-188B236E7C5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action(S</a:t>
          </a:r>
          <a:r>
            <a:rPr lang="en-US" altLang="zh-CN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, </a:t>
          </a:r>
          <a:r>
            <a:rPr lang="en-US" altLang="zh-CN" sz="24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</a:t>
          </a:r>
          <a:r>
            <a:rPr lang="en-US" altLang="zh-CN" sz="2400" baseline="-250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) = </a:t>
          </a:r>
          <a:endParaRPr lang="zh-CN" altLang="en-US" sz="24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15B58647-CB1A-40A1-B128-64DEDA8241B8}" type="parTrans" cxnId="{06AC50A6-7DCC-40BA-9581-786564284E95}">
      <dgm:prSet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944929EF-CE33-4B10-B93B-2B7807D358B2}" type="sibTrans" cxnId="{06AC50A6-7DCC-40BA-9581-786564284E95}">
      <dgm:prSet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44927542-15EC-4359-A988-687FC2F3CFD2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S</a:t>
          </a:r>
          <a:r>
            <a:rPr lang="en-US" altLang="zh-CN" sz="2400" baseline="-250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en-US" altLang="zh-CN" sz="2400" baseline="-250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移进：将</a:t>
          </a:r>
          <a:r>
            <a:rPr lang="en-US" altLang="zh-CN" sz="24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</a:t>
          </a:r>
          <a:r>
            <a:rPr lang="en-US" altLang="zh-CN" sz="2400" baseline="-250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和第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个状态压入栈)</a:t>
          </a:r>
          <a:endParaRPr lang="zh-CN" altLang="en-US" sz="24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A82F8362-7022-4F84-B54F-0B044AD3CAA5}" type="parTrans" cxnId="{02A1F13F-919E-457D-8F81-D2F8057EFB49}">
      <dgm:prSet custT="1"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0FEBB6FE-EC49-4D37-9213-9CEE42D2F94B}" type="sibTrans" cxnId="{02A1F13F-919E-457D-8F81-D2F8057EFB49}">
      <dgm:prSet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C9D12A60-DB3D-4D86-A90F-60AF31C07CCF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r</a:t>
          </a:r>
          <a:r>
            <a:rPr lang="en-US" altLang="zh-CN" sz="2400" baseline="-250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归约：用第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个产生式归约 )</a:t>
          </a:r>
          <a:endParaRPr lang="zh-CN" altLang="en-US" sz="24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84CE8BE6-B977-4799-84C5-E57704AC6EAC}" type="sibTrans" cxnId="{69CCB74A-FAD2-428D-926D-E91D2ED6463A}">
      <dgm:prSet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15B76393-036E-460A-99D1-B0696E4A7E35}" type="parTrans" cxnId="{69CCB74A-FAD2-428D-926D-E91D2ED6463A}">
      <dgm:prSet custT="1"/>
      <dgm:spPr/>
      <dgm:t>
        <a:bodyPr/>
        <a:lstStyle/>
        <a:p>
          <a:endParaRPr lang="zh-CN" altLang="en-US" sz="280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FB9C4357-1F2C-4321-86BD-8F9F6D047E91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acc</a:t>
          </a:r>
          <a:r>
            <a:rPr lang="en-US" altLang="zh-CN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 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接受：分析成功 )</a:t>
          </a:r>
          <a:endParaRPr lang="zh-CN" altLang="en-US" sz="24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B1450052-252E-4CE6-812C-5482400EDC6B}" type="parTrans" cxnId="{1A4D9930-B68E-4892-AF5A-3AEC8DEF70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DBCD7F60-A7C5-4B3A-BC9B-5E89B29119AD}" type="sibTrans" cxnId="{1A4D9930-B68E-4892-AF5A-3AEC8DEF70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1050D2EC-91CF-471E-8305-3DEFEF4F20F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error</a:t>
          </a:r>
          <a:r>
            <a:rPr lang="en-US" altLang="zh-CN" sz="2400" baseline="-250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出错：语法错，调出错处理程序 )</a:t>
          </a:r>
          <a:endParaRPr lang="zh-CN" altLang="en-US" sz="24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5005031F-A47E-471E-B589-45308CC73020}" type="parTrans" cxnId="{C65B6C89-396E-4B99-9CAD-4232E75C00F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073ED538-C44C-4587-A5D2-FB06889CC98A}" type="sibTrans" cxnId="{C65B6C89-396E-4B99-9CAD-4232E75C00F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gm:t>
    </dgm:pt>
    <dgm:pt modelId="{75BEFDB6-A9F4-4055-A7D9-D74BAE5CD62D}" type="pres">
      <dgm:prSet presAssocID="{56DB73CA-9F0B-4D27-A33A-2699E1D23E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5FF8FC-8428-454E-ABF8-C3BEB0D6346D}" type="pres">
      <dgm:prSet presAssocID="{73A5F577-24C4-4232-94E3-188B236E7C5B}" presName="hierRoot1" presStyleCnt="0">
        <dgm:presLayoutVars>
          <dgm:hierBranch val="init"/>
        </dgm:presLayoutVars>
      </dgm:prSet>
      <dgm:spPr/>
    </dgm:pt>
    <dgm:pt modelId="{5F612A55-B67F-4D4B-96E0-E6F961981CB9}" type="pres">
      <dgm:prSet presAssocID="{73A5F577-24C4-4232-94E3-188B236E7C5B}" presName="rootComposite1" presStyleCnt="0"/>
      <dgm:spPr/>
    </dgm:pt>
    <dgm:pt modelId="{F5903A3E-7576-495A-AD9C-7ACA4343DE64}" type="pres">
      <dgm:prSet presAssocID="{73A5F577-24C4-4232-94E3-188B236E7C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3BF53-B34D-453E-A404-ADFECF760425}" type="pres">
      <dgm:prSet presAssocID="{73A5F577-24C4-4232-94E3-188B236E7C5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3A18BF-2F1C-4277-AE44-07D33C4F1C5A}" type="pres">
      <dgm:prSet presAssocID="{73A5F577-24C4-4232-94E3-188B236E7C5B}" presName="hierChild2" presStyleCnt="0"/>
      <dgm:spPr/>
    </dgm:pt>
    <dgm:pt modelId="{63FD55F4-CE23-4AEA-97C9-93D97EEAFFB9}" type="pres">
      <dgm:prSet presAssocID="{A82F8362-7022-4F84-B54F-0B044AD3CAA5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3298F2EB-6185-44F7-B034-1688118687C4}" type="pres">
      <dgm:prSet presAssocID="{44927542-15EC-4359-A988-687FC2F3CFD2}" presName="hierRoot2" presStyleCnt="0">
        <dgm:presLayoutVars>
          <dgm:hierBranch val="init"/>
        </dgm:presLayoutVars>
      </dgm:prSet>
      <dgm:spPr/>
    </dgm:pt>
    <dgm:pt modelId="{2CD87BFD-D536-4410-BB9D-97663DB73B13}" type="pres">
      <dgm:prSet presAssocID="{44927542-15EC-4359-A988-687FC2F3CFD2}" presName="rootComposite" presStyleCnt="0"/>
      <dgm:spPr/>
    </dgm:pt>
    <dgm:pt modelId="{B8420CD4-FF9F-426C-822D-D2C887F4FC48}" type="pres">
      <dgm:prSet presAssocID="{44927542-15EC-4359-A988-687FC2F3CFD2}" presName="rootText" presStyleLbl="node2" presStyleIdx="0" presStyleCnt="4" custScaleX="2166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74FB71-7410-414A-8FE5-67F2AACFC1EE}" type="pres">
      <dgm:prSet presAssocID="{44927542-15EC-4359-A988-687FC2F3CFD2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98456464-A1EB-45D1-9AFD-F8A42EB9797D}" type="pres">
      <dgm:prSet presAssocID="{44927542-15EC-4359-A988-687FC2F3CFD2}" presName="hierChild4" presStyleCnt="0"/>
      <dgm:spPr/>
    </dgm:pt>
    <dgm:pt modelId="{D7EB9304-B925-446D-A809-981D5C050484}" type="pres">
      <dgm:prSet presAssocID="{44927542-15EC-4359-A988-687FC2F3CFD2}" presName="hierChild5" presStyleCnt="0"/>
      <dgm:spPr/>
    </dgm:pt>
    <dgm:pt modelId="{CEEC7D61-3F05-4DE6-8C2B-4F66B23C2D25}" type="pres">
      <dgm:prSet presAssocID="{15B76393-036E-460A-99D1-B0696E4A7E35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CE0C3849-ED00-483F-8531-EA67B43565D8}" type="pres">
      <dgm:prSet presAssocID="{C9D12A60-DB3D-4D86-A90F-60AF31C07CCF}" presName="hierRoot2" presStyleCnt="0">
        <dgm:presLayoutVars>
          <dgm:hierBranch val="init"/>
        </dgm:presLayoutVars>
      </dgm:prSet>
      <dgm:spPr/>
    </dgm:pt>
    <dgm:pt modelId="{2A7DF089-8466-41ED-ADAC-ADBA30B9167B}" type="pres">
      <dgm:prSet presAssocID="{C9D12A60-DB3D-4D86-A90F-60AF31C07CCF}" presName="rootComposite" presStyleCnt="0"/>
      <dgm:spPr/>
    </dgm:pt>
    <dgm:pt modelId="{BB856F9E-28A8-4931-9D01-61FD6F1904AB}" type="pres">
      <dgm:prSet presAssocID="{C9D12A60-DB3D-4D86-A90F-60AF31C07CCF}" presName="rootText" presStyleLbl="node2" presStyleIdx="1" presStyleCnt="4" custScaleX="1901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1C12D1-6EC6-4E3F-9103-ED942C17FC8C}" type="pres">
      <dgm:prSet presAssocID="{C9D12A60-DB3D-4D86-A90F-60AF31C07CCF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5ED63B78-E576-4842-96F9-861E5E1FA8CA}" type="pres">
      <dgm:prSet presAssocID="{C9D12A60-DB3D-4D86-A90F-60AF31C07CCF}" presName="hierChild4" presStyleCnt="0"/>
      <dgm:spPr/>
    </dgm:pt>
    <dgm:pt modelId="{7E9FD239-7918-4114-93B0-660E93223696}" type="pres">
      <dgm:prSet presAssocID="{C9D12A60-DB3D-4D86-A90F-60AF31C07CCF}" presName="hierChild5" presStyleCnt="0"/>
      <dgm:spPr/>
    </dgm:pt>
    <dgm:pt modelId="{FB561300-A1A4-4A60-B6C8-CE58EEE503FB}" type="pres">
      <dgm:prSet presAssocID="{B1450052-252E-4CE6-812C-5482400EDC6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6D253888-0E37-4F49-B591-F1D57D9D6237}" type="pres">
      <dgm:prSet presAssocID="{FB9C4357-1F2C-4321-86BD-8F9F6D047E91}" presName="hierRoot2" presStyleCnt="0">
        <dgm:presLayoutVars>
          <dgm:hierBranch val="init"/>
        </dgm:presLayoutVars>
      </dgm:prSet>
      <dgm:spPr/>
    </dgm:pt>
    <dgm:pt modelId="{D5AF7D19-A399-4564-A5C3-9A35858A2413}" type="pres">
      <dgm:prSet presAssocID="{FB9C4357-1F2C-4321-86BD-8F9F6D047E91}" presName="rootComposite" presStyleCnt="0"/>
      <dgm:spPr/>
    </dgm:pt>
    <dgm:pt modelId="{560AB3A1-5631-481D-97A1-82FC44256B2D}" type="pres">
      <dgm:prSet presAssocID="{FB9C4357-1F2C-4321-86BD-8F9F6D047E91}" presName="rootText" presStyleLbl="node2" presStyleIdx="2" presStyleCnt="4" custScaleX="1397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880A70-2462-4A7B-8F8F-D95451ABEC27}" type="pres">
      <dgm:prSet presAssocID="{FB9C4357-1F2C-4321-86BD-8F9F6D047E91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2F1889FB-0966-43C2-B15E-E0FE987AAB85}" type="pres">
      <dgm:prSet presAssocID="{FB9C4357-1F2C-4321-86BD-8F9F6D047E91}" presName="hierChild4" presStyleCnt="0"/>
      <dgm:spPr/>
    </dgm:pt>
    <dgm:pt modelId="{CC2D5101-7CDB-49F1-9D54-95CD54C1EECF}" type="pres">
      <dgm:prSet presAssocID="{FB9C4357-1F2C-4321-86BD-8F9F6D047E91}" presName="hierChild5" presStyleCnt="0"/>
      <dgm:spPr/>
    </dgm:pt>
    <dgm:pt modelId="{47ECF380-0FB1-4530-9CE6-4EF6BBA92341}" type="pres">
      <dgm:prSet presAssocID="{5005031F-A47E-471E-B589-45308CC73020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C8949DB0-5035-4932-98DA-FF826AB53D2B}" type="pres">
      <dgm:prSet presAssocID="{1050D2EC-91CF-471E-8305-3DEFEF4F20FB}" presName="hierRoot2" presStyleCnt="0">
        <dgm:presLayoutVars>
          <dgm:hierBranch val="init"/>
        </dgm:presLayoutVars>
      </dgm:prSet>
      <dgm:spPr/>
    </dgm:pt>
    <dgm:pt modelId="{98CF36FA-AF2E-4187-AC6A-F32144794C65}" type="pres">
      <dgm:prSet presAssocID="{1050D2EC-91CF-471E-8305-3DEFEF4F20FB}" presName="rootComposite" presStyleCnt="0"/>
      <dgm:spPr/>
    </dgm:pt>
    <dgm:pt modelId="{85E381B7-E9A0-459D-8C09-843F47123A9B}" type="pres">
      <dgm:prSet presAssocID="{1050D2EC-91CF-471E-8305-3DEFEF4F20FB}" presName="rootText" presStyleLbl="node2" presStyleIdx="3" presStyleCnt="4" custScaleX="2444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8F9647-6846-4A9B-8E33-F009655F68B5}" type="pres">
      <dgm:prSet presAssocID="{1050D2EC-91CF-471E-8305-3DEFEF4F20F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E220E28A-1F5B-4AC0-B7CB-09A23E0A2074}" type="pres">
      <dgm:prSet presAssocID="{1050D2EC-91CF-471E-8305-3DEFEF4F20FB}" presName="hierChild4" presStyleCnt="0"/>
      <dgm:spPr/>
    </dgm:pt>
    <dgm:pt modelId="{26BE2620-F7E4-49D3-89BD-EFC02F3BFFDD}" type="pres">
      <dgm:prSet presAssocID="{1050D2EC-91CF-471E-8305-3DEFEF4F20FB}" presName="hierChild5" presStyleCnt="0"/>
      <dgm:spPr/>
    </dgm:pt>
    <dgm:pt modelId="{337A2A17-C994-4269-9667-581EE643D211}" type="pres">
      <dgm:prSet presAssocID="{73A5F577-24C4-4232-94E3-188B236E7C5B}" presName="hierChild3" presStyleCnt="0"/>
      <dgm:spPr/>
    </dgm:pt>
  </dgm:ptLst>
  <dgm:cxnLst>
    <dgm:cxn modelId="{A85CFFF4-F504-4ADB-8C4F-78D3465C9236}" type="presOf" srcId="{A82F8362-7022-4F84-B54F-0B044AD3CAA5}" destId="{63FD55F4-CE23-4AEA-97C9-93D97EEAFFB9}" srcOrd="0" destOrd="0" presId="urn:microsoft.com/office/officeart/2009/3/layout/HorizontalOrganizationChart"/>
    <dgm:cxn modelId="{E63925A6-C801-4625-8D7D-83E850E29D40}" type="presOf" srcId="{FB9C4357-1F2C-4321-86BD-8F9F6D047E91}" destId="{560AB3A1-5631-481D-97A1-82FC44256B2D}" srcOrd="0" destOrd="0" presId="urn:microsoft.com/office/officeart/2009/3/layout/HorizontalOrganizationChart"/>
    <dgm:cxn modelId="{FFB631AA-FF99-4250-ABFE-807D9D42B22C}" type="presOf" srcId="{1050D2EC-91CF-471E-8305-3DEFEF4F20FB}" destId="{E58F9647-6846-4A9B-8E33-F009655F68B5}" srcOrd="1" destOrd="0" presId="urn:microsoft.com/office/officeart/2009/3/layout/HorizontalOrganizationChart"/>
    <dgm:cxn modelId="{43A72ACA-B096-4FC2-8AFE-3E8B2585F067}" type="presOf" srcId="{15B76393-036E-460A-99D1-B0696E4A7E35}" destId="{CEEC7D61-3F05-4DE6-8C2B-4F66B23C2D25}" srcOrd="0" destOrd="0" presId="urn:microsoft.com/office/officeart/2009/3/layout/HorizontalOrganizationChart"/>
    <dgm:cxn modelId="{7DA6B20E-C685-4267-9B81-2AA0775F1199}" type="presOf" srcId="{56DB73CA-9F0B-4D27-A33A-2699E1D23E3E}" destId="{75BEFDB6-A9F4-4055-A7D9-D74BAE5CD62D}" srcOrd="0" destOrd="0" presId="urn:microsoft.com/office/officeart/2009/3/layout/HorizontalOrganizationChart"/>
    <dgm:cxn modelId="{4215FC83-5350-49AC-87FE-7B34AB6212F7}" type="presOf" srcId="{B1450052-252E-4CE6-812C-5482400EDC6B}" destId="{FB561300-A1A4-4A60-B6C8-CE58EEE503FB}" srcOrd="0" destOrd="0" presId="urn:microsoft.com/office/officeart/2009/3/layout/HorizontalOrganizationChart"/>
    <dgm:cxn modelId="{69CCB74A-FAD2-428D-926D-E91D2ED6463A}" srcId="{73A5F577-24C4-4232-94E3-188B236E7C5B}" destId="{C9D12A60-DB3D-4D86-A90F-60AF31C07CCF}" srcOrd="1" destOrd="0" parTransId="{15B76393-036E-460A-99D1-B0696E4A7E35}" sibTransId="{84CE8BE6-B977-4799-84C5-E57704AC6EAC}"/>
    <dgm:cxn modelId="{02A1F13F-919E-457D-8F81-D2F8057EFB49}" srcId="{73A5F577-24C4-4232-94E3-188B236E7C5B}" destId="{44927542-15EC-4359-A988-687FC2F3CFD2}" srcOrd="0" destOrd="0" parTransId="{A82F8362-7022-4F84-B54F-0B044AD3CAA5}" sibTransId="{0FEBB6FE-EC49-4D37-9213-9CEE42D2F94B}"/>
    <dgm:cxn modelId="{EA0D49F1-F675-49A5-9794-F17E7F140E09}" type="presOf" srcId="{44927542-15EC-4359-A988-687FC2F3CFD2}" destId="{2574FB71-7410-414A-8FE5-67F2AACFC1EE}" srcOrd="1" destOrd="0" presId="urn:microsoft.com/office/officeart/2009/3/layout/HorizontalOrganizationChart"/>
    <dgm:cxn modelId="{74D0EB66-666C-4DF2-912C-0C8EEF07D96C}" type="presOf" srcId="{FB9C4357-1F2C-4321-86BD-8F9F6D047E91}" destId="{0F880A70-2462-4A7B-8F8F-D95451ABEC27}" srcOrd="1" destOrd="0" presId="urn:microsoft.com/office/officeart/2009/3/layout/HorizontalOrganizationChart"/>
    <dgm:cxn modelId="{F35E2CA5-9A63-4A4E-A59E-1921E1DAA1C1}" type="presOf" srcId="{1050D2EC-91CF-471E-8305-3DEFEF4F20FB}" destId="{85E381B7-E9A0-459D-8C09-843F47123A9B}" srcOrd="0" destOrd="0" presId="urn:microsoft.com/office/officeart/2009/3/layout/HorizontalOrganizationChart"/>
    <dgm:cxn modelId="{B6083A66-6857-4DC3-A57C-D866788D0B1E}" type="presOf" srcId="{73A5F577-24C4-4232-94E3-188B236E7C5B}" destId="{0533BF53-B34D-453E-A404-ADFECF760425}" srcOrd="1" destOrd="0" presId="urn:microsoft.com/office/officeart/2009/3/layout/HorizontalOrganizationChart"/>
    <dgm:cxn modelId="{48BD37B3-29B4-45C2-82B0-DB2A3E958CBA}" type="presOf" srcId="{C9D12A60-DB3D-4D86-A90F-60AF31C07CCF}" destId="{661C12D1-6EC6-4E3F-9103-ED942C17FC8C}" srcOrd="1" destOrd="0" presId="urn:microsoft.com/office/officeart/2009/3/layout/HorizontalOrganizationChart"/>
    <dgm:cxn modelId="{E1DF3AEA-C805-4E72-ABC3-D9AE9F0D2FD1}" type="presOf" srcId="{73A5F577-24C4-4232-94E3-188B236E7C5B}" destId="{F5903A3E-7576-495A-AD9C-7ACA4343DE64}" srcOrd="0" destOrd="0" presId="urn:microsoft.com/office/officeart/2009/3/layout/HorizontalOrganizationChart"/>
    <dgm:cxn modelId="{3C8BDA7F-B8EF-4D51-80B7-3BB1B019B86B}" type="presOf" srcId="{5005031F-A47E-471E-B589-45308CC73020}" destId="{47ECF380-0FB1-4530-9CE6-4EF6BBA92341}" srcOrd="0" destOrd="0" presId="urn:microsoft.com/office/officeart/2009/3/layout/HorizontalOrganizationChart"/>
    <dgm:cxn modelId="{1A4D9930-B68E-4892-AF5A-3AEC8DEF70B3}" srcId="{73A5F577-24C4-4232-94E3-188B236E7C5B}" destId="{FB9C4357-1F2C-4321-86BD-8F9F6D047E91}" srcOrd="2" destOrd="0" parTransId="{B1450052-252E-4CE6-812C-5482400EDC6B}" sibTransId="{DBCD7F60-A7C5-4B3A-BC9B-5E89B29119AD}"/>
    <dgm:cxn modelId="{DC5F09BC-D32B-4C02-8A44-D43EEE653CE2}" type="presOf" srcId="{44927542-15EC-4359-A988-687FC2F3CFD2}" destId="{B8420CD4-FF9F-426C-822D-D2C887F4FC48}" srcOrd="0" destOrd="0" presId="urn:microsoft.com/office/officeart/2009/3/layout/HorizontalOrganizationChart"/>
    <dgm:cxn modelId="{C65B6C89-396E-4B99-9CAD-4232E75C00F5}" srcId="{73A5F577-24C4-4232-94E3-188B236E7C5B}" destId="{1050D2EC-91CF-471E-8305-3DEFEF4F20FB}" srcOrd="3" destOrd="0" parTransId="{5005031F-A47E-471E-B589-45308CC73020}" sibTransId="{073ED538-C44C-4587-A5D2-FB06889CC98A}"/>
    <dgm:cxn modelId="{06AC50A6-7DCC-40BA-9581-786564284E95}" srcId="{56DB73CA-9F0B-4D27-A33A-2699E1D23E3E}" destId="{73A5F577-24C4-4232-94E3-188B236E7C5B}" srcOrd="0" destOrd="0" parTransId="{15B58647-CB1A-40A1-B128-64DEDA8241B8}" sibTransId="{944929EF-CE33-4B10-B93B-2B7807D358B2}"/>
    <dgm:cxn modelId="{6E8DE82D-DB56-4193-A2AA-D44C50451FC1}" type="presOf" srcId="{C9D12A60-DB3D-4D86-A90F-60AF31C07CCF}" destId="{BB856F9E-28A8-4931-9D01-61FD6F1904AB}" srcOrd="0" destOrd="0" presId="urn:microsoft.com/office/officeart/2009/3/layout/HorizontalOrganizationChart"/>
    <dgm:cxn modelId="{13DCF607-9F1A-4808-BCE3-B6EBED42767E}" type="presParOf" srcId="{75BEFDB6-A9F4-4055-A7D9-D74BAE5CD62D}" destId="{DC5FF8FC-8428-454E-ABF8-C3BEB0D6346D}" srcOrd="0" destOrd="0" presId="urn:microsoft.com/office/officeart/2009/3/layout/HorizontalOrganizationChart"/>
    <dgm:cxn modelId="{E94CF0A9-9366-4E01-B9A3-69BF18A11143}" type="presParOf" srcId="{DC5FF8FC-8428-454E-ABF8-C3BEB0D6346D}" destId="{5F612A55-B67F-4D4B-96E0-E6F961981CB9}" srcOrd="0" destOrd="0" presId="urn:microsoft.com/office/officeart/2009/3/layout/HorizontalOrganizationChart"/>
    <dgm:cxn modelId="{280A21E3-5A11-477C-847C-16EC8363510C}" type="presParOf" srcId="{5F612A55-B67F-4D4B-96E0-E6F961981CB9}" destId="{F5903A3E-7576-495A-AD9C-7ACA4343DE64}" srcOrd="0" destOrd="0" presId="urn:microsoft.com/office/officeart/2009/3/layout/HorizontalOrganizationChart"/>
    <dgm:cxn modelId="{A1147070-193B-404E-ADAF-6BFB51555FC5}" type="presParOf" srcId="{5F612A55-B67F-4D4B-96E0-E6F961981CB9}" destId="{0533BF53-B34D-453E-A404-ADFECF760425}" srcOrd="1" destOrd="0" presId="urn:microsoft.com/office/officeart/2009/3/layout/HorizontalOrganizationChart"/>
    <dgm:cxn modelId="{5AE0EC63-9600-41C5-80A5-D452C48E6A9F}" type="presParOf" srcId="{DC5FF8FC-8428-454E-ABF8-C3BEB0D6346D}" destId="{433A18BF-2F1C-4277-AE44-07D33C4F1C5A}" srcOrd="1" destOrd="0" presId="urn:microsoft.com/office/officeart/2009/3/layout/HorizontalOrganizationChart"/>
    <dgm:cxn modelId="{24A07024-6B10-4EC6-8232-89BD5A9C5286}" type="presParOf" srcId="{433A18BF-2F1C-4277-AE44-07D33C4F1C5A}" destId="{63FD55F4-CE23-4AEA-97C9-93D97EEAFFB9}" srcOrd="0" destOrd="0" presId="urn:microsoft.com/office/officeart/2009/3/layout/HorizontalOrganizationChart"/>
    <dgm:cxn modelId="{AF111979-E7C6-4095-A49E-D3D194F5CD70}" type="presParOf" srcId="{433A18BF-2F1C-4277-AE44-07D33C4F1C5A}" destId="{3298F2EB-6185-44F7-B034-1688118687C4}" srcOrd="1" destOrd="0" presId="urn:microsoft.com/office/officeart/2009/3/layout/HorizontalOrganizationChart"/>
    <dgm:cxn modelId="{A1B459B2-A4F8-4877-901E-5C4EFF25F29D}" type="presParOf" srcId="{3298F2EB-6185-44F7-B034-1688118687C4}" destId="{2CD87BFD-D536-4410-BB9D-97663DB73B13}" srcOrd="0" destOrd="0" presId="urn:microsoft.com/office/officeart/2009/3/layout/HorizontalOrganizationChart"/>
    <dgm:cxn modelId="{B828E955-314C-457F-BC74-4AA3FE7E173F}" type="presParOf" srcId="{2CD87BFD-D536-4410-BB9D-97663DB73B13}" destId="{B8420CD4-FF9F-426C-822D-D2C887F4FC48}" srcOrd="0" destOrd="0" presId="urn:microsoft.com/office/officeart/2009/3/layout/HorizontalOrganizationChart"/>
    <dgm:cxn modelId="{821E5681-BAAB-4E8A-BFDA-969213DD80D4}" type="presParOf" srcId="{2CD87BFD-D536-4410-BB9D-97663DB73B13}" destId="{2574FB71-7410-414A-8FE5-67F2AACFC1EE}" srcOrd="1" destOrd="0" presId="urn:microsoft.com/office/officeart/2009/3/layout/HorizontalOrganizationChart"/>
    <dgm:cxn modelId="{D80F6CF8-84F0-4BA6-8981-DA33B95AE102}" type="presParOf" srcId="{3298F2EB-6185-44F7-B034-1688118687C4}" destId="{98456464-A1EB-45D1-9AFD-F8A42EB9797D}" srcOrd="1" destOrd="0" presId="urn:microsoft.com/office/officeart/2009/3/layout/HorizontalOrganizationChart"/>
    <dgm:cxn modelId="{82C53769-16E0-47CE-8D41-E1A808B55C77}" type="presParOf" srcId="{3298F2EB-6185-44F7-B034-1688118687C4}" destId="{D7EB9304-B925-446D-A809-981D5C050484}" srcOrd="2" destOrd="0" presId="urn:microsoft.com/office/officeart/2009/3/layout/HorizontalOrganizationChart"/>
    <dgm:cxn modelId="{7C0890BF-8248-4288-8508-F974670DDF4B}" type="presParOf" srcId="{433A18BF-2F1C-4277-AE44-07D33C4F1C5A}" destId="{CEEC7D61-3F05-4DE6-8C2B-4F66B23C2D25}" srcOrd="2" destOrd="0" presId="urn:microsoft.com/office/officeart/2009/3/layout/HorizontalOrganizationChart"/>
    <dgm:cxn modelId="{BBDF34AF-8359-4B81-9C68-3BC75951E52B}" type="presParOf" srcId="{433A18BF-2F1C-4277-AE44-07D33C4F1C5A}" destId="{CE0C3849-ED00-483F-8531-EA67B43565D8}" srcOrd="3" destOrd="0" presId="urn:microsoft.com/office/officeart/2009/3/layout/HorizontalOrganizationChart"/>
    <dgm:cxn modelId="{0F60544F-D948-41FF-B9FD-5F60022453B7}" type="presParOf" srcId="{CE0C3849-ED00-483F-8531-EA67B43565D8}" destId="{2A7DF089-8466-41ED-ADAC-ADBA30B9167B}" srcOrd="0" destOrd="0" presId="urn:microsoft.com/office/officeart/2009/3/layout/HorizontalOrganizationChart"/>
    <dgm:cxn modelId="{6124ABCA-6019-4D95-86D1-2019818D01B1}" type="presParOf" srcId="{2A7DF089-8466-41ED-ADAC-ADBA30B9167B}" destId="{BB856F9E-28A8-4931-9D01-61FD6F1904AB}" srcOrd="0" destOrd="0" presId="urn:microsoft.com/office/officeart/2009/3/layout/HorizontalOrganizationChart"/>
    <dgm:cxn modelId="{722584A7-4120-4524-AF1E-1BD4DACB7619}" type="presParOf" srcId="{2A7DF089-8466-41ED-ADAC-ADBA30B9167B}" destId="{661C12D1-6EC6-4E3F-9103-ED942C17FC8C}" srcOrd="1" destOrd="0" presId="urn:microsoft.com/office/officeart/2009/3/layout/HorizontalOrganizationChart"/>
    <dgm:cxn modelId="{A933EBF2-B51E-4939-AB7D-01500B750F42}" type="presParOf" srcId="{CE0C3849-ED00-483F-8531-EA67B43565D8}" destId="{5ED63B78-E576-4842-96F9-861E5E1FA8CA}" srcOrd="1" destOrd="0" presId="urn:microsoft.com/office/officeart/2009/3/layout/HorizontalOrganizationChart"/>
    <dgm:cxn modelId="{3FB2BA38-510B-4C24-AA27-8223F6D37D6E}" type="presParOf" srcId="{CE0C3849-ED00-483F-8531-EA67B43565D8}" destId="{7E9FD239-7918-4114-93B0-660E93223696}" srcOrd="2" destOrd="0" presId="urn:microsoft.com/office/officeart/2009/3/layout/HorizontalOrganizationChart"/>
    <dgm:cxn modelId="{D5C3BB5C-4ADB-41A8-81BF-503FB62E6C1D}" type="presParOf" srcId="{433A18BF-2F1C-4277-AE44-07D33C4F1C5A}" destId="{FB561300-A1A4-4A60-B6C8-CE58EEE503FB}" srcOrd="4" destOrd="0" presId="urn:microsoft.com/office/officeart/2009/3/layout/HorizontalOrganizationChart"/>
    <dgm:cxn modelId="{D78F5263-DBFF-468B-BAA4-690A2E6FD1C0}" type="presParOf" srcId="{433A18BF-2F1C-4277-AE44-07D33C4F1C5A}" destId="{6D253888-0E37-4F49-B591-F1D57D9D6237}" srcOrd="5" destOrd="0" presId="urn:microsoft.com/office/officeart/2009/3/layout/HorizontalOrganizationChart"/>
    <dgm:cxn modelId="{1AC80B78-2A69-4532-9379-AE02C3158659}" type="presParOf" srcId="{6D253888-0E37-4F49-B591-F1D57D9D6237}" destId="{D5AF7D19-A399-4564-A5C3-9A35858A2413}" srcOrd="0" destOrd="0" presId="urn:microsoft.com/office/officeart/2009/3/layout/HorizontalOrganizationChart"/>
    <dgm:cxn modelId="{E2123EAD-4EBA-4E96-B605-7C249CC37CA5}" type="presParOf" srcId="{D5AF7D19-A399-4564-A5C3-9A35858A2413}" destId="{560AB3A1-5631-481D-97A1-82FC44256B2D}" srcOrd="0" destOrd="0" presId="urn:microsoft.com/office/officeart/2009/3/layout/HorizontalOrganizationChart"/>
    <dgm:cxn modelId="{2872D07E-32EC-44A1-B648-A4C87BBC2B2C}" type="presParOf" srcId="{D5AF7D19-A399-4564-A5C3-9A35858A2413}" destId="{0F880A70-2462-4A7B-8F8F-D95451ABEC27}" srcOrd="1" destOrd="0" presId="urn:microsoft.com/office/officeart/2009/3/layout/HorizontalOrganizationChart"/>
    <dgm:cxn modelId="{B44AA342-F183-4AE1-AFD5-5C82EF3A1EE7}" type="presParOf" srcId="{6D253888-0E37-4F49-B591-F1D57D9D6237}" destId="{2F1889FB-0966-43C2-B15E-E0FE987AAB85}" srcOrd="1" destOrd="0" presId="urn:microsoft.com/office/officeart/2009/3/layout/HorizontalOrganizationChart"/>
    <dgm:cxn modelId="{68AFEF23-AC50-4612-A687-ACE17C990AEF}" type="presParOf" srcId="{6D253888-0E37-4F49-B591-F1D57D9D6237}" destId="{CC2D5101-7CDB-49F1-9D54-95CD54C1EECF}" srcOrd="2" destOrd="0" presId="urn:microsoft.com/office/officeart/2009/3/layout/HorizontalOrganizationChart"/>
    <dgm:cxn modelId="{DE789182-6678-4401-8D34-ED78D9724F00}" type="presParOf" srcId="{433A18BF-2F1C-4277-AE44-07D33C4F1C5A}" destId="{47ECF380-0FB1-4530-9CE6-4EF6BBA92341}" srcOrd="6" destOrd="0" presId="urn:microsoft.com/office/officeart/2009/3/layout/HorizontalOrganizationChart"/>
    <dgm:cxn modelId="{BAD445B5-F878-46C0-82BE-D1AC78E4D185}" type="presParOf" srcId="{433A18BF-2F1C-4277-AE44-07D33C4F1C5A}" destId="{C8949DB0-5035-4932-98DA-FF826AB53D2B}" srcOrd="7" destOrd="0" presId="urn:microsoft.com/office/officeart/2009/3/layout/HorizontalOrganizationChart"/>
    <dgm:cxn modelId="{86058F6B-9AFB-421F-9B1B-578BB177FFA0}" type="presParOf" srcId="{C8949DB0-5035-4932-98DA-FF826AB53D2B}" destId="{98CF36FA-AF2E-4187-AC6A-F32144794C65}" srcOrd="0" destOrd="0" presId="urn:microsoft.com/office/officeart/2009/3/layout/HorizontalOrganizationChart"/>
    <dgm:cxn modelId="{6E2136BF-8A47-4155-827C-0D207296FA22}" type="presParOf" srcId="{98CF36FA-AF2E-4187-AC6A-F32144794C65}" destId="{85E381B7-E9A0-459D-8C09-843F47123A9B}" srcOrd="0" destOrd="0" presId="urn:microsoft.com/office/officeart/2009/3/layout/HorizontalOrganizationChart"/>
    <dgm:cxn modelId="{38B6D324-4E42-4601-9333-C3B7D556CAD5}" type="presParOf" srcId="{98CF36FA-AF2E-4187-AC6A-F32144794C65}" destId="{E58F9647-6846-4A9B-8E33-F009655F68B5}" srcOrd="1" destOrd="0" presId="urn:microsoft.com/office/officeart/2009/3/layout/HorizontalOrganizationChart"/>
    <dgm:cxn modelId="{B81B5EDB-9C58-40B9-9138-451D5A070457}" type="presParOf" srcId="{C8949DB0-5035-4932-98DA-FF826AB53D2B}" destId="{E220E28A-1F5B-4AC0-B7CB-09A23E0A2074}" srcOrd="1" destOrd="0" presId="urn:microsoft.com/office/officeart/2009/3/layout/HorizontalOrganizationChart"/>
    <dgm:cxn modelId="{61AEF0E8-5644-4322-B05C-3B4D187CC6FE}" type="presParOf" srcId="{C8949DB0-5035-4932-98DA-FF826AB53D2B}" destId="{26BE2620-F7E4-49D3-89BD-EFC02F3BFFDD}" srcOrd="2" destOrd="0" presId="urn:microsoft.com/office/officeart/2009/3/layout/HorizontalOrganizationChart"/>
    <dgm:cxn modelId="{A62766C8-0FD3-4638-83DA-6D927C5EF5C0}" type="presParOf" srcId="{DC5FF8FC-8428-454E-ABF8-C3BEB0D6346D}" destId="{337A2A17-C994-4269-9667-581EE643D21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5A7D3-0B15-4FAA-B19D-43E42E22ED31}">
      <dsp:nvSpPr>
        <dsp:cNvPr id="0" name=""/>
        <dsp:cNvSpPr/>
      </dsp:nvSpPr>
      <dsp:spPr>
        <a:xfrm>
          <a:off x="2315258" y="0"/>
          <a:ext cx="4241344" cy="1514766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4C5CC-750D-4087-80CE-B9ACBBD69740}">
      <dsp:nvSpPr>
        <dsp:cNvPr id="0" name=""/>
        <dsp:cNvSpPr/>
      </dsp:nvSpPr>
      <dsp:spPr>
        <a:xfrm>
          <a:off x="2865118" y="265084"/>
          <a:ext cx="1249681" cy="74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确定可归约串</a:t>
          </a:r>
          <a:endParaRPr lang="zh-CN" altLang="en-US" sz="2000" kern="1200" dirty="0"/>
        </a:p>
      </dsp:txBody>
      <dsp:txXfrm>
        <a:off x="2865118" y="265084"/>
        <a:ext cx="1249681" cy="742235"/>
      </dsp:txXfrm>
    </dsp:sp>
    <dsp:sp modelId="{99085DA7-FD16-4541-B18D-DF177D42A77F}">
      <dsp:nvSpPr>
        <dsp:cNvPr id="0" name=""/>
        <dsp:cNvSpPr/>
      </dsp:nvSpPr>
      <dsp:spPr>
        <a:xfrm>
          <a:off x="4304146" y="507446"/>
          <a:ext cx="1476896" cy="74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如何归约</a:t>
          </a:r>
          <a:endParaRPr lang="en-US" altLang="zh-CN" sz="2000" kern="1200" dirty="0" smtClean="0">
            <a:sym typeface="Wingdings" panose="05000000000000000000" pitchFamily="2" charset="2"/>
          </a:endParaRPr>
        </a:p>
      </dsp:txBody>
      <dsp:txXfrm>
        <a:off x="4304146" y="507446"/>
        <a:ext cx="1476896" cy="74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154EE-7C28-4179-A59F-DD74B57FB6EA}">
      <dsp:nvSpPr>
        <dsp:cNvPr id="0" name=""/>
        <dsp:cNvSpPr/>
      </dsp:nvSpPr>
      <dsp:spPr>
        <a:xfrm rot="16200000">
          <a:off x="114" y="27"/>
          <a:ext cx="1858763" cy="1858763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分析动作表(</a:t>
          </a:r>
          <a:r>
            <a:rPr lang="en-US" altLang="zh-CN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ACTION</a:t>
          </a:r>
          <a:r>
            <a:rPr lang="zh-CN" altLang="en-US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表)</a:t>
          </a:r>
          <a:endParaRPr lang="zh-CN" altLang="en-US" sz="1900" kern="1200" dirty="0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 rot="5400000">
        <a:off x="325398" y="464718"/>
        <a:ext cx="1533479" cy="929381"/>
      </dsp:txXfrm>
    </dsp:sp>
    <dsp:sp modelId="{C77501FA-F4E0-4060-80F5-FB0FBD309A47}">
      <dsp:nvSpPr>
        <dsp:cNvPr id="0" name=""/>
        <dsp:cNvSpPr/>
      </dsp:nvSpPr>
      <dsp:spPr>
        <a:xfrm rot="5400000">
          <a:off x="2694648" y="27"/>
          <a:ext cx="1858763" cy="1858763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-8936486"/>
            <a:satOff val="52073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状态转换表(</a:t>
          </a:r>
          <a:r>
            <a:rPr lang="en-US" altLang="zh-CN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GOTO</a:t>
          </a:r>
          <a:r>
            <a:rPr lang="zh-CN" altLang="en-US" sz="1900" kern="1200" smtClean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表)</a:t>
          </a:r>
          <a:endParaRPr lang="zh-CN" altLang="en-US" sz="1900" kern="1200" dirty="0"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 rot="-5400000">
        <a:off x="2694648" y="464718"/>
        <a:ext cx="1533479" cy="92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D61-3F05-4DE6-8C2B-4F66B23C2D25}">
      <dsp:nvSpPr>
        <dsp:cNvPr id="0" name=""/>
        <dsp:cNvSpPr/>
      </dsp:nvSpPr>
      <dsp:spPr>
        <a:xfrm>
          <a:off x="3291135" y="1103745"/>
          <a:ext cx="600616" cy="64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308" y="0"/>
              </a:lnTo>
              <a:lnTo>
                <a:pt x="300308" y="645662"/>
              </a:lnTo>
              <a:lnTo>
                <a:pt x="600616" y="645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D55F4-CE23-4AEA-97C9-93D97EEAFFB9}">
      <dsp:nvSpPr>
        <dsp:cNvPr id="0" name=""/>
        <dsp:cNvSpPr/>
      </dsp:nvSpPr>
      <dsp:spPr>
        <a:xfrm>
          <a:off x="3291135" y="458083"/>
          <a:ext cx="600616" cy="645662"/>
        </a:xfrm>
        <a:custGeom>
          <a:avLst/>
          <a:gdLst/>
          <a:ahLst/>
          <a:cxnLst/>
          <a:rect l="0" t="0" r="0" b="0"/>
          <a:pathLst>
            <a:path>
              <a:moveTo>
                <a:pt x="0" y="645662"/>
              </a:moveTo>
              <a:lnTo>
                <a:pt x="300308" y="645662"/>
              </a:lnTo>
              <a:lnTo>
                <a:pt x="300308" y="0"/>
              </a:lnTo>
              <a:lnTo>
                <a:pt x="600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03A3E-7576-495A-AD9C-7ACA4343DE64}">
      <dsp:nvSpPr>
        <dsp:cNvPr id="0" name=""/>
        <dsp:cNvSpPr/>
      </dsp:nvSpPr>
      <dsp:spPr>
        <a:xfrm>
          <a:off x="288054" y="645775"/>
          <a:ext cx="3003080" cy="915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goto</a:t>
          </a:r>
          <a:r>
            <a:rPr lang="en-US" altLang="zh-CN" sz="28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(</a:t>
          </a:r>
          <a:r>
            <a:rPr lang="en-US" altLang="zh-CN" sz="2800" kern="12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S</a:t>
          </a:r>
          <a:r>
            <a:rPr lang="en-US" altLang="zh-CN" sz="2800" kern="1200" baseline="-250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800" kern="12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,X</a:t>
          </a:r>
          <a:r>
            <a:rPr lang="en-US" altLang="zh-CN" sz="2800" kern="1200" baseline="-25000" dirty="0" err="1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8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)=</a:t>
          </a:r>
          <a:endParaRPr lang="zh-CN" altLang="en-US" sz="2800" kern="1200" dirty="0">
            <a:solidFill>
              <a:schemeClr val="tx1"/>
            </a:solidFill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288054" y="645775"/>
        <a:ext cx="3003080" cy="915939"/>
      </dsp:txXfrm>
    </dsp:sp>
    <dsp:sp modelId="{B8420CD4-FF9F-426C-822D-D2C887F4FC48}">
      <dsp:nvSpPr>
        <dsp:cNvPr id="0" name=""/>
        <dsp:cNvSpPr/>
      </dsp:nvSpPr>
      <dsp:spPr>
        <a:xfrm>
          <a:off x="3891751" y="113"/>
          <a:ext cx="3309154" cy="915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j(</a:t>
          </a:r>
          <a:r>
            <a:rPr lang="zh-CN" altLang="en-US" sz="2400" kern="1200" dirty="0" smtClean="0">
              <a:solidFill>
                <a:srgbClr val="66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移进：</a:t>
          </a:r>
          <a:r>
            <a:rPr lang="zh-CN" altLang="en-US" sz="24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将第</a:t>
          </a:r>
          <a:r>
            <a:rPr lang="en-US" altLang="zh-CN" sz="24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个状态压入栈</a:t>
          </a:r>
          <a:r>
            <a:rPr lang="zh-CN" altLang="en-US" sz="2400" kern="12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</a:t>
          </a:r>
          <a:endParaRPr lang="zh-CN" altLang="en-US" sz="2400" kern="1200" dirty="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3891751" y="113"/>
        <a:ext cx="3309154" cy="915939"/>
      </dsp:txXfrm>
    </dsp:sp>
    <dsp:sp modelId="{BB856F9E-28A8-4931-9D01-61FD6F1904AB}">
      <dsp:nvSpPr>
        <dsp:cNvPr id="0" name=""/>
        <dsp:cNvSpPr/>
      </dsp:nvSpPr>
      <dsp:spPr>
        <a:xfrm>
          <a:off x="3891751" y="1291438"/>
          <a:ext cx="3309154" cy="915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error</a:t>
          </a:r>
          <a:r>
            <a:rPr lang="en-US" altLang="zh-CN" sz="2400" kern="1200" baseline="-250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(</a:t>
          </a:r>
          <a:r>
            <a:rPr lang="zh-CN" altLang="en-US" sz="2400" kern="1200" dirty="0" smtClean="0">
              <a:solidFill>
                <a:srgbClr val="66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出错：</a:t>
          </a:r>
          <a:r>
            <a:rPr lang="zh-CN" altLang="en-US" sz="2400" kern="1200" dirty="0" smtClean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语法错，调出错处理程序</a:t>
          </a:r>
          <a:r>
            <a:rPr lang="zh-CN" altLang="en-US" sz="2400" kern="1200" dirty="0" smtClean="0">
              <a:solidFill>
                <a:srgbClr val="00FFFF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zh-CN" altLang="en-US" sz="2400" kern="1200" dirty="0" smtClean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rPr>
            <a:t>)</a:t>
          </a:r>
          <a:endParaRPr lang="zh-CN" altLang="en-US" sz="2400" kern="1200" dirty="0">
            <a:latin typeface="仿宋_GB2312" panose="02010609030101010101" pitchFamily="49" charset="-122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3891751" y="1291438"/>
        <a:ext cx="3309154" cy="915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CF380-0FB1-4530-9CE6-4EF6BBA92341}">
      <dsp:nvSpPr>
        <dsp:cNvPr id="0" name=""/>
        <dsp:cNvSpPr/>
      </dsp:nvSpPr>
      <dsp:spPr>
        <a:xfrm>
          <a:off x="2220359" y="1967346"/>
          <a:ext cx="443961" cy="143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80" y="0"/>
              </a:lnTo>
              <a:lnTo>
                <a:pt x="221980" y="1431774"/>
              </a:lnTo>
              <a:lnTo>
                <a:pt x="443961" y="1431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61300-A1A4-4A60-B6C8-CE58EEE503FB}">
      <dsp:nvSpPr>
        <dsp:cNvPr id="0" name=""/>
        <dsp:cNvSpPr/>
      </dsp:nvSpPr>
      <dsp:spPr>
        <a:xfrm>
          <a:off x="2220359" y="1967346"/>
          <a:ext cx="443961" cy="477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980" y="0"/>
              </a:lnTo>
              <a:lnTo>
                <a:pt x="221980" y="477258"/>
              </a:lnTo>
              <a:lnTo>
                <a:pt x="443961" y="477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7D61-3F05-4DE6-8C2B-4F66B23C2D25}">
      <dsp:nvSpPr>
        <dsp:cNvPr id="0" name=""/>
        <dsp:cNvSpPr/>
      </dsp:nvSpPr>
      <dsp:spPr>
        <a:xfrm>
          <a:off x="2220359" y="1490088"/>
          <a:ext cx="443961" cy="477258"/>
        </a:xfrm>
        <a:custGeom>
          <a:avLst/>
          <a:gdLst/>
          <a:ahLst/>
          <a:cxnLst/>
          <a:rect l="0" t="0" r="0" b="0"/>
          <a:pathLst>
            <a:path>
              <a:moveTo>
                <a:pt x="0" y="477258"/>
              </a:moveTo>
              <a:lnTo>
                <a:pt x="221980" y="477258"/>
              </a:lnTo>
              <a:lnTo>
                <a:pt x="221980" y="0"/>
              </a:lnTo>
              <a:lnTo>
                <a:pt x="4439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D55F4-CE23-4AEA-97C9-93D97EEAFFB9}">
      <dsp:nvSpPr>
        <dsp:cNvPr id="0" name=""/>
        <dsp:cNvSpPr/>
      </dsp:nvSpPr>
      <dsp:spPr>
        <a:xfrm>
          <a:off x="2220359" y="535572"/>
          <a:ext cx="443961" cy="1431774"/>
        </a:xfrm>
        <a:custGeom>
          <a:avLst/>
          <a:gdLst/>
          <a:ahLst/>
          <a:cxnLst/>
          <a:rect l="0" t="0" r="0" b="0"/>
          <a:pathLst>
            <a:path>
              <a:moveTo>
                <a:pt x="0" y="1431774"/>
              </a:moveTo>
              <a:lnTo>
                <a:pt x="221980" y="1431774"/>
              </a:lnTo>
              <a:lnTo>
                <a:pt x="221980" y="0"/>
              </a:lnTo>
              <a:lnTo>
                <a:pt x="4439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03A3E-7576-495A-AD9C-7ACA4343DE64}">
      <dsp:nvSpPr>
        <dsp:cNvPr id="0" name=""/>
        <dsp:cNvSpPr/>
      </dsp:nvSpPr>
      <dsp:spPr>
        <a:xfrm>
          <a:off x="553" y="1628826"/>
          <a:ext cx="2219805" cy="67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action(S</a:t>
          </a:r>
          <a:r>
            <a:rPr lang="en-US" altLang="zh-CN" sz="2400" kern="12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, </a:t>
          </a:r>
          <a:r>
            <a:rPr lang="en-US" altLang="zh-CN" sz="2400" kern="12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</a:t>
          </a:r>
          <a:r>
            <a:rPr lang="en-US" altLang="zh-CN" sz="2400" kern="1200" baseline="-250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en-US" altLang="zh-CN" sz="2400" kern="12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) = </a:t>
          </a:r>
          <a:endParaRPr lang="zh-CN" altLang="en-US" sz="2400" kern="12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553" y="1628826"/>
        <a:ext cx="2219805" cy="677040"/>
      </dsp:txXfrm>
    </dsp:sp>
    <dsp:sp modelId="{B8420CD4-FF9F-426C-822D-D2C887F4FC48}">
      <dsp:nvSpPr>
        <dsp:cNvPr id="0" name=""/>
        <dsp:cNvSpPr/>
      </dsp:nvSpPr>
      <dsp:spPr>
        <a:xfrm>
          <a:off x="2664320" y="197051"/>
          <a:ext cx="4809497" cy="67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S</a:t>
          </a:r>
          <a:r>
            <a:rPr lang="en-US" altLang="zh-CN" sz="2400" kern="1200" baseline="-250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en-US" altLang="zh-CN" sz="2400" kern="1200" baseline="-250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移进：将</a:t>
          </a:r>
          <a:r>
            <a:rPr lang="en-US" altLang="zh-CN" sz="2400" kern="12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</a:t>
          </a:r>
          <a:r>
            <a:rPr lang="en-US" altLang="zh-CN" sz="2400" kern="1200" baseline="-25000" dirty="0" err="1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i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和第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个状态压入栈)</a:t>
          </a:r>
          <a:endParaRPr lang="zh-CN" altLang="en-US" sz="2400" kern="12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2664320" y="197051"/>
        <a:ext cx="4809497" cy="677040"/>
      </dsp:txXfrm>
    </dsp:sp>
    <dsp:sp modelId="{BB856F9E-28A8-4931-9D01-61FD6F1904AB}">
      <dsp:nvSpPr>
        <dsp:cNvPr id="0" name=""/>
        <dsp:cNvSpPr/>
      </dsp:nvSpPr>
      <dsp:spPr>
        <a:xfrm>
          <a:off x="2664320" y="1151568"/>
          <a:ext cx="4219872" cy="67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r</a:t>
          </a:r>
          <a:r>
            <a:rPr lang="en-US" altLang="zh-CN" sz="2400" kern="1200" baseline="-250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归约：用第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j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个产生式归约 )</a:t>
          </a:r>
          <a:endParaRPr lang="zh-CN" altLang="en-US" sz="2400" kern="12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2664320" y="1151568"/>
        <a:ext cx="4219872" cy="677040"/>
      </dsp:txXfrm>
    </dsp:sp>
    <dsp:sp modelId="{560AB3A1-5631-481D-97A1-82FC44256B2D}">
      <dsp:nvSpPr>
        <dsp:cNvPr id="0" name=""/>
        <dsp:cNvSpPr/>
      </dsp:nvSpPr>
      <dsp:spPr>
        <a:xfrm>
          <a:off x="2664320" y="2106084"/>
          <a:ext cx="3101734" cy="67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acc</a:t>
          </a:r>
          <a:r>
            <a:rPr lang="en-US" altLang="zh-CN" sz="2400" kern="12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 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接受：分析成功 )</a:t>
          </a:r>
          <a:endParaRPr lang="zh-CN" altLang="en-US" sz="2400" kern="12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2664320" y="2106084"/>
        <a:ext cx="3101734" cy="677040"/>
      </dsp:txXfrm>
    </dsp:sp>
    <dsp:sp modelId="{85E381B7-E9A0-459D-8C09-843F47123A9B}">
      <dsp:nvSpPr>
        <dsp:cNvPr id="0" name=""/>
        <dsp:cNvSpPr/>
      </dsp:nvSpPr>
      <dsp:spPr>
        <a:xfrm>
          <a:off x="2664320" y="3060601"/>
          <a:ext cx="5426181" cy="67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error</a:t>
          </a:r>
          <a:r>
            <a:rPr lang="en-US" altLang="zh-CN" sz="2400" kern="1200" baseline="-25000" dirty="0" smtClean="0">
              <a:solidFill>
                <a:srgbClr val="FFC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baseline="-250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 </a:t>
          </a:r>
          <a:r>
            <a:rPr lang="en-US" altLang="zh-CN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( </a:t>
          </a:r>
          <a:r>
            <a:rPr lang="zh-CN" altLang="en-US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rPr>
            <a:t>出错：语法错，调出错处理程序 )</a:t>
          </a:r>
          <a:endParaRPr lang="zh-CN" altLang="en-US" sz="2400" kern="1200" dirty="0">
            <a:solidFill>
              <a:schemeClr val="bg1"/>
            </a:solidFill>
            <a:latin typeface="Times New Roman" panose="02020603050405020304" pitchFamily="18" charset="0"/>
            <a:ea typeface="仿宋_GB2312" panose="02010609030101010101" pitchFamily="49" charset="-122"/>
            <a:cs typeface="Times New Roman" panose="02020603050405020304" pitchFamily="18" charset="0"/>
          </a:endParaRPr>
        </a:p>
      </dsp:txBody>
      <dsp:txXfrm>
        <a:off x="2664320" y="3060601"/>
        <a:ext cx="5426181" cy="6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pPr/>
              <a:t>2/22/2021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2/22/2021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94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  <a:pPr/>
              <a:t>2021/2/22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Building a Compiler Within 30 Days, jwx@bit.edu.cn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pPr/>
              <a:t>2021/2/22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2/22/2021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ompiler_slide_ch52.PPT#-1,7,&#24187;&#28783;&#29255; 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74222" y="1266938"/>
            <a:ext cx="9604310" cy="402280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编译原理与设计</a:t>
            </a:r>
            <a: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北京理工大学 计算机学院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自下而上分析：相关概念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550" y="1649268"/>
            <a:ext cx="742430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ja-JP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和输入串$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ja-JP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→aAcB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A→P     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P→ab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B→d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$</a:t>
            </a:r>
            <a:r>
              <a:rPr lang="en-US" altLang="zh-CN" sz="30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aabcd</a:t>
            </a:r>
            <a:r>
              <a:rPr lang="en-US" altLang="zh-CN" sz="28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 </a:t>
            </a:r>
            <a:endParaRPr lang="zh-CN" altLang="en-US" sz="2800" i="1" dirty="0">
              <a:solidFill>
                <a:srgbClr val="00B05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71550" y="3601363"/>
            <a:ext cx="72118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对$存在</a:t>
            </a:r>
            <a:r>
              <a:rPr lang="ja-JP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推导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aabc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endParaRPr lang="en-US" altLang="ja-JP" sz="2400" i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 rot="16200000">
            <a:off x="3982896" y="2972379"/>
            <a:ext cx="273051" cy="2364506"/>
          </a:xfrm>
          <a:prstGeom prst="leftBrace">
            <a:avLst>
              <a:gd name="adj1" fmla="val 77083"/>
              <a:gd name="adj2" fmla="val 4914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1732" y="4378325"/>
            <a:ext cx="6302086" cy="113024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则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是句型</a:t>
            </a:r>
            <a:r>
              <a:rPr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aPcB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的短语，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相对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于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直接短语，也是句型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aPcB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句柄。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2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自下而上分析：相关概念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550" y="1649268"/>
            <a:ext cx="742430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ja-JP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和输入串$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ja-JP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→aAcB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A→P     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P→ab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B→d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$</a:t>
            </a:r>
            <a:r>
              <a:rPr lang="en-US" altLang="zh-CN" sz="30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aabcd</a:t>
            </a:r>
            <a:r>
              <a:rPr lang="en-US" altLang="zh-CN" sz="28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 </a:t>
            </a:r>
            <a:endParaRPr lang="zh-CN" altLang="en-US" sz="2800" i="1" dirty="0">
              <a:solidFill>
                <a:srgbClr val="00B05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71550" y="3601363"/>
            <a:ext cx="72118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对$存在</a:t>
            </a:r>
            <a:r>
              <a:rPr lang="ja-JP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推导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aabc</a:t>
            </a:r>
            <a:r>
              <a:rPr lang="en-US" altLang="zh-CN" sz="2400" i="1" u="sng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endParaRPr lang="en-US" altLang="ja-JP" sz="2400" i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 rot="16200000">
            <a:off x="4595240" y="2360035"/>
            <a:ext cx="258327" cy="3574470"/>
          </a:xfrm>
          <a:prstGeom prst="leftBrace">
            <a:avLst>
              <a:gd name="adj1" fmla="val 77083"/>
              <a:gd name="adj2" fmla="val 4914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79521" y="4414979"/>
            <a:ext cx="46897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是句型</a:t>
            </a:r>
            <a:r>
              <a:rPr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aabcB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的短语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直接短语和</a:t>
            </a: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最左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直接</a:t>
            </a: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短语即是句型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aabcB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句柄。</a:t>
            </a:r>
            <a:endParaRPr lang="en-US" altLang="ja-JP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2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自下而上分析：相关概念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550" y="1410733"/>
            <a:ext cx="742430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ja-JP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ja-JP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ja-JP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和输入串$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ja-JP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→aAcB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A→P     </a:t>
            </a:r>
            <a:r>
              <a:rPr lang="en-US" altLang="ja-JP" sz="30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P→ab</a:t>
            </a:r>
            <a:r>
              <a:rPr lang="en-US" altLang="ja-JP" sz="3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B→d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$</a:t>
            </a:r>
            <a:r>
              <a:rPr lang="en-US" altLang="zh-CN" sz="30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3000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aabcd</a:t>
            </a:r>
            <a:r>
              <a:rPr lang="en-US" altLang="zh-CN" sz="2800" i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 </a:t>
            </a:r>
            <a:endParaRPr lang="zh-CN" altLang="en-US" sz="2800" i="1" dirty="0">
              <a:solidFill>
                <a:srgbClr val="00B05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60582" y="3232789"/>
            <a:ext cx="7211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对$存在推导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nl-NL" altLang="zh-CN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S=&gt; </a:t>
            </a:r>
            <a:r>
              <a:rPr lang="nl-NL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aAc</a:t>
            </a:r>
            <a:r>
              <a:rPr lang="nl-NL" altLang="zh-CN" sz="2400" i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B</a:t>
            </a:r>
            <a:r>
              <a:rPr lang="nl-NL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=&gt; a</a:t>
            </a:r>
            <a:r>
              <a:rPr lang="nl-NL" altLang="zh-CN" sz="2400" i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nl-NL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cd =&gt; a</a:t>
            </a:r>
            <a:r>
              <a:rPr lang="nl-NL" altLang="zh-CN" sz="2400" i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P</a:t>
            </a:r>
            <a:r>
              <a:rPr lang="nl-NL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cd =&gt; a</a:t>
            </a:r>
            <a:r>
              <a:rPr lang="nl-NL" altLang="zh-CN" sz="2400" i="1" u="sng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ab</a:t>
            </a:r>
            <a:r>
              <a:rPr lang="nl-NL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nl-NL" altLang="zh-CN" sz="2400" i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34691" y="3873214"/>
            <a:ext cx="4145395" cy="195571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txBody>
          <a:bodyPr wrap="square" lIns="72000" tIns="10800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是句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ja-JP" sz="24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aabcd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的短语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ja-JP" altLang="en-US" sz="24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直接短语；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ab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是句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ja-JP" sz="24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aabcd</a:t>
            </a:r>
            <a:r>
              <a:rPr lang="ja-JP" altLang="en-US" sz="24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的短语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ja-JP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直接短语；</a:t>
            </a:r>
            <a:r>
              <a:rPr lang="zh-CN" altLang="en-US" sz="2400" dirty="0" smtClean="0">
                <a:solidFill>
                  <a:schemeClr val="bg2"/>
                </a:solidFill>
                <a:latin typeface="宋体" panose="02010600030101010101" pitchFamily="2" charset="-122"/>
              </a:rPr>
              <a:t>也是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句子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aabcd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的句柄</a:t>
            </a:r>
            <a:r>
              <a:rPr lang="zh-CN" altLang="en-US" sz="2400" dirty="0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                              </a:t>
            </a:r>
            <a:endParaRPr lang="en-US" altLang="ja-JP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59691" y="3694454"/>
            <a:ext cx="2257425" cy="3017837"/>
            <a:chOff x="336" y="2327"/>
            <a:chExt cx="1422" cy="1901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972" y="2327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80" y="2879"/>
              <a:ext cx="12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a   A   c   B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768" y="3443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398" y="3450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36" y="3954"/>
              <a:ext cx="112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   a      b</a:t>
              </a: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648" y="3760"/>
              <a:ext cx="192" cy="23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840" y="3760"/>
              <a:ext cx="180" cy="1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506" y="3189"/>
              <a:ext cx="0" cy="29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894" y="3189"/>
              <a:ext cx="0" cy="29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648" y="2603"/>
              <a:ext cx="324" cy="276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882" y="2649"/>
              <a:ext cx="192" cy="23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074" y="2649"/>
              <a:ext cx="150" cy="23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224" y="2603"/>
              <a:ext cx="234" cy="2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</p:grp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974004" y="5537541"/>
            <a:ext cx="2024062" cy="1196975"/>
            <a:chOff x="567" y="3416"/>
            <a:chExt cx="1275" cy="754"/>
          </a:xfrm>
        </p:grpSpPr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567" y="3909"/>
              <a:ext cx="744" cy="26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1422" y="3416"/>
              <a:ext cx="420" cy="261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97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LR</a:t>
            </a:r>
            <a:r>
              <a:rPr lang="zh-CN" altLang="en-US" dirty="0"/>
              <a:t>分析与</a:t>
            </a:r>
            <a:r>
              <a:rPr lang="en-US" altLang="zh-CN" dirty="0"/>
              <a:t>LR</a:t>
            </a:r>
            <a:r>
              <a:rPr lang="zh-CN" altLang="en-US" dirty="0" smtClean="0"/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理论上</a:t>
            </a:r>
            <a:r>
              <a:rPr lang="zh-CN" altLang="en-US" dirty="0"/>
              <a:t>比较完善；</a:t>
            </a:r>
          </a:p>
          <a:p>
            <a:r>
              <a:rPr lang="zh-CN" altLang="en-US" dirty="0"/>
              <a:t>适用性</a:t>
            </a:r>
            <a:r>
              <a:rPr lang="zh-CN" altLang="en-US" dirty="0" smtClean="0"/>
              <a:t>强，</a:t>
            </a:r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限定少；</a:t>
            </a:r>
          </a:p>
          <a:p>
            <a:r>
              <a:rPr lang="zh-CN" altLang="en-US" dirty="0"/>
              <a:t>便于自动</a:t>
            </a:r>
            <a:r>
              <a:rPr lang="zh-CN" altLang="en-US" dirty="0" smtClean="0"/>
              <a:t>生成。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9" y="3968517"/>
            <a:ext cx="7170444" cy="12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</a:t>
            </a:r>
            <a:r>
              <a:rPr lang="zh-CN" altLang="en-US" dirty="0"/>
              <a:t>分析与</a:t>
            </a:r>
            <a:r>
              <a:rPr lang="en-US" altLang="zh-CN" dirty="0"/>
              <a:t>LR</a:t>
            </a:r>
            <a:r>
              <a:rPr lang="zh-CN" altLang="en-US" dirty="0"/>
              <a:t>分析器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49" y="1597892"/>
            <a:ext cx="7424305" cy="4193310"/>
          </a:xfrm>
        </p:spPr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 smtClean="0"/>
              <a:t>分析：</a:t>
            </a:r>
            <a:r>
              <a:rPr lang="zh-CN" altLang="en-US" dirty="0"/>
              <a:t>一类对源程序串进行自左向右扫描并进行规范归约的语法分析方法。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85" y="2661425"/>
            <a:ext cx="6497000" cy="3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085778" y="4953154"/>
            <a:ext cx="4130675" cy="1201738"/>
            <a:chOff x="753" y="2954"/>
            <a:chExt cx="2602" cy="757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248" y="2954"/>
              <a:ext cx="2107" cy="757"/>
              <a:chOff x="936" y="2870"/>
              <a:chExt cx="2107" cy="757"/>
            </a:xfrm>
          </p:grpSpPr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1086" y="2870"/>
                <a:ext cx="1957" cy="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总控程序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分析栈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LR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分析表</a:t>
                </a:r>
              </a:p>
            </p:txBody>
          </p:sp>
          <p:sp>
            <p:nvSpPr>
              <p:cNvPr id="14" name="AutoShape 32"/>
              <p:cNvSpPr>
                <a:spLocks/>
              </p:cNvSpPr>
              <p:nvPr/>
            </p:nvSpPr>
            <p:spPr bwMode="auto">
              <a:xfrm>
                <a:off x="936" y="2963"/>
                <a:ext cx="150" cy="606"/>
              </a:xfrm>
              <a:prstGeom prst="leftBrace">
                <a:avLst>
                  <a:gd name="adj1" fmla="val 33446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82800" bIns="10800" anchor="ctr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753" y="3173"/>
              <a:ext cx="6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ea typeface="黑体" panose="02010609060101010101" pitchFamily="49" charset="-122"/>
                </a:rPr>
                <a:t>组成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96916" y="2262985"/>
            <a:ext cx="1854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输入字符串$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82925" y="2262985"/>
            <a:ext cx="5219700" cy="434975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a</a:t>
            </a:r>
            <a:r>
              <a:rPr kumimoji="0" lang="en-US" altLang="zh-CN" sz="2400" baseline="-250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……    a</a:t>
            </a:r>
            <a:r>
              <a:rPr kumimoji="0" lang="en-US" altLang="zh-CN" sz="2400" baseline="-250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           </a:t>
            </a:r>
            <a:r>
              <a:rPr kumimoji="0" lang="en-US" altLang="zh-CN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……      a</a:t>
            </a:r>
            <a:r>
              <a:rPr kumimoji="0" lang="en-US" altLang="zh-CN" sz="2400" baseline="-250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n  </a:t>
            </a:r>
            <a:r>
              <a:rPr kumimoji="0" lang="en-US" altLang="zh-CN" sz="240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#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719513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356100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373688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010275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7156450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793038" y="2262985"/>
            <a:ext cx="0" cy="4349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261350" y="2148685"/>
            <a:ext cx="254000" cy="827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0" rIns="18000" bIns="3600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617913" y="3225160"/>
            <a:ext cx="2163763" cy="15922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08000" rIns="0" bIns="3600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u="sng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总控程序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775450" y="2850510"/>
            <a:ext cx="727075" cy="31670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0" rIns="18000" bIns="18000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m-1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┆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S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S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6775450" y="3518847"/>
            <a:ext cx="1339850" cy="158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H="1" flipV="1">
            <a:off x="4614863" y="2697960"/>
            <a:ext cx="21792" cy="527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5781675" y="3755385"/>
            <a:ext cx="993775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929063" y="3961760"/>
            <a:ext cx="1557338" cy="434975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u="sng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hlinkClick r:id="rId3" action="ppaction://hlinkpres?slideindex=7&amp;slidetitle=幻灯片 7"/>
              </a:rPr>
              <a:t> </a:t>
            </a:r>
            <a:r>
              <a:rPr kumimoji="0" lang="en-US" altLang="zh-CN" sz="2400" u="sng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hlinkClick r:id="rId3" action="ppaction://hlinkpres?slideindex=7&amp;slidetitle=幻灯片 7"/>
              </a:rPr>
              <a:t>LR</a:t>
            </a:r>
            <a:r>
              <a:rPr kumimoji="0" lang="zh-CN" altLang="en-US" sz="2400" u="sng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hlinkClick r:id="rId3" action="ppaction://hlinkpres?slideindex=7&amp;slidetitle=幻灯片 7"/>
              </a:rPr>
              <a:t>分析表</a:t>
            </a:r>
            <a:endParaRPr kumimoji="0" lang="zh-CN" altLang="en-US" sz="2400" u="sng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43050" y="3801422"/>
            <a:ext cx="1397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语法分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析结果</a:t>
            </a: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587625" y="4071297"/>
            <a:ext cx="1017588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7510463" y="2850510"/>
            <a:ext cx="709613" cy="31670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108000" rIns="18000" bIns="3600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m-1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┆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aseline="-25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#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6572250" y="2710810"/>
            <a:ext cx="1820863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0" rIns="18000" bIns="3600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7156450" y="3520435"/>
            <a:ext cx="1046163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5564982" y="5222945"/>
            <a:ext cx="14271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stack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5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/>
              <a:t>分析</a:t>
            </a:r>
            <a:r>
              <a:rPr lang="zh-CN" altLang="en-US" dirty="0" smtClean="0"/>
              <a:t>栈</a:t>
            </a:r>
            <a:r>
              <a:rPr lang="en-US" altLang="zh-CN" dirty="0" smtClean="0"/>
              <a:t>:</a:t>
            </a:r>
            <a:r>
              <a:rPr lang="zh-CN" altLang="en-US" dirty="0" smtClean="0"/>
              <a:t>辅助</a:t>
            </a:r>
            <a:r>
              <a:rPr lang="zh-CN" altLang="en-US" dirty="0"/>
              <a:t>完成</a:t>
            </a:r>
            <a:r>
              <a:rPr lang="en-US" altLang="zh-CN" dirty="0"/>
              <a:t>LR</a:t>
            </a:r>
            <a:r>
              <a:rPr lang="zh-CN" altLang="en-US" dirty="0"/>
              <a:t>分析的数据结构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26937" y="2810988"/>
            <a:ext cx="655204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u="sng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状态</a:t>
            </a:r>
            <a:r>
              <a:rPr lang="en-US" altLang="zh-CN" sz="2800" u="sng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</a:t>
            </a:r>
            <a:r>
              <a:rPr lang="en-US" altLang="zh-CN" sz="2800" u="sng" baseline="-250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i</a:t>
            </a:r>
            <a:r>
              <a:rPr lang="en-US" altLang="zh-CN" sz="2800" u="sng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记录</a:t>
            </a:r>
            <a:r>
              <a:rPr lang="zh-CN" altLang="en-US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分析过程中每一步</a:t>
            </a:r>
            <a:r>
              <a:rPr lang="zh-CN" altLang="en-US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的“历史”</a:t>
            </a:r>
            <a:r>
              <a:rPr lang="zh-CN" altLang="en-US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或“展望”信息</a:t>
            </a:r>
            <a:r>
              <a:rPr lang="zh-CN" altLang="en-US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；</a:t>
            </a:r>
            <a:endParaRPr lang="zh-CN" altLang="en-US" sz="2800" b="0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26937" y="3873259"/>
            <a:ext cx="6376555" cy="87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u="sng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文法符号</a:t>
            </a:r>
            <a:r>
              <a:rPr lang="en-US" altLang="zh-CN" sz="2800" u="sng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X</a:t>
            </a:r>
            <a:r>
              <a:rPr lang="en-US" altLang="zh-CN" sz="2800" u="sng" baseline="-250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i</a:t>
            </a:r>
            <a:r>
              <a:rPr lang="en-US" altLang="zh-CN" sz="2800" u="sng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: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放</a:t>
            </a:r>
            <a:r>
              <a:rPr lang="zh-CN" altLang="en-US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分析过程中移进 (</a:t>
            </a:r>
            <a:r>
              <a:rPr lang="en-US" altLang="zh-CN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V</a:t>
            </a:r>
            <a:r>
              <a:rPr lang="en-US" altLang="zh-CN" sz="2800" b="0" baseline="-250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T</a:t>
            </a:r>
            <a:r>
              <a:rPr lang="en-US" altLang="zh-CN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2800" b="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zh-CN" altLang="en-US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 (</a:t>
            </a:r>
            <a:r>
              <a:rPr lang="en-US" altLang="zh-CN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V</a:t>
            </a:r>
            <a:r>
              <a:rPr lang="en-US" altLang="zh-CN" sz="2800" b="0" baseline="-250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2800" b="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的符号；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88687" y="2967363"/>
            <a:ext cx="2019300" cy="1668462"/>
            <a:chOff x="168" y="1517"/>
            <a:chExt cx="1272" cy="1051"/>
          </a:xfrm>
        </p:grpSpPr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840" y="1517"/>
              <a:ext cx="104" cy="1051"/>
            </a:xfrm>
            <a:prstGeom prst="leftBrace">
              <a:avLst>
                <a:gd name="adj1" fmla="val 8421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68" y="1870"/>
              <a:ext cx="127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ea typeface="仿宋_GB2312" panose="02010609030101010101" pitchFamily="49" charset="-122"/>
                  <a:cs typeface="Times New Roman" panose="02020603050405020304" pitchFamily="18" charset="0"/>
                </a:rPr>
                <a:t>stack</a:t>
              </a:r>
            </a:p>
          </p:txBody>
        </p: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90650" y="5230854"/>
            <a:ext cx="24765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初始化:</a:t>
            </a: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4419600" y="5488032"/>
            <a:ext cx="2457450" cy="681037"/>
            <a:chOff x="2208" y="3618"/>
            <a:chExt cx="1548" cy="429"/>
          </a:xfrm>
        </p:grpSpPr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2208" y="3618"/>
              <a:ext cx="87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ea typeface="仿宋_GB2312" panose="0201060903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ea typeface="仿宋_GB2312" panose="0201060903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ea typeface="仿宋_GB2312" panose="0201060903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ea typeface="仿宋_GB2312" panose="02010609030101010101" pitchFamily="49" charset="-122"/>
                  <a:cs typeface="Times New Roman" panose="02020603050405020304" pitchFamily="18" charset="0"/>
                </a:rPr>
                <a:t>#</a:t>
              </a:r>
              <a:endParaRPr lang="en-US" altLang="zh-CN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3036" y="3677"/>
              <a:ext cx="720" cy="370"/>
              <a:chOff x="3036" y="3677"/>
              <a:chExt cx="720" cy="370"/>
            </a:xfrm>
          </p:grpSpPr>
          <p:sp>
            <p:nvSpPr>
              <p:cNvPr id="13" name="Line 40"/>
              <p:cNvSpPr>
                <a:spLocks noChangeShapeType="1"/>
              </p:cNvSpPr>
              <p:nvPr/>
            </p:nvSpPr>
            <p:spPr bwMode="auto">
              <a:xfrm flipH="1">
                <a:off x="3036" y="3833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 sz="3200">
                  <a:latin typeface="Times New Roman" panose="02020603050405020304" pitchFamily="18" charset="0"/>
                  <a:ea typeface="仿宋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3420" y="3677"/>
                <a:ext cx="33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  <a:ea typeface="仿宋_GB2312" panose="02010609030101010101" pitchFamily="49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</p:grpSp>
      </p:grpSp>
      <p:graphicFrame>
        <p:nvGraphicFramePr>
          <p:cNvPr id="1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9931"/>
              </p:ext>
            </p:extLst>
          </p:nvPr>
        </p:nvGraphicFramePr>
        <p:xfrm>
          <a:off x="4343400" y="4983204"/>
          <a:ext cx="1390650" cy="1204508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82764" marB="10795" horzOverflow="overflow">
                    <a:lnL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82764" marB="10795" horzOverflow="overflow">
                    <a:lnL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82764" marB="10795" horzOverflow="overflow">
                    <a:lnL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82764" marB="10795" horzOverflow="overflow">
                    <a:lnL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18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 smtClean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27240"/>
            <a:ext cx="2957113" cy="2355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45" y="2325739"/>
            <a:ext cx="4651919" cy="17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1054"/>
          <p:cNvGrpSpPr>
            <a:grpSpLocks/>
          </p:cNvGrpSpPr>
          <p:nvPr/>
        </p:nvGrpSpPr>
        <p:grpSpPr bwMode="auto">
          <a:xfrm>
            <a:off x="1916906" y="1181100"/>
            <a:ext cx="5310188" cy="5676900"/>
            <a:chOff x="1116" y="552"/>
            <a:chExt cx="3345" cy="3576"/>
          </a:xfrm>
        </p:grpSpPr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2277" y="552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1533" y="1272"/>
              <a:ext cx="19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chemeClr val="tx1"/>
                  </a:solidFill>
                </a:rPr>
                <a:t>  E       ，      L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2423" y="965"/>
              <a:ext cx="0" cy="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 flipH="1">
              <a:off x="1806" y="965"/>
              <a:ext cx="417" cy="30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 rot="5400000" flipH="1">
              <a:off x="2631" y="901"/>
              <a:ext cx="305" cy="41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0" name="Text Box 1033"/>
            <p:cNvSpPr txBox="1">
              <a:spLocks noChangeArrowheads="1"/>
            </p:cNvSpPr>
            <p:nvPr/>
          </p:nvSpPr>
          <p:spPr bwMode="auto">
            <a:xfrm>
              <a:off x="1207" y="2100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u="sng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Text Box 1034"/>
            <p:cNvSpPr txBox="1">
              <a:spLocks noChangeArrowheads="1"/>
            </p:cNvSpPr>
            <p:nvPr/>
          </p:nvSpPr>
          <p:spPr bwMode="auto">
            <a:xfrm>
              <a:off x="2288" y="2834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Text Box 1035"/>
            <p:cNvSpPr txBox="1">
              <a:spLocks noChangeArrowheads="1"/>
            </p:cNvSpPr>
            <p:nvPr/>
          </p:nvSpPr>
          <p:spPr bwMode="auto">
            <a:xfrm>
              <a:off x="3567" y="3407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2188" y="2086"/>
              <a:ext cx="19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chemeClr val="tx1"/>
                  </a:solidFill>
                </a:rPr>
                <a:t> E        ，      L </a:t>
              </a: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>
              <a:off x="3058" y="1685"/>
              <a:ext cx="0" cy="3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H="1">
              <a:off x="2441" y="1685"/>
              <a:ext cx="417" cy="30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rot="5400000" flipH="1">
              <a:off x="3266" y="1621"/>
              <a:ext cx="305" cy="41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>
              <a:off x="2387" y="2459"/>
              <a:ext cx="0" cy="36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3683" y="3110"/>
              <a:ext cx="0" cy="36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H="1">
              <a:off x="1425" y="1699"/>
              <a:ext cx="272" cy="41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0" name="Text Box 1043"/>
            <p:cNvSpPr txBox="1">
              <a:spLocks noChangeArrowheads="1"/>
            </p:cNvSpPr>
            <p:nvPr/>
          </p:nvSpPr>
          <p:spPr bwMode="auto">
            <a:xfrm>
              <a:off x="1116" y="2514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①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2170" y="3206"/>
              <a:ext cx="61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439" y="3758"/>
              <a:ext cx="65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③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3843" y="2834"/>
              <a:ext cx="59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④</a:t>
              </a: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3420" y="1272"/>
              <a:ext cx="59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⑥</a:t>
              </a:r>
            </a:p>
          </p:txBody>
        </p:sp>
        <p:sp>
          <p:nvSpPr>
            <p:cNvPr id="25" name="Text Box 1050"/>
            <p:cNvSpPr txBox="1">
              <a:spLocks noChangeArrowheads="1"/>
            </p:cNvSpPr>
            <p:nvPr/>
          </p:nvSpPr>
          <p:spPr bwMode="auto">
            <a:xfrm>
              <a:off x="3420" y="2782"/>
              <a:ext cx="59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</a:rPr>
                <a:t>  E</a:t>
              </a:r>
            </a:p>
          </p:txBody>
        </p:sp>
        <p:sp>
          <p:nvSpPr>
            <p:cNvPr id="26" name="Line 1051"/>
            <p:cNvSpPr>
              <a:spLocks noChangeShapeType="1"/>
            </p:cNvSpPr>
            <p:nvPr/>
          </p:nvSpPr>
          <p:spPr bwMode="auto">
            <a:xfrm>
              <a:off x="3683" y="2431"/>
              <a:ext cx="0" cy="36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7" name="Text Box 1052"/>
            <p:cNvSpPr txBox="1">
              <a:spLocks noChangeArrowheads="1"/>
            </p:cNvSpPr>
            <p:nvPr/>
          </p:nvSpPr>
          <p:spPr bwMode="auto">
            <a:xfrm>
              <a:off x="3871" y="2086"/>
              <a:ext cx="59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ea typeface="方正舒体" panose="02010601030101010101" pitchFamily="2" charset="-122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4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/>
              <a:t>分析</a:t>
            </a:r>
            <a:r>
              <a:rPr lang="zh-CN" altLang="en-US" dirty="0" smtClean="0"/>
              <a:t>表：</a:t>
            </a:r>
            <a:r>
              <a:rPr lang="en-US" altLang="zh-CN" dirty="0" smtClean="0"/>
              <a:t>LR</a:t>
            </a:r>
            <a:r>
              <a:rPr lang="zh-CN" altLang="en-US" dirty="0">
                <a:latin typeface="宋体" panose="02010600030101010101" pitchFamily="2" charset="-122"/>
              </a:rPr>
              <a:t>分析器的核心</a:t>
            </a:r>
            <a:endParaRPr lang="zh-CN" altLang="en-US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399703009"/>
              </p:ext>
            </p:extLst>
          </p:nvPr>
        </p:nvGraphicFramePr>
        <p:xfrm>
          <a:off x="2295236" y="3120312"/>
          <a:ext cx="4553527" cy="185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矩形 15"/>
          <p:cNvSpPr/>
          <p:nvPr/>
        </p:nvSpPr>
        <p:spPr>
          <a:xfrm>
            <a:off x="1491123" y="3757331"/>
            <a:ext cx="647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" name="矩形 16"/>
          <p:cNvSpPr/>
          <p:nvPr/>
        </p:nvSpPr>
        <p:spPr>
          <a:xfrm>
            <a:off x="6958493" y="3757332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421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zh-CN" altLang="en-US" dirty="0" smtClean="0"/>
              <a:t>：自下而上分析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666" y="2817092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6666" y="2817092"/>
            <a:ext cx="581025" cy="2389188"/>
          </a:xfrm>
          <a:prstGeom prst="rect">
            <a:avLst/>
          </a:prstGeom>
          <a:solidFill>
            <a:srgbClr val="007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2416" y="2817092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40616" y="2817092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4212116" y="2807567"/>
            <a:ext cx="971550" cy="2408238"/>
            <a:chOff x="2568" y="1234"/>
            <a:chExt cx="612" cy="151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74" y="1240"/>
              <a:ext cx="594" cy="1499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68" y="1234"/>
              <a:ext cx="18" cy="24"/>
            </a:xfrm>
            <a:custGeom>
              <a:avLst/>
              <a:gdLst>
                <a:gd name="T0" fmla="*/ 18 w 18"/>
                <a:gd name="T1" fmla="*/ 6 h 24"/>
                <a:gd name="T2" fmla="*/ 6 w 18"/>
                <a:gd name="T3" fmla="*/ 6 h 24"/>
                <a:gd name="T4" fmla="*/ 6 w 18"/>
                <a:gd name="T5" fmla="*/ 18 h 24"/>
                <a:gd name="T6" fmla="*/ 18 w 18"/>
                <a:gd name="T7" fmla="*/ 18 h 24"/>
                <a:gd name="T8" fmla="*/ 18 w 18"/>
                <a:gd name="T9" fmla="*/ 0 h 24"/>
                <a:gd name="T10" fmla="*/ 6 w 18"/>
                <a:gd name="T11" fmla="*/ 0 h 24"/>
                <a:gd name="T12" fmla="*/ 0 w 18"/>
                <a:gd name="T13" fmla="*/ 0 h 24"/>
                <a:gd name="T14" fmla="*/ 0 w 18"/>
                <a:gd name="T15" fmla="*/ 6 h 24"/>
                <a:gd name="T16" fmla="*/ 0 w 18"/>
                <a:gd name="T17" fmla="*/ 24 h 24"/>
                <a:gd name="T18" fmla="*/ 18 w 18"/>
                <a:gd name="T19" fmla="*/ 24 h 24"/>
                <a:gd name="T20" fmla="*/ 18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8" y="6"/>
                  </a:moveTo>
                  <a:lnTo>
                    <a:pt x="6" y="6"/>
                  </a:lnTo>
                  <a:lnTo>
                    <a:pt x="6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68" y="127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568" y="131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68" y="134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568" y="138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68" y="142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568" y="145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68" y="149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568" y="152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68" y="156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68" y="160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68" y="163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568" y="167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568" y="170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568" y="174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568" y="178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568" y="181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568" y="185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568" y="188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568" y="192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568" y="196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568" y="199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568" y="203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568" y="206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68" y="210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568" y="214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568" y="217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68" y="221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68" y="224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568" y="228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68" y="231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68" y="235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568" y="239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568" y="242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568" y="246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568" y="249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568" y="253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568" y="257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568" y="260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568" y="264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568" y="267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568" y="271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58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62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65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69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73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76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80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83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87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91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94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98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01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05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09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12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162" y="2727"/>
              <a:ext cx="18" cy="24"/>
            </a:xfrm>
            <a:custGeom>
              <a:avLst/>
              <a:gdLst>
                <a:gd name="T0" fmla="*/ 0 w 18"/>
                <a:gd name="T1" fmla="*/ 6 h 24"/>
                <a:gd name="T2" fmla="*/ 0 w 18"/>
                <a:gd name="T3" fmla="*/ 24 h 24"/>
                <a:gd name="T4" fmla="*/ 6 w 18"/>
                <a:gd name="T5" fmla="*/ 24 h 24"/>
                <a:gd name="T6" fmla="*/ 12 w 18"/>
                <a:gd name="T7" fmla="*/ 24 h 24"/>
                <a:gd name="T8" fmla="*/ 18 w 18"/>
                <a:gd name="T9" fmla="*/ 12 h 24"/>
                <a:gd name="T10" fmla="*/ 18 w 18"/>
                <a:gd name="T11" fmla="*/ 0 h 24"/>
                <a:gd name="T12" fmla="*/ 0 w 18"/>
                <a:gd name="T13" fmla="*/ 0 h 24"/>
                <a:gd name="T14" fmla="*/ 0 w 18"/>
                <a:gd name="T15" fmla="*/ 12 h 24"/>
                <a:gd name="T16" fmla="*/ 6 w 18"/>
                <a:gd name="T17" fmla="*/ 12 h 24"/>
                <a:gd name="T18" fmla="*/ 6 w 18"/>
                <a:gd name="T19" fmla="*/ 6 h 24"/>
                <a:gd name="T20" fmla="*/ 0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0" y="6"/>
                  </a:moveTo>
                  <a:lnTo>
                    <a:pt x="0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12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162" y="269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162" y="265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162" y="261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162" y="258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162" y="254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3162" y="251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162" y="247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162" y="243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162" y="240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3162" y="236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3162" y="233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162" y="229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3162" y="225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3162" y="222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3162" y="218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162" y="2152"/>
              <a:ext cx="18" cy="17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3162" y="211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162" y="208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162" y="204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162" y="200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3162" y="197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3162" y="193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3162" y="190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162" y="186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3162" y="182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3162" y="179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3162" y="175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3162" y="172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3162" y="168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3162" y="164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162" y="161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3162" y="157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3162" y="154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3162" y="150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162" y="146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162" y="143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3162" y="139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3162" y="136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3162" y="132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3162" y="128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3162" y="125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314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310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307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303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00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296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292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289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285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282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278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274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271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267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264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260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6" name="Group 229"/>
          <p:cNvGrpSpPr>
            <a:grpSpLocks/>
          </p:cNvGrpSpPr>
          <p:nvPr/>
        </p:nvGrpSpPr>
        <p:grpSpPr bwMode="auto">
          <a:xfrm>
            <a:off x="5478941" y="2807567"/>
            <a:ext cx="600075" cy="2408238"/>
            <a:chOff x="3378" y="1234"/>
            <a:chExt cx="378" cy="1517"/>
          </a:xfrm>
        </p:grpSpPr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384" y="1240"/>
              <a:ext cx="360" cy="1499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3378" y="1234"/>
              <a:ext cx="18" cy="24"/>
            </a:xfrm>
            <a:custGeom>
              <a:avLst/>
              <a:gdLst>
                <a:gd name="T0" fmla="*/ 18 w 18"/>
                <a:gd name="T1" fmla="*/ 6 h 24"/>
                <a:gd name="T2" fmla="*/ 6 w 18"/>
                <a:gd name="T3" fmla="*/ 6 h 24"/>
                <a:gd name="T4" fmla="*/ 6 w 18"/>
                <a:gd name="T5" fmla="*/ 18 h 24"/>
                <a:gd name="T6" fmla="*/ 18 w 18"/>
                <a:gd name="T7" fmla="*/ 18 h 24"/>
                <a:gd name="T8" fmla="*/ 18 w 18"/>
                <a:gd name="T9" fmla="*/ 0 h 24"/>
                <a:gd name="T10" fmla="*/ 6 w 18"/>
                <a:gd name="T11" fmla="*/ 0 h 24"/>
                <a:gd name="T12" fmla="*/ 0 w 18"/>
                <a:gd name="T13" fmla="*/ 0 h 24"/>
                <a:gd name="T14" fmla="*/ 0 w 18"/>
                <a:gd name="T15" fmla="*/ 6 h 24"/>
                <a:gd name="T16" fmla="*/ 0 w 18"/>
                <a:gd name="T17" fmla="*/ 24 h 24"/>
                <a:gd name="T18" fmla="*/ 18 w 18"/>
                <a:gd name="T19" fmla="*/ 24 h 24"/>
                <a:gd name="T20" fmla="*/ 18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8" y="6"/>
                  </a:moveTo>
                  <a:lnTo>
                    <a:pt x="6" y="6"/>
                  </a:lnTo>
                  <a:lnTo>
                    <a:pt x="6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3378" y="127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3378" y="131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3378" y="134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3378" y="138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3378" y="142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3378" y="145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3378" y="149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3378" y="152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3378" y="156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378" y="160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3378" y="163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3378" y="167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3378" y="170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3378" y="174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3378" y="178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3378" y="181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3378" y="185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3378" y="188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3378" y="192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Rectangle 146"/>
            <p:cNvSpPr>
              <a:spLocks noChangeArrowheads="1"/>
            </p:cNvSpPr>
            <p:nvPr/>
          </p:nvSpPr>
          <p:spPr bwMode="auto">
            <a:xfrm>
              <a:off x="3378" y="196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3378" y="199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3378" y="203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3378" y="206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3378" y="210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3378" y="214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3378" y="217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3378" y="221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3378" y="224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3378" y="228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3378" y="231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3378" y="235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3378" y="239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3378" y="242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3378" y="246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3378" y="249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3378" y="253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3378" y="257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3378" y="260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3378" y="264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3378" y="267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3378" y="271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3396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3432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2" name="Rectangle 170"/>
            <p:cNvSpPr>
              <a:spLocks noChangeArrowheads="1"/>
            </p:cNvSpPr>
            <p:nvPr/>
          </p:nvSpPr>
          <p:spPr bwMode="auto">
            <a:xfrm>
              <a:off x="3468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3504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3540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3576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3612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3648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3684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3720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3738" y="270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738" y="267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3738" y="263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3738" y="260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3738" y="256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3738" y="252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3738" y="249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3738" y="245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3738" y="242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3738" y="238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3738" y="234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3738" y="231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3738" y="227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" name="Rectangle 191"/>
            <p:cNvSpPr>
              <a:spLocks noChangeArrowheads="1"/>
            </p:cNvSpPr>
            <p:nvPr/>
          </p:nvSpPr>
          <p:spPr bwMode="auto">
            <a:xfrm>
              <a:off x="3738" y="224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" name="Rectangle 192"/>
            <p:cNvSpPr>
              <a:spLocks noChangeArrowheads="1"/>
            </p:cNvSpPr>
            <p:nvPr/>
          </p:nvSpPr>
          <p:spPr bwMode="auto">
            <a:xfrm>
              <a:off x="3738" y="220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3738" y="216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Rectangle 194"/>
            <p:cNvSpPr>
              <a:spLocks noChangeArrowheads="1"/>
            </p:cNvSpPr>
            <p:nvPr/>
          </p:nvSpPr>
          <p:spPr bwMode="auto">
            <a:xfrm>
              <a:off x="3738" y="21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7" name="Rectangle 195"/>
            <p:cNvSpPr>
              <a:spLocks noChangeArrowheads="1"/>
            </p:cNvSpPr>
            <p:nvPr/>
          </p:nvSpPr>
          <p:spPr bwMode="auto">
            <a:xfrm>
              <a:off x="3738" y="209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8" name="Rectangle 196"/>
            <p:cNvSpPr>
              <a:spLocks noChangeArrowheads="1"/>
            </p:cNvSpPr>
            <p:nvPr/>
          </p:nvSpPr>
          <p:spPr bwMode="auto">
            <a:xfrm>
              <a:off x="3738" y="206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9" name="Rectangle 197"/>
            <p:cNvSpPr>
              <a:spLocks noChangeArrowheads="1"/>
            </p:cNvSpPr>
            <p:nvPr/>
          </p:nvSpPr>
          <p:spPr bwMode="auto">
            <a:xfrm>
              <a:off x="3738" y="202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0" name="Rectangle 198"/>
            <p:cNvSpPr>
              <a:spLocks noChangeArrowheads="1"/>
            </p:cNvSpPr>
            <p:nvPr/>
          </p:nvSpPr>
          <p:spPr bwMode="auto">
            <a:xfrm>
              <a:off x="3738" y="199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1" name="Rectangle 199"/>
            <p:cNvSpPr>
              <a:spLocks noChangeArrowheads="1"/>
            </p:cNvSpPr>
            <p:nvPr/>
          </p:nvSpPr>
          <p:spPr bwMode="auto">
            <a:xfrm>
              <a:off x="3738" y="195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2" name="Rectangle 200"/>
            <p:cNvSpPr>
              <a:spLocks noChangeArrowheads="1"/>
            </p:cNvSpPr>
            <p:nvPr/>
          </p:nvSpPr>
          <p:spPr bwMode="auto">
            <a:xfrm>
              <a:off x="3738" y="191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3" name="Rectangle 201"/>
            <p:cNvSpPr>
              <a:spLocks noChangeArrowheads="1"/>
            </p:cNvSpPr>
            <p:nvPr/>
          </p:nvSpPr>
          <p:spPr bwMode="auto">
            <a:xfrm>
              <a:off x="3738" y="188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" name="Rectangle 202"/>
            <p:cNvSpPr>
              <a:spLocks noChangeArrowheads="1"/>
            </p:cNvSpPr>
            <p:nvPr/>
          </p:nvSpPr>
          <p:spPr bwMode="auto">
            <a:xfrm>
              <a:off x="3738" y="184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" name="Rectangle 203"/>
            <p:cNvSpPr>
              <a:spLocks noChangeArrowheads="1"/>
            </p:cNvSpPr>
            <p:nvPr/>
          </p:nvSpPr>
          <p:spPr bwMode="auto">
            <a:xfrm>
              <a:off x="3738" y="181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" name="Rectangle 204"/>
            <p:cNvSpPr>
              <a:spLocks noChangeArrowheads="1"/>
            </p:cNvSpPr>
            <p:nvPr/>
          </p:nvSpPr>
          <p:spPr bwMode="auto">
            <a:xfrm>
              <a:off x="3738" y="177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7" name="Rectangle 205"/>
            <p:cNvSpPr>
              <a:spLocks noChangeArrowheads="1"/>
            </p:cNvSpPr>
            <p:nvPr/>
          </p:nvSpPr>
          <p:spPr bwMode="auto">
            <a:xfrm>
              <a:off x="3738" y="173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8" name="Rectangle 206"/>
            <p:cNvSpPr>
              <a:spLocks noChangeArrowheads="1"/>
            </p:cNvSpPr>
            <p:nvPr/>
          </p:nvSpPr>
          <p:spPr bwMode="auto">
            <a:xfrm>
              <a:off x="3738" y="170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9" name="Rectangle 207"/>
            <p:cNvSpPr>
              <a:spLocks noChangeArrowheads="1"/>
            </p:cNvSpPr>
            <p:nvPr/>
          </p:nvSpPr>
          <p:spPr bwMode="auto">
            <a:xfrm>
              <a:off x="3738" y="166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0" name="Rectangle 208"/>
            <p:cNvSpPr>
              <a:spLocks noChangeArrowheads="1"/>
            </p:cNvSpPr>
            <p:nvPr/>
          </p:nvSpPr>
          <p:spPr bwMode="auto">
            <a:xfrm>
              <a:off x="3738" y="163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1" name="Rectangle 209"/>
            <p:cNvSpPr>
              <a:spLocks noChangeArrowheads="1"/>
            </p:cNvSpPr>
            <p:nvPr/>
          </p:nvSpPr>
          <p:spPr bwMode="auto">
            <a:xfrm>
              <a:off x="3738" y="159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2" name="Rectangle 210"/>
            <p:cNvSpPr>
              <a:spLocks noChangeArrowheads="1"/>
            </p:cNvSpPr>
            <p:nvPr/>
          </p:nvSpPr>
          <p:spPr bwMode="auto">
            <a:xfrm>
              <a:off x="3738" y="155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3" name="Rectangle 211"/>
            <p:cNvSpPr>
              <a:spLocks noChangeArrowheads="1"/>
            </p:cNvSpPr>
            <p:nvPr/>
          </p:nvSpPr>
          <p:spPr bwMode="auto">
            <a:xfrm>
              <a:off x="3738" y="152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4" name="Rectangle 212"/>
            <p:cNvSpPr>
              <a:spLocks noChangeArrowheads="1"/>
            </p:cNvSpPr>
            <p:nvPr/>
          </p:nvSpPr>
          <p:spPr bwMode="auto">
            <a:xfrm>
              <a:off x="3738" y="148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" name="Rectangle 213"/>
            <p:cNvSpPr>
              <a:spLocks noChangeArrowheads="1"/>
            </p:cNvSpPr>
            <p:nvPr/>
          </p:nvSpPr>
          <p:spPr bwMode="auto">
            <a:xfrm>
              <a:off x="3738" y="145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6" name="Rectangle 214"/>
            <p:cNvSpPr>
              <a:spLocks noChangeArrowheads="1"/>
            </p:cNvSpPr>
            <p:nvPr/>
          </p:nvSpPr>
          <p:spPr bwMode="auto">
            <a:xfrm>
              <a:off x="3738" y="141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7" name="Rectangle 215"/>
            <p:cNvSpPr>
              <a:spLocks noChangeArrowheads="1"/>
            </p:cNvSpPr>
            <p:nvPr/>
          </p:nvSpPr>
          <p:spPr bwMode="auto">
            <a:xfrm>
              <a:off x="3738" y="137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8" name="Rectangle 216"/>
            <p:cNvSpPr>
              <a:spLocks noChangeArrowheads="1"/>
            </p:cNvSpPr>
            <p:nvPr/>
          </p:nvSpPr>
          <p:spPr bwMode="auto">
            <a:xfrm>
              <a:off x="3738" y="134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9" name="Rectangle 217"/>
            <p:cNvSpPr>
              <a:spLocks noChangeArrowheads="1"/>
            </p:cNvSpPr>
            <p:nvPr/>
          </p:nvSpPr>
          <p:spPr bwMode="auto">
            <a:xfrm>
              <a:off x="3738" y="130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0" name="Rectangle 218"/>
            <p:cNvSpPr>
              <a:spLocks noChangeArrowheads="1"/>
            </p:cNvSpPr>
            <p:nvPr/>
          </p:nvSpPr>
          <p:spPr bwMode="auto">
            <a:xfrm>
              <a:off x="3738" y="127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1" name="Freeform 219"/>
            <p:cNvSpPr>
              <a:spLocks/>
            </p:cNvSpPr>
            <p:nvPr/>
          </p:nvSpPr>
          <p:spPr bwMode="auto">
            <a:xfrm>
              <a:off x="3738" y="1234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6 h 18"/>
                <a:gd name="T6" fmla="*/ 18 w 18"/>
                <a:gd name="T7" fmla="*/ 0 h 18"/>
                <a:gd name="T8" fmla="*/ 6 w 18"/>
                <a:gd name="T9" fmla="*/ 0 h 18"/>
                <a:gd name="T10" fmla="*/ 0 w 18"/>
                <a:gd name="T11" fmla="*/ 0 h 18"/>
                <a:gd name="T12" fmla="*/ 0 w 18"/>
                <a:gd name="T13" fmla="*/ 18 h 18"/>
                <a:gd name="T14" fmla="*/ 6 w 18"/>
                <a:gd name="T15" fmla="*/ 18 h 18"/>
                <a:gd name="T16" fmla="*/ 6 w 18"/>
                <a:gd name="T17" fmla="*/ 6 h 18"/>
                <a:gd name="T18" fmla="*/ 0 w 18"/>
                <a:gd name="T19" fmla="*/ 6 h 18"/>
                <a:gd name="T20" fmla="*/ 0 w 18"/>
                <a:gd name="T21" fmla="*/ 18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8"/>
                <a:gd name="T35" fmla="*/ 18 w 18"/>
                <a:gd name="T36" fmla="*/ 18 h 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220"/>
            <p:cNvSpPr>
              <a:spLocks noChangeArrowheads="1"/>
            </p:cNvSpPr>
            <p:nvPr/>
          </p:nvSpPr>
          <p:spPr bwMode="auto">
            <a:xfrm>
              <a:off x="3702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3" name="Rectangle 221"/>
            <p:cNvSpPr>
              <a:spLocks noChangeArrowheads="1"/>
            </p:cNvSpPr>
            <p:nvPr/>
          </p:nvSpPr>
          <p:spPr bwMode="auto">
            <a:xfrm>
              <a:off x="3666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4" name="Rectangle 222"/>
            <p:cNvSpPr>
              <a:spLocks noChangeArrowheads="1"/>
            </p:cNvSpPr>
            <p:nvPr/>
          </p:nvSpPr>
          <p:spPr bwMode="auto">
            <a:xfrm>
              <a:off x="3630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" name="Rectangle 223"/>
            <p:cNvSpPr>
              <a:spLocks noChangeArrowheads="1"/>
            </p:cNvSpPr>
            <p:nvPr/>
          </p:nvSpPr>
          <p:spPr bwMode="auto">
            <a:xfrm>
              <a:off x="3594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" name="Rectangle 224"/>
            <p:cNvSpPr>
              <a:spLocks noChangeArrowheads="1"/>
            </p:cNvSpPr>
            <p:nvPr/>
          </p:nvSpPr>
          <p:spPr bwMode="auto">
            <a:xfrm>
              <a:off x="3558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7" name="Rectangle 225"/>
            <p:cNvSpPr>
              <a:spLocks noChangeArrowheads="1"/>
            </p:cNvSpPr>
            <p:nvPr/>
          </p:nvSpPr>
          <p:spPr bwMode="auto">
            <a:xfrm>
              <a:off x="3522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8" name="Rectangle 226"/>
            <p:cNvSpPr>
              <a:spLocks noChangeArrowheads="1"/>
            </p:cNvSpPr>
            <p:nvPr/>
          </p:nvSpPr>
          <p:spPr bwMode="auto">
            <a:xfrm>
              <a:off x="3486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9" name="Rectangle 227"/>
            <p:cNvSpPr>
              <a:spLocks noChangeArrowheads="1"/>
            </p:cNvSpPr>
            <p:nvPr/>
          </p:nvSpPr>
          <p:spPr bwMode="auto">
            <a:xfrm>
              <a:off x="3450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0" name="Rectangle 228"/>
            <p:cNvSpPr>
              <a:spLocks noChangeArrowheads="1"/>
            </p:cNvSpPr>
            <p:nvPr/>
          </p:nvSpPr>
          <p:spPr bwMode="auto">
            <a:xfrm>
              <a:off x="3414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1373666" y="1597892"/>
            <a:ext cx="5838825" cy="600075"/>
          </a:xfrm>
          <a:prstGeom prst="rect">
            <a:avLst/>
          </a:prstGeom>
          <a:solidFill>
            <a:srgbClr val="FFC3C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1373666" y="5596805"/>
            <a:ext cx="5838825" cy="600075"/>
          </a:xfrm>
          <a:prstGeom prst="rect">
            <a:avLst/>
          </a:prstGeom>
          <a:solidFill>
            <a:srgbClr val="FFC3C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3" name="Rectangle 235"/>
          <p:cNvSpPr>
            <a:spLocks noChangeArrowheads="1"/>
          </p:cNvSpPr>
          <p:nvPr/>
        </p:nvSpPr>
        <p:spPr bwMode="auto">
          <a:xfrm>
            <a:off x="3008791" y="1750292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34" name="Rectangle 236"/>
          <p:cNvSpPr>
            <a:spLocks noChangeArrowheads="1"/>
          </p:cNvSpPr>
          <p:nvPr/>
        </p:nvSpPr>
        <p:spPr bwMode="auto">
          <a:xfrm>
            <a:off x="2683354" y="171219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表</a:t>
            </a:r>
            <a:endParaRPr lang="zh-CN" altLang="en-US"/>
          </a:p>
        </p:txBody>
      </p:sp>
      <p:sp>
        <p:nvSpPr>
          <p:cNvPr id="235" name="Rectangle 237"/>
          <p:cNvSpPr>
            <a:spLocks noChangeArrowheads="1"/>
          </p:cNvSpPr>
          <p:nvPr/>
        </p:nvSpPr>
        <p:spPr bwMode="auto">
          <a:xfrm>
            <a:off x="3518379" y="1750292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</a:t>
            </a:r>
            <a:endParaRPr lang="zh-CN" altLang="en-US"/>
          </a:p>
        </p:txBody>
      </p:sp>
      <p:sp>
        <p:nvSpPr>
          <p:cNvPr id="236" name="Rectangle 238"/>
          <p:cNvSpPr>
            <a:spLocks noChangeArrowheads="1"/>
          </p:cNvSpPr>
          <p:nvPr/>
        </p:nvSpPr>
        <p:spPr bwMode="auto">
          <a:xfrm>
            <a:off x="3673954" y="171219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格</a:t>
            </a:r>
            <a:endParaRPr lang="zh-CN" altLang="en-US"/>
          </a:p>
        </p:txBody>
      </p:sp>
      <p:sp>
        <p:nvSpPr>
          <p:cNvPr id="237" name="Rectangle 239"/>
          <p:cNvSpPr>
            <a:spLocks noChangeArrowheads="1"/>
          </p:cNvSpPr>
          <p:nvPr/>
        </p:nvSpPr>
        <p:spPr bwMode="auto">
          <a:xfrm>
            <a:off x="4510566" y="1750292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38" name="Rectangle 240"/>
          <p:cNvSpPr>
            <a:spLocks noChangeArrowheads="1"/>
          </p:cNvSpPr>
          <p:nvPr/>
        </p:nvSpPr>
        <p:spPr bwMode="auto">
          <a:xfrm>
            <a:off x="4826479" y="171219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管</a:t>
            </a:r>
            <a:endParaRPr lang="zh-CN" altLang="en-US"/>
          </a:p>
        </p:txBody>
      </p:sp>
      <p:sp>
        <p:nvSpPr>
          <p:cNvPr id="239" name="Rectangle 241"/>
          <p:cNvSpPr>
            <a:spLocks noChangeArrowheads="1"/>
          </p:cNvSpPr>
          <p:nvPr/>
        </p:nvSpPr>
        <p:spPr bwMode="auto">
          <a:xfrm>
            <a:off x="5663091" y="1750292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40" name="Rectangle 242"/>
          <p:cNvSpPr>
            <a:spLocks noChangeArrowheads="1"/>
          </p:cNvSpPr>
          <p:nvPr/>
        </p:nvSpPr>
        <p:spPr bwMode="auto">
          <a:xfrm>
            <a:off x="5979004" y="171219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/>
          </a:p>
        </p:txBody>
      </p:sp>
      <p:sp>
        <p:nvSpPr>
          <p:cNvPr id="241" name="Rectangle 243"/>
          <p:cNvSpPr>
            <a:spLocks noChangeArrowheads="1"/>
          </p:cNvSpPr>
          <p:nvPr/>
        </p:nvSpPr>
        <p:spPr bwMode="auto">
          <a:xfrm>
            <a:off x="6809266" y="1750292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42" name="Rectangle 248"/>
          <p:cNvSpPr>
            <a:spLocks noChangeArrowheads="1"/>
          </p:cNvSpPr>
          <p:nvPr/>
        </p:nvSpPr>
        <p:spPr bwMode="auto">
          <a:xfrm>
            <a:off x="711679" y="3159992"/>
            <a:ext cx="33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宋体" panose="02010600030101010101" pitchFamily="2" charset="-122"/>
              </a:rPr>
              <a:t>源</a:t>
            </a:r>
            <a:endParaRPr lang="zh-CN" altLang="en-US" dirty="0"/>
          </a:p>
        </p:txBody>
      </p:sp>
      <p:sp>
        <p:nvSpPr>
          <p:cNvPr id="243" name="Rectangle 250"/>
          <p:cNvSpPr>
            <a:spLocks noChangeArrowheads="1"/>
          </p:cNvSpPr>
          <p:nvPr/>
        </p:nvSpPr>
        <p:spPr bwMode="auto">
          <a:xfrm>
            <a:off x="1530829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词</a:t>
            </a:r>
            <a:endParaRPr lang="zh-CN" altLang="en-US"/>
          </a:p>
        </p:txBody>
      </p:sp>
      <p:sp>
        <p:nvSpPr>
          <p:cNvPr id="244" name="Rectangle 251"/>
          <p:cNvSpPr>
            <a:spLocks noChangeArrowheads="1"/>
          </p:cNvSpPr>
          <p:nvPr/>
        </p:nvSpPr>
        <p:spPr bwMode="auto">
          <a:xfrm>
            <a:off x="2100741" y="2931392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45" name="Rectangle 252"/>
          <p:cNvSpPr>
            <a:spLocks noChangeArrowheads="1"/>
          </p:cNvSpPr>
          <p:nvPr/>
        </p:nvSpPr>
        <p:spPr bwMode="auto">
          <a:xfrm>
            <a:off x="2664304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语</a:t>
            </a:r>
            <a:endParaRPr lang="zh-CN" altLang="en-US"/>
          </a:p>
        </p:txBody>
      </p:sp>
      <p:sp>
        <p:nvSpPr>
          <p:cNvPr id="246" name="Rectangle 253"/>
          <p:cNvSpPr>
            <a:spLocks noChangeArrowheads="1"/>
          </p:cNvSpPr>
          <p:nvPr/>
        </p:nvSpPr>
        <p:spPr bwMode="auto">
          <a:xfrm>
            <a:off x="3253266" y="2931392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47" name="Rectangle 254"/>
          <p:cNvSpPr>
            <a:spLocks noChangeArrowheads="1"/>
          </p:cNvSpPr>
          <p:nvPr/>
        </p:nvSpPr>
        <p:spPr bwMode="auto">
          <a:xfrm>
            <a:off x="3816829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语</a:t>
            </a:r>
            <a:endParaRPr lang="zh-CN" altLang="en-US"/>
          </a:p>
        </p:txBody>
      </p:sp>
      <p:sp>
        <p:nvSpPr>
          <p:cNvPr id="248" name="Rectangle 255"/>
          <p:cNvSpPr>
            <a:spLocks noChangeArrowheads="1"/>
          </p:cNvSpPr>
          <p:nvPr/>
        </p:nvSpPr>
        <p:spPr bwMode="auto">
          <a:xfrm>
            <a:off x="4399441" y="2931392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49" name="Rectangle 256"/>
          <p:cNvSpPr>
            <a:spLocks noChangeArrowheads="1"/>
          </p:cNvSpPr>
          <p:nvPr/>
        </p:nvSpPr>
        <p:spPr bwMode="auto">
          <a:xfrm>
            <a:off x="4321654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endParaRPr lang="zh-CN" altLang="en-US"/>
          </a:p>
        </p:txBody>
      </p:sp>
      <p:sp>
        <p:nvSpPr>
          <p:cNvPr id="250" name="Rectangle 257"/>
          <p:cNvSpPr>
            <a:spLocks noChangeArrowheads="1"/>
          </p:cNvSpPr>
          <p:nvPr/>
        </p:nvSpPr>
        <p:spPr bwMode="auto">
          <a:xfrm>
            <a:off x="4912204" y="2931392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 </a:t>
            </a:r>
            <a:endParaRPr lang="zh-CN" altLang="en-US"/>
          </a:p>
        </p:txBody>
      </p:sp>
      <p:sp>
        <p:nvSpPr>
          <p:cNvPr id="251" name="Rectangle 258"/>
          <p:cNvSpPr>
            <a:spLocks noChangeArrowheads="1"/>
          </p:cNvSpPr>
          <p:nvPr/>
        </p:nvSpPr>
        <p:spPr bwMode="auto">
          <a:xfrm>
            <a:off x="5598004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/>
          </a:p>
        </p:txBody>
      </p:sp>
      <p:sp>
        <p:nvSpPr>
          <p:cNvPr id="252" name="Rectangle 259"/>
          <p:cNvSpPr>
            <a:spLocks noChangeArrowheads="1"/>
          </p:cNvSpPr>
          <p:nvPr/>
        </p:nvSpPr>
        <p:spPr bwMode="auto">
          <a:xfrm>
            <a:off x="6225066" y="2931392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53" name="Rectangle 260"/>
          <p:cNvSpPr>
            <a:spLocks noChangeArrowheads="1"/>
          </p:cNvSpPr>
          <p:nvPr/>
        </p:nvSpPr>
        <p:spPr bwMode="auto">
          <a:xfrm>
            <a:off x="6750529" y="2950442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/>
          </a:p>
        </p:txBody>
      </p:sp>
      <p:sp>
        <p:nvSpPr>
          <p:cNvPr id="254" name="Rectangle 261"/>
          <p:cNvSpPr>
            <a:spLocks noChangeArrowheads="1"/>
          </p:cNvSpPr>
          <p:nvPr/>
        </p:nvSpPr>
        <p:spPr bwMode="auto">
          <a:xfrm>
            <a:off x="7376004" y="2931392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</a:t>
            </a:r>
            <a:endParaRPr lang="zh-CN" altLang="en-US"/>
          </a:p>
        </p:txBody>
      </p:sp>
      <p:sp>
        <p:nvSpPr>
          <p:cNvPr id="255" name="Rectangle 262"/>
          <p:cNvSpPr>
            <a:spLocks noChangeArrowheads="1"/>
          </p:cNvSpPr>
          <p:nvPr/>
        </p:nvSpPr>
        <p:spPr bwMode="auto">
          <a:xfrm>
            <a:off x="8018941" y="2931392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56" name="Rectangle 264"/>
          <p:cNvSpPr>
            <a:spLocks noChangeArrowheads="1"/>
          </p:cNvSpPr>
          <p:nvPr/>
        </p:nvSpPr>
        <p:spPr bwMode="auto">
          <a:xfrm>
            <a:off x="692629" y="3760067"/>
            <a:ext cx="33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宋体" panose="02010600030101010101" pitchFamily="2" charset="-122"/>
              </a:rPr>
              <a:t>程</a:t>
            </a:r>
            <a:endParaRPr lang="zh-CN" altLang="en-US" dirty="0"/>
          </a:p>
        </p:txBody>
      </p:sp>
      <p:sp>
        <p:nvSpPr>
          <p:cNvPr id="257" name="Rectangle 265"/>
          <p:cNvSpPr>
            <a:spLocks noChangeArrowheads="1"/>
          </p:cNvSpPr>
          <p:nvPr/>
        </p:nvSpPr>
        <p:spPr bwMode="auto">
          <a:xfrm>
            <a:off x="1087916" y="3531467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/>
              <a:t>   </a:t>
            </a:r>
            <a:endParaRPr lang="zh-CN" altLang="en-US"/>
          </a:p>
        </p:txBody>
      </p:sp>
      <p:sp>
        <p:nvSpPr>
          <p:cNvPr id="258" name="Rectangle 266"/>
          <p:cNvSpPr>
            <a:spLocks noChangeArrowheads="1"/>
          </p:cNvSpPr>
          <p:nvPr/>
        </p:nvSpPr>
        <p:spPr bwMode="auto">
          <a:xfrm>
            <a:off x="1521304" y="34933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法</a:t>
            </a:r>
            <a:endParaRPr lang="zh-CN" altLang="en-US"/>
          </a:p>
        </p:txBody>
      </p:sp>
      <p:sp>
        <p:nvSpPr>
          <p:cNvPr id="259" name="Rectangle 267"/>
          <p:cNvSpPr>
            <a:spLocks noChangeArrowheads="1"/>
          </p:cNvSpPr>
          <p:nvPr/>
        </p:nvSpPr>
        <p:spPr bwMode="auto">
          <a:xfrm>
            <a:off x="1919766" y="3531467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60" name="Rectangle 268"/>
          <p:cNvSpPr>
            <a:spLocks noChangeArrowheads="1"/>
          </p:cNvSpPr>
          <p:nvPr/>
        </p:nvSpPr>
        <p:spPr bwMode="auto">
          <a:xfrm>
            <a:off x="2692879" y="34933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法</a:t>
            </a:r>
            <a:endParaRPr lang="zh-CN" altLang="en-US"/>
          </a:p>
        </p:txBody>
      </p:sp>
      <p:sp>
        <p:nvSpPr>
          <p:cNvPr id="261" name="Rectangle 269"/>
          <p:cNvSpPr>
            <a:spLocks noChangeArrowheads="1"/>
          </p:cNvSpPr>
          <p:nvPr/>
        </p:nvSpPr>
        <p:spPr bwMode="auto">
          <a:xfrm>
            <a:off x="3072291" y="3531467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62" name="Rectangle 270"/>
          <p:cNvSpPr>
            <a:spLocks noChangeArrowheads="1"/>
          </p:cNvSpPr>
          <p:nvPr/>
        </p:nvSpPr>
        <p:spPr bwMode="auto">
          <a:xfrm>
            <a:off x="3845404" y="34552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义</a:t>
            </a:r>
            <a:endParaRPr lang="zh-CN" altLang="en-US"/>
          </a:p>
        </p:txBody>
      </p:sp>
      <p:sp>
        <p:nvSpPr>
          <p:cNvPr id="263" name="Rectangle 271"/>
          <p:cNvSpPr>
            <a:spLocks noChangeArrowheads="1"/>
          </p:cNvSpPr>
          <p:nvPr/>
        </p:nvSpPr>
        <p:spPr bwMode="auto">
          <a:xfrm>
            <a:off x="4218466" y="353146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64" name="Rectangle 272"/>
          <p:cNvSpPr>
            <a:spLocks noChangeArrowheads="1"/>
          </p:cNvSpPr>
          <p:nvPr/>
        </p:nvSpPr>
        <p:spPr bwMode="auto">
          <a:xfrm>
            <a:off x="4350229" y="34552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间</a:t>
            </a:r>
            <a:endParaRPr lang="zh-CN" altLang="en-US"/>
          </a:p>
        </p:txBody>
      </p:sp>
      <p:sp>
        <p:nvSpPr>
          <p:cNvPr id="265" name="Rectangle 273"/>
          <p:cNvSpPr>
            <a:spLocks noChangeArrowheads="1"/>
          </p:cNvSpPr>
          <p:nvPr/>
        </p:nvSpPr>
        <p:spPr bwMode="auto">
          <a:xfrm>
            <a:off x="4723291" y="353146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66" name="Rectangle 274"/>
          <p:cNvSpPr>
            <a:spLocks noChangeArrowheads="1"/>
          </p:cNvSpPr>
          <p:nvPr/>
        </p:nvSpPr>
        <p:spPr bwMode="auto">
          <a:xfrm>
            <a:off x="4740754" y="34552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生</a:t>
            </a:r>
            <a:endParaRPr lang="zh-CN" altLang="en-US"/>
          </a:p>
        </p:txBody>
      </p:sp>
      <p:sp>
        <p:nvSpPr>
          <p:cNvPr id="267" name="Rectangle 275"/>
          <p:cNvSpPr>
            <a:spLocks noChangeArrowheads="1"/>
          </p:cNvSpPr>
          <p:nvPr/>
        </p:nvSpPr>
        <p:spPr bwMode="auto">
          <a:xfrm>
            <a:off x="5231291" y="3531467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</a:t>
            </a:r>
            <a:endParaRPr lang="zh-CN" altLang="en-US"/>
          </a:p>
        </p:txBody>
      </p:sp>
      <p:sp>
        <p:nvSpPr>
          <p:cNvPr id="268" name="Rectangle 276"/>
          <p:cNvSpPr>
            <a:spLocks noChangeArrowheads="1"/>
          </p:cNvSpPr>
          <p:nvPr/>
        </p:nvSpPr>
        <p:spPr bwMode="auto">
          <a:xfrm>
            <a:off x="5626579" y="34552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/>
          </a:p>
        </p:txBody>
      </p:sp>
      <p:sp>
        <p:nvSpPr>
          <p:cNvPr id="269" name="Rectangle 277"/>
          <p:cNvSpPr>
            <a:spLocks noChangeArrowheads="1"/>
          </p:cNvSpPr>
          <p:nvPr/>
        </p:nvSpPr>
        <p:spPr bwMode="auto">
          <a:xfrm>
            <a:off x="6063141" y="3531467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70" name="Rectangle 278"/>
          <p:cNvSpPr>
            <a:spLocks noChangeArrowheads="1"/>
          </p:cNvSpPr>
          <p:nvPr/>
        </p:nvSpPr>
        <p:spPr bwMode="auto">
          <a:xfrm>
            <a:off x="6779104" y="345526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/>
          </a:p>
        </p:txBody>
      </p:sp>
      <p:sp>
        <p:nvSpPr>
          <p:cNvPr id="271" name="Rectangle 279"/>
          <p:cNvSpPr>
            <a:spLocks noChangeArrowheads="1"/>
          </p:cNvSpPr>
          <p:nvPr/>
        </p:nvSpPr>
        <p:spPr bwMode="auto">
          <a:xfrm>
            <a:off x="7210904" y="3531467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</a:t>
            </a:r>
            <a:endParaRPr lang="zh-CN" altLang="en-US"/>
          </a:p>
        </p:txBody>
      </p:sp>
      <p:sp>
        <p:nvSpPr>
          <p:cNvPr id="272" name="Rectangle 280"/>
          <p:cNvSpPr>
            <a:spLocks noChangeArrowheads="1"/>
          </p:cNvSpPr>
          <p:nvPr/>
        </p:nvSpPr>
        <p:spPr bwMode="auto">
          <a:xfrm>
            <a:off x="7736366" y="3150467"/>
            <a:ext cx="33502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宋体" panose="02010600030101010101" pitchFamily="2" charset="-122"/>
              </a:rPr>
              <a:t>目</a:t>
            </a:r>
          </a:p>
          <a:p>
            <a:r>
              <a:rPr lang="zh-CN" altLang="en-US" sz="2600" dirty="0">
                <a:latin typeface="宋体" panose="02010600030101010101" pitchFamily="2" charset="-122"/>
              </a:rPr>
              <a:t>标</a:t>
            </a:r>
            <a:endParaRPr lang="zh-CN" altLang="en-US" dirty="0"/>
          </a:p>
        </p:txBody>
      </p:sp>
      <p:sp>
        <p:nvSpPr>
          <p:cNvPr id="273" name="Rectangle 281"/>
          <p:cNvSpPr>
            <a:spLocks noChangeArrowheads="1"/>
          </p:cNvSpPr>
          <p:nvPr/>
        </p:nvSpPr>
        <p:spPr bwMode="auto">
          <a:xfrm>
            <a:off x="8218966" y="353146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74" name="Rectangle 282"/>
          <p:cNvSpPr>
            <a:spLocks noChangeArrowheads="1"/>
          </p:cNvSpPr>
          <p:nvPr/>
        </p:nvSpPr>
        <p:spPr bwMode="auto">
          <a:xfrm>
            <a:off x="8209441" y="343621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75" name="Rectangle 284"/>
          <p:cNvSpPr>
            <a:spLocks noChangeArrowheads="1"/>
          </p:cNvSpPr>
          <p:nvPr/>
        </p:nvSpPr>
        <p:spPr bwMode="auto">
          <a:xfrm>
            <a:off x="1502254" y="40839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endParaRPr lang="zh-CN" altLang="en-US"/>
          </a:p>
        </p:txBody>
      </p:sp>
      <p:sp>
        <p:nvSpPr>
          <p:cNvPr id="276" name="Rectangle 285"/>
          <p:cNvSpPr>
            <a:spLocks noChangeArrowheads="1"/>
          </p:cNvSpPr>
          <p:nvPr/>
        </p:nvSpPr>
        <p:spPr bwMode="auto">
          <a:xfrm>
            <a:off x="1900716" y="4122017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77" name="Rectangle 286"/>
          <p:cNvSpPr>
            <a:spLocks noChangeArrowheads="1"/>
          </p:cNvSpPr>
          <p:nvPr/>
        </p:nvSpPr>
        <p:spPr bwMode="auto">
          <a:xfrm>
            <a:off x="2673829" y="40839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endParaRPr lang="zh-CN" altLang="en-US"/>
          </a:p>
        </p:txBody>
      </p:sp>
      <p:sp>
        <p:nvSpPr>
          <p:cNvPr id="278" name="Rectangle 288"/>
          <p:cNvSpPr>
            <a:spLocks noChangeArrowheads="1"/>
          </p:cNvSpPr>
          <p:nvPr/>
        </p:nvSpPr>
        <p:spPr bwMode="auto">
          <a:xfrm>
            <a:off x="3826354" y="40458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  <a:endParaRPr lang="zh-CN" altLang="en-US"/>
          </a:p>
        </p:txBody>
      </p:sp>
      <p:sp>
        <p:nvSpPr>
          <p:cNvPr id="279" name="Rectangle 289"/>
          <p:cNvSpPr>
            <a:spLocks noChangeArrowheads="1"/>
          </p:cNvSpPr>
          <p:nvPr/>
        </p:nvSpPr>
        <p:spPr bwMode="auto">
          <a:xfrm>
            <a:off x="4199416" y="412201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80" name="Rectangle 290"/>
          <p:cNvSpPr>
            <a:spLocks noChangeArrowheads="1"/>
          </p:cNvSpPr>
          <p:nvPr/>
        </p:nvSpPr>
        <p:spPr bwMode="auto">
          <a:xfrm>
            <a:off x="4331179" y="40458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/>
          </a:p>
        </p:txBody>
      </p:sp>
      <p:sp>
        <p:nvSpPr>
          <p:cNvPr id="281" name="Rectangle 291"/>
          <p:cNvSpPr>
            <a:spLocks noChangeArrowheads="1"/>
          </p:cNvSpPr>
          <p:nvPr/>
        </p:nvSpPr>
        <p:spPr bwMode="auto">
          <a:xfrm>
            <a:off x="4704241" y="412201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82" name="Rectangle 292"/>
          <p:cNvSpPr>
            <a:spLocks noChangeArrowheads="1"/>
          </p:cNvSpPr>
          <p:nvPr/>
        </p:nvSpPr>
        <p:spPr bwMode="auto">
          <a:xfrm>
            <a:off x="4721704" y="40458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成</a:t>
            </a:r>
            <a:endParaRPr lang="zh-CN" altLang="en-US"/>
          </a:p>
        </p:txBody>
      </p:sp>
      <p:sp>
        <p:nvSpPr>
          <p:cNvPr id="283" name="Rectangle 293"/>
          <p:cNvSpPr>
            <a:spLocks noChangeArrowheads="1"/>
          </p:cNvSpPr>
          <p:nvPr/>
        </p:nvSpPr>
        <p:spPr bwMode="auto">
          <a:xfrm>
            <a:off x="5212241" y="4122017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</a:t>
            </a:r>
            <a:endParaRPr lang="zh-CN" altLang="en-US"/>
          </a:p>
        </p:txBody>
      </p:sp>
      <p:sp>
        <p:nvSpPr>
          <p:cNvPr id="284" name="Rectangle 294"/>
          <p:cNvSpPr>
            <a:spLocks noChangeArrowheads="1"/>
          </p:cNvSpPr>
          <p:nvPr/>
        </p:nvSpPr>
        <p:spPr bwMode="auto">
          <a:xfrm>
            <a:off x="5607529" y="40458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优</a:t>
            </a:r>
            <a:endParaRPr lang="zh-CN" altLang="en-US"/>
          </a:p>
        </p:txBody>
      </p:sp>
      <p:sp>
        <p:nvSpPr>
          <p:cNvPr id="285" name="Rectangle 295"/>
          <p:cNvSpPr>
            <a:spLocks noChangeArrowheads="1"/>
          </p:cNvSpPr>
          <p:nvPr/>
        </p:nvSpPr>
        <p:spPr bwMode="auto">
          <a:xfrm>
            <a:off x="6044091" y="4122017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86" name="Rectangle 296"/>
          <p:cNvSpPr>
            <a:spLocks noChangeArrowheads="1"/>
          </p:cNvSpPr>
          <p:nvPr/>
        </p:nvSpPr>
        <p:spPr bwMode="auto">
          <a:xfrm>
            <a:off x="6760054" y="4045817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生</a:t>
            </a:r>
            <a:endParaRPr lang="zh-CN" altLang="en-US"/>
          </a:p>
        </p:txBody>
      </p:sp>
      <p:sp>
        <p:nvSpPr>
          <p:cNvPr id="287" name="Rectangle 297"/>
          <p:cNvSpPr>
            <a:spLocks noChangeArrowheads="1"/>
          </p:cNvSpPr>
          <p:nvPr/>
        </p:nvSpPr>
        <p:spPr bwMode="auto">
          <a:xfrm>
            <a:off x="7190266" y="4122017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88" name="Rectangle 299"/>
          <p:cNvSpPr>
            <a:spLocks noChangeArrowheads="1"/>
          </p:cNvSpPr>
          <p:nvPr/>
        </p:nvSpPr>
        <p:spPr bwMode="auto">
          <a:xfrm>
            <a:off x="692629" y="4398242"/>
            <a:ext cx="33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宋体" panose="02010600030101010101" pitchFamily="2" charset="-122"/>
              </a:rPr>
              <a:t>序</a:t>
            </a:r>
            <a:endParaRPr lang="zh-CN" altLang="en-US" dirty="0"/>
          </a:p>
        </p:txBody>
      </p:sp>
      <p:sp>
        <p:nvSpPr>
          <p:cNvPr id="289" name="Rectangle 301"/>
          <p:cNvSpPr>
            <a:spLocks noChangeArrowheads="1"/>
          </p:cNvSpPr>
          <p:nvPr/>
        </p:nvSpPr>
        <p:spPr bwMode="auto">
          <a:xfrm>
            <a:off x="1521304" y="46824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析</a:t>
            </a:r>
            <a:endParaRPr lang="zh-CN" altLang="en-US"/>
          </a:p>
        </p:txBody>
      </p:sp>
      <p:sp>
        <p:nvSpPr>
          <p:cNvPr id="290" name="Rectangle 303"/>
          <p:cNvSpPr>
            <a:spLocks noChangeArrowheads="1"/>
          </p:cNvSpPr>
          <p:nvPr/>
        </p:nvSpPr>
        <p:spPr bwMode="auto">
          <a:xfrm>
            <a:off x="2692879" y="46824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析</a:t>
            </a:r>
            <a:endParaRPr lang="zh-CN" altLang="en-US"/>
          </a:p>
        </p:txBody>
      </p:sp>
      <p:sp>
        <p:nvSpPr>
          <p:cNvPr id="291" name="Rectangle 305"/>
          <p:cNvSpPr>
            <a:spLocks noChangeArrowheads="1"/>
          </p:cNvSpPr>
          <p:nvPr/>
        </p:nvSpPr>
        <p:spPr bwMode="auto">
          <a:xfrm>
            <a:off x="3845404" y="46443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/>
          </a:p>
        </p:txBody>
      </p:sp>
      <p:sp>
        <p:nvSpPr>
          <p:cNvPr id="292" name="Rectangle 306"/>
          <p:cNvSpPr>
            <a:spLocks noChangeArrowheads="1"/>
          </p:cNvSpPr>
          <p:nvPr/>
        </p:nvSpPr>
        <p:spPr bwMode="auto">
          <a:xfrm>
            <a:off x="4218466" y="472050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93" name="Rectangle 307"/>
          <p:cNvSpPr>
            <a:spLocks noChangeArrowheads="1"/>
          </p:cNvSpPr>
          <p:nvPr/>
        </p:nvSpPr>
        <p:spPr bwMode="auto">
          <a:xfrm>
            <a:off x="4350229" y="46443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/>
          </a:p>
        </p:txBody>
      </p:sp>
      <p:sp>
        <p:nvSpPr>
          <p:cNvPr id="294" name="Rectangle 309"/>
          <p:cNvSpPr>
            <a:spLocks noChangeArrowheads="1"/>
          </p:cNvSpPr>
          <p:nvPr/>
        </p:nvSpPr>
        <p:spPr bwMode="auto">
          <a:xfrm>
            <a:off x="5607529" y="46443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化</a:t>
            </a:r>
            <a:endParaRPr lang="zh-CN" altLang="en-US"/>
          </a:p>
        </p:txBody>
      </p:sp>
      <p:sp>
        <p:nvSpPr>
          <p:cNvPr id="295" name="Rectangle 310"/>
          <p:cNvSpPr>
            <a:spLocks noChangeArrowheads="1"/>
          </p:cNvSpPr>
          <p:nvPr/>
        </p:nvSpPr>
        <p:spPr bwMode="auto">
          <a:xfrm>
            <a:off x="6044091" y="472050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</a:t>
            </a:r>
            <a:endParaRPr lang="zh-CN" altLang="en-US"/>
          </a:p>
        </p:txBody>
      </p:sp>
      <p:sp>
        <p:nvSpPr>
          <p:cNvPr id="296" name="Rectangle 311"/>
          <p:cNvSpPr>
            <a:spLocks noChangeArrowheads="1"/>
          </p:cNvSpPr>
          <p:nvPr/>
        </p:nvSpPr>
        <p:spPr bwMode="auto">
          <a:xfrm>
            <a:off x="6760054" y="464430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成</a:t>
            </a:r>
            <a:endParaRPr lang="zh-CN" altLang="en-US"/>
          </a:p>
        </p:txBody>
      </p:sp>
      <p:sp>
        <p:nvSpPr>
          <p:cNvPr id="297" name="Rectangle 312"/>
          <p:cNvSpPr>
            <a:spLocks noChangeArrowheads="1"/>
          </p:cNvSpPr>
          <p:nvPr/>
        </p:nvSpPr>
        <p:spPr bwMode="auto">
          <a:xfrm>
            <a:off x="7191854" y="472050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</a:t>
            </a:r>
            <a:endParaRPr lang="zh-CN" altLang="en-US"/>
          </a:p>
        </p:txBody>
      </p:sp>
      <p:sp>
        <p:nvSpPr>
          <p:cNvPr id="298" name="Rectangle 313"/>
          <p:cNvSpPr>
            <a:spLocks noChangeArrowheads="1"/>
          </p:cNvSpPr>
          <p:nvPr/>
        </p:nvSpPr>
        <p:spPr bwMode="auto">
          <a:xfrm>
            <a:off x="7706421" y="4093442"/>
            <a:ext cx="33502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宋体" panose="02010600030101010101" pitchFamily="2" charset="-122"/>
              </a:rPr>
              <a:t>程</a:t>
            </a:r>
          </a:p>
          <a:p>
            <a:r>
              <a:rPr lang="zh-CN" altLang="en-US" sz="2600" dirty="0">
                <a:latin typeface="宋体" panose="02010600030101010101" pitchFamily="2" charset="-122"/>
              </a:rPr>
              <a:t>序</a:t>
            </a:r>
            <a:endParaRPr lang="zh-CN" altLang="en-US" dirty="0"/>
          </a:p>
        </p:txBody>
      </p:sp>
      <p:sp>
        <p:nvSpPr>
          <p:cNvPr id="299" name="Rectangle 314"/>
          <p:cNvSpPr>
            <a:spLocks noChangeArrowheads="1"/>
          </p:cNvSpPr>
          <p:nvPr/>
        </p:nvSpPr>
        <p:spPr bwMode="auto">
          <a:xfrm>
            <a:off x="8199916" y="472050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300" name="Rectangle 315"/>
          <p:cNvSpPr>
            <a:spLocks noChangeArrowheads="1"/>
          </p:cNvSpPr>
          <p:nvPr/>
        </p:nvSpPr>
        <p:spPr bwMode="auto">
          <a:xfrm>
            <a:off x="8190391" y="462525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301" name="Rectangle 317"/>
          <p:cNvSpPr>
            <a:spLocks noChangeArrowheads="1"/>
          </p:cNvSpPr>
          <p:nvPr/>
        </p:nvSpPr>
        <p:spPr bwMode="auto">
          <a:xfrm>
            <a:off x="438629" y="5711105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          </a:t>
            </a:r>
            <a:endParaRPr lang="zh-CN" altLang="en-US"/>
          </a:p>
        </p:txBody>
      </p:sp>
      <p:sp>
        <p:nvSpPr>
          <p:cNvPr id="302" name="Rectangle 318"/>
          <p:cNvSpPr>
            <a:spLocks noChangeArrowheads="1"/>
          </p:cNvSpPr>
          <p:nvPr/>
        </p:nvSpPr>
        <p:spPr bwMode="auto">
          <a:xfrm>
            <a:off x="2684941" y="571110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303" name="Rectangle 319"/>
          <p:cNvSpPr>
            <a:spLocks noChangeArrowheads="1"/>
          </p:cNvSpPr>
          <p:nvPr/>
        </p:nvSpPr>
        <p:spPr bwMode="auto">
          <a:xfrm>
            <a:off x="2873854" y="573015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出</a:t>
            </a:r>
            <a:endParaRPr lang="zh-CN" altLang="en-US"/>
          </a:p>
        </p:txBody>
      </p:sp>
      <p:sp>
        <p:nvSpPr>
          <p:cNvPr id="304" name="Rectangle 320"/>
          <p:cNvSpPr>
            <a:spLocks noChangeArrowheads="1"/>
          </p:cNvSpPr>
          <p:nvPr/>
        </p:nvSpPr>
        <p:spPr bwMode="auto">
          <a:xfrm>
            <a:off x="3194529" y="5711105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</a:t>
            </a:r>
            <a:endParaRPr lang="zh-CN" altLang="en-US"/>
          </a:p>
        </p:txBody>
      </p:sp>
      <p:sp>
        <p:nvSpPr>
          <p:cNvPr id="305" name="Rectangle 321"/>
          <p:cNvSpPr>
            <a:spLocks noChangeArrowheads="1"/>
          </p:cNvSpPr>
          <p:nvPr/>
        </p:nvSpPr>
        <p:spPr bwMode="auto">
          <a:xfrm>
            <a:off x="3864454" y="573015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错</a:t>
            </a:r>
            <a:endParaRPr lang="zh-CN" altLang="en-US"/>
          </a:p>
        </p:txBody>
      </p:sp>
      <p:sp>
        <p:nvSpPr>
          <p:cNvPr id="306" name="Rectangle 322"/>
          <p:cNvSpPr>
            <a:spLocks noChangeArrowheads="1"/>
          </p:cNvSpPr>
          <p:nvPr/>
        </p:nvSpPr>
        <p:spPr bwMode="auto">
          <a:xfrm>
            <a:off x="4185129" y="5711105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</a:t>
            </a:r>
            <a:endParaRPr lang="zh-CN" altLang="en-US"/>
          </a:p>
        </p:txBody>
      </p:sp>
      <p:sp>
        <p:nvSpPr>
          <p:cNvPr id="307" name="Rectangle 323"/>
          <p:cNvSpPr>
            <a:spLocks noChangeArrowheads="1"/>
          </p:cNvSpPr>
          <p:nvPr/>
        </p:nvSpPr>
        <p:spPr bwMode="auto">
          <a:xfrm>
            <a:off x="4855054" y="573015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  <a:endParaRPr lang="zh-CN" altLang="en-US"/>
          </a:p>
        </p:txBody>
      </p:sp>
      <p:sp>
        <p:nvSpPr>
          <p:cNvPr id="308" name="Rectangle 324"/>
          <p:cNvSpPr>
            <a:spLocks noChangeArrowheads="1"/>
          </p:cNvSpPr>
          <p:nvPr/>
        </p:nvSpPr>
        <p:spPr bwMode="auto">
          <a:xfrm>
            <a:off x="5175729" y="5711105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   </a:t>
            </a:r>
            <a:endParaRPr lang="zh-CN" altLang="en-US"/>
          </a:p>
        </p:txBody>
      </p:sp>
      <p:sp>
        <p:nvSpPr>
          <p:cNvPr id="309" name="Rectangle 325"/>
          <p:cNvSpPr>
            <a:spLocks noChangeArrowheads="1"/>
          </p:cNvSpPr>
          <p:nvPr/>
        </p:nvSpPr>
        <p:spPr bwMode="auto">
          <a:xfrm>
            <a:off x="5845654" y="573015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/>
          </a:p>
        </p:txBody>
      </p:sp>
      <p:sp>
        <p:nvSpPr>
          <p:cNvPr id="310" name="Rectangle 326"/>
          <p:cNvSpPr>
            <a:spLocks noChangeArrowheads="1"/>
          </p:cNvSpPr>
          <p:nvPr/>
        </p:nvSpPr>
        <p:spPr bwMode="auto">
          <a:xfrm>
            <a:off x="6161566" y="571110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311" name="Rectangle 327"/>
          <p:cNvSpPr>
            <a:spLocks noChangeArrowheads="1"/>
          </p:cNvSpPr>
          <p:nvPr/>
        </p:nvSpPr>
        <p:spPr bwMode="auto">
          <a:xfrm>
            <a:off x="1354616" y="6209580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/>
              <a:t>            </a:t>
            </a:r>
            <a:r>
              <a:rPr lang="en-US" altLang="zh-CN" sz="2600"/>
              <a:t>front</a:t>
            </a:r>
            <a:endParaRPr lang="en-US" altLang="zh-CN"/>
          </a:p>
        </p:txBody>
      </p:sp>
      <p:sp>
        <p:nvSpPr>
          <p:cNvPr id="312" name="Rectangle 330"/>
          <p:cNvSpPr>
            <a:spLocks noChangeArrowheads="1"/>
          </p:cNvSpPr>
          <p:nvPr/>
        </p:nvSpPr>
        <p:spPr bwMode="auto">
          <a:xfrm>
            <a:off x="2570641" y="6209580"/>
            <a:ext cx="410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/>
              <a:t>        </a:t>
            </a:r>
            <a:r>
              <a:rPr lang="en-US" altLang="zh-CN" sz="2600"/>
              <a:t>end                   back  end</a:t>
            </a:r>
            <a:endParaRPr lang="en-US" altLang="zh-CN"/>
          </a:p>
        </p:txBody>
      </p:sp>
      <p:sp>
        <p:nvSpPr>
          <p:cNvPr id="314" name="Rectangle 339"/>
          <p:cNvSpPr>
            <a:spLocks noChangeArrowheads="1"/>
          </p:cNvSpPr>
          <p:nvPr/>
        </p:nvSpPr>
        <p:spPr bwMode="auto">
          <a:xfrm>
            <a:off x="4450241" y="5196755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5" name="Rectangle 340"/>
          <p:cNvSpPr>
            <a:spLocks noChangeArrowheads="1"/>
          </p:cNvSpPr>
          <p:nvPr/>
        </p:nvSpPr>
        <p:spPr bwMode="auto">
          <a:xfrm>
            <a:off x="6869591" y="5196755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6" name="Rectangle 341"/>
          <p:cNvSpPr>
            <a:spLocks noChangeArrowheads="1"/>
          </p:cNvSpPr>
          <p:nvPr/>
        </p:nvSpPr>
        <p:spPr bwMode="auto">
          <a:xfrm>
            <a:off x="5726591" y="5196755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" name="Rectangle 342"/>
          <p:cNvSpPr>
            <a:spLocks noChangeArrowheads="1"/>
          </p:cNvSpPr>
          <p:nvPr/>
        </p:nvSpPr>
        <p:spPr bwMode="auto">
          <a:xfrm>
            <a:off x="1640366" y="5196755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8" name="Rectangle 343"/>
          <p:cNvSpPr>
            <a:spLocks noChangeArrowheads="1"/>
          </p:cNvSpPr>
          <p:nvPr/>
        </p:nvSpPr>
        <p:spPr bwMode="auto">
          <a:xfrm>
            <a:off x="2783366" y="5196755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9" name="Rectangle 344"/>
          <p:cNvSpPr>
            <a:spLocks noChangeArrowheads="1"/>
          </p:cNvSpPr>
          <p:nvPr/>
        </p:nvSpPr>
        <p:spPr bwMode="auto">
          <a:xfrm>
            <a:off x="6831491" y="2226542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0" name="Rectangle 345"/>
          <p:cNvSpPr>
            <a:spLocks noChangeArrowheads="1"/>
          </p:cNvSpPr>
          <p:nvPr/>
        </p:nvSpPr>
        <p:spPr bwMode="auto">
          <a:xfrm>
            <a:off x="5717066" y="2226542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1" name="Rectangle 346"/>
          <p:cNvSpPr>
            <a:spLocks noChangeArrowheads="1"/>
          </p:cNvSpPr>
          <p:nvPr/>
        </p:nvSpPr>
        <p:spPr bwMode="auto">
          <a:xfrm>
            <a:off x="1640366" y="2226542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2" name="Rectangle 347"/>
          <p:cNvSpPr>
            <a:spLocks noChangeArrowheads="1"/>
          </p:cNvSpPr>
          <p:nvPr/>
        </p:nvSpPr>
        <p:spPr bwMode="auto">
          <a:xfrm>
            <a:off x="4450241" y="2226542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3" name="Rectangle 348"/>
          <p:cNvSpPr>
            <a:spLocks noChangeArrowheads="1"/>
          </p:cNvSpPr>
          <p:nvPr/>
        </p:nvSpPr>
        <p:spPr bwMode="auto">
          <a:xfrm>
            <a:off x="2764316" y="2226542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4" name="Line 349"/>
          <p:cNvSpPr>
            <a:spLocks noChangeShapeType="1"/>
          </p:cNvSpPr>
          <p:nvPr/>
        </p:nvSpPr>
        <p:spPr bwMode="auto">
          <a:xfrm>
            <a:off x="1411766" y="6187355"/>
            <a:ext cx="1588" cy="40005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Line 350"/>
          <p:cNvSpPr>
            <a:spLocks noChangeShapeType="1"/>
          </p:cNvSpPr>
          <p:nvPr/>
        </p:nvSpPr>
        <p:spPr bwMode="auto">
          <a:xfrm>
            <a:off x="7202966" y="6206405"/>
            <a:ext cx="1588" cy="40005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" name="Line 363"/>
          <p:cNvSpPr>
            <a:spLocks noChangeShapeType="1"/>
          </p:cNvSpPr>
          <p:nvPr/>
        </p:nvSpPr>
        <p:spPr bwMode="auto">
          <a:xfrm>
            <a:off x="3926366" y="6454055"/>
            <a:ext cx="4953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" name="Line 364"/>
          <p:cNvSpPr>
            <a:spLocks noChangeShapeType="1"/>
          </p:cNvSpPr>
          <p:nvPr/>
        </p:nvSpPr>
        <p:spPr bwMode="auto">
          <a:xfrm>
            <a:off x="6698141" y="6420717"/>
            <a:ext cx="4953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" name="Line 365"/>
          <p:cNvSpPr>
            <a:spLocks noChangeShapeType="1"/>
          </p:cNvSpPr>
          <p:nvPr/>
        </p:nvSpPr>
        <p:spPr bwMode="auto">
          <a:xfrm flipH="1">
            <a:off x="1392716" y="6420717"/>
            <a:ext cx="62865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" name="Line 366"/>
          <p:cNvSpPr>
            <a:spLocks noChangeShapeType="1"/>
          </p:cNvSpPr>
          <p:nvPr/>
        </p:nvSpPr>
        <p:spPr bwMode="auto">
          <a:xfrm flipH="1">
            <a:off x="4497866" y="6444530"/>
            <a:ext cx="62865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</a:t>
            </a:r>
            <a:r>
              <a:rPr lang="zh-CN" altLang="en-US" dirty="0" smtClean="0"/>
              <a:t>结构：分析表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64" y="2336801"/>
            <a:ext cx="7052671" cy="35467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1455" y="2447635"/>
            <a:ext cx="2697018" cy="3343567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91059" y="2466109"/>
            <a:ext cx="2697018" cy="3343567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49" y="1597892"/>
            <a:ext cx="7849177" cy="4193310"/>
          </a:xfrm>
        </p:spPr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分析器逻辑结构：分析</a:t>
            </a:r>
            <a:r>
              <a:rPr lang="zh-CN" altLang="en-US" dirty="0" smtClean="0"/>
              <a:t>表：状态转换表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75" y="2169513"/>
            <a:ext cx="7581323" cy="41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分析器逻辑结构：分析表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1596808"/>
              </p:ext>
            </p:extLst>
          </p:nvPr>
        </p:nvGraphicFramePr>
        <p:xfrm>
          <a:off x="683490" y="2253673"/>
          <a:ext cx="7488960" cy="220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382" y="4540069"/>
            <a:ext cx="6999763" cy="17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分析器逻辑结构：分析表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78" y="2168896"/>
            <a:ext cx="7206529" cy="3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分析器逻辑结构：分析表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58583400"/>
              </p:ext>
            </p:extLst>
          </p:nvPr>
        </p:nvGraphicFramePr>
        <p:xfrm>
          <a:off x="683489" y="2253673"/>
          <a:ext cx="8091056" cy="393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32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293736" y="3638550"/>
            <a:ext cx="37338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C000"/>
                </a:solidFill>
              </a:rPr>
              <a:t>action(</a:t>
            </a:r>
            <a:r>
              <a:rPr lang="en-US" altLang="zh-CN" dirty="0" err="1">
                <a:solidFill>
                  <a:srgbClr val="FFC000"/>
                </a:solidFill>
              </a:rPr>
              <a:t>S</a:t>
            </a:r>
            <a:r>
              <a:rPr lang="en-US" altLang="zh-CN" baseline="-25000" dirty="0" err="1">
                <a:solidFill>
                  <a:srgbClr val="FFC000"/>
                </a:solidFill>
              </a:rPr>
              <a:t>m</a:t>
            </a:r>
            <a:r>
              <a:rPr lang="en-US" altLang="zh-CN" dirty="0" err="1">
                <a:solidFill>
                  <a:srgbClr val="FFC000"/>
                </a:solidFill>
              </a:rPr>
              <a:t>,a</a:t>
            </a:r>
            <a:r>
              <a:rPr lang="en-US" altLang="zh-CN" baseline="-25000" dirty="0" err="1">
                <a:solidFill>
                  <a:srgbClr val="FFC000"/>
                </a:solidFill>
              </a:rPr>
              <a:t>i</a:t>
            </a:r>
            <a:r>
              <a:rPr lang="en-US" altLang="zh-CN" baseline="-25000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) = </a:t>
            </a:r>
            <a:r>
              <a:rPr lang="en-US" altLang="zh-CN" dirty="0" err="1">
                <a:solidFill>
                  <a:srgbClr val="FFC000"/>
                </a:solidFill>
              </a:rPr>
              <a:t>S</a:t>
            </a:r>
            <a:r>
              <a:rPr lang="en-US" altLang="zh-CN" baseline="-25000" dirty="0" err="1">
                <a:solidFill>
                  <a:srgbClr val="FFC000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65428"/>
              </p:ext>
            </p:extLst>
          </p:nvPr>
        </p:nvGraphicFramePr>
        <p:xfrm>
          <a:off x="528638" y="2285279"/>
          <a:ext cx="3644900" cy="1181355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31310499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14243204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557681195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3129793194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3423100534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879118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0175"/>
                  </a:ext>
                </a:extLst>
              </a:tr>
            </a:tbl>
          </a:graphicData>
        </a:graphic>
      </p:graphicFrame>
      <p:sp>
        <p:nvSpPr>
          <p:cNvPr id="6" name="AutoShape 60"/>
          <p:cNvSpPr>
            <a:spLocks noChangeArrowheads="1"/>
          </p:cNvSpPr>
          <p:nvPr/>
        </p:nvSpPr>
        <p:spPr bwMode="auto">
          <a:xfrm rot="5400000">
            <a:off x="4094380" y="3293269"/>
            <a:ext cx="728662" cy="1174750"/>
          </a:xfrm>
          <a:custGeom>
            <a:avLst/>
            <a:gdLst>
              <a:gd name="T0" fmla="*/ 546496 w 21600"/>
              <a:gd name="T1" fmla="*/ 0 h 21600"/>
              <a:gd name="T2" fmla="*/ 0 w 21600"/>
              <a:gd name="T3" fmla="*/ 587375 h 21600"/>
              <a:gd name="T4" fmla="*/ 546496 w 21600"/>
              <a:gd name="T5" fmla="*/ 1174750 h 21600"/>
              <a:gd name="T6" fmla="*/ 728662 w 21600"/>
              <a:gd name="T7" fmla="*/ 5873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936F93"/>
              </a:gs>
              <a:gs pos="50000">
                <a:srgbClr val="FFC1FF"/>
              </a:gs>
              <a:gs pos="100000">
                <a:srgbClr val="936F93"/>
              </a:gs>
            </a:gsLst>
            <a:lin ang="5400000" scaled="1"/>
          </a:gra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tIns="82800" bIns="10800" anchor="ctr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4791075" y="2108342"/>
            <a:ext cx="4248150" cy="1211263"/>
            <a:chOff x="3030" y="682"/>
            <a:chExt cx="2676" cy="763"/>
          </a:xfrm>
        </p:grpSpPr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030" y="682"/>
              <a:ext cx="26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 bIns="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$: 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 … </a:t>
              </a:r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i+1</a:t>
              </a:r>
              <a:r>
                <a:rPr lang="en-US" altLang="zh-CN" dirty="0">
                  <a:solidFill>
                    <a:schemeClr val="tx1"/>
                  </a:solidFill>
                </a:rPr>
                <a:t>…a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 #</a:t>
              </a:r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 flipV="1">
              <a:off x="4326" y="987"/>
              <a:ext cx="0" cy="307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4314" y="1114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3062288" y="2209079"/>
            <a:ext cx="1428750" cy="2006600"/>
            <a:chOff x="1941" y="792"/>
            <a:chExt cx="900" cy="1264"/>
          </a:xfrm>
        </p:grpSpPr>
        <p:sp>
          <p:nvSpPr>
            <p:cNvPr id="12" name="Rectangle 59"/>
            <p:cNvSpPr>
              <a:spLocks noChangeArrowheads="1"/>
            </p:cNvSpPr>
            <p:nvPr/>
          </p:nvSpPr>
          <p:spPr bwMode="auto">
            <a:xfrm>
              <a:off x="2533" y="792"/>
              <a:ext cx="308" cy="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V="1">
              <a:off x="1941" y="1562"/>
              <a:ext cx="0" cy="437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1941" y="1725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tx1"/>
                  </a:solidFill>
                </a:rPr>
                <a:t>P</a:t>
              </a:r>
            </a:p>
          </p:txBody>
        </p:sp>
      </p:grpSp>
      <p:graphicFrame>
        <p:nvGraphicFramePr>
          <p:cNvPr id="15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42373"/>
              </p:ext>
            </p:extLst>
          </p:nvPr>
        </p:nvGraphicFramePr>
        <p:xfrm>
          <a:off x="442913" y="4665377"/>
          <a:ext cx="3843337" cy="1181355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48657609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354509079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95200551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63899265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968208090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1283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3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7737"/>
                  </a:ext>
                </a:extLst>
              </a:tr>
            </a:tbl>
          </a:graphicData>
        </a:graphic>
      </p:graphicFrame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4895850" y="5024154"/>
            <a:ext cx="4248150" cy="1211263"/>
            <a:chOff x="2976" y="2770"/>
            <a:chExt cx="2676" cy="763"/>
          </a:xfrm>
        </p:grpSpPr>
        <p:sp>
          <p:nvSpPr>
            <p:cNvPr id="17" name="Text Box 87"/>
            <p:cNvSpPr txBox="1">
              <a:spLocks noChangeArrowheads="1"/>
            </p:cNvSpPr>
            <p:nvPr/>
          </p:nvSpPr>
          <p:spPr bwMode="auto">
            <a:xfrm>
              <a:off x="2976" y="2770"/>
              <a:ext cx="26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 bIns="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$: 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 …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i+1</a:t>
              </a:r>
              <a:r>
                <a:rPr lang="en-US" altLang="zh-CN" dirty="0">
                  <a:solidFill>
                    <a:schemeClr val="tx1"/>
                  </a:solidFill>
                </a:rPr>
                <a:t>…a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 #</a:t>
              </a:r>
            </a:p>
          </p:txBody>
        </p:sp>
        <p:sp>
          <p:nvSpPr>
            <p:cNvPr id="18" name="Line 88"/>
            <p:cNvSpPr>
              <a:spLocks noChangeShapeType="1"/>
            </p:cNvSpPr>
            <p:nvPr/>
          </p:nvSpPr>
          <p:spPr bwMode="auto">
            <a:xfrm flipV="1">
              <a:off x="4536" y="3075"/>
              <a:ext cx="0" cy="30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4536" y="3202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3738563" y="5868705"/>
            <a:ext cx="514350" cy="784226"/>
            <a:chOff x="2367" y="3650"/>
            <a:chExt cx="324" cy="494"/>
          </a:xfrm>
        </p:grpSpPr>
        <p:sp>
          <p:nvSpPr>
            <p:cNvPr id="21" name="Line 90"/>
            <p:cNvSpPr>
              <a:spLocks noChangeShapeType="1"/>
            </p:cNvSpPr>
            <p:nvPr/>
          </p:nvSpPr>
          <p:spPr bwMode="auto">
            <a:xfrm flipV="1">
              <a:off x="2367" y="3650"/>
              <a:ext cx="0" cy="437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2" name="Text Box 91"/>
            <p:cNvSpPr txBox="1">
              <a:spLocks noChangeArrowheads="1"/>
            </p:cNvSpPr>
            <p:nvPr/>
          </p:nvSpPr>
          <p:spPr bwMode="auto">
            <a:xfrm>
              <a:off x="2367" y="3813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24" name="Group 108"/>
          <p:cNvGrpSpPr>
            <a:grpSpLocks/>
          </p:cNvGrpSpPr>
          <p:nvPr/>
        </p:nvGrpSpPr>
        <p:grpSpPr bwMode="auto">
          <a:xfrm>
            <a:off x="4192588" y="2593254"/>
            <a:ext cx="4189412" cy="2914650"/>
            <a:chOff x="2653" y="1162"/>
            <a:chExt cx="2639" cy="1836"/>
          </a:xfrm>
        </p:grpSpPr>
        <p:sp>
          <p:nvSpPr>
            <p:cNvPr id="25" name="Line 105"/>
            <p:cNvSpPr>
              <a:spLocks noChangeShapeType="1"/>
            </p:cNvSpPr>
            <p:nvPr/>
          </p:nvSpPr>
          <p:spPr bwMode="auto">
            <a:xfrm flipH="1">
              <a:off x="2653" y="1162"/>
              <a:ext cx="1515" cy="18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6" name="Line 106"/>
            <p:cNvSpPr>
              <a:spLocks noChangeShapeType="1"/>
            </p:cNvSpPr>
            <p:nvPr/>
          </p:nvSpPr>
          <p:spPr bwMode="auto">
            <a:xfrm flipH="1">
              <a:off x="2653" y="2271"/>
              <a:ext cx="2639" cy="387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</p:grpSp>
      <p:grpSp>
        <p:nvGrpSpPr>
          <p:cNvPr id="27" name="Group 114"/>
          <p:cNvGrpSpPr>
            <a:grpSpLocks/>
          </p:cNvGrpSpPr>
          <p:nvPr/>
        </p:nvGrpSpPr>
        <p:grpSpPr bwMode="auto">
          <a:xfrm>
            <a:off x="2678907" y="2058103"/>
            <a:ext cx="4425950" cy="844550"/>
            <a:chOff x="1669" y="714"/>
            <a:chExt cx="2788" cy="532"/>
          </a:xfrm>
        </p:grpSpPr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1669" y="792"/>
              <a:ext cx="513" cy="45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113"/>
            <p:cNvSpPr>
              <a:spLocks noChangeArrowheads="1"/>
            </p:cNvSpPr>
            <p:nvPr/>
          </p:nvSpPr>
          <p:spPr bwMode="auto">
            <a:xfrm>
              <a:off x="4133" y="714"/>
              <a:ext cx="324" cy="45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07" y="4612970"/>
            <a:ext cx="387283" cy="1255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94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</a:t>
            </a:r>
          </a:p>
          <a:p>
            <a:endParaRPr lang="zh-CN" altLang="en-US" dirty="0"/>
          </a:p>
        </p:txBody>
      </p:sp>
      <p:graphicFrame>
        <p:nvGraphicFramePr>
          <p:cNvPr id="4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87447"/>
              </p:ext>
            </p:extLst>
          </p:nvPr>
        </p:nvGraphicFramePr>
        <p:xfrm>
          <a:off x="159336" y="2277046"/>
          <a:ext cx="5643563" cy="120015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358049723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57682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570062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6052686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675202315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1691470590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93783024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06547691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m-r+1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361587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m-r+1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85358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 noChangeArrowheads="1"/>
          </p:cNvSpPr>
          <p:nvPr/>
        </p:nvSpPr>
        <p:spPr bwMode="auto">
          <a:xfrm rot="5400000">
            <a:off x="2063543" y="3512915"/>
            <a:ext cx="728662" cy="1174750"/>
          </a:xfrm>
          <a:custGeom>
            <a:avLst/>
            <a:gdLst>
              <a:gd name="T0" fmla="*/ 546496 w 21600"/>
              <a:gd name="T1" fmla="*/ 0 h 21600"/>
              <a:gd name="T2" fmla="*/ 0 w 21600"/>
              <a:gd name="T3" fmla="*/ 587375 h 21600"/>
              <a:gd name="T4" fmla="*/ 546496 w 21600"/>
              <a:gd name="T5" fmla="*/ 1174750 h 21600"/>
              <a:gd name="T6" fmla="*/ 728662 w 21600"/>
              <a:gd name="T7" fmla="*/ 5873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936F93"/>
              </a:gs>
              <a:gs pos="50000">
                <a:srgbClr val="FFC1FF"/>
              </a:gs>
              <a:gs pos="100000">
                <a:srgbClr val="936F93"/>
              </a:gs>
            </a:gsLst>
            <a:lin ang="5400000" scaled="1"/>
          </a:gra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10800000" vert="eaVert" wrap="none" tIns="82800" bIns="10800" anchor="ctr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action</a:t>
            </a:r>
          </a:p>
        </p:txBody>
      </p: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4626561" y="1661096"/>
            <a:ext cx="4248150" cy="2509838"/>
            <a:chOff x="3054" y="418"/>
            <a:chExt cx="2676" cy="1581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3054" y="418"/>
              <a:ext cx="2676" cy="706"/>
              <a:chOff x="3030" y="682"/>
              <a:chExt cx="2676" cy="706"/>
            </a:xfrm>
          </p:grpSpPr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3030" y="682"/>
                <a:ext cx="2676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$: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a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…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i+1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…a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n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#</a:t>
                </a:r>
              </a:p>
            </p:txBody>
          </p:sp>
          <p:sp>
            <p:nvSpPr>
              <p:cNvPr id="13" name="Line 28"/>
              <p:cNvSpPr>
                <a:spLocks noChangeShapeType="1"/>
              </p:cNvSpPr>
              <p:nvPr/>
            </p:nvSpPr>
            <p:spPr bwMode="auto">
              <a:xfrm flipV="1">
                <a:off x="4314" y="987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>
                <a:off x="4314" y="1114"/>
                <a:ext cx="32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dirty="0">
                    <a:solidFill>
                      <a:srgbClr val="66FFFF"/>
                    </a:solidFill>
                  </a:rPr>
                  <a:t>F</a:t>
                </a: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204" y="1562"/>
              <a:ext cx="324" cy="437"/>
              <a:chOff x="1941" y="1562"/>
              <a:chExt cx="324" cy="437"/>
            </a:xfrm>
          </p:grpSpPr>
          <p:sp>
            <p:nvSpPr>
              <p:cNvPr id="10" name="Line 31"/>
              <p:cNvSpPr>
                <a:spLocks noChangeShapeType="1"/>
              </p:cNvSpPr>
              <p:nvPr/>
            </p:nvSpPr>
            <p:spPr bwMode="auto">
              <a:xfrm flipV="1">
                <a:off x="1941" y="156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1" name="Text Box 32"/>
              <p:cNvSpPr txBox="1">
                <a:spLocks noChangeArrowheads="1"/>
              </p:cNvSpPr>
              <p:nvPr/>
            </p:nvSpPr>
            <p:spPr bwMode="auto">
              <a:xfrm>
                <a:off x="1941" y="1725"/>
                <a:ext cx="32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66FFFF"/>
                    </a:solidFill>
                  </a:rPr>
                  <a:t>P</a:t>
                </a:r>
              </a:p>
            </p:txBody>
          </p:sp>
        </p:grpSp>
      </p:grpSp>
      <p:graphicFrame>
        <p:nvGraphicFramePr>
          <p:cNvPr id="1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45341"/>
              </p:ext>
            </p:extLst>
          </p:nvPr>
        </p:nvGraphicFramePr>
        <p:xfrm>
          <a:off x="670947" y="4954879"/>
          <a:ext cx="4572000" cy="1181355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:a16="http://schemas.microsoft.com/office/drawing/2014/main" val="1777331848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125532239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70693624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428454575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28509967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1901834381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378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30069"/>
                  </a:ext>
                </a:extLst>
              </a:tr>
            </a:tbl>
          </a:graphicData>
        </a:graphic>
      </p:graphicFrame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4169362" y="6022679"/>
            <a:ext cx="514350" cy="693738"/>
            <a:chOff x="2367" y="3650"/>
            <a:chExt cx="324" cy="437"/>
          </a:xfrm>
        </p:grpSpPr>
        <p:sp>
          <p:nvSpPr>
            <p:cNvPr id="17" name="Line 58"/>
            <p:cNvSpPr>
              <a:spLocks noChangeShapeType="1"/>
            </p:cNvSpPr>
            <p:nvPr/>
          </p:nvSpPr>
          <p:spPr bwMode="auto">
            <a:xfrm flipV="1">
              <a:off x="2367" y="3650"/>
              <a:ext cx="0" cy="43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2367" y="3813"/>
              <a:ext cx="32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FFFF"/>
                  </a:solidFill>
                </a:rPr>
                <a:t>P</a:t>
              </a:r>
            </a:p>
          </p:txBody>
        </p: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672724" y="3733866"/>
            <a:ext cx="347127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C000"/>
                </a:solidFill>
              </a:rPr>
              <a:t>action(S</a:t>
            </a:r>
            <a:r>
              <a:rPr lang="en-US" altLang="zh-CN" baseline="-25000" dirty="0">
                <a:solidFill>
                  <a:srgbClr val="FFC000"/>
                </a:solidFill>
              </a:rPr>
              <a:t>m</a:t>
            </a:r>
            <a:r>
              <a:rPr lang="en-US" altLang="zh-CN" dirty="0">
                <a:solidFill>
                  <a:srgbClr val="FFC000"/>
                </a:solidFill>
              </a:rPr>
              <a:t> , </a:t>
            </a:r>
            <a:r>
              <a:rPr lang="en-US" altLang="zh-CN" dirty="0" err="1">
                <a:solidFill>
                  <a:srgbClr val="FFC000"/>
                </a:solidFill>
              </a:rPr>
              <a:t>a</a:t>
            </a:r>
            <a:r>
              <a:rPr lang="en-US" altLang="zh-CN" baseline="-25000" dirty="0" err="1">
                <a:solidFill>
                  <a:srgbClr val="FFC000"/>
                </a:solidFill>
              </a:rPr>
              <a:t>i</a:t>
            </a:r>
            <a:r>
              <a:rPr lang="en-US" altLang="zh-CN" baseline="-25000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) = </a:t>
            </a:r>
            <a:r>
              <a:rPr lang="en-US" altLang="zh-CN" dirty="0" err="1">
                <a:solidFill>
                  <a:srgbClr val="FFC000"/>
                </a:solidFill>
              </a:rPr>
              <a:t>r</a:t>
            </a:r>
            <a:r>
              <a:rPr lang="en-US" altLang="zh-CN" baseline="-25000" dirty="0" err="1">
                <a:solidFill>
                  <a:srgbClr val="FFC000"/>
                </a:solidFill>
              </a:rPr>
              <a:t>j</a:t>
            </a:r>
            <a:r>
              <a:rPr lang="en-US" altLang="zh-CN" baseline="-250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1" name="Text Box 108"/>
          <p:cNvSpPr txBox="1">
            <a:spLocks noChangeArrowheads="1"/>
          </p:cNvSpPr>
          <p:nvPr/>
        </p:nvSpPr>
        <p:spPr bwMode="auto">
          <a:xfrm>
            <a:off x="145049" y="4505028"/>
            <a:ext cx="8777287" cy="44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a typeface="方正舒体" panose="02010601030101010101" pitchFamily="2" charset="-122"/>
              </a:rPr>
              <a:t>① 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归约</a:t>
            </a:r>
            <a:r>
              <a:rPr lang="zh-CN" altLang="en-US" sz="2800" dirty="0">
                <a:solidFill>
                  <a:schemeClr val="tx1"/>
                </a:solidFill>
              </a:rPr>
              <a:t>。设</a:t>
            </a:r>
            <a:r>
              <a:rPr lang="en-US" altLang="zh-CN" sz="2800" dirty="0">
                <a:solidFill>
                  <a:schemeClr val="tx1"/>
                </a:solidFill>
              </a:rPr>
              <a:t>G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j</a:t>
            </a:r>
            <a:r>
              <a:rPr lang="zh-CN" altLang="en-US" sz="2800" dirty="0">
                <a:solidFill>
                  <a:schemeClr val="tx1"/>
                </a:solidFill>
              </a:rPr>
              <a:t>个产生式为： 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sym typeface="Wingdings 3" panose="05040102010807070707" pitchFamily="18" charset="2"/>
              </a:rPr>
              <a:t> </a:t>
            </a:r>
            <a:r>
              <a:rPr lang="en-US" altLang="zh-CN" sz="2800" dirty="0">
                <a:solidFill>
                  <a:srgbClr val="C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m-r+1 </a:t>
            </a:r>
            <a:r>
              <a:rPr lang="en-US" altLang="zh-CN" sz="2800" dirty="0">
                <a:solidFill>
                  <a:srgbClr val="C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m-r+2 </a:t>
            </a:r>
            <a:r>
              <a:rPr lang="en-US" altLang="zh-CN" sz="2800" dirty="0">
                <a:solidFill>
                  <a:srgbClr val="C00000"/>
                </a:solidFill>
              </a:rPr>
              <a:t>…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" name="Oval 119"/>
          <p:cNvSpPr>
            <a:spLocks noChangeArrowheads="1"/>
          </p:cNvSpPr>
          <p:nvPr/>
        </p:nvSpPr>
        <p:spPr bwMode="auto">
          <a:xfrm rot="2700000">
            <a:off x="2649487" y="5053584"/>
            <a:ext cx="2249487" cy="877887"/>
          </a:xfrm>
          <a:prstGeom prst="ellipse">
            <a:avLst/>
          </a:prstGeom>
          <a:noFill/>
          <a:ln w="38100">
            <a:solidFill>
              <a:srgbClr val="99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" name="Group 127"/>
          <p:cNvGrpSpPr>
            <a:grpSpLocks/>
          </p:cNvGrpSpPr>
          <p:nvPr/>
        </p:nvGrpSpPr>
        <p:grpSpPr bwMode="auto">
          <a:xfrm>
            <a:off x="4485274" y="1559496"/>
            <a:ext cx="2436812" cy="1397000"/>
            <a:chOff x="2965" y="354"/>
            <a:chExt cx="1535" cy="880"/>
          </a:xfrm>
        </p:grpSpPr>
        <p:sp>
          <p:nvSpPr>
            <p:cNvPr id="24" name="Oval 125"/>
            <p:cNvSpPr>
              <a:spLocks noChangeArrowheads="1"/>
            </p:cNvSpPr>
            <p:nvPr/>
          </p:nvSpPr>
          <p:spPr bwMode="auto">
            <a:xfrm>
              <a:off x="2965" y="780"/>
              <a:ext cx="513" cy="45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126"/>
            <p:cNvSpPr>
              <a:spLocks noChangeArrowheads="1"/>
            </p:cNvSpPr>
            <p:nvPr/>
          </p:nvSpPr>
          <p:spPr bwMode="auto">
            <a:xfrm>
              <a:off x="4176" y="354"/>
              <a:ext cx="324" cy="45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6" name="Group 130"/>
          <p:cNvGrpSpPr>
            <a:grpSpLocks/>
          </p:cNvGrpSpPr>
          <p:nvPr/>
        </p:nvGrpSpPr>
        <p:grpSpPr bwMode="auto">
          <a:xfrm>
            <a:off x="2888249" y="3621659"/>
            <a:ext cx="5856287" cy="1458912"/>
            <a:chOff x="1959" y="1653"/>
            <a:chExt cx="3689" cy="919"/>
          </a:xfrm>
        </p:grpSpPr>
        <p:grpSp>
          <p:nvGrpSpPr>
            <p:cNvPr id="27" name="Group 122"/>
            <p:cNvGrpSpPr>
              <a:grpSpLocks/>
            </p:cNvGrpSpPr>
            <p:nvPr/>
          </p:nvGrpSpPr>
          <p:grpSpPr bwMode="auto">
            <a:xfrm>
              <a:off x="1959" y="1653"/>
              <a:ext cx="1512" cy="441"/>
              <a:chOff x="1959" y="1653"/>
              <a:chExt cx="1512" cy="441"/>
            </a:xfrm>
          </p:grpSpPr>
          <p:sp>
            <p:nvSpPr>
              <p:cNvPr id="29" name="AutoShape 120"/>
              <p:cNvSpPr>
                <a:spLocks/>
              </p:cNvSpPr>
              <p:nvPr/>
            </p:nvSpPr>
            <p:spPr bwMode="auto">
              <a:xfrm rot="-5400000">
                <a:off x="2628" y="984"/>
                <a:ext cx="174" cy="1512"/>
              </a:xfrm>
              <a:prstGeom prst="leftBrace">
                <a:avLst>
                  <a:gd name="adj1" fmla="val 72414"/>
                  <a:gd name="adj2" fmla="val 50000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tIns="82800" bIns="10800" anchor="ctr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121"/>
              <p:cNvSpPr txBox="1">
                <a:spLocks noChangeArrowheads="1"/>
              </p:cNvSpPr>
              <p:nvPr/>
            </p:nvSpPr>
            <p:spPr bwMode="auto">
              <a:xfrm>
                <a:off x="2401" y="1789"/>
                <a:ext cx="689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solidFill>
                      <a:schemeClr val="tx1"/>
                    </a:solidFill>
                  </a:rPr>
                  <a:t>句柄</a:t>
                </a:r>
              </a:p>
            </p:txBody>
          </p:sp>
        </p:grpSp>
        <p:sp>
          <p:nvSpPr>
            <p:cNvPr id="28" name="Line 128"/>
            <p:cNvSpPr>
              <a:spLocks noChangeShapeType="1"/>
            </p:cNvSpPr>
            <p:nvPr/>
          </p:nvSpPr>
          <p:spPr bwMode="auto">
            <a:xfrm>
              <a:off x="3713" y="2572"/>
              <a:ext cx="193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11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utoUpdateAnimBg="0"/>
      <p:bldP spid="21" grpId="0" autoUpdateAnimBg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分析器逻辑结构</a:t>
            </a:r>
          </a:p>
          <a:p>
            <a:endParaRPr lang="zh-CN" altLang="en-US" dirty="0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143144" y="4947521"/>
            <a:ext cx="7843837" cy="1211263"/>
            <a:chOff x="819" y="2737"/>
            <a:chExt cx="4941" cy="763"/>
          </a:xfrm>
        </p:grpSpPr>
        <p:sp>
          <p:nvSpPr>
            <p:cNvPr id="5" name="Text Box 35"/>
            <p:cNvSpPr txBox="1">
              <a:spLocks noChangeArrowheads="1"/>
            </p:cNvSpPr>
            <p:nvPr/>
          </p:nvSpPr>
          <p:spPr bwMode="auto">
            <a:xfrm>
              <a:off x="819" y="2737"/>
              <a:ext cx="494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 bIns="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$: </a:t>
              </a:r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1</a:t>
              </a:r>
              <a:r>
                <a:rPr lang="en-US" altLang="zh-CN" dirty="0">
                  <a:solidFill>
                    <a:srgbClr val="FFC000"/>
                  </a:solidFill>
                </a:rPr>
                <a:t> 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2</a:t>
              </a:r>
              <a:r>
                <a:rPr lang="en-US" altLang="zh-CN" dirty="0">
                  <a:solidFill>
                    <a:srgbClr val="FFC000"/>
                  </a:solidFill>
                </a:rPr>
                <a:t> … </a:t>
              </a:r>
              <a:r>
                <a:rPr lang="en-US" altLang="zh-CN" dirty="0">
                  <a:solidFill>
                    <a:srgbClr val="C00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C00000"/>
                  </a:solidFill>
                </a:rPr>
                <a:t>i</a:t>
              </a:r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i+1</a:t>
              </a:r>
              <a:r>
                <a:rPr lang="en-US" altLang="zh-CN" dirty="0">
                  <a:solidFill>
                    <a:srgbClr val="FFC000"/>
                  </a:solidFill>
                </a:rPr>
                <a:t>…a</a:t>
              </a:r>
              <a:r>
                <a:rPr lang="en-US" altLang="zh-CN" baseline="-25000" dirty="0">
                  <a:solidFill>
                    <a:srgbClr val="FFC000"/>
                  </a:solidFill>
                </a:rPr>
                <a:t>n</a:t>
              </a:r>
              <a:r>
                <a:rPr lang="en-US" altLang="zh-CN" dirty="0">
                  <a:solidFill>
                    <a:srgbClr val="FFC000"/>
                  </a:solidFill>
                </a:rPr>
                <a:t> #</a:t>
              </a:r>
              <a:r>
                <a:rPr lang="en-US" altLang="zh-CN" dirty="0">
                  <a:solidFill>
                    <a:srgbClr val="FFFF00"/>
                  </a:solidFill>
                </a:rPr>
                <a:t>	</a:t>
              </a:r>
              <a:r>
                <a:rPr lang="en-US" altLang="zh-CN" sz="2800" dirty="0">
                  <a:solidFill>
                    <a:srgbClr val="FFC000"/>
                  </a:solidFill>
                </a:rPr>
                <a:t>（</a:t>
              </a:r>
              <a:r>
                <a:rPr lang="zh-CN" altLang="en-US" sz="2800" dirty="0">
                  <a:solidFill>
                    <a:srgbClr val="FFC000"/>
                  </a:solidFill>
                </a:rPr>
                <a:t>扫描指针不变）</a:t>
              </a:r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 flipV="1">
              <a:off x="2103" y="3042"/>
              <a:ext cx="0" cy="30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2103" y="3169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aphicFrame>
        <p:nvGraphicFramePr>
          <p:cNvPr id="8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9325"/>
              </p:ext>
            </p:extLst>
          </p:nvPr>
        </p:nvGraphicFramePr>
        <p:xfrm>
          <a:off x="1300163" y="2954626"/>
          <a:ext cx="4572000" cy="1181355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:a16="http://schemas.microsoft.com/office/drawing/2014/main" val="11338349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1773212137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798909436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5271026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65848149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918715693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3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27031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m-r</a:t>
                      </a:r>
                      <a:endParaRPr kumimoji="1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800" marB="10800" horzOverflow="overflow">
                    <a:lnL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B4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919263"/>
                  </a:ext>
                </a:extLst>
              </a:tr>
            </a:tbl>
          </a:graphicData>
        </a:graphic>
      </p:graphicFrame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729163" y="4134141"/>
            <a:ext cx="514350" cy="784226"/>
            <a:chOff x="2367" y="3650"/>
            <a:chExt cx="324" cy="494"/>
          </a:xfrm>
        </p:grpSpPr>
        <p:sp>
          <p:nvSpPr>
            <p:cNvPr id="10" name="Line 65"/>
            <p:cNvSpPr>
              <a:spLocks noChangeShapeType="1"/>
            </p:cNvSpPr>
            <p:nvPr/>
          </p:nvSpPr>
          <p:spPr bwMode="auto">
            <a:xfrm flipV="1">
              <a:off x="2367" y="3650"/>
              <a:ext cx="0" cy="43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1" name="Text Box 66"/>
            <p:cNvSpPr txBox="1">
              <a:spLocks noChangeArrowheads="1"/>
            </p:cNvSpPr>
            <p:nvPr/>
          </p:nvSpPr>
          <p:spPr bwMode="auto">
            <a:xfrm>
              <a:off x="2367" y="3813"/>
              <a:ext cx="3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1073944" y="2217232"/>
            <a:ext cx="7824787" cy="44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a typeface="方正舒体" panose="02010601030101010101" pitchFamily="2" charset="-122"/>
              </a:rPr>
              <a:t>②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查</a:t>
            </a:r>
            <a:r>
              <a:rPr lang="en-US" altLang="zh-CN" sz="2800" dirty="0" err="1">
                <a:solidFill>
                  <a:schemeClr val="tx1"/>
                </a:solidFill>
              </a:rPr>
              <a:t>goto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表</a:t>
            </a:r>
            <a:r>
              <a:rPr lang="zh-CN" altLang="en-US" sz="2800" dirty="0">
                <a:solidFill>
                  <a:schemeClr val="tx1"/>
                </a:solidFill>
              </a:rPr>
              <a:t>。 </a:t>
            </a:r>
            <a:r>
              <a:rPr lang="en-US" altLang="zh-CN" sz="2800" dirty="0" err="1">
                <a:solidFill>
                  <a:schemeClr val="tx1"/>
                </a:solidFill>
              </a:rPr>
              <a:t>goto</a:t>
            </a:r>
            <a:r>
              <a:rPr lang="en-US" altLang="zh-CN" sz="2800" dirty="0">
                <a:solidFill>
                  <a:schemeClr val="tx1"/>
                </a:solidFill>
              </a:rPr>
              <a:t>( </a:t>
            </a:r>
            <a:r>
              <a:rPr lang="en-US" altLang="zh-CN" sz="2800" dirty="0">
                <a:solidFill>
                  <a:srgbClr val="C00000"/>
                </a:solidFill>
              </a:rPr>
              <a:t>S</a:t>
            </a:r>
            <a:r>
              <a:rPr lang="en-US" altLang="zh-CN" sz="2800" baseline="-25000" dirty="0">
                <a:solidFill>
                  <a:srgbClr val="C00000"/>
                </a:solidFill>
              </a:rPr>
              <a:t>m-r</a:t>
            </a:r>
            <a:r>
              <a:rPr lang="en-US" altLang="zh-CN" sz="2800" dirty="0">
                <a:solidFill>
                  <a:srgbClr val="C00000"/>
                </a:solidFill>
              </a:rPr>
              <a:t> , A </a:t>
            </a:r>
            <a:r>
              <a:rPr lang="en-US" altLang="zh-CN" sz="2800" dirty="0">
                <a:solidFill>
                  <a:schemeClr val="tx1"/>
                </a:solidFill>
              </a:rPr>
              <a:t>) = j</a:t>
            </a:r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 rot="2700000">
            <a:off x="3221038" y="3192751"/>
            <a:ext cx="2249487" cy="877887"/>
          </a:xfrm>
          <a:prstGeom prst="ellipse">
            <a:avLst/>
          </a:prstGeom>
          <a:noFill/>
          <a:ln w="38100">
            <a:solidFill>
              <a:srgbClr val="99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4614863" y="2935576"/>
            <a:ext cx="68262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分析器逻辑</a:t>
            </a:r>
            <a:r>
              <a:rPr lang="zh-CN" altLang="en-US" dirty="0" smtClean="0"/>
              <a:t>结构</a:t>
            </a:r>
            <a:r>
              <a:rPr lang="en-US" altLang="zh-CN" dirty="0"/>
              <a:t>:LR</a:t>
            </a:r>
            <a:r>
              <a:rPr lang="zh-CN" altLang="en-US" dirty="0"/>
              <a:t>分析总控程序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971549" y="2182091"/>
            <a:ext cx="7756815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① 分析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开始，将初始状态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ja-JP" sz="24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及输入字符串左界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符“＃”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推入分析栈；</a:t>
            </a:r>
          </a:p>
          <a:p>
            <a:pPr algn="just"/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② 对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分析的</a:t>
            </a: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每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一步，据当前分析栈栈顶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ja-JP" sz="24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当前输入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符号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查</a:t>
            </a:r>
            <a:r>
              <a:rPr lang="en-US" altLang="ja-JP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action 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表：</a:t>
            </a:r>
          </a:p>
          <a:p>
            <a:pPr algn="just"/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action(S</a:t>
            </a:r>
            <a:r>
              <a:rPr lang="en-US" altLang="ja-JP" sz="2400" baseline="-30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)＝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完成</a:t>
            </a:r>
            <a:r>
              <a:rPr lang="ja-JP" altLang="en-US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移进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动作；</a:t>
            </a:r>
          </a:p>
          <a:p>
            <a:pPr algn="just"/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ii) 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action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ja-JP" sz="24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)＝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完成</a:t>
            </a:r>
            <a:r>
              <a:rPr lang="ja-JP" altLang="en-US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归约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动作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查</a:t>
            </a:r>
            <a:r>
              <a:rPr lang="en-US" altLang="zh-CN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表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iii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  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action(S</a:t>
            </a:r>
            <a:r>
              <a:rPr lang="en-US" altLang="ja-JP" sz="24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)＝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acc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分析</a:t>
            </a:r>
            <a:r>
              <a:rPr lang="ja-JP" altLang="en-US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成功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iv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   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action(S</a:t>
            </a:r>
            <a:r>
              <a:rPr lang="en-US" altLang="ja-JP" sz="24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baseline="-30000" dirty="0" err="1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)＝error，</a:t>
            </a:r>
            <a:r>
              <a:rPr lang="ja-JP" altLang="en-US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出错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处理。</a:t>
            </a:r>
          </a:p>
          <a:p>
            <a:pPr algn="just"/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ja-JP" altLang="en-US" sz="2400" dirty="0" smtClean="0">
                <a:solidFill>
                  <a:srgbClr val="66FFFF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转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②。</a:t>
            </a:r>
          </a:p>
          <a:p>
            <a:endParaRPr lang="zh-CN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3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LR</a:t>
            </a:r>
            <a:r>
              <a:rPr lang="zh-CN" altLang="en-US" dirty="0" smtClean="0">
                <a:latin typeface="Times New Roman" panose="02020603050405020304" pitchFamily="18" charset="0"/>
              </a:rPr>
              <a:t>分析实例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14" y="1457038"/>
            <a:ext cx="2888262" cy="1629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27" y="3170533"/>
            <a:ext cx="6806723" cy="27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自下而上分析：概览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05" y="1200727"/>
            <a:ext cx="7197745" cy="1995055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40988563"/>
              </p:ext>
            </p:extLst>
          </p:nvPr>
        </p:nvGraphicFramePr>
        <p:xfrm>
          <a:off x="136068" y="4059384"/>
          <a:ext cx="8608293" cy="151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546861" y="438040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归约条件</a:t>
            </a:r>
          </a:p>
        </p:txBody>
      </p:sp>
      <p:sp>
        <p:nvSpPr>
          <p:cNvPr id="7" name="矩形 6"/>
          <p:cNvSpPr/>
          <p:nvPr/>
        </p:nvSpPr>
        <p:spPr>
          <a:xfrm>
            <a:off x="6632264" y="46719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归约原则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2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分析实例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1" y="2699328"/>
            <a:ext cx="7155145" cy="4061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4" y="4000442"/>
            <a:ext cx="125730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16" y="1200727"/>
            <a:ext cx="3925176" cy="15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分析与</a:t>
            </a:r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</a:rPr>
              <a:t>分析实例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58" y="2188519"/>
            <a:ext cx="6915083" cy="37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 smtClean="0">
                <a:latin typeface="Times New Roman" panose="02020603050405020304" pitchFamily="18" charset="0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前缀</a:t>
            </a:r>
            <a:r>
              <a:rPr lang="zh-CN" altLang="en-US" sz="2800" dirty="0"/>
              <a:t>：</a:t>
            </a:r>
            <a:r>
              <a:rPr lang="zh-CN" altLang="en-US" sz="2400" dirty="0"/>
              <a:t>一个句型的任意首部，称为该句型的</a:t>
            </a:r>
            <a:r>
              <a:rPr lang="zh-CN" altLang="en-US" sz="2400" dirty="0" smtClean="0"/>
              <a:t>一个</a:t>
            </a:r>
            <a:r>
              <a:rPr lang="zh-CN" altLang="en-US" sz="2400" dirty="0"/>
              <a:t>前缀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b="1" dirty="0"/>
              <a:t>活前缀</a:t>
            </a:r>
            <a:r>
              <a:rPr lang="zh-CN" altLang="en-US" sz="2800" dirty="0"/>
              <a:t>：</a:t>
            </a:r>
            <a:r>
              <a:rPr lang="zh-CN" altLang="en-US" sz="2400" dirty="0"/>
              <a:t>规范</a:t>
            </a:r>
            <a:r>
              <a:rPr lang="zh-CN" altLang="en-US" sz="2400" dirty="0" smtClean="0"/>
              <a:t>句型的一个不含句柄之后任何符号的前缀</a:t>
            </a:r>
            <a:r>
              <a:rPr lang="zh-CN" altLang="en-US" sz="2400" dirty="0"/>
              <a:t>，称为该句型的</a:t>
            </a:r>
            <a:r>
              <a:rPr lang="zh-CN" altLang="en-US" sz="2400" dirty="0" smtClean="0"/>
              <a:t>一个</a:t>
            </a:r>
            <a:r>
              <a:rPr lang="zh-CN" altLang="en-US" sz="2400" dirty="0"/>
              <a:t>活前缀。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29" y="3409352"/>
            <a:ext cx="7060562" cy="33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971550" y="2010303"/>
            <a:ext cx="7200901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ja-JP" altLang="en-US" sz="24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在</a:t>
            </a:r>
            <a:r>
              <a:rPr lang="ja-JP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文法</a:t>
            </a:r>
            <a:r>
              <a:rPr lang="en-US" altLang="ja-JP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的每个产生式的右部(候选式)的</a:t>
            </a:r>
            <a:r>
              <a:rPr lang="ja-JP" altLang="en-US" sz="24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任何</a:t>
            </a:r>
            <a:r>
              <a:rPr lang="ja-JP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位置上添加一个圆点，所构成的每个产生</a:t>
            </a:r>
            <a:r>
              <a:rPr lang="ja-JP" altLang="en-US" sz="24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式称为</a:t>
            </a:r>
            <a:r>
              <a:rPr lang="en-US" altLang="ja-JP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LR(0)</a:t>
            </a:r>
            <a:r>
              <a:rPr lang="ja-JP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项目。</a:t>
            </a: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约定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：若产生式形为</a:t>
            </a:r>
            <a:r>
              <a:rPr lang="en-US" altLang="zh-CN" sz="2400" i="1" dirty="0" err="1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A→ε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则其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LR(0)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项目为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A→· 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23" y="2192797"/>
            <a:ext cx="6087413" cy="39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 smtClean="0"/>
              <a:t>项目分类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36" y="2246545"/>
            <a:ext cx="6523327" cy="37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项目分类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04" y="2246712"/>
            <a:ext cx="6266152" cy="3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项目分类</a:t>
            </a:r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7803" y="2108146"/>
            <a:ext cx="7200901" cy="408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ja-JP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文法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G(S)</a:t>
            </a:r>
          </a:p>
          <a:p>
            <a:pPr algn="just"/>
            <a:r>
              <a:rPr lang="en-US" altLang="ja-JP" sz="2800" dirty="0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A|B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ja-JP" sz="2800" dirty="0" err="1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A→aA|b</a:t>
            </a:r>
            <a:r>
              <a:rPr lang="ja-JP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ε  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B→c</a:t>
            </a:r>
            <a:endParaRPr lang="ja-JP" altLang="en-US" sz="2800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ja-JP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G(S)</a:t>
            </a:r>
            <a:r>
              <a:rPr lang="ja-JP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LR(0)</a:t>
            </a:r>
            <a:r>
              <a:rPr lang="ja-JP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项目有：</a:t>
            </a:r>
          </a:p>
          <a:p>
            <a:pPr algn="just">
              <a:lnSpc>
                <a:spcPts val="3600"/>
              </a:lnSpc>
            </a:pPr>
            <a:r>
              <a:rPr lang="ja-JP" altLang="en-US" sz="2800" dirty="0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ja-JP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S→·A　     S→A·　</a:t>
            </a:r>
          </a:p>
          <a:p>
            <a:pPr algn="just">
              <a:lnSpc>
                <a:spcPts val="3600"/>
              </a:lnSpc>
            </a:pP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S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→·B　     S→B·</a:t>
            </a:r>
          </a:p>
          <a:p>
            <a:pPr algn="just">
              <a:lnSpc>
                <a:spcPts val="3600"/>
              </a:lnSpc>
            </a:pP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　 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→·aA　  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ja-JP" sz="2800" dirty="0" err="1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800" dirty="0" err="1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→a·A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→aA</a:t>
            </a:r>
            <a:r>
              <a:rPr lang="en-US" altLang="ja-JP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·</a:t>
            </a:r>
            <a:endParaRPr lang="en-US" altLang="zh-CN" sz="2800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6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·b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　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b·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　</a:t>
            </a:r>
          </a:p>
          <a:p>
            <a:pPr algn="just"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　</a:t>
            </a:r>
          </a:p>
          <a:p>
            <a:pPr algn="just">
              <a:lnSpc>
                <a:spcPts val="36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·c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→c</a:t>
            </a:r>
            <a:r>
              <a:rPr lang="en-US" altLang="ja-JP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800436" y="4322618"/>
            <a:ext cx="1376218" cy="4895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153475" y="4812145"/>
            <a:ext cx="1376218" cy="13115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70362" y="5223163"/>
            <a:ext cx="1376218" cy="4895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70362" y="5738096"/>
            <a:ext cx="1376218" cy="48952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879598" y="4405745"/>
            <a:ext cx="1376218" cy="73890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88833" y="3442846"/>
            <a:ext cx="1376218" cy="87289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174834" y="4372293"/>
            <a:ext cx="1376218" cy="40059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153475" y="3432493"/>
            <a:ext cx="1376218" cy="8751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73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54302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构造识别文法</a:t>
            </a:r>
            <a:r>
              <a:rPr lang="en-US" altLang="zh-CN" sz="4000" dirty="0">
                <a:latin typeface="Times New Roman" panose="02020603050405020304" pitchFamily="18" charset="0"/>
              </a:rPr>
              <a:t>G</a:t>
            </a:r>
            <a:r>
              <a:rPr lang="zh-CN" altLang="en-US" sz="4000" dirty="0">
                <a:latin typeface="Times New Roman" panose="02020603050405020304" pitchFamily="18" charset="0"/>
              </a:rPr>
              <a:t>的所有活前缀的非确定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有限自动机 </a:t>
            </a:r>
            <a:endParaRPr lang="en-US" altLang="zh-CN" sz="4000" dirty="0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①规定</a:t>
            </a:r>
            <a:r>
              <a:rPr lang="ja-JP" altLang="en-US" sz="2400" dirty="0">
                <a:latin typeface="Times New Roman" panose="02020603050405020304" pitchFamily="18" charset="0"/>
              </a:rPr>
              <a:t>含有文法开始符号的产生式(设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S'→</a:t>
            </a:r>
            <a:r>
              <a:rPr lang="en-US" altLang="ja-JP" sz="2400" dirty="0">
                <a:latin typeface="Times New Roman" panose="02020603050405020304" pitchFamily="18" charset="0"/>
              </a:rPr>
              <a:t>A)</a:t>
            </a:r>
            <a:r>
              <a:rPr lang="ja-JP" altLang="en-US" sz="2400" dirty="0">
                <a:latin typeface="Times New Roman" panose="02020603050405020304" pitchFamily="18" charset="0"/>
              </a:rPr>
              <a:t>的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第一</a:t>
            </a:r>
            <a:r>
              <a:rPr lang="ja-JP" altLang="en-US" sz="2400" dirty="0">
                <a:latin typeface="Times New Roman" panose="02020603050405020304" pitchFamily="18" charset="0"/>
              </a:rPr>
              <a:t>个</a:t>
            </a:r>
            <a:r>
              <a:rPr lang="en-US" altLang="ja-JP" sz="2400" dirty="0">
                <a:latin typeface="Times New Roman" panose="02020603050405020304" pitchFamily="18" charset="0"/>
              </a:rPr>
              <a:t>LR(0)</a:t>
            </a:r>
            <a:r>
              <a:rPr lang="ja-JP" altLang="en-US" sz="2400" dirty="0">
                <a:latin typeface="Times New Roman" panose="02020603050405020304" pitchFamily="18" charset="0"/>
              </a:rPr>
              <a:t>项目(即</a:t>
            </a:r>
            <a:r>
              <a:rPr lang="en-US" altLang="ja-JP" sz="2400" dirty="0">
                <a:latin typeface="Times New Roman" panose="02020603050405020304" pitchFamily="18" charset="0"/>
              </a:rPr>
              <a:t>S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'→</a:t>
            </a:r>
            <a:r>
              <a:rPr lang="en-US" altLang="ja-JP" sz="2400" dirty="0">
                <a:latin typeface="Times New Roman" panose="02020603050405020304" pitchFamily="18" charset="0"/>
              </a:rPr>
              <a:t>·A)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altLang="ja-JP" sz="2400" dirty="0">
                <a:latin typeface="Times New Roman" panose="02020603050405020304" pitchFamily="18" charset="0"/>
              </a:rPr>
              <a:t>NFA</a:t>
            </a:r>
            <a:r>
              <a:rPr lang="ja-JP" altLang="en-US" sz="2400" dirty="0">
                <a:latin typeface="Times New Roman" panose="02020603050405020304" pitchFamily="18" charset="0"/>
              </a:rPr>
              <a:t>的惟一初态；</a:t>
            </a:r>
          </a:p>
          <a:p>
            <a:pPr lvl="1" algn="just">
              <a:lnSpc>
                <a:spcPct val="120000"/>
              </a:lnSpc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②令</a:t>
            </a:r>
            <a:r>
              <a:rPr lang="ja-JP" altLang="en-US" sz="2400" dirty="0">
                <a:latin typeface="Times New Roman" panose="02020603050405020304" pitchFamily="18" charset="0"/>
              </a:rPr>
              <a:t>所有</a:t>
            </a:r>
            <a:r>
              <a:rPr lang="en-US" altLang="ja-JP" sz="2400" dirty="0">
                <a:latin typeface="Times New Roman" panose="02020603050405020304" pitchFamily="18" charset="0"/>
              </a:rPr>
              <a:t>LR(0)</a:t>
            </a:r>
            <a:r>
              <a:rPr lang="ja-JP" altLang="en-US" sz="2400" dirty="0">
                <a:latin typeface="Times New Roman" panose="02020603050405020304" pitchFamily="18" charset="0"/>
              </a:rPr>
              <a:t>项目分别对应</a:t>
            </a:r>
            <a:r>
              <a:rPr lang="en-US" altLang="ja-JP" sz="2400" dirty="0">
                <a:latin typeface="Times New Roman" panose="02020603050405020304" pitchFamily="18" charset="0"/>
              </a:rPr>
              <a:t>NFA</a:t>
            </a:r>
            <a:r>
              <a:rPr lang="ja-JP" altLang="en-US" sz="2400" dirty="0">
                <a:latin typeface="Times New Roman" panose="02020603050405020304" pitchFamily="18" charset="0"/>
              </a:rPr>
              <a:t>的一个状态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且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</a:rPr>
              <a:t>LR(0)</a:t>
            </a:r>
            <a:r>
              <a:rPr lang="ja-JP" altLang="en-US" sz="2400" dirty="0">
                <a:latin typeface="Times New Roman" panose="02020603050405020304" pitchFamily="18" charset="0"/>
              </a:rPr>
              <a:t>项目为归约项目的对应状态为终态。</a:t>
            </a:r>
          </a:p>
          <a:p>
            <a:pPr lvl="1" algn="just">
              <a:lnSpc>
                <a:spcPct val="120000"/>
              </a:lnSpc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③若状态</a:t>
            </a:r>
            <a:r>
              <a:rPr lang="en-US" altLang="ja-JP" sz="2400" dirty="0" err="1" smtClean="0">
                <a:latin typeface="Times New Roman" panose="02020603050405020304" pitchFamily="18" charset="0"/>
              </a:rPr>
              <a:t>i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ja-JP" altLang="en-US" sz="2400" dirty="0">
                <a:latin typeface="Times New Roman" panose="02020603050405020304" pitchFamily="18" charset="0"/>
              </a:rPr>
              <a:t>状态ｊ出自同一文法</a:t>
            </a:r>
            <a:r>
              <a:rPr lang="en-US" altLang="ja-JP" sz="2400" dirty="0">
                <a:latin typeface="Times New Roman" panose="02020603050405020304" pitchFamily="18" charset="0"/>
              </a:rPr>
              <a:t>G</a:t>
            </a:r>
            <a:r>
              <a:rPr lang="ja-JP" altLang="en-US" sz="2400" dirty="0">
                <a:latin typeface="Times New Roman" panose="02020603050405020304" pitchFamily="18" charset="0"/>
              </a:rPr>
              <a:t>的产生式且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两 </a:t>
            </a:r>
            <a:r>
              <a:rPr lang="ja-JP" altLang="en-US" sz="2400" dirty="0">
                <a:latin typeface="Times New Roman" panose="02020603050405020304" pitchFamily="18" charset="0"/>
              </a:rPr>
              <a:t>个状态</a:t>
            </a:r>
            <a:r>
              <a:rPr lang="en-US" altLang="ja-JP" sz="2400" dirty="0">
                <a:latin typeface="Times New Roman" panose="02020603050405020304" pitchFamily="18" charset="0"/>
              </a:rPr>
              <a:t>LR(0) </a:t>
            </a:r>
            <a:r>
              <a:rPr lang="ja-JP" altLang="en-US" sz="2400" dirty="0">
                <a:latin typeface="Times New Roman" panose="02020603050405020304" pitchFamily="18" charset="0"/>
              </a:rPr>
              <a:t>项目的圆点只相差一个位置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ja-JP" altLang="en-US" sz="2400" dirty="0"/>
              <a:t>则从</a:t>
            </a:r>
            <a:r>
              <a:rPr lang="ja-JP" altLang="en-US" sz="2400" dirty="0" smtClean="0"/>
              <a:t>状态</a:t>
            </a:r>
            <a:r>
              <a:rPr lang="en-US" altLang="ja-JP" sz="2400" dirty="0" err="1" smtClean="0"/>
              <a:t>i</a:t>
            </a:r>
            <a:r>
              <a:rPr lang="ja-JP" altLang="en-US" sz="2400" dirty="0" smtClean="0"/>
              <a:t>引</a:t>
            </a:r>
            <a:r>
              <a:rPr lang="ja-JP" altLang="en-US" sz="2400" dirty="0"/>
              <a:t>一条标记为Ｘ</a:t>
            </a:r>
            <a:r>
              <a:rPr lang="en-US" altLang="ja-JP" sz="2400" baseline="-30000" dirty="0" err="1"/>
              <a:t>i</a:t>
            </a:r>
            <a:r>
              <a:rPr lang="ja-JP" altLang="en-US" sz="2400" dirty="0"/>
              <a:t>的弧到</a:t>
            </a:r>
            <a:r>
              <a:rPr lang="ja-JP" altLang="en-US" sz="2400" dirty="0" smtClean="0"/>
              <a:t>状态</a:t>
            </a:r>
            <a:r>
              <a:rPr lang="en-US" altLang="zh-CN" sz="2400" dirty="0" smtClean="0"/>
              <a:t>j </a:t>
            </a:r>
            <a:endParaRPr lang="en-US" altLang="ja-JP" sz="2400" dirty="0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ja-JP" altLang="en-US" sz="2400" dirty="0">
                <a:latin typeface="Times New Roman" panose="02020603050405020304" pitchFamily="18" charset="0"/>
              </a:rPr>
              <a:t> </a:t>
            </a:r>
            <a:endParaRPr lang="en-US" altLang="ja-JP" sz="2400" dirty="0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endParaRPr lang="en-US" altLang="ja-JP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④ </a:t>
            </a:r>
            <a:r>
              <a:rPr lang="ja-JP" altLang="en-US" sz="2400" dirty="0">
                <a:latin typeface="Times New Roman" panose="02020603050405020304" pitchFamily="18" charset="0"/>
              </a:rPr>
              <a:t>若状态 </a:t>
            </a:r>
            <a:r>
              <a:rPr lang="en-US" altLang="ja-JP" sz="2400" dirty="0" err="1">
                <a:latin typeface="Times New Roman" panose="02020603050405020304" pitchFamily="18" charset="0"/>
              </a:rPr>
              <a:t>i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</a:rPr>
              <a:t>为待约项目(设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ja-JP" altLang="en-US" sz="2400" dirty="0">
                <a:latin typeface="Times New Roman" panose="02020603050405020304" pitchFamily="18" charset="0"/>
              </a:rPr>
              <a:t> →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ja-JP" sz="2400" dirty="0">
                <a:latin typeface="Times New Roman" panose="02020603050405020304" pitchFamily="18" charset="0"/>
              </a:rPr>
              <a:t>·Aβ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)，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则</a:t>
            </a:r>
            <a:r>
              <a:rPr lang="ja-JP" altLang="en-US" sz="2400" dirty="0">
                <a:latin typeface="Times New Roman" panose="02020603050405020304" pitchFamily="18" charset="0"/>
              </a:rPr>
              <a:t>从状态 </a:t>
            </a:r>
            <a:r>
              <a:rPr lang="en-US" altLang="ja-JP" sz="2400" dirty="0" err="1">
                <a:latin typeface="Times New Roman" panose="02020603050405020304" pitchFamily="18" charset="0"/>
              </a:rPr>
              <a:t>i</a:t>
            </a:r>
            <a:r>
              <a:rPr lang="en-US" altLang="ja-JP" sz="2400" dirty="0">
                <a:latin typeface="Times New Roman" panose="02020603050405020304" pitchFamily="18" charset="0"/>
              </a:rPr>
              <a:t>  </a:t>
            </a:r>
            <a:r>
              <a:rPr lang="ja-JP" altLang="en-US" sz="2400" dirty="0">
                <a:latin typeface="Times New Roman" panose="02020603050405020304" pitchFamily="18" charset="0"/>
              </a:rPr>
              <a:t>引</a:t>
            </a:r>
            <a:r>
              <a:rPr lang="en-US" altLang="ja-JP" sz="2400" dirty="0">
                <a:latin typeface="Times New Roman" panose="02020603050405020304" pitchFamily="18" charset="0"/>
              </a:rPr>
              <a:t>ε</a:t>
            </a:r>
            <a:r>
              <a:rPr lang="ja-JP" altLang="en-US" sz="2400" dirty="0">
                <a:latin typeface="Times New Roman" panose="02020603050405020304" pitchFamily="18" charset="0"/>
              </a:rPr>
              <a:t>弧到所有</a:t>
            </a:r>
            <a:r>
              <a:rPr lang="en-US" altLang="ja-JP" sz="2400" dirty="0">
                <a:latin typeface="Times New Roman" panose="02020603050405020304" pitchFamily="18" charset="0"/>
              </a:rPr>
              <a:t>A→·</a:t>
            </a:r>
            <a:r>
              <a:rPr lang="ja-JP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ja-JP" altLang="en-US" sz="2400" dirty="0">
                <a:latin typeface="Times New Roman" panose="02020603050405020304" pitchFamily="18" charset="0"/>
              </a:rPr>
              <a:t>的状态。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28281"/>
          <a:stretch/>
        </p:blipFill>
        <p:spPr>
          <a:xfrm>
            <a:off x="2909157" y="4327072"/>
            <a:ext cx="3077756" cy="6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90" y="1597892"/>
            <a:ext cx="6669104" cy="44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</a:t>
            </a:r>
            <a:r>
              <a:rPr lang="zh-CN" altLang="en-US" dirty="0" smtClean="0"/>
              <a:t>：移进</a:t>
            </a:r>
            <a:r>
              <a:rPr lang="en-US" altLang="zh-CN" dirty="0" smtClean="0"/>
              <a:t>-</a:t>
            </a:r>
            <a:r>
              <a:rPr lang="zh-CN" altLang="en-US" dirty="0" smtClean="0"/>
              <a:t>规约分析示例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设有文法</a:t>
            </a:r>
            <a:r>
              <a:rPr lang="en-US" altLang="zh-CN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</a:rPr>
              <a:t>输入字符串</a:t>
            </a:r>
            <a:r>
              <a:rPr lang="en-US" altLang="zh-CN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abbcde</a:t>
            </a:r>
            <a:endParaRPr lang="zh-CN" altLang="en-US" i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71" y="2325930"/>
            <a:ext cx="1752457" cy="181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48" y="4451694"/>
            <a:ext cx="6610062" cy="8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分析：实现思想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u="sng" dirty="0"/>
              <a:t>识别文法</a:t>
            </a:r>
            <a:r>
              <a:rPr lang="en-US" altLang="ja-JP" u="sng" dirty="0"/>
              <a:t>G(S')</a:t>
            </a:r>
            <a:r>
              <a:rPr lang="ja-JP" altLang="en-US" u="sng" dirty="0"/>
              <a:t>的所有活前缀的</a:t>
            </a:r>
            <a:r>
              <a:rPr lang="en-US" altLang="ja-JP" u="sng" dirty="0"/>
              <a:t>NFA</a:t>
            </a:r>
            <a:endParaRPr lang="zh-CN" altLang="en-US" u="sng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28668" y="2770479"/>
            <a:ext cx="1530350" cy="490538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dirty="0">
                <a:solidFill>
                  <a:schemeClr val="tx1"/>
                </a:solidFill>
              </a:rPr>
              <a:t>A→·aA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46018" y="3992854"/>
            <a:ext cx="1550988" cy="4873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S </a:t>
            </a:r>
            <a:r>
              <a:rPr lang="en-US" altLang="ja-JP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400">
                <a:solidFill>
                  <a:schemeClr val="tx1"/>
                </a:solidFill>
              </a:rPr>
              <a:t> → </a:t>
            </a:r>
            <a:r>
              <a:rPr kumimoji="0" lang="en-US" altLang="zh-CN" sz="2800">
                <a:solidFill>
                  <a:schemeClr val="tx1"/>
                </a:solidFill>
              </a:rPr>
              <a:t>·A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46018" y="5212054"/>
            <a:ext cx="1550988" cy="48895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</a:rPr>
              <a:t>A→ ·b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92481" y="2773654"/>
            <a:ext cx="1550988" cy="4873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A→</a:t>
            </a:r>
            <a:r>
              <a:rPr kumimoji="0" lang="en-US" altLang="zh-CN" sz="2800">
                <a:solidFill>
                  <a:schemeClr val="tx1"/>
                </a:solidFill>
              </a:rPr>
              <a:t>a·A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459018" y="2529179"/>
            <a:ext cx="1033463" cy="487363"/>
            <a:chOff x="2024" y="1288"/>
            <a:chExt cx="651" cy="307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133" y="1288"/>
              <a:ext cx="3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024" y="1592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076931" y="2773654"/>
            <a:ext cx="1550988" cy="4873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dirty="0">
                <a:solidFill>
                  <a:schemeClr val="tx1"/>
                </a:solidFill>
              </a:rPr>
              <a:t>A→aA·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216506" y="2529179"/>
            <a:ext cx="5159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043468" y="3011779"/>
            <a:ext cx="1033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630469" y="3992854"/>
            <a:ext cx="1550988" cy="487363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S </a:t>
            </a:r>
            <a:r>
              <a:rPr lang="en-US" altLang="ja-JP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400">
                <a:solidFill>
                  <a:schemeClr val="tx1"/>
                </a:solidFill>
              </a:rPr>
              <a:t> →</a:t>
            </a:r>
            <a:r>
              <a:rPr kumimoji="0" lang="en-US" altLang="zh-CN" sz="2800">
                <a:solidFill>
                  <a:schemeClr val="tx1"/>
                </a:solidFill>
              </a:rPr>
              <a:t>A ·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70044" y="3748379"/>
            <a:ext cx="515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597006" y="4232567"/>
            <a:ext cx="1033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630469" y="5212054"/>
            <a:ext cx="1550988" cy="48895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A→</a:t>
            </a:r>
            <a:r>
              <a:rPr kumimoji="0" lang="en-US" altLang="zh-CN" sz="2800">
                <a:solidFill>
                  <a:schemeClr val="tx1"/>
                </a:solidFill>
              </a:rPr>
              <a:t>b ·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70044" y="4969167"/>
            <a:ext cx="5159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597006" y="5451767"/>
            <a:ext cx="1033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36000" rIns="18000" bIns="36000"/>
          <a:lstStyle/>
          <a:p>
            <a:endParaRPr lang="zh-CN" altLang="en-US"/>
          </a:p>
        </p:txBody>
      </p: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1544493" y="1902117"/>
            <a:ext cx="4154488" cy="4286250"/>
            <a:chOff x="974" y="845"/>
            <a:chExt cx="2617" cy="2700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974" y="1453"/>
              <a:ext cx="235" cy="13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979" y="1151"/>
              <a:ext cx="0" cy="30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 flipV="1">
              <a:off x="3263" y="1170"/>
              <a:ext cx="2" cy="224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997" y="1165"/>
              <a:ext cx="227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898" y="845"/>
              <a:ext cx="326" cy="3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kumimoji="0"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986" y="3238"/>
              <a:ext cx="0" cy="307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986" y="3533"/>
              <a:ext cx="2605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591" y="1701"/>
              <a:ext cx="0" cy="1844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963" y="3238"/>
              <a:ext cx="325" cy="3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 dirty="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kumimoji="0" lang="zh-CN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56"/>
          <p:cNvGrpSpPr>
            <a:grpSpLocks/>
          </p:cNvGrpSpPr>
          <p:nvPr/>
        </p:nvGrpSpPr>
        <p:grpSpPr bwMode="auto">
          <a:xfrm>
            <a:off x="1509568" y="3080042"/>
            <a:ext cx="534988" cy="2132012"/>
            <a:chOff x="952" y="1587"/>
            <a:chExt cx="337" cy="1343"/>
          </a:xfrm>
        </p:grpSpPr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986" y="2469"/>
              <a:ext cx="0" cy="461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952" y="2530"/>
              <a:ext cx="3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kumimoji="0" lang="zh-CN" altLang="en-US" sz="2800">
                <a:solidFill>
                  <a:srgbClr val="C00000"/>
                </a:solidFill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965" y="1587"/>
              <a:ext cx="9" cy="563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976" y="1590"/>
              <a:ext cx="235" cy="1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964" y="1737"/>
              <a:ext cx="3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 dirty="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kumimoji="0" lang="zh-CN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57"/>
          <p:cNvGrpSpPr>
            <a:grpSpLocks/>
          </p:cNvGrpSpPr>
          <p:nvPr/>
        </p:nvGrpSpPr>
        <p:grpSpPr bwMode="auto">
          <a:xfrm>
            <a:off x="817418" y="2297404"/>
            <a:ext cx="6716713" cy="2938463"/>
            <a:chOff x="516" y="1094"/>
            <a:chExt cx="4231" cy="1851"/>
          </a:xfrm>
        </p:grpSpPr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516" y="1855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2224" y="1843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516" y="2624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2284" y="264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1091" y="1125"/>
              <a:ext cx="28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3303" y="1094"/>
              <a:ext cx="28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4459" y="1094"/>
              <a:ext cx="28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</a:rPr>
                <a:t>7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65" y="4759764"/>
            <a:ext cx="1869103" cy="1434428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02" y="3580681"/>
            <a:ext cx="1882263" cy="12232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80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6" y="2358768"/>
            <a:ext cx="6541654" cy="30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22" y="2331017"/>
            <a:ext cx="4423641" cy="3248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79" y="3168073"/>
            <a:ext cx="3333714" cy="13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41" y="3855807"/>
            <a:ext cx="2851195" cy="2093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91" y="2260890"/>
            <a:ext cx="1797777" cy="3530312"/>
          </a:xfrm>
          <a:prstGeom prst="rect">
            <a:avLst/>
          </a:prstGeom>
        </p:spPr>
      </p:pic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3481104" y="2119799"/>
            <a:ext cx="4842591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句子</a:t>
            </a:r>
            <a:r>
              <a:rPr lang="en-US" altLang="zh-CN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ab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归约第1步句柄为</a:t>
            </a:r>
            <a:r>
              <a:rPr lang="en-US" altLang="zh-CN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b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活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前缀是</a:t>
            </a:r>
            <a:r>
              <a:rPr lang="en-US" altLang="ja-JP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ε, 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a, ab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∵ </a:t>
            </a:r>
            <a:r>
              <a:rPr lang="zh-CN" altLang="en-US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从1出发经</a:t>
            </a:r>
            <a:r>
              <a:rPr lang="en-US" altLang="ja-JP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ε, </a:t>
            </a:r>
            <a:r>
              <a:rPr lang="zh-CN" altLang="en-US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a, </a:t>
            </a:r>
            <a:r>
              <a:rPr lang="en-US" altLang="ja-JP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ε, </a:t>
            </a:r>
            <a:r>
              <a:rPr lang="en-US" altLang="zh-CN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到达5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,此时活前缀</a:t>
            </a:r>
            <a:r>
              <a:rPr lang="en-US" altLang="zh-CN" sz="24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ab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含有句柄</a:t>
            </a:r>
            <a:r>
              <a:rPr lang="en-US" altLang="zh-CN" sz="24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b.</a:t>
            </a: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22" y="2437464"/>
            <a:ext cx="4972318" cy="2661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68" y="2793625"/>
            <a:ext cx="2851195" cy="20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72390" y="2027381"/>
            <a:ext cx="2916238" cy="2752725"/>
            <a:chOff x="312" y="544"/>
            <a:chExt cx="1837" cy="1734"/>
          </a:xfrm>
        </p:grpSpPr>
        <p:sp>
          <p:nvSpPr>
            <p:cNvPr id="5" name="Text Box 25"/>
            <p:cNvSpPr txBox="1">
              <a:spLocks noChangeArrowheads="1"/>
            </p:cNvSpPr>
            <p:nvPr/>
          </p:nvSpPr>
          <p:spPr bwMode="auto">
            <a:xfrm>
              <a:off x="813" y="1710"/>
              <a:ext cx="2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503" y="1621"/>
              <a:ext cx="596" cy="49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263" y="544"/>
              <a:ext cx="2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525" y="1000"/>
              <a:ext cx="2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V="1">
              <a:off x="561" y="1038"/>
              <a:ext cx="417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312" y="1335"/>
              <a:ext cx="289" cy="29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980" y="835"/>
              <a:ext cx="289" cy="29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1122" y="1915"/>
              <a:ext cx="361" cy="363"/>
              <a:chOff x="3332" y="11843"/>
              <a:chExt cx="454" cy="454"/>
            </a:xfrm>
          </p:grpSpPr>
          <p:sp>
            <p:nvSpPr>
              <p:cNvPr id="26" name="Oval 33"/>
              <p:cNvSpPr>
                <a:spLocks noChangeArrowheads="1"/>
              </p:cNvSpPr>
              <p:nvPr/>
            </p:nvSpPr>
            <p:spPr bwMode="auto">
              <a:xfrm>
                <a:off x="3332" y="11843"/>
                <a:ext cx="454" cy="45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auto">
              <a:xfrm>
                <a:off x="3375" y="11889"/>
                <a:ext cx="363" cy="363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 smtClean="0">
                    <a:solidFill>
                      <a:schemeClr val="tx1"/>
                    </a:solidFill>
                  </a:rPr>
                  <a:t>3</a:t>
                </a:r>
                <a:endParaRPr kumimoji="0"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120" y="1329"/>
              <a:ext cx="361" cy="364"/>
              <a:chOff x="3332" y="11843"/>
              <a:chExt cx="454" cy="454"/>
            </a:xfrm>
          </p:grpSpPr>
          <p:sp>
            <p:nvSpPr>
              <p:cNvPr id="24" name="Oval 36"/>
              <p:cNvSpPr>
                <a:spLocks noChangeArrowheads="1"/>
              </p:cNvSpPr>
              <p:nvPr/>
            </p:nvSpPr>
            <p:spPr bwMode="auto">
              <a:xfrm>
                <a:off x="3332" y="11843"/>
                <a:ext cx="454" cy="45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Oval 37"/>
              <p:cNvSpPr>
                <a:spLocks noChangeArrowheads="1"/>
              </p:cNvSpPr>
              <p:nvPr/>
            </p:nvSpPr>
            <p:spPr bwMode="auto">
              <a:xfrm>
                <a:off x="3375" y="11889"/>
                <a:ext cx="363" cy="363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chemeClr val="tx1"/>
                    </a:solidFill>
                  </a:rPr>
                  <a:t>4</a:t>
                </a:r>
                <a:endParaRPr kumimoji="0"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1788" y="755"/>
              <a:ext cx="361" cy="364"/>
              <a:chOff x="3332" y="11843"/>
              <a:chExt cx="454" cy="454"/>
            </a:xfrm>
          </p:grpSpPr>
          <p:sp>
            <p:nvSpPr>
              <p:cNvPr id="22" name="Oval 39"/>
              <p:cNvSpPr>
                <a:spLocks noChangeArrowheads="1"/>
              </p:cNvSpPr>
              <p:nvPr/>
            </p:nvSpPr>
            <p:spPr bwMode="auto">
              <a:xfrm>
                <a:off x="3332" y="11843"/>
                <a:ext cx="454" cy="45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Oval 40"/>
              <p:cNvSpPr>
                <a:spLocks noChangeArrowheads="1"/>
              </p:cNvSpPr>
              <p:nvPr/>
            </p:nvSpPr>
            <p:spPr bwMode="auto">
              <a:xfrm>
                <a:off x="3375" y="11889"/>
                <a:ext cx="363" cy="363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32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656" y="1329"/>
              <a:ext cx="2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607" y="1531"/>
              <a:ext cx="50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1359" y="770"/>
              <a:ext cx="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1285" y="980"/>
              <a:ext cx="50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36000" rIns="18000" bIns="36000"/>
            <a:lstStyle/>
            <a:p>
              <a:endParaRPr lang="zh-CN" altLang="en-US"/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1732" y="1460"/>
              <a:ext cx="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b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200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" name="Arc 46"/>
            <p:cNvSpPr>
              <a:spLocks/>
            </p:cNvSpPr>
            <p:nvPr/>
          </p:nvSpPr>
          <p:spPr bwMode="auto">
            <a:xfrm>
              <a:off x="1064" y="712"/>
              <a:ext cx="277" cy="248"/>
            </a:xfrm>
            <a:custGeom>
              <a:avLst/>
              <a:gdLst>
                <a:gd name="T0" fmla="*/ 0 w 43088"/>
                <a:gd name="T1" fmla="*/ 121 h 39874"/>
                <a:gd name="T2" fmla="*/ 212 w 43088"/>
                <a:gd name="T3" fmla="*/ 248 h 39874"/>
                <a:gd name="T4" fmla="*/ 138 w 43088"/>
                <a:gd name="T5" fmla="*/ 134 h 39874"/>
                <a:gd name="T6" fmla="*/ 0 60000 65536"/>
                <a:gd name="T7" fmla="*/ 0 60000 65536"/>
                <a:gd name="T8" fmla="*/ 0 60000 65536"/>
                <a:gd name="T9" fmla="*/ 0 w 43088"/>
                <a:gd name="T10" fmla="*/ 0 h 39874"/>
                <a:gd name="T11" fmla="*/ 43088 w 43088"/>
                <a:gd name="T12" fmla="*/ 39874 h 398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88" h="39874" fill="none" extrusionOk="0">
                  <a:moveTo>
                    <a:pt x="0" y="19402"/>
                  </a:moveTo>
                  <a:cubicBezTo>
                    <a:pt x="1127" y="8381"/>
                    <a:pt x="10409" y="-1"/>
                    <a:pt x="21488" y="0"/>
                  </a:cubicBezTo>
                  <a:cubicBezTo>
                    <a:pt x="33417" y="0"/>
                    <a:pt x="43088" y="9670"/>
                    <a:pt x="43088" y="21600"/>
                  </a:cubicBezTo>
                  <a:cubicBezTo>
                    <a:pt x="43088" y="29018"/>
                    <a:pt x="39280" y="35918"/>
                    <a:pt x="33004" y="39874"/>
                  </a:cubicBezTo>
                </a:path>
                <a:path w="43088" h="39874" stroke="0" extrusionOk="0">
                  <a:moveTo>
                    <a:pt x="0" y="19402"/>
                  </a:moveTo>
                  <a:cubicBezTo>
                    <a:pt x="1127" y="8381"/>
                    <a:pt x="10409" y="-1"/>
                    <a:pt x="21488" y="0"/>
                  </a:cubicBezTo>
                  <a:cubicBezTo>
                    <a:pt x="33417" y="0"/>
                    <a:pt x="43088" y="9670"/>
                    <a:pt x="43088" y="21600"/>
                  </a:cubicBezTo>
                  <a:cubicBezTo>
                    <a:pt x="43088" y="29018"/>
                    <a:pt x="39280" y="35918"/>
                    <a:pt x="33004" y="39874"/>
                  </a:cubicBezTo>
                  <a:lnTo>
                    <a:pt x="21488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Arc 47"/>
            <p:cNvSpPr>
              <a:spLocks/>
            </p:cNvSpPr>
            <p:nvPr/>
          </p:nvSpPr>
          <p:spPr bwMode="auto">
            <a:xfrm>
              <a:off x="1218" y="1132"/>
              <a:ext cx="514" cy="1003"/>
            </a:xfrm>
            <a:custGeom>
              <a:avLst/>
              <a:gdLst>
                <a:gd name="T0" fmla="*/ 0 w 21600"/>
                <a:gd name="T1" fmla="*/ 0 h 39694"/>
                <a:gd name="T2" fmla="*/ 281 w 21600"/>
                <a:gd name="T3" fmla="*/ 1003 h 39694"/>
                <a:gd name="T4" fmla="*/ 0 w 21600"/>
                <a:gd name="T5" fmla="*/ 546 h 396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694"/>
                <a:gd name="T11" fmla="*/ 21600 w 21600"/>
                <a:gd name="T12" fmla="*/ 39694 h 39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6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00"/>
                    <a:pt x="17912" y="35707"/>
                    <a:pt x="11796" y="39694"/>
                  </a:cubicBezTo>
                </a:path>
                <a:path w="21600" h="396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00"/>
                    <a:pt x="17912" y="35707"/>
                    <a:pt x="11796" y="396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4040187" y="2150412"/>
            <a:ext cx="4841875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句子</a:t>
            </a:r>
            <a:r>
              <a:rPr lang="en-US" altLang="zh-CN" sz="2400" dirty="0">
                <a:solidFill>
                  <a:schemeClr val="tx1"/>
                </a:solidFill>
              </a:rPr>
              <a:t>ab</a:t>
            </a:r>
            <a:r>
              <a:rPr lang="zh-CN" altLang="en-US" sz="2400" dirty="0">
                <a:solidFill>
                  <a:schemeClr val="tx1"/>
                </a:solidFill>
              </a:rPr>
              <a:t>的归约：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1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2 </a:t>
            </a:r>
            <a:r>
              <a:rPr lang="en-US" altLang="zh-CN" sz="2400" dirty="0">
                <a:solidFill>
                  <a:srgbClr val="66FF99"/>
                </a:solidFill>
                <a:sym typeface="Wingdings 3" panose="05040102010807070707" pitchFamily="18" charset="2"/>
              </a:rPr>
              <a:t>4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    </a:t>
            </a:r>
            <a:r>
              <a:rPr lang="en-US" altLang="zh-CN" sz="2400" dirty="0">
                <a:solidFill>
                  <a:srgbClr val="FFFF00"/>
                </a:solidFill>
                <a:sym typeface="Wingdings 3" panose="050401020108070707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(b</a:t>
            </a:r>
            <a:r>
              <a:rPr lang="zh-CN" altLang="en-US" sz="2400" dirty="0">
                <a:solidFill>
                  <a:schemeClr val="tx1"/>
                </a:solidFill>
                <a:sym typeface="Wingdings 3" panose="05040102010807070707" pitchFamily="18" charset="2"/>
              </a:rPr>
              <a:t>归约到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A)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1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</a:t>
            </a:r>
            <a:r>
              <a:rPr lang="en-US" altLang="zh-CN" sz="2400" dirty="0">
                <a:solidFill>
                  <a:srgbClr val="66FF99"/>
                </a:solidFill>
                <a:sym typeface="Wingdings 3" panose="05040102010807070707" pitchFamily="18" charset="2"/>
              </a:rPr>
              <a:t>2 5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    </a:t>
            </a:r>
            <a:r>
              <a:rPr lang="en-US" altLang="zh-CN" sz="2400" dirty="0">
                <a:solidFill>
                  <a:srgbClr val="FFFF00"/>
                </a:solidFill>
                <a:sym typeface="Wingdings 3" panose="05040102010807070707" pitchFamily="18" charset="2"/>
              </a:rPr>
              <a:t>aA 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(aA</a:t>
            </a:r>
            <a:r>
              <a:rPr lang="zh-CN" altLang="en-US" sz="2400" dirty="0">
                <a:solidFill>
                  <a:schemeClr val="tx1"/>
                </a:solidFill>
                <a:sym typeface="Wingdings 3" panose="05040102010807070707" pitchFamily="18" charset="2"/>
              </a:rPr>
              <a:t>归约到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A)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rgbClr val="66FF99"/>
                </a:solidFill>
                <a:sym typeface="Wingdings 3" panose="05040102010807070707" pitchFamily="18" charset="2"/>
              </a:rPr>
              <a:t>3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           </a:t>
            </a:r>
            <a:r>
              <a:rPr lang="en-US" altLang="zh-CN" sz="2400" dirty="0">
                <a:solidFill>
                  <a:srgbClr val="FFFF00"/>
                </a:solidFill>
                <a:sym typeface="Wingdings 3" panose="05040102010807070707" pitchFamily="18" charset="2"/>
              </a:rPr>
              <a:t>A   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(A</a:t>
            </a:r>
            <a:r>
              <a:rPr lang="zh-CN" altLang="en-US" sz="2400" dirty="0">
                <a:solidFill>
                  <a:schemeClr val="tx1"/>
                </a:solidFill>
                <a:sym typeface="Wingdings 3" panose="05040102010807070707" pitchFamily="18" charset="2"/>
              </a:rPr>
              <a:t>归约到</a:t>
            </a:r>
            <a:r>
              <a:rPr lang="en-US" altLang="zh-CN" sz="2400" dirty="0">
                <a:solidFill>
                  <a:schemeClr val="tx1"/>
                </a:solidFill>
                <a:sym typeface="Wingdings 3" panose="05040102010807070707" pitchFamily="18" charset="2"/>
              </a:rPr>
              <a:t>S’)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15" y="3878406"/>
            <a:ext cx="3981562" cy="23684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1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42" y="2295635"/>
            <a:ext cx="720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识别</a:t>
            </a:r>
            <a:r>
              <a:rPr lang="zh-CN" altLang="en-US" sz="2400" dirty="0"/>
              <a:t>文法</a:t>
            </a:r>
            <a:r>
              <a:rPr lang="en-US" altLang="zh-CN" sz="2400" dirty="0"/>
              <a:t>G</a:t>
            </a:r>
            <a:r>
              <a:rPr lang="zh-CN" altLang="en-US" sz="2400" dirty="0"/>
              <a:t>活前缀的</a:t>
            </a:r>
            <a:r>
              <a:rPr lang="en-US" altLang="zh-CN" sz="2400" dirty="0"/>
              <a:t>DFA</a:t>
            </a:r>
            <a:r>
              <a:rPr lang="zh-CN" altLang="en-US" sz="2400" dirty="0"/>
              <a:t>项目集的</a:t>
            </a:r>
            <a:r>
              <a:rPr lang="zh-CN" altLang="en-US" sz="2400" dirty="0" smtClean="0"/>
              <a:t>全体称为</a:t>
            </a:r>
            <a:r>
              <a:rPr lang="zh-CN" altLang="en-US" sz="2400" dirty="0"/>
              <a:t>文法</a:t>
            </a:r>
            <a:r>
              <a:rPr lang="en-US" altLang="zh-CN" sz="2400" dirty="0"/>
              <a:t>G</a:t>
            </a:r>
            <a:r>
              <a:rPr lang="zh-CN" altLang="en-US" sz="2400" dirty="0"/>
              <a:t>的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项目集规范族。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2" y="3694547"/>
            <a:ext cx="7019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识别文法</a:t>
            </a:r>
            <a:r>
              <a:rPr lang="en-US" altLang="zh-CN" dirty="0"/>
              <a:t>G</a:t>
            </a:r>
            <a:r>
              <a:rPr lang="zh-CN" altLang="en-US" dirty="0"/>
              <a:t>的所有活前缀的</a:t>
            </a:r>
            <a:r>
              <a:rPr lang="en-US" altLang="zh-CN" dirty="0"/>
              <a:t>NFA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第一步</a:t>
            </a:r>
            <a:r>
              <a:rPr lang="zh-CN" altLang="en-US" dirty="0" smtClean="0"/>
              <a:t>：构造</a:t>
            </a:r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dirty="0"/>
              <a:t>LR(0)</a:t>
            </a:r>
            <a:r>
              <a:rPr lang="zh-CN" altLang="en-US" dirty="0"/>
              <a:t>项目；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第二步</a:t>
            </a:r>
            <a:r>
              <a:rPr lang="zh-CN" altLang="en-US" dirty="0" smtClean="0"/>
              <a:t>：基于</a:t>
            </a:r>
            <a:r>
              <a:rPr lang="en-US" altLang="zh-CN" dirty="0"/>
              <a:t>LR(0)</a:t>
            </a:r>
            <a:r>
              <a:rPr lang="zh-CN" altLang="en-US" dirty="0"/>
              <a:t>项目，构造识别</a:t>
            </a:r>
            <a:r>
              <a:rPr lang="zh-CN" altLang="en-US" dirty="0" smtClean="0"/>
              <a:t>文法</a:t>
            </a:r>
            <a:r>
              <a:rPr lang="en-US" altLang="zh-CN" dirty="0" smtClean="0"/>
              <a:t>G</a:t>
            </a:r>
            <a:r>
              <a:rPr lang="zh-CN" altLang="en-US" dirty="0"/>
              <a:t>所有活前缀的</a:t>
            </a:r>
            <a:r>
              <a:rPr lang="en-US" altLang="zh-CN" dirty="0"/>
              <a:t>NFA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第三步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NFA</a:t>
            </a:r>
            <a:r>
              <a:rPr lang="zh-CN" altLang="en-US" dirty="0"/>
              <a:t>确定化为</a:t>
            </a:r>
            <a:r>
              <a:rPr lang="en-US" altLang="zh-CN" dirty="0"/>
              <a:t>DFA</a:t>
            </a:r>
            <a:r>
              <a:rPr lang="zh-CN" altLang="en-US" dirty="0"/>
              <a:t>，该</a:t>
            </a:r>
            <a:r>
              <a:rPr lang="en-US" altLang="zh-CN" dirty="0"/>
              <a:t>DFA</a:t>
            </a:r>
            <a:r>
              <a:rPr lang="zh-CN" altLang="en-US" dirty="0"/>
              <a:t>的</a:t>
            </a:r>
            <a:r>
              <a:rPr lang="zh-CN" altLang="en-US" dirty="0" smtClean="0"/>
              <a:t>各个</a:t>
            </a:r>
            <a:r>
              <a:rPr lang="zh-CN" altLang="en-US" dirty="0"/>
              <a:t>状态所包含的项目的集合，</a:t>
            </a:r>
            <a:r>
              <a:rPr lang="zh-CN" altLang="en-US" dirty="0" smtClean="0"/>
              <a:t>即构成</a:t>
            </a:r>
            <a:r>
              <a:rPr lang="zh-CN" altLang="en-US" dirty="0"/>
              <a:t>了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dirty="0"/>
              <a:t>LR(0)</a:t>
            </a:r>
            <a:r>
              <a:rPr lang="zh-CN" altLang="en-US" dirty="0"/>
              <a:t>项目集规范族；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LR(0)</a:t>
            </a:r>
            <a:r>
              <a:rPr lang="zh-CN" altLang="en-US" dirty="0"/>
              <a:t>项目集规范族的方法 </a:t>
            </a:r>
            <a:r>
              <a:rPr lang="en-US" altLang="zh-CN" dirty="0"/>
              <a:t>(</a:t>
            </a:r>
            <a:r>
              <a:rPr lang="zh-CN" altLang="en-US" dirty="0"/>
              <a:t>之二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第一步：拓广</a:t>
            </a:r>
            <a:r>
              <a:rPr lang="zh-CN" altLang="en-US" dirty="0" smtClean="0"/>
              <a:t>文法</a:t>
            </a:r>
            <a:r>
              <a:rPr lang="zh-CN" altLang="en-US" dirty="0">
                <a:solidFill>
                  <a:srgbClr val="C00000"/>
                </a:solidFill>
              </a:rPr>
              <a:t>（使文法开始符号的侯选式惟一）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9266" y="3050739"/>
            <a:ext cx="7003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  为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使接受状态易于识别，对于不仅在一</a:t>
            </a:r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 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产生式左端出现的文法的开始符号,要对</a:t>
            </a:r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文法 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进行拓广。设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是一文法，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是它的开始符号</a:t>
            </a:r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将产生式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 →S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加入到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中构成新的文法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的开始符号，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ja-JP" sz="2000" dirty="0"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的拓广</a:t>
            </a:r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文 </a:t>
            </a:r>
            <a:r>
              <a:rPr lang="ja-JP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lang="ja-JP" altLang="en-US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ja-JP" altLang="en-US" sz="20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596737" y="4503973"/>
            <a:ext cx="5813425" cy="82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例如，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设文法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G(S)</a:t>
            </a:r>
          </a:p>
          <a:p>
            <a:pPr algn="just">
              <a:lnSpc>
                <a:spcPct val="105000"/>
              </a:lnSpc>
            </a:pPr>
            <a:r>
              <a:rPr lang="en-US" altLang="ja-JP" sz="2400" dirty="0">
                <a:solidFill>
                  <a:srgbClr val="FFFF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ja-JP" sz="2400" dirty="0">
                <a:solidFill>
                  <a:srgbClr val="00B05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S→A | B　　A→ aA | b </a:t>
            </a:r>
            <a:r>
              <a:rPr lang="ja-JP" altLang="en-US" sz="2400" dirty="0">
                <a:solidFill>
                  <a:srgbClr val="00B05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ja-JP" sz="2400" dirty="0">
                <a:solidFill>
                  <a:srgbClr val="00B05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ε  B→ </a:t>
            </a:r>
            <a:r>
              <a:rPr lang="en-US" altLang="ja-JP" sz="2400" dirty="0" smtClean="0">
                <a:solidFill>
                  <a:srgbClr val="00B05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endParaRPr lang="en-US" altLang="ja-JP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288184" y="5363179"/>
            <a:ext cx="612197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ja-JP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S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 → S </a:t>
            </a:r>
            <a:r>
              <a:rPr lang="en-US" altLang="ja-JP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  S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→A | </a:t>
            </a:r>
            <a:r>
              <a:rPr lang="en-US" altLang="ja-JP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B        A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→ aA | b </a:t>
            </a:r>
            <a:r>
              <a:rPr lang="ja-JP" alt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| </a:t>
            </a:r>
            <a:r>
              <a:rPr lang="en-US" altLang="ja-JP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ε      B</a:t>
            </a:r>
            <a:r>
              <a:rPr lang="en-US" altLang="ja-JP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→ </a:t>
            </a:r>
            <a:r>
              <a:rPr lang="en-US" altLang="ja-JP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7589982" y="5082690"/>
            <a:ext cx="402648" cy="6650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8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LR(0)</a:t>
            </a:r>
            <a:r>
              <a:rPr lang="zh-CN" altLang="en-US" dirty="0"/>
              <a:t>项目集规范族的方法 </a:t>
            </a:r>
            <a:r>
              <a:rPr lang="en-US" altLang="zh-CN" dirty="0"/>
              <a:t>(</a:t>
            </a:r>
            <a:r>
              <a:rPr lang="zh-CN" altLang="en-US" dirty="0"/>
              <a:t>之二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b="1" dirty="0"/>
              <a:t>第二步</a:t>
            </a:r>
            <a:r>
              <a:rPr lang="zh-CN" altLang="en-US" b="1" dirty="0" smtClean="0"/>
              <a:t>：构造</a:t>
            </a:r>
            <a:r>
              <a:rPr lang="zh-CN" altLang="en-US" b="1" dirty="0"/>
              <a:t>文法项目集的闭包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74618" y="2798620"/>
            <a:ext cx="6897832" cy="240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假定 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是文法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的任一项目集，则</a:t>
            </a: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ja-JP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闭包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closure(I)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的方法如下：</a:t>
            </a:r>
          </a:p>
          <a:p>
            <a:pPr algn="just">
              <a:lnSpc>
                <a:spcPts val="3000"/>
              </a:lnSpc>
            </a:pP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①  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中的每一个项目皆属于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closure(I)；</a:t>
            </a:r>
          </a:p>
          <a:p>
            <a:pPr algn="just">
              <a:lnSpc>
                <a:spcPts val="3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② 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若形如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A→ </a:t>
            </a:r>
            <a:r>
              <a:rPr lang="el-GR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·Bβ (B∈V</a:t>
            </a:r>
            <a:r>
              <a:rPr lang="en-US" altLang="ja-JP" sz="2000" baseline="-30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 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的项目</a:t>
            </a: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属于</a:t>
            </a:r>
            <a:r>
              <a:rPr lang="en-US" altLang="ja-JP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，则对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中的任何产生式 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B → 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ja-JP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ja-JP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→·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ja-JP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也属于</a:t>
            </a:r>
            <a:r>
              <a:rPr lang="en-US" altLang="ja-JP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closure(I)；</a:t>
            </a:r>
          </a:p>
          <a:p>
            <a:pPr algn="just"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③ </a:t>
            </a:r>
            <a:r>
              <a:rPr lang="zh-CN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重复上述步骤，直至不再有新的项目</a:t>
            </a:r>
            <a:r>
              <a:rPr lang="zh-CN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加入</a:t>
            </a:r>
            <a:r>
              <a:rPr lang="en-US" altLang="zh-CN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closure(I)</a:t>
            </a:r>
            <a:r>
              <a:rPr lang="zh-CN" altLang="en-US" sz="20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为止</a:t>
            </a:r>
            <a:r>
              <a:rPr lang="zh-CN" altLang="en-US" sz="20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自下而上分析：移进</a:t>
            </a:r>
            <a:r>
              <a:rPr lang="en-US" altLang="zh-CN" dirty="0"/>
              <a:t>-</a:t>
            </a:r>
            <a:r>
              <a:rPr lang="zh-CN" altLang="en-US" dirty="0"/>
              <a:t>规约分析示例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03193" y="1422399"/>
            <a:ext cx="6537614" cy="48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step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　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　  $　           　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初始化        ＃　             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abbcde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　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　　　  ＃a           　   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bbcde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            shift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(2)　　 　 ＃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　　　　  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(3)             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     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         A→b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(4) 　　　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　　   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     shift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(5)　　　 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aAbc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  　   de＃　　　	 shift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(6)　　 　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  de＃　　 A→Abc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(7)　         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   e＃　　　 shift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(8)　　　 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  　　   e＃　　 B→d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(9)　 　     ＃</a:t>
            </a:r>
            <a:r>
              <a:rPr lang="en-US" altLang="ja-JP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　　　  </a:t>
            </a:r>
            <a:r>
              <a:rPr lang="ja-JP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＃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     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(10)   	</a:t>
            </a:r>
            <a:r>
              <a:rPr lang="ja-JP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＃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　　　　　        ＃　      S→aABe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(11)　　     ＃</a:t>
            </a: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　　　　　 　  ＃       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接受(分析成功)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LR(0)</a:t>
            </a:r>
            <a:r>
              <a:rPr lang="zh-CN" altLang="en-US" dirty="0"/>
              <a:t>项目集规范族的方法 </a:t>
            </a:r>
            <a:r>
              <a:rPr lang="en-US" altLang="zh-CN" dirty="0"/>
              <a:t>(</a:t>
            </a:r>
            <a:r>
              <a:rPr lang="zh-CN" altLang="en-US" dirty="0"/>
              <a:t>之二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b="1" dirty="0"/>
              <a:t>第三步：求状态转换函数</a:t>
            </a:r>
            <a:r>
              <a:rPr lang="en-US" altLang="zh-CN" b="1" dirty="0" smtClean="0"/>
              <a:t>GO(I, </a:t>
            </a:r>
            <a:r>
              <a:rPr lang="en-US" altLang="zh-CN" b="1" dirty="0"/>
              <a:t>X)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第四</a:t>
            </a:r>
            <a:r>
              <a:rPr lang="zh-CN" altLang="en-US" b="1" dirty="0"/>
              <a:t>步：构造文法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en-US" altLang="zh-CN" b="1" dirty="0"/>
              <a:t>LR(0)</a:t>
            </a:r>
            <a:r>
              <a:rPr lang="zh-CN" altLang="en-US" b="1" dirty="0"/>
              <a:t>项目集规范族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68581" y="2613892"/>
            <a:ext cx="6206837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800"/>
              </a:lnSpc>
            </a:pPr>
            <a:r>
              <a:rPr lang="ja-JP" altLang="en-US" sz="20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是文法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的一个项目集，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ja-JP" altLang="en-US" sz="20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的符号，则</a:t>
            </a:r>
            <a:endParaRPr lang="en-US" altLang="ja-JP" sz="2000" b="0" dirty="0" smtClean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0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         GO(I 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)＝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closure(J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)。</a:t>
            </a:r>
          </a:p>
          <a:p>
            <a:pPr algn="just">
              <a:lnSpc>
                <a:spcPts val="2800"/>
              </a:lnSpc>
            </a:pPr>
            <a:r>
              <a:rPr lang="ja-JP" altLang="en-US" sz="20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其中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={形如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A→</a:t>
            </a:r>
            <a:r>
              <a:rPr lang="el-GR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β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的项目|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A→ </a:t>
            </a:r>
            <a:r>
              <a:rPr lang="el-GR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ja-JP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·Xβ∈I </a:t>
            </a:r>
            <a:r>
              <a:rPr lang="ja-JP" altLang="en-US" sz="20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}。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77456" y="4320873"/>
            <a:ext cx="7961744" cy="2165341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" bIns="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itemsets(G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){</a:t>
            </a:r>
            <a:endParaRPr lang="en-US" altLang="ja-JP" sz="1800" b="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</a:pP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C= closure ( { [S 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→·S] } );</a:t>
            </a:r>
          </a:p>
          <a:p>
            <a:pPr algn="just">
              <a:lnSpc>
                <a:spcPts val="2400"/>
              </a:lnSpc>
            </a:pP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do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ts val="2400"/>
              </a:lnSpc>
            </a:pP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if ( 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的每个项目集 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和每个文法符号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ja-JP" altLang="en-US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GO(I, X) 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非空且不在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中)</a:t>
            </a:r>
          </a:p>
          <a:p>
            <a:pPr algn="just">
              <a:lnSpc>
                <a:spcPts val="2400"/>
              </a:lnSpc>
            </a:pP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	   </a:t>
            </a:r>
            <a:r>
              <a:rPr lang="ja-JP" altLang="en-US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把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GO(I, X) 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加入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中;</a:t>
            </a:r>
          </a:p>
          <a:p>
            <a:pPr algn="just">
              <a:lnSpc>
                <a:spcPts val="2400"/>
              </a:lnSpc>
            </a:pP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ja-JP" altLang="en-US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} 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while  (</a:t>
            </a:r>
            <a:r>
              <a:rPr lang="ja-JP" altLang="en-US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没有更多的项目可以加入</a:t>
            </a:r>
            <a:r>
              <a:rPr lang="en-US" altLang="ja-JP" sz="1800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C);</a:t>
            </a:r>
          </a:p>
          <a:p>
            <a:pPr algn="just">
              <a:lnSpc>
                <a:spcPts val="2400"/>
              </a:lnSpc>
            </a:pPr>
            <a:r>
              <a:rPr lang="en-US" altLang="ja-JP" sz="1800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b="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550" y="1939059"/>
            <a:ext cx="7350414" cy="35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b="0" dirty="0">
                <a:ea typeface="仿宋_GB2312" panose="02010609030101010101" pitchFamily="49" charset="-122"/>
                <a:cs typeface="Times New Roman" panose="02020603050405020304" pitchFamily="18" charset="0"/>
              </a:rPr>
              <a:t>　　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若一个文法</a:t>
            </a:r>
            <a:r>
              <a:rPr lang="en-US" altLang="ja-JP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的识别活前缀的</a:t>
            </a:r>
            <a:r>
              <a:rPr lang="en-US" altLang="ja-JP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DFA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的每</a:t>
            </a:r>
            <a:r>
              <a:rPr lang="ja-JP" altLang="en-US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一个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项目不存在</a:t>
            </a:r>
          </a:p>
          <a:p>
            <a:pPr algn="just"/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　    ①  即含移进项目又含归约项目；</a:t>
            </a:r>
          </a:p>
          <a:p>
            <a:pPr algn="just"/>
            <a:r>
              <a:rPr lang="ja-JP" altLang="en-US" b="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或   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②  含有多个归约项目；</a:t>
            </a:r>
          </a:p>
          <a:p>
            <a:pPr algn="just"/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 则每个项目集的项目相容，称</a:t>
            </a:r>
            <a:r>
              <a:rPr lang="en-US" altLang="ja-JP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是一</a:t>
            </a:r>
            <a:r>
              <a:rPr lang="ja-JP" altLang="en-US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ja-JP" b="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LR(0</a:t>
            </a:r>
            <a:r>
              <a:rPr lang="en-US" altLang="ja-JP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ja-JP" altLang="en-US" b="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文法。</a:t>
            </a:r>
          </a:p>
          <a:p>
            <a:endParaRPr lang="zh-CN" altLang="en-US" b="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3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DFA</a:t>
            </a:r>
            <a:r>
              <a:rPr lang="zh-CN" altLang="en-US" dirty="0"/>
              <a:t>构造</a:t>
            </a:r>
            <a:r>
              <a:rPr lang="en-US" altLang="zh-CN" dirty="0"/>
              <a:t>LR(0)</a:t>
            </a:r>
            <a:r>
              <a:rPr lang="zh-CN" altLang="en-US" dirty="0"/>
              <a:t>分析表的算法</a:t>
            </a:r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①对应分析</a:t>
            </a:r>
            <a:r>
              <a:rPr lang="ja-JP" altLang="en-US" sz="2400" dirty="0">
                <a:latin typeface="Times New Roman" panose="02020603050405020304" pitchFamily="18" charset="0"/>
              </a:rPr>
              <a:t>表中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action(M</a:t>
            </a:r>
            <a:r>
              <a:rPr lang="ja-JP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ja-JP" sz="2400" dirty="0">
                <a:latin typeface="Times New Roman" panose="02020603050405020304" pitchFamily="18" charset="0"/>
              </a:rPr>
              <a:t>a)＝</a:t>
            </a:r>
            <a:r>
              <a:rPr lang="en-US" altLang="ja-JP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24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ja-JP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</a:rPr>
              <a:t>(</a:t>
            </a:r>
            <a:r>
              <a:rPr lang="en-US" altLang="ja-JP" sz="2400" dirty="0" err="1">
                <a:latin typeface="Times New Roman" panose="02020603050405020304" pitchFamily="18" charset="0"/>
              </a:rPr>
              <a:t>a∈V</a:t>
            </a:r>
            <a:r>
              <a:rPr lang="en-US" altLang="ja-JP" sz="24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ja-JP" sz="2400" dirty="0">
                <a:latin typeface="Times New Roman" panose="02020603050405020304" pitchFamily="18" charset="0"/>
              </a:rPr>
              <a:t>)，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DFA</a:t>
            </a:r>
            <a:r>
              <a:rPr lang="ja-JP" altLang="en-US" sz="2400" dirty="0">
                <a:latin typeface="Times New Roman" panose="02020603050405020304" pitchFamily="18" charset="0"/>
              </a:rPr>
              <a:t>中为从状态Ｍ出发，经过一条</a:t>
            </a:r>
            <a:r>
              <a:rPr lang="en-US" altLang="ja-JP" sz="2400" dirty="0">
                <a:latin typeface="Times New Roman" panose="02020603050405020304" pitchFamily="18" charset="0"/>
              </a:rPr>
              <a:t>a</a:t>
            </a:r>
            <a:r>
              <a:rPr lang="ja-JP" altLang="en-US" sz="2400" dirty="0">
                <a:latin typeface="Times New Roman" panose="02020603050405020304" pitchFamily="18" charset="0"/>
              </a:rPr>
              <a:t>弧到达状态 </a:t>
            </a:r>
            <a:r>
              <a:rPr lang="en-US" altLang="ja-JP" sz="2400" dirty="0">
                <a:latin typeface="Times New Roman" panose="02020603050405020304" pitchFamily="18" charset="0"/>
              </a:rPr>
              <a:t>N</a:t>
            </a:r>
            <a:r>
              <a:rPr lang="ja-JP" altLang="en-US" sz="2400" dirty="0">
                <a:latin typeface="Times New Roman" panose="02020603050405020304" pitchFamily="18" charset="0"/>
              </a:rPr>
              <a:t>；</a:t>
            </a:r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②对应分析</a:t>
            </a:r>
            <a:r>
              <a:rPr lang="ja-JP" altLang="en-US" sz="2400" dirty="0">
                <a:latin typeface="Times New Roman" panose="02020603050405020304" pitchFamily="18" charset="0"/>
              </a:rPr>
              <a:t>表中</a:t>
            </a:r>
            <a:r>
              <a:rPr lang="en-US" altLang="ja-JP" sz="2400" dirty="0">
                <a:latin typeface="Times New Roman" panose="02020603050405020304" pitchFamily="18" charset="0"/>
              </a:rPr>
              <a:t>action(</a:t>
            </a:r>
            <a:r>
              <a:rPr lang="ja-JP" altLang="en-US" sz="2400" dirty="0">
                <a:latin typeface="Times New Roman" panose="02020603050405020304" pitchFamily="18" charset="0"/>
              </a:rPr>
              <a:t>Ｍ, </a:t>
            </a:r>
            <a:r>
              <a:rPr lang="en-US" altLang="ja-JP" sz="2400" dirty="0">
                <a:latin typeface="Times New Roman" panose="02020603050405020304" pitchFamily="18" charset="0"/>
              </a:rPr>
              <a:t>a)＝</a:t>
            </a:r>
            <a:r>
              <a:rPr lang="en-US" altLang="ja-JP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ja-JP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ja-JP" sz="2400" dirty="0">
                <a:latin typeface="Times New Roman" panose="02020603050405020304" pitchFamily="18" charset="0"/>
              </a:rPr>
              <a:t>(</a:t>
            </a:r>
            <a:r>
              <a:rPr lang="en-US" altLang="ja-JP" sz="2400" dirty="0" err="1">
                <a:latin typeface="Times New Roman" panose="02020603050405020304" pitchFamily="18" charset="0"/>
              </a:rPr>
              <a:t>a∈V</a:t>
            </a:r>
            <a:r>
              <a:rPr lang="en-US" altLang="ja-JP" sz="24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ja-JP" sz="2400" dirty="0">
                <a:latin typeface="Times New Roman" panose="02020603050405020304" pitchFamily="18" charset="0"/>
              </a:rPr>
              <a:t>)，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DFA</a:t>
            </a:r>
            <a:r>
              <a:rPr lang="ja-JP" altLang="en-US" sz="2400" dirty="0">
                <a:latin typeface="Times New Roman" panose="02020603050405020304" pitchFamily="18" charset="0"/>
              </a:rPr>
              <a:t>中，应对应于归约状态，该状态中的文法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产生式</a:t>
            </a:r>
            <a:r>
              <a:rPr lang="ja-JP" altLang="en-US" sz="2400" dirty="0">
                <a:latin typeface="Times New Roman" panose="02020603050405020304" pitchFamily="18" charset="0"/>
              </a:rPr>
              <a:t>编号为 </a:t>
            </a:r>
            <a:r>
              <a:rPr lang="en-US" altLang="ja-JP" sz="2400" dirty="0">
                <a:latin typeface="Times New Roman" panose="02020603050405020304" pitchFamily="18" charset="0"/>
              </a:rPr>
              <a:t>n </a:t>
            </a:r>
            <a:r>
              <a:rPr lang="ja-JP" altLang="en-US" sz="2400" dirty="0">
                <a:latin typeface="Times New Roman" panose="02020603050405020304" pitchFamily="18" charset="0"/>
              </a:rPr>
              <a:t>；</a:t>
            </a:r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③对</a:t>
            </a:r>
            <a:r>
              <a:rPr lang="ja-JP" altLang="en-US" sz="2400" dirty="0">
                <a:latin typeface="Times New Roman" panose="02020603050405020304" pitchFamily="18" charset="0"/>
              </a:rPr>
              <a:t>分析表中</a:t>
            </a:r>
            <a:r>
              <a:rPr lang="en-US" altLang="ja-JP" sz="2400" dirty="0">
                <a:latin typeface="Times New Roman" panose="02020603050405020304" pitchFamily="18" charset="0"/>
              </a:rPr>
              <a:t>GOTO( M</a:t>
            </a:r>
            <a:r>
              <a:rPr lang="ja-JP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ja-JP" sz="2400" dirty="0">
                <a:latin typeface="Times New Roman" panose="02020603050405020304" pitchFamily="18" charset="0"/>
              </a:rPr>
              <a:t>B)＝</a:t>
            </a:r>
            <a:r>
              <a:rPr lang="en-US" altLang="ja-JP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ja-JP" sz="2400" dirty="0">
                <a:latin typeface="Times New Roman" panose="02020603050405020304" pitchFamily="18" charset="0"/>
              </a:rPr>
              <a:t> (B∈ V</a:t>
            </a:r>
            <a:r>
              <a:rPr lang="en-US" altLang="ja-JP" sz="2400" baseline="-30000" dirty="0">
                <a:latin typeface="Times New Roman" panose="02020603050405020304" pitchFamily="18" charset="0"/>
              </a:rPr>
              <a:t>N</a:t>
            </a:r>
            <a:r>
              <a:rPr lang="en-US" altLang="ja-JP" sz="2400" dirty="0">
                <a:latin typeface="Times New Roman" panose="02020603050405020304" pitchFamily="18" charset="0"/>
              </a:rPr>
              <a:t>)，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en-US" altLang="ja-JP" sz="2400" dirty="0" smtClean="0">
                <a:latin typeface="Times New Roman" panose="02020603050405020304" pitchFamily="18" charset="0"/>
              </a:rPr>
              <a:t>DFA</a:t>
            </a:r>
            <a:r>
              <a:rPr lang="ja-JP" altLang="en-US" sz="2400" dirty="0">
                <a:latin typeface="Times New Roman" panose="02020603050405020304" pitchFamily="18" charset="0"/>
              </a:rPr>
              <a:t>中为从状态Ｍ出发，经过一条</a:t>
            </a:r>
            <a:r>
              <a:rPr lang="en-US" altLang="ja-JP" sz="2400" dirty="0">
                <a:latin typeface="Times New Roman" panose="02020603050405020304" pitchFamily="18" charset="0"/>
              </a:rPr>
              <a:t>B</a:t>
            </a:r>
            <a:r>
              <a:rPr lang="ja-JP" altLang="en-US" sz="2400" dirty="0">
                <a:latin typeface="Times New Roman" panose="02020603050405020304" pitchFamily="18" charset="0"/>
              </a:rPr>
              <a:t>弧到达状态 </a:t>
            </a:r>
            <a:r>
              <a:rPr lang="en-US" altLang="ja-JP" sz="2400" dirty="0">
                <a:latin typeface="Times New Roman" panose="02020603050405020304" pitchFamily="18" charset="0"/>
              </a:rPr>
              <a:t>N</a:t>
            </a:r>
            <a:r>
              <a:rPr lang="ja-JP" altLang="en-US" sz="2400" dirty="0">
                <a:latin typeface="Times New Roman" panose="02020603050405020304" pitchFamily="18" charset="0"/>
              </a:rPr>
              <a:t>；</a:t>
            </a:r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ja-JP" altLang="en-US" sz="2400" dirty="0" smtClean="0">
                <a:latin typeface="Times New Roman" panose="02020603050405020304" pitchFamily="18" charset="0"/>
              </a:rPr>
              <a:t>④对</a:t>
            </a:r>
            <a:r>
              <a:rPr lang="en-US" altLang="ja-JP" sz="2400" dirty="0">
                <a:latin typeface="Times New Roman" panose="02020603050405020304" pitchFamily="18" charset="0"/>
              </a:rPr>
              <a:t>action</a:t>
            </a:r>
            <a:r>
              <a:rPr lang="ja-JP" altLang="en-US" sz="2400" dirty="0">
                <a:latin typeface="Times New Roman" panose="02020603050405020304" pitchFamily="18" charset="0"/>
              </a:rPr>
              <a:t>表中的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ja-JP" sz="24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cc</a:t>
            </a:r>
            <a:r>
              <a:rPr lang="en-US" altLang="ja-JP" sz="2400" dirty="0">
                <a:latin typeface="Times New Roman" panose="02020603050405020304" pitchFamily="18" charset="0"/>
              </a:rPr>
              <a:t>”</a:t>
            </a:r>
            <a:r>
              <a:rPr lang="ja-JP" altLang="en-US" sz="2400" dirty="0">
                <a:latin typeface="Times New Roman" panose="02020603050405020304" pitchFamily="18" charset="0"/>
              </a:rPr>
              <a:t>即对应 </a:t>
            </a:r>
            <a:r>
              <a:rPr lang="en-US" altLang="ja-JP" sz="2400" dirty="0">
                <a:latin typeface="Times New Roman" panose="02020603050405020304" pitchFamily="18" charset="0"/>
              </a:rPr>
              <a:t>DFA </a:t>
            </a:r>
            <a:r>
              <a:rPr lang="ja-JP" altLang="en-US" sz="2400" dirty="0">
                <a:latin typeface="Times New Roman" panose="02020603050405020304" pitchFamily="18" charset="0"/>
              </a:rPr>
              <a:t>中的惟一</a:t>
            </a:r>
            <a:r>
              <a:rPr lang="ja-JP" altLang="en-US" sz="2400" dirty="0" smtClean="0">
                <a:latin typeface="Times New Roman" panose="02020603050405020304" pitchFamily="18" charset="0"/>
              </a:rPr>
              <a:t>终态</a:t>
            </a:r>
            <a:r>
              <a:rPr lang="ja-JP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400" b="1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构造</a:t>
            </a:r>
            <a:r>
              <a:rPr lang="en-US" altLang="zh-CN" sz="3400" b="1" dirty="0">
                <a:latin typeface="Times New Roman" panose="02020603050405020304" pitchFamily="18" charset="0"/>
              </a:rPr>
              <a:t>LR(0)</a:t>
            </a:r>
            <a:r>
              <a:rPr lang="zh-CN" altLang="en-US" sz="3400" b="1" dirty="0">
                <a:latin typeface="Times New Roman" panose="02020603050405020304" pitchFamily="18" charset="0"/>
              </a:rPr>
              <a:t>分析表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400" b="1" dirty="0" smtClean="0">
                <a:latin typeface="Times New Roman" panose="02020603050405020304" pitchFamily="18" charset="0"/>
              </a:rPr>
              <a:t>输入</a:t>
            </a:r>
            <a:r>
              <a:rPr lang="zh-CN" altLang="en-US" sz="3400" dirty="0">
                <a:latin typeface="Times New Roman" panose="02020603050405020304" pitchFamily="18" charset="0"/>
              </a:rPr>
              <a:t>：文法</a:t>
            </a:r>
            <a:r>
              <a:rPr lang="en-US" altLang="zh-CN" sz="3400" dirty="0">
                <a:latin typeface="Times New Roman" panose="02020603050405020304" pitchFamily="18" charset="0"/>
              </a:rPr>
              <a:t>G</a:t>
            </a:r>
            <a:r>
              <a:rPr lang="zh-CN" altLang="en-US" sz="3400" dirty="0">
                <a:latin typeface="Times New Roman" panose="02020603050405020304" pitchFamily="18" charset="0"/>
              </a:rPr>
              <a:t>和文法</a:t>
            </a:r>
            <a:r>
              <a:rPr lang="en-US" altLang="zh-CN" sz="3400" dirty="0">
                <a:latin typeface="Times New Roman" panose="02020603050405020304" pitchFamily="18" charset="0"/>
              </a:rPr>
              <a:t>G</a:t>
            </a:r>
            <a:r>
              <a:rPr lang="zh-CN" altLang="en-US" sz="3400" dirty="0">
                <a:latin typeface="Times New Roman" panose="02020603050405020304" pitchFamily="18" charset="0"/>
              </a:rPr>
              <a:t>的</a:t>
            </a:r>
            <a:r>
              <a:rPr lang="en-US" altLang="zh-CN" sz="3400" dirty="0">
                <a:latin typeface="Times New Roman" panose="02020603050405020304" pitchFamily="18" charset="0"/>
              </a:rPr>
              <a:t>LR(0)</a:t>
            </a:r>
            <a:r>
              <a:rPr lang="zh-CN" altLang="en-US" sz="3400" dirty="0">
                <a:latin typeface="Times New Roman" panose="02020603050405020304" pitchFamily="18" charset="0"/>
              </a:rPr>
              <a:t>项目集规范族 </a:t>
            </a:r>
            <a:r>
              <a:rPr lang="en-US" altLang="zh-CN" sz="3400" dirty="0">
                <a:latin typeface="Times New Roman" panose="02020603050405020304" pitchFamily="18" charset="0"/>
              </a:rPr>
              <a:t>C</a:t>
            </a:r>
            <a:r>
              <a:rPr lang="zh-CN" altLang="en-US" sz="3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400" dirty="0" smtClean="0">
                <a:latin typeface="Times New Roman" panose="02020603050405020304" pitchFamily="18" charset="0"/>
              </a:rPr>
              <a:t>GO</a:t>
            </a:r>
            <a:r>
              <a:rPr lang="zh-CN" altLang="en-US" sz="3400" dirty="0">
                <a:latin typeface="Times New Roman" panose="02020603050405020304" pitchFamily="18" charset="0"/>
              </a:rPr>
              <a:t>函数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400" b="1" dirty="0" smtClean="0">
                <a:latin typeface="Times New Roman" panose="02020603050405020304" pitchFamily="18" charset="0"/>
              </a:rPr>
              <a:t>输出</a:t>
            </a:r>
            <a:r>
              <a:rPr lang="zh-CN" altLang="en-US" sz="3400" dirty="0">
                <a:latin typeface="Times New Roman" panose="02020603050405020304" pitchFamily="18" charset="0"/>
              </a:rPr>
              <a:t>：文法</a:t>
            </a:r>
            <a:r>
              <a:rPr lang="en-US" altLang="zh-CN" sz="3400" dirty="0">
                <a:latin typeface="Times New Roman" panose="02020603050405020304" pitchFamily="18" charset="0"/>
              </a:rPr>
              <a:t>G</a:t>
            </a:r>
            <a:r>
              <a:rPr lang="zh-CN" altLang="en-US" sz="3400" dirty="0">
                <a:latin typeface="Times New Roman" panose="02020603050405020304" pitchFamily="18" charset="0"/>
              </a:rPr>
              <a:t>的</a:t>
            </a:r>
            <a:r>
              <a:rPr lang="en-US" altLang="zh-CN" sz="3400" dirty="0">
                <a:latin typeface="Times New Roman" panose="02020603050405020304" pitchFamily="18" charset="0"/>
              </a:rPr>
              <a:t>LR(0)</a:t>
            </a:r>
            <a:r>
              <a:rPr lang="zh-CN" altLang="en-US" sz="3400" dirty="0">
                <a:latin typeface="Times New Roman" panose="02020603050405020304" pitchFamily="18" charset="0"/>
              </a:rPr>
              <a:t>分析</a:t>
            </a:r>
            <a:r>
              <a:rPr lang="zh-CN" altLang="en-US" sz="3400" dirty="0" smtClean="0">
                <a:latin typeface="Times New Roman" panose="02020603050405020304" pitchFamily="18" charset="0"/>
              </a:rPr>
              <a:t>表</a:t>
            </a:r>
            <a:endParaRPr lang="en-US" altLang="zh-CN" sz="3400" dirty="0" smtClean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35000"/>
              </a:spcBef>
              <a:buNone/>
            </a:pPr>
            <a:r>
              <a:rPr lang="ja-JP" altLang="en-US" sz="3400" dirty="0">
                <a:latin typeface="Times New Roman" panose="02020603050405020304" pitchFamily="18" charset="0"/>
              </a:rPr>
              <a:t>设 </a:t>
            </a:r>
            <a:r>
              <a:rPr lang="en-US" altLang="ja-JP" sz="3400" dirty="0">
                <a:latin typeface="Times New Roman" panose="02020603050405020304" pitchFamily="18" charset="0"/>
              </a:rPr>
              <a:t>C</a:t>
            </a:r>
            <a:r>
              <a:rPr lang="ja-JP" altLang="en-US" sz="3400" dirty="0">
                <a:latin typeface="Times New Roman" panose="02020603050405020304" pitchFamily="18" charset="0"/>
              </a:rPr>
              <a:t>＝｛</a:t>
            </a:r>
            <a:r>
              <a:rPr lang="en-US" altLang="ja-JP" sz="3400" dirty="0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0</a:t>
            </a:r>
            <a:r>
              <a:rPr lang="en-US" altLang="ja-JP" sz="3400" dirty="0">
                <a:latin typeface="Times New Roman" panose="02020603050405020304" pitchFamily="18" charset="0"/>
              </a:rPr>
              <a:t>, I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1</a:t>
            </a:r>
            <a:r>
              <a:rPr lang="en-US" altLang="ja-JP" sz="3400" dirty="0">
                <a:latin typeface="Times New Roman" panose="02020603050405020304" pitchFamily="18" charset="0"/>
              </a:rPr>
              <a:t>，…，I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n</a:t>
            </a:r>
            <a:r>
              <a:rPr lang="en-US" altLang="ja-JP" sz="3400" dirty="0">
                <a:latin typeface="Times New Roman" panose="02020603050405020304" pitchFamily="18" charset="0"/>
              </a:rPr>
              <a:t>｝，</a:t>
            </a:r>
            <a:r>
              <a:rPr lang="ja-JP" altLang="en-US" sz="3400" dirty="0">
                <a:latin typeface="Times New Roman" panose="02020603050405020304" pitchFamily="18" charset="0"/>
              </a:rPr>
              <a:t>每个项目集 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</a:t>
            </a:r>
            <a:r>
              <a:rPr lang="ja-JP" altLang="en-US" sz="3400" dirty="0">
                <a:latin typeface="Times New Roman" panose="02020603050405020304" pitchFamily="18" charset="0"/>
              </a:rPr>
              <a:t>的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下标 </a:t>
            </a:r>
            <a:r>
              <a:rPr lang="en-US" altLang="ja-JP" sz="3400" dirty="0">
                <a:latin typeface="Times New Roman" panose="02020603050405020304" pitchFamily="18" charset="0"/>
              </a:rPr>
              <a:t>K</a:t>
            </a:r>
            <a:r>
              <a:rPr lang="ja-JP" altLang="en-US" sz="3400" dirty="0">
                <a:latin typeface="Times New Roman" panose="02020603050405020304" pitchFamily="18" charset="0"/>
              </a:rPr>
              <a:t>作为分析器的状态。</a:t>
            </a:r>
          </a:p>
          <a:p>
            <a:pPr marL="0" indent="0" algn="just">
              <a:lnSpc>
                <a:spcPct val="120000"/>
              </a:lnSpc>
              <a:spcBef>
                <a:spcPct val="35000"/>
              </a:spcBef>
              <a:buNone/>
            </a:pPr>
            <a:r>
              <a:rPr lang="ja-JP" altLang="en-US" sz="3400" dirty="0" smtClean="0">
                <a:latin typeface="Times New Roman" panose="02020603050405020304" pitchFamily="18" charset="0"/>
              </a:rPr>
              <a:t>①若</a:t>
            </a:r>
            <a:r>
              <a:rPr lang="en-US" altLang="ja-JP" sz="3400" dirty="0">
                <a:latin typeface="Times New Roman" panose="02020603050405020304" pitchFamily="18" charset="0"/>
              </a:rPr>
              <a:t>GO (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24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, </a:t>
            </a:r>
            <a:r>
              <a:rPr lang="en-US" altLang="ja-JP" sz="3400" dirty="0">
                <a:latin typeface="Times New Roman" panose="02020603050405020304" pitchFamily="18" charset="0"/>
              </a:rPr>
              <a:t>a)＝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j</a:t>
            </a:r>
            <a:r>
              <a:rPr lang="ja-JP" altLang="en-US" sz="3400" dirty="0">
                <a:latin typeface="Times New Roman" panose="02020603050405020304" pitchFamily="18" charset="0"/>
              </a:rPr>
              <a:t>且项目</a:t>
            </a:r>
            <a:r>
              <a:rPr lang="en-US" altLang="ja-JP" sz="3400" dirty="0">
                <a:latin typeface="Times New Roman" panose="02020603050405020304" pitchFamily="18" charset="0"/>
              </a:rPr>
              <a:t>A→ </a:t>
            </a:r>
            <a:r>
              <a:rPr lang="en-US" altLang="zh-CN" sz="34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ja-JP" sz="3400" dirty="0">
                <a:latin typeface="Times New Roman" panose="02020603050405020304" pitchFamily="18" charset="0"/>
              </a:rPr>
              <a:t>·aβ∈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</a:t>
            </a:r>
            <a:r>
              <a:rPr lang="en-US" altLang="ja-JP" sz="3400" dirty="0">
                <a:latin typeface="Times New Roman" panose="02020603050405020304" pitchFamily="18" charset="0"/>
              </a:rPr>
              <a:t>, </a:t>
            </a:r>
            <a:r>
              <a:rPr lang="ja-JP" altLang="en-US" sz="3400" dirty="0">
                <a:latin typeface="Times New Roman" panose="02020603050405020304" pitchFamily="18" charset="0"/>
              </a:rPr>
              <a:t>则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置</a:t>
            </a:r>
            <a:r>
              <a:rPr lang="en-US" altLang="ja-JP" sz="3400" dirty="0" smtClean="0">
                <a:latin typeface="Times New Roman" panose="02020603050405020304" pitchFamily="18" charset="0"/>
              </a:rPr>
              <a:t>action(K </a:t>
            </a:r>
            <a:r>
              <a:rPr lang="en-US" altLang="ja-JP" sz="3400" dirty="0">
                <a:latin typeface="Times New Roman" panose="02020603050405020304" pitchFamily="18" charset="0"/>
              </a:rPr>
              <a:t>, a)＝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S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</a:t>
            </a:r>
            <a:r>
              <a:rPr lang="en-US" altLang="ja-JP" sz="3400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3400" dirty="0" smtClean="0">
                <a:latin typeface="Times New Roman" panose="02020603050405020304" pitchFamily="18" charset="0"/>
              </a:rPr>
              <a:t>②若</a:t>
            </a:r>
            <a:r>
              <a:rPr lang="en-US" altLang="ja-JP" sz="3400" dirty="0">
                <a:latin typeface="Times New Roman" panose="02020603050405020304" pitchFamily="18" charset="0"/>
              </a:rPr>
              <a:t>GO (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dirty="0"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,</a:t>
            </a:r>
            <a:r>
              <a:rPr lang="en-US" altLang="ja-JP" sz="3400" dirty="0">
                <a:latin typeface="Times New Roman" panose="02020603050405020304" pitchFamily="18" charset="0"/>
              </a:rPr>
              <a:t>A)＝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</a:t>
            </a:r>
            <a:r>
              <a:rPr lang="en-US" altLang="ja-JP" sz="3400" dirty="0">
                <a:latin typeface="Times New Roman" panose="02020603050405020304" pitchFamily="18" charset="0"/>
              </a:rPr>
              <a:t>(A∈</a:t>
            </a:r>
            <a:r>
              <a:rPr lang="ja-JP" altLang="en-US" sz="3400" dirty="0">
                <a:latin typeface="Times New Roman" panose="02020603050405020304" pitchFamily="18" charset="0"/>
              </a:rPr>
              <a:t>Ｖ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N</a:t>
            </a:r>
            <a:r>
              <a:rPr lang="en-US" altLang="ja-JP" sz="3400" dirty="0">
                <a:latin typeface="Times New Roman" panose="02020603050405020304" pitchFamily="18" charset="0"/>
              </a:rPr>
              <a:t>)，</a:t>
            </a:r>
            <a:r>
              <a:rPr lang="ja-JP" altLang="en-US" sz="3400" dirty="0">
                <a:latin typeface="Times New Roman" panose="02020603050405020304" pitchFamily="18" charset="0"/>
              </a:rPr>
              <a:t>则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置</a:t>
            </a:r>
            <a:r>
              <a:rPr lang="en-US" altLang="ja-JP" sz="3400" dirty="0" smtClean="0">
                <a:latin typeface="Times New Roman" panose="02020603050405020304" pitchFamily="18" charset="0"/>
              </a:rPr>
              <a:t>GOTO(K，A</a:t>
            </a:r>
            <a:r>
              <a:rPr lang="en-US" altLang="ja-JP" sz="3400" dirty="0">
                <a:latin typeface="Times New Roman" panose="02020603050405020304" pitchFamily="18" charset="0"/>
              </a:rPr>
              <a:t>)＝j </a:t>
            </a:r>
            <a:r>
              <a:rPr lang="ja-JP" altLang="en-US" sz="3400" dirty="0">
                <a:latin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3400" dirty="0" smtClean="0">
                <a:latin typeface="Times New Roman" panose="02020603050405020304" pitchFamily="18" charset="0"/>
              </a:rPr>
              <a:t>③若</a:t>
            </a:r>
            <a:r>
              <a:rPr lang="en-US" altLang="ja-JP" sz="3400" dirty="0">
                <a:latin typeface="Times New Roman" panose="02020603050405020304" pitchFamily="18" charset="0"/>
              </a:rPr>
              <a:t>A→</a:t>
            </a:r>
            <a:r>
              <a:rPr lang="en-US" altLang="zh-CN" sz="34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ja-JP" sz="3400" dirty="0">
                <a:latin typeface="Times New Roman" panose="02020603050405020304" pitchFamily="18" charset="0"/>
              </a:rPr>
              <a:t>·∈</a:t>
            </a:r>
            <a:r>
              <a:rPr lang="en-US" altLang="ja-JP" sz="3400" dirty="0" err="1">
                <a:latin typeface="Times New Roman" panose="02020603050405020304" pitchFamily="18" charset="0"/>
              </a:rPr>
              <a:t>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dirty="0">
                <a:latin typeface="Times New Roman" panose="02020603050405020304" pitchFamily="18" charset="0"/>
              </a:rPr>
              <a:t>，</a:t>
            </a:r>
            <a:r>
              <a:rPr lang="ja-JP" altLang="en-US" sz="3400" dirty="0">
                <a:latin typeface="Times New Roman" panose="02020603050405020304" pitchFamily="18" charset="0"/>
              </a:rPr>
              <a:t>则对所有终结符</a:t>
            </a:r>
            <a:r>
              <a:rPr lang="en-US" altLang="ja-JP" sz="3400" dirty="0">
                <a:latin typeface="Times New Roman" panose="02020603050405020304" pitchFamily="18" charset="0"/>
              </a:rPr>
              <a:t>a</a:t>
            </a:r>
            <a:r>
              <a:rPr lang="ja-JP" altLang="en-US" sz="3400" dirty="0">
                <a:latin typeface="Times New Roman" panose="02020603050405020304" pitchFamily="18" charset="0"/>
              </a:rPr>
              <a:t>或结束符“＃”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，置</a:t>
            </a:r>
            <a:r>
              <a:rPr lang="en-US" altLang="ja-JP" sz="3400" dirty="0">
                <a:latin typeface="Times New Roman" panose="02020603050405020304" pitchFamily="18" charset="0"/>
              </a:rPr>
              <a:t>action(K , a)＝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r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ja-JP" sz="3400" baseline="-30000" dirty="0">
                <a:latin typeface="Times New Roman" panose="02020603050405020304" pitchFamily="18" charset="0"/>
              </a:rPr>
              <a:t> </a:t>
            </a:r>
            <a:r>
              <a:rPr lang="ja-JP" altLang="en-US" sz="3400" dirty="0">
                <a:latin typeface="Times New Roman" panose="02020603050405020304" pitchFamily="18" charset="0"/>
              </a:rPr>
              <a:t>或 </a:t>
            </a:r>
            <a:r>
              <a:rPr lang="en-US" altLang="ja-JP" sz="3400" dirty="0">
                <a:latin typeface="Times New Roman" panose="02020603050405020304" pitchFamily="18" charset="0"/>
              </a:rPr>
              <a:t>action(K , ＃)＝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r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ja-JP" sz="3400" dirty="0" smtClean="0">
                <a:latin typeface="Times New Roman" panose="02020603050405020304" pitchFamily="18" charset="0"/>
              </a:rPr>
              <a:t>。(</a:t>
            </a:r>
            <a:r>
              <a:rPr lang="ja-JP" altLang="en-US" sz="3400" dirty="0">
                <a:latin typeface="Times New Roman" panose="02020603050405020304" pitchFamily="18" charset="0"/>
              </a:rPr>
              <a:t>其中假设产生式</a:t>
            </a:r>
            <a:r>
              <a:rPr lang="en-US" altLang="ja-JP" sz="3400" dirty="0">
                <a:latin typeface="Times New Roman" panose="02020603050405020304" pitchFamily="18" charset="0"/>
              </a:rPr>
              <a:t>A→ </a:t>
            </a:r>
            <a:r>
              <a:rPr lang="en-US" altLang="zh-CN" sz="34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ja-JP" sz="3400" dirty="0">
                <a:latin typeface="Times New Roman" panose="02020603050405020304" pitchFamily="18" charset="0"/>
              </a:rPr>
              <a:t>·</a:t>
            </a:r>
            <a:r>
              <a:rPr lang="ja-JP" altLang="en-US" sz="3400" dirty="0">
                <a:latin typeface="Times New Roman" panose="02020603050405020304" pitchFamily="18" charset="0"/>
              </a:rPr>
              <a:t>是文法第 </a:t>
            </a:r>
            <a:r>
              <a:rPr lang="en-US" altLang="ja-JP" sz="3400" dirty="0">
                <a:latin typeface="Times New Roman" panose="02020603050405020304" pitchFamily="18" charset="0"/>
              </a:rPr>
              <a:t>j </a:t>
            </a:r>
            <a:r>
              <a:rPr lang="ja-JP" altLang="en-US" sz="3400" dirty="0">
                <a:latin typeface="Times New Roman" panose="02020603050405020304" pitchFamily="18" charset="0"/>
              </a:rPr>
              <a:t>个产生式)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3400" dirty="0" smtClean="0">
                <a:latin typeface="Times New Roman" panose="02020603050405020304" pitchFamily="18" charset="0"/>
              </a:rPr>
              <a:t>④若</a:t>
            </a:r>
            <a:r>
              <a:rPr lang="en-US" altLang="ja-JP" sz="3400" dirty="0">
                <a:latin typeface="Times New Roman" panose="02020603050405020304" pitchFamily="18" charset="0"/>
              </a:rPr>
              <a:t>S</a:t>
            </a:r>
            <a:r>
              <a:rPr lang="en-US" altLang="ja-JP" sz="34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3400" dirty="0">
                <a:latin typeface="Times New Roman" panose="02020603050405020304" pitchFamily="18" charset="0"/>
              </a:rPr>
              <a:t> → </a:t>
            </a:r>
            <a:r>
              <a:rPr lang="en-US" altLang="ja-JP" sz="3400" dirty="0" err="1">
                <a:latin typeface="Times New Roman" panose="02020603050405020304" pitchFamily="18" charset="0"/>
              </a:rPr>
              <a:t>S∈I</a:t>
            </a:r>
            <a:r>
              <a:rPr lang="en-US" altLang="ja-JP" sz="34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ja-JP" sz="3400" dirty="0">
                <a:latin typeface="Times New Roman" panose="02020603050405020304" pitchFamily="18" charset="0"/>
              </a:rPr>
              <a:t>，</a:t>
            </a:r>
            <a:r>
              <a:rPr lang="ja-JP" altLang="en-US" sz="3400" dirty="0">
                <a:latin typeface="Times New Roman" panose="02020603050405020304" pitchFamily="18" charset="0"/>
              </a:rPr>
              <a:t>则置</a:t>
            </a:r>
            <a:r>
              <a:rPr lang="en-US" altLang="ja-JP" sz="3400" dirty="0">
                <a:latin typeface="Times New Roman" panose="02020603050405020304" pitchFamily="18" charset="0"/>
              </a:rPr>
              <a:t>action(K , ＃)＝</a:t>
            </a:r>
            <a:r>
              <a:rPr lang="en-US" altLang="ja-JP" sz="3400" dirty="0" err="1">
                <a:latin typeface="Times New Roman" panose="02020603050405020304" pitchFamily="18" charset="0"/>
              </a:rPr>
              <a:t>acc</a:t>
            </a:r>
            <a:r>
              <a:rPr lang="en-US" altLang="ja-JP" sz="3400" dirty="0">
                <a:latin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3400" dirty="0" smtClean="0">
                <a:latin typeface="Times New Roman" panose="02020603050405020304" pitchFamily="18" charset="0"/>
              </a:rPr>
              <a:t>⑤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表</a:t>
            </a:r>
            <a:r>
              <a:rPr lang="ja-JP" altLang="en-US" sz="3400" dirty="0">
                <a:latin typeface="Times New Roman" panose="02020603050405020304" pitchFamily="18" charset="0"/>
              </a:rPr>
              <a:t>中空白置出错标志</a:t>
            </a:r>
            <a:r>
              <a:rPr lang="ja-JP" altLang="en-US" sz="3400" dirty="0" smtClean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6723" y="1705003"/>
            <a:ext cx="2829621" cy="400110"/>
          </a:xfrm>
          <a:prstGeom prst="rect">
            <a:avLst/>
          </a:prstGeom>
          <a:ln>
            <a:solidFill>
              <a:srgbClr val="7030A0"/>
            </a:solidFill>
            <a:prstDash val="lgDash"/>
          </a:ln>
        </p:spPr>
        <p:txBody>
          <a:bodyPr wrap="none">
            <a:spAutoFit/>
          </a:bodyPr>
          <a:lstStyle/>
          <a:p>
            <a:pPr algn="just"/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S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→A　　A→aA｜b</a:t>
            </a:r>
            <a:endParaRPr lang="ja-JP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6" y="2192086"/>
            <a:ext cx="6095262" cy="39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15" y="2489199"/>
            <a:ext cx="4916685" cy="2662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2" y="2489199"/>
            <a:ext cx="3993672" cy="26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4782" y="2797958"/>
            <a:ext cx="2159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:    A→aA | a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4782" y="3869396"/>
            <a:ext cx="2738967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sz="2400" dirty="0">
                <a:solidFill>
                  <a:schemeClr val="tx1"/>
                </a:solidFill>
              </a:rPr>
              <a:t>文法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ja-JP" altLang="en-US" sz="2400" dirty="0">
                <a:solidFill>
                  <a:schemeClr val="tx1"/>
                </a:solidFill>
              </a:rPr>
              <a:t>拓广为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G</a:t>
            </a:r>
            <a:r>
              <a:rPr lang="en-US" altLang="ja-JP" sz="2400" dirty="0">
                <a:solidFill>
                  <a:srgbClr val="C00000"/>
                </a:solidFill>
                <a:sym typeface="Symbol" panose="05050102010706020507" pitchFamily="18" charset="2"/>
              </a:rPr>
              <a:t></a:t>
            </a:r>
            <a:r>
              <a:rPr lang="en-US" altLang="ja-JP" sz="2400" dirty="0">
                <a:solidFill>
                  <a:srgbClr val="C00000"/>
                </a:solidFill>
              </a:rPr>
              <a:t> :   </a:t>
            </a:r>
            <a:r>
              <a:rPr lang="en-US" altLang="ja-JP" sz="2400" dirty="0" smtClean="0">
                <a:solidFill>
                  <a:srgbClr val="C00000"/>
                </a:solidFill>
              </a:rPr>
              <a:t>S</a:t>
            </a:r>
            <a:r>
              <a:rPr lang="en-US" altLang="ja-JP" sz="2400" dirty="0">
                <a:solidFill>
                  <a:srgbClr val="C00000"/>
                </a:solidFill>
                <a:sym typeface="Symbol" panose="05050102010706020507" pitchFamily="18" charset="2"/>
              </a:rPr>
              <a:t></a:t>
            </a:r>
            <a:r>
              <a:rPr lang="en-US" altLang="ja-JP" sz="2400" dirty="0">
                <a:solidFill>
                  <a:srgbClr val="C00000"/>
                </a:solidFill>
              </a:rPr>
              <a:t> →A </a:t>
            </a:r>
            <a:r>
              <a:rPr lang="en-US" altLang="ja-JP" sz="2400" dirty="0" smtClean="0">
                <a:solidFill>
                  <a:srgbClr val="C00000"/>
                </a:solidFill>
              </a:rPr>
              <a:t>  </a:t>
            </a:r>
            <a:r>
              <a:rPr lang="en-US" altLang="ja-JP" sz="2400" dirty="0">
                <a:solidFill>
                  <a:srgbClr val="C00000"/>
                </a:solidFill>
              </a:rPr>
              <a:t>	  ①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         A</a:t>
            </a:r>
            <a:r>
              <a:rPr lang="en-US" altLang="ja-JP" sz="2400" dirty="0">
                <a:solidFill>
                  <a:srgbClr val="C00000"/>
                </a:solidFill>
              </a:rPr>
              <a:t>→aA  	  ②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         A</a:t>
            </a:r>
            <a:r>
              <a:rPr lang="en-US" altLang="ja-JP" sz="2400" dirty="0">
                <a:solidFill>
                  <a:srgbClr val="C00000"/>
                </a:solidFill>
              </a:rPr>
              <a:t>→a   	  </a:t>
            </a:r>
            <a:r>
              <a:rPr lang="en-US" altLang="ja-JP" sz="2400" dirty="0" smtClean="0">
                <a:solidFill>
                  <a:srgbClr val="C00000"/>
                </a:solidFill>
              </a:rPr>
              <a:t>③</a:t>
            </a:r>
            <a:endParaRPr lang="en-US" altLang="ja-JP" sz="24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79" y="1445492"/>
            <a:ext cx="3286178" cy="251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20" y="3994987"/>
            <a:ext cx="3305296" cy="2484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9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1649700"/>
            <a:ext cx="7200900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在识别活前缀的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DFA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某一状态中，若既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含有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圆点不在最后的移进项目，又含有圆点在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最后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的归约项目，则称该项目集存在</a:t>
            </a:r>
            <a:r>
              <a:rPr lang="zh-CN" altLang="en-US" sz="28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移进－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冲突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。若含有两个或两个以上圆点在最后的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项目，则称该项目集存在</a:t>
            </a:r>
            <a:r>
              <a:rPr lang="zh-CN" altLang="en-US" sz="28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归约－归约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冲突。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33" y="4479538"/>
            <a:ext cx="6754257" cy="12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4782" y="2797958"/>
            <a:ext cx="2159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:    A→aA | a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4782" y="3869396"/>
            <a:ext cx="2738967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sz="2400" dirty="0">
                <a:solidFill>
                  <a:schemeClr val="tx1"/>
                </a:solidFill>
              </a:rPr>
              <a:t>文法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ja-JP" altLang="en-US" sz="2400" dirty="0">
                <a:solidFill>
                  <a:schemeClr val="tx1"/>
                </a:solidFill>
              </a:rPr>
              <a:t>拓广为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G</a:t>
            </a:r>
            <a:r>
              <a:rPr lang="en-US" altLang="ja-JP" sz="2400" dirty="0">
                <a:solidFill>
                  <a:srgbClr val="C00000"/>
                </a:solidFill>
                <a:sym typeface="Symbol" panose="05050102010706020507" pitchFamily="18" charset="2"/>
              </a:rPr>
              <a:t></a:t>
            </a:r>
            <a:r>
              <a:rPr lang="en-US" altLang="ja-JP" sz="2400" dirty="0">
                <a:solidFill>
                  <a:srgbClr val="C00000"/>
                </a:solidFill>
              </a:rPr>
              <a:t> :   </a:t>
            </a:r>
            <a:r>
              <a:rPr lang="en-US" altLang="ja-JP" sz="2400" dirty="0" smtClean="0">
                <a:solidFill>
                  <a:srgbClr val="C00000"/>
                </a:solidFill>
              </a:rPr>
              <a:t>S</a:t>
            </a:r>
            <a:r>
              <a:rPr lang="en-US" altLang="ja-JP" sz="2400" dirty="0">
                <a:solidFill>
                  <a:srgbClr val="C00000"/>
                </a:solidFill>
                <a:sym typeface="Symbol" panose="05050102010706020507" pitchFamily="18" charset="2"/>
              </a:rPr>
              <a:t></a:t>
            </a:r>
            <a:r>
              <a:rPr lang="en-US" altLang="ja-JP" sz="2400" dirty="0">
                <a:solidFill>
                  <a:srgbClr val="C00000"/>
                </a:solidFill>
              </a:rPr>
              <a:t> →A </a:t>
            </a:r>
            <a:r>
              <a:rPr lang="en-US" altLang="ja-JP" sz="2400" dirty="0" smtClean="0">
                <a:solidFill>
                  <a:srgbClr val="C00000"/>
                </a:solidFill>
              </a:rPr>
              <a:t>  </a:t>
            </a:r>
            <a:r>
              <a:rPr lang="en-US" altLang="ja-JP" sz="2400" dirty="0">
                <a:solidFill>
                  <a:srgbClr val="C00000"/>
                </a:solidFill>
              </a:rPr>
              <a:t>	  ①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         A</a:t>
            </a:r>
            <a:r>
              <a:rPr lang="en-US" altLang="ja-JP" sz="2400" dirty="0">
                <a:solidFill>
                  <a:srgbClr val="C00000"/>
                </a:solidFill>
              </a:rPr>
              <a:t>→aA  	  ②</a:t>
            </a:r>
          </a:p>
          <a:p>
            <a:pPr algn="just"/>
            <a:r>
              <a:rPr lang="en-US" altLang="ja-JP" sz="2400" dirty="0" smtClean="0">
                <a:solidFill>
                  <a:srgbClr val="C00000"/>
                </a:solidFill>
              </a:rPr>
              <a:t>         A</a:t>
            </a:r>
            <a:r>
              <a:rPr lang="en-US" altLang="ja-JP" sz="2400" dirty="0">
                <a:solidFill>
                  <a:srgbClr val="C00000"/>
                </a:solidFill>
              </a:rPr>
              <a:t>→a   	  </a:t>
            </a:r>
            <a:r>
              <a:rPr lang="en-US" altLang="ja-JP" sz="2400" dirty="0" smtClean="0">
                <a:solidFill>
                  <a:srgbClr val="C00000"/>
                </a:solidFill>
              </a:rPr>
              <a:t>③</a:t>
            </a:r>
            <a:endParaRPr lang="en-US" altLang="ja-JP" sz="24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79" y="1445492"/>
            <a:ext cx="3286178" cy="251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20" y="3994987"/>
            <a:ext cx="3305296" cy="2484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4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</a:t>
            </a:r>
            <a:r>
              <a:rPr lang="en-US" altLang="zh-CN" dirty="0"/>
              <a:t>LR(0)</a:t>
            </a:r>
            <a:r>
              <a:rPr lang="zh-CN" altLang="en-US" dirty="0"/>
              <a:t>分析：实现思想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0" y="1649700"/>
            <a:ext cx="7200900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在识别活前缀的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DFA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某一状态中，若既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含有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圆点不在最后的移进项目，又含有圆点在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最后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的归约项目，则称该项目集存在</a:t>
            </a:r>
            <a:r>
              <a:rPr lang="zh-CN" altLang="en-US" sz="28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移进－</a:t>
            </a:r>
            <a:r>
              <a:rPr lang="zh-CN" altLang="en-US" sz="2800" dirty="0" smtClean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冲突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。若含有两个或两个以上圆点在最后的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项目，则称该项目集存在</a:t>
            </a:r>
            <a:r>
              <a:rPr lang="zh-CN" altLang="en-US" sz="28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归约－归约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冲突。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33" y="4479538"/>
            <a:ext cx="6754257" cy="12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自下而上分析：移进</a:t>
            </a:r>
            <a:r>
              <a:rPr lang="en-US" altLang="zh-CN" dirty="0"/>
              <a:t>-</a:t>
            </a:r>
            <a:r>
              <a:rPr lang="zh-CN" altLang="en-US" dirty="0"/>
              <a:t>规约分析示例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8031" y="1381797"/>
            <a:ext cx="7539759" cy="48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S=&gt; </a:t>
            </a:r>
            <a:r>
              <a:rPr lang="en-US" altLang="ja-JP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u="sng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078686" y="1782925"/>
            <a:ext cx="6016625" cy="466725"/>
            <a:chOff x="1140" y="806"/>
            <a:chExt cx="3790" cy="294"/>
          </a:xfrm>
        </p:grpSpPr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4366" y="806"/>
              <a:ext cx="56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方正舒体" panose="02010601030101010101" pitchFamily="2" charset="-122"/>
                </a:rPr>
                <a:t>①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1140" y="823"/>
              <a:ext cx="56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方正舒体" panose="02010601030101010101" pitchFamily="2" charset="-122"/>
                </a:rPr>
                <a:t>④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48"/>
            <p:cNvSpPr txBox="1">
              <a:spLocks noChangeArrowheads="1"/>
            </p:cNvSpPr>
            <p:nvPr/>
          </p:nvSpPr>
          <p:spPr bwMode="auto">
            <a:xfrm>
              <a:off x="2314" y="811"/>
              <a:ext cx="42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方正舒体" panose="02010601030101010101" pitchFamily="2" charset="-122"/>
                </a:rPr>
                <a:t>③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49"/>
            <p:cNvSpPr txBox="1">
              <a:spLocks noChangeArrowheads="1"/>
            </p:cNvSpPr>
            <p:nvPr/>
          </p:nvSpPr>
          <p:spPr bwMode="auto">
            <a:xfrm>
              <a:off x="3268" y="822"/>
              <a:ext cx="56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方正舒体" panose="02010601030101010101" pitchFamily="2" charset="-122"/>
                </a:rPr>
                <a:t>②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491561" y="3529012"/>
            <a:ext cx="1633538" cy="3322638"/>
            <a:chOff x="1848" y="2148"/>
            <a:chExt cx="1029" cy="2093"/>
          </a:xfrm>
        </p:grpSpPr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1848" y="2148"/>
              <a:ext cx="1029" cy="1788"/>
              <a:chOff x="1848" y="2148"/>
              <a:chExt cx="1029" cy="1788"/>
            </a:xfrm>
          </p:grpSpPr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1848" y="2148"/>
                <a:ext cx="1027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4" name="Line 29"/>
              <p:cNvSpPr>
                <a:spLocks noChangeShapeType="1"/>
              </p:cNvSpPr>
              <p:nvPr/>
            </p:nvSpPr>
            <p:spPr bwMode="auto">
              <a:xfrm>
                <a:off x="1848" y="3137"/>
                <a:ext cx="463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>
                <a:off x="1848" y="2148"/>
                <a:ext cx="0" cy="989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>
                <a:off x="2311" y="3137"/>
                <a:ext cx="0" cy="799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2311" y="3936"/>
                <a:ext cx="542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 flipV="1">
                <a:off x="2877" y="2148"/>
                <a:ext cx="0" cy="178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</p:grp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2436" y="3936"/>
              <a:ext cx="381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</a:t>
              </a:r>
            </a:p>
          </p:txBody>
        </p:sp>
      </p:grpSp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5377511" y="3476625"/>
            <a:ext cx="533400" cy="3351212"/>
            <a:chOff x="3036" y="2115"/>
            <a:chExt cx="336" cy="2111"/>
          </a:xfrm>
        </p:grpSpPr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072" y="2115"/>
              <a:ext cx="300" cy="1821"/>
            </a:xfrm>
            <a:prstGeom prst="rect">
              <a:avLst/>
            </a:prstGeom>
            <a:noFill/>
            <a:ln w="38100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3036" y="3921"/>
              <a:ext cx="33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</a:t>
              </a: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996261" y="5738812"/>
            <a:ext cx="36957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    d    e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45"/>
          <p:cNvGrpSpPr>
            <a:grpSpLocks/>
          </p:cNvGrpSpPr>
          <p:nvPr/>
        </p:nvGrpSpPr>
        <p:grpSpPr bwMode="auto">
          <a:xfrm>
            <a:off x="3491561" y="4614862"/>
            <a:ext cx="533400" cy="1123950"/>
            <a:chOff x="2268" y="2808"/>
            <a:chExt cx="336" cy="708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436" y="3192"/>
              <a:ext cx="0" cy="324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268" y="2808"/>
              <a:ext cx="33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434661" y="3529012"/>
            <a:ext cx="476250" cy="2209800"/>
            <a:chOff x="3492" y="2124"/>
            <a:chExt cx="300" cy="1392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36" y="2532"/>
              <a:ext cx="0" cy="984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492" y="2124"/>
              <a:ext cx="30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3777311" y="3529012"/>
            <a:ext cx="1238250" cy="2209800"/>
            <a:chOff x="2448" y="2124"/>
            <a:chExt cx="780" cy="1392"/>
          </a:xfrm>
        </p:grpSpPr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2820" y="2532"/>
              <a:ext cx="0" cy="984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916" y="2532"/>
              <a:ext cx="312" cy="984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2448" y="2532"/>
              <a:ext cx="283" cy="299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604" y="2124"/>
              <a:ext cx="4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4" name="Group 39"/>
          <p:cNvGrpSpPr>
            <a:grpSpLocks/>
          </p:cNvGrpSpPr>
          <p:nvPr/>
        </p:nvGrpSpPr>
        <p:grpSpPr bwMode="auto">
          <a:xfrm>
            <a:off x="3491561" y="4651375"/>
            <a:ext cx="533400" cy="2200275"/>
            <a:chOff x="1848" y="2855"/>
            <a:chExt cx="336" cy="1386"/>
          </a:xfrm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1848" y="2855"/>
              <a:ext cx="336" cy="1081"/>
            </a:xfrm>
            <a:prstGeom prst="rect">
              <a:avLst/>
            </a:prstGeom>
            <a:noFill/>
            <a:ln w="38100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860" y="3936"/>
              <a:ext cx="29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</a:t>
              </a:r>
              <a:endParaRPr lang="zh-CN" altLang="en-U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3007374" y="2100262"/>
            <a:ext cx="3646487" cy="4181475"/>
            <a:chOff x="1963" y="1224"/>
            <a:chExt cx="2297" cy="2634"/>
          </a:xfrm>
        </p:grpSpPr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916" y="1224"/>
              <a:ext cx="31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39" name="Group 59"/>
            <p:cNvGrpSpPr>
              <a:grpSpLocks/>
            </p:cNvGrpSpPr>
            <p:nvPr/>
          </p:nvGrpSpPr>
          <p:grpSpPr bwMode="auto">
            <a:xfrm>
              <a:off x="1963" y="1529"/>
              <a:ext cx="2297" cy="2329"/>
              <a:chOff x="1963" y="1529"/>
              <a:chExt cx="2297" cy="2329"/>
            </a:xfrm>
          </p:grpSpPr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088" y="1932"/>
                <a:ext cx="0" cy="15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V="1">
                <a:off x="4020" y="1999"/>
                <a:ext cx="0" cy="15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V="1">
                <a:off x="2088" y="1529"/>
                <a:ext cx="828" cy="4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3228" y="1529"/>
                <a:ext cx="792" cy="4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 flipV="1">
                <a:off x="2820" y="1565"/>
                <a:ext cx="218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3132" y="1565"/>
                <a:ext cx="432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6" name="Text Box 50"/>
              <p:cNvSpPr txBox="1">
                <a:spLocks noChangeArrowheads="1"/>
              </p:cNvSpPr>
              <p:nvPr/>
            </p:nvSpPr>
            <p:spPr bwMode="auto">
              <a:xfrm>
                <a:off x="3696" y="1541"/>
                <a:ext cx="56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10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CC99FF"/>
                  </a:buClr>
                  <a:buSzTx/>
                  <a:buFont typeface="Monotype Sorts" pitchFamily="2" charset="2"/>
                  <a:buNone/>
                </a:pPr>
                <a:r>
                  <a:rPr lang="zh-CN" alt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方正舒体" panose="02010601030101010101" pitchFamily="2" charset="-122"/>
                  </a:rPr>
                  <a:t>④</a:t>
                </a: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Line 54"/>
              <p:cNvSpPr>
                <a:spLocks noChangeShapeType="1"/>
              </p:cNvSpPr>
              <p:nvPr/>
            </p:nvSpPr>
            <p:spPr bwMode="auto">
              <a:xfrm>
                <a:off x="1963" y="3858"/>
                <a:ext cx="2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3919" y="3852"/>
                <a:ext cx="2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>
                <a:off x="2714" y="2453"/>
                <a:ext cx="2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  <p:sp>
            <p:nvSpPr>
              <p:cNvPr id="50" name="Line 57"/>
              <p:cNvSpPr>
                <a:spLocks noChangeShapeType="1"/>
              </p:cNvSpPr>
              <p:nvPr/>
            </p:nvSpPr>
            <p:spPr bwMode="auto">
              <a:xfrm>
                <a:off x="3540" y="2429"/>
                <a:ext cx="2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82800" bIns="10800"/>
              <a:lstStyle/>
              <a:p>
                <a:endParaRPr lang="zh-CN" altLang="en-US"/>
              </a:p>
            </p:txBody>
          </p:sp>
        </p:grp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6" y="2568063"/>
            <a:ext cx="1752457" cy="1817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64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</a:rPr>
              <a:t>SLR(1)</a:t>
            </a:r>
            <a:r>
              <a:rPr lang="zh-CN" altLang="en-US" dirty="0" smtClean="0">
                <a:latin typeface="Times New Roman" panose="02020603050405020304" pitchFamily="18" charset="0"/>
              </a:rPr>
              <a:t>分析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550" y="1719406"/>
            <a:ext cx="7331942" cy="175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300"/>
              </a:lnSpc>
              <a:buClr>
                <a:srgbClr val="FFFF00"/>
              </a:buClr>
              <a:buSzPct val="110000"/>
            </a:pPr>
            <a:r>
              <a:rPr lang="en-US" altLang="zh-CN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LR(0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分析表构造算法对含有归约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项目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·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的项目集</a:t>
            </a:r>
            <a:r>
              <a:rPr lang="en-US" altLang="zh-CN" sz="2400" dirty="0">
                <a:solidFill>
                  <a:schemeClr val="tx1"/>
                </a:solidFill>
              </a:rPr>
              <a:t>I</a:t>
            </a:r>
            <a:r>
              <a:rPr lang="en-US" altLang="zh-CN" sz="2400" baseline="-18000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不管当前输入符号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为何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，皆把</a:t>
            </a:r>
            <a:r>
              <a:rPr lang="en-US" altLang="zh-CN" sz="2400" dirty="0">
                <a:solidFill>
                  <a:schemeClr val="tx1"/>
                </a:solidFill>
              </a:rPr>
              <a:t>action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子表相应于状态</a:t>
            </a:r>
            <a:r>
              <a:rPr lang="en-US" altLang="zh-CN" sz="2400" dirty="0">
                <a:solidFill>
                  <a:schemeClr val="tx1"/>
                </a:solidFill>
              </a:rPr>
              <a:t>I</a:t>
            </a:r>
            <a:r>
              <a:rPr lang="en-US" altLang="zh-CN" sz="2400" baseline="-180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的那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一行的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诸元素都指定为 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baseline="-2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zh-CN" altLang="en-US" sz="2400" dirty="0">
                <a:solidFill>
                  <a:schemeClr val="tx1"/>
                </a:solidFill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</a:rPr>
              <a:t>j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为产生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式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·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的编号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63" y="3654645"/>
            <a:ext cx="5926282" cy="18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653" y="1309441"/>
            <a:ext cx="82480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上下文无关文法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G，S</a:t>
            </a:r>
            <a:r>
              <a:rPr lang="zh-CN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是文法的开始</a:t>
            </a:r>
            <a:r>
              <a:rPr lang="zh-CN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符号，</a:t>
            </a:r>
            <a:r>
              <a:rPr lang="zh-CN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对于文法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的任何非终结符</a:t>
            </a:r>
            <a:r>
              <a:rPr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ts val="32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FOLLOW(A)＝｛a| S=&gt;…Aa…，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a∈V</a:t>
            </a:r>
            <a:r>
              <a:rPr lang="en-US" altLang="zh-CN" sz="2000" baseline="-30000" dirty="0" err="1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　</a:t>
            </a:r>
            <a:endParaRPr lang="en-US" altLang="ja-JP" sz="20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ja-JP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S=&gt; 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A，</a:t>
            </a: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则令＃∈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FOLLOW(A</a:t>
            </a:r>
            <a:r>
              <a:rPr lang="en-US" altLang="ja-JP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)。</a:t>
            </a:r>
          </a:p>
          <a:p>
            <a:pPr algn="just">
              <a:lnSpc>
                <a:spcPts val="3200"/>
              </a:lnSpc>
            </a:pP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对含有冲突的项目集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000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000" baseline="-3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ts val="3200"/>
              </a:lnSpc>
            </a:pP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 I</a:t>
            </a:r>
            <a:r>
              <a:rPr lang="en-US" altLang="ja-JP" sz="2000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=｛X→</a:t>
            </a:r>
            <a:r>
              <a:rPr lang="el-GR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·bβ，A→ </a:t>
            </a:r>
            <a:r>
              <a:rPr lang="el-GR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·， B </a:t>
            </a: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→ </a:t>
            </a:r>
            <a:r>
              <a:rPr lang="el-GR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·｝</a:t>
            </a:r>
          </a:p>
          <a:p>
            <a:pPr algn="just">
              <a:lnSpc>
                <a:spcPts val="3200"/>
              </a:lnSpc>
            </a:pP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考察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FOLLOW(A)，FOLLOW(B</a:t>
            </a: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)及｛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ja-JP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｝，</a:t>
            </a: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ja-JP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FOLLOW(A) </a:t>
            </a:r>
            <a:r>
              <a:rPr lang="en-US" altLang="ja-JP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∩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｛</a:t>
            </a:r>
            <a:r>
              <a:rPr lang="en-US" altLang="ja-JP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｝= </a:t>
            </a:r>
            <a:r>
              <a:rPr lang="ja-JP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ja-JP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FOLLOW(B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ja-JP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∩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｛</a:t>
            </a:r>
            <a:r>
              <a:rPr lang="en-US" altLang="ja-JP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｝= </a:t>
            </a:r>
            <a:r>
              <a:rPr lang="ja-JP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000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ja-JP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FOLLOW(A</a:t>
            </a:r>
            <a:r>
              <a:rPr lang="en-US" altLang="ja-JP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 ∩FOLLOW(B</a:t>
            </a:r>
            <a:r>
              <a:rPr lang="ja-JP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 = </a:t>
            </a:r>
            <a:r>
              <a:rPr lang="ja-JP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endParaRPr lang="ja-JP" altLang="en-US" sz="2000" dirty="0">
              <a:solidFill>
                <a:srgbClr val="C00000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ja-JP" altLang="en-US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对任何输入符号</a:t>
            </a:r>
            <a:r>
              <a:rPr lang="en-US" altLang="ja-JP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a：</a:t>
            </a:r>
          </a:p>
          <a:p>
            <a:pPr algn="just">
              <a:lnSpc>
                <a:spcPts val="3200"/>
              </a:lnSpc>
            </a:pPr>
            <a:r>
              <a:rPr lang="en-US" altLang="ja-JP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(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1) 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a＝ b 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时，置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action ( I</a:t>
            </a:r>
            <a:r>
              <a:rPr lang="en-US" altLang="ja-JP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baseline="-3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b)＝“</a:t>
            </a:r>
            <a:r>
              <a:rPr lang="ja-JP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移进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”；</a:t>
            </a:r>
          </a:p>
          <a:p>
            <a:pPr algn="just">
              <a:lnSpc>
                <a:spcPts val="3200"/>
              </a:lnSpc>
            </a:pPr>
            <a:r>
              <a:rPr lang="ja-JP" altLang="en-US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(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2) 当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a∈FOLLOW(A)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时，置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action (I</a:t>
            </a:r>
            <a:r>
              <a:rPr lang="en-US" altLang="ja-JP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baseline="-3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a)＝｛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按产生式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A→ </a:t>
            </a:r>
            <a:r>
              <a:rPr lang="el-GR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归约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｝；</a:t>
            </a:r>
          </a:p>
          <a:p>
            <a:pPr algn="just">
              <a:lnSpc>
                <a:spcPts val="3200"/>
              </a:lnSpc>
            </a:pPr>
            <a:r>
              <a:rPr lang="ja-JP" altLang="en-US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(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3) 当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a∈FOLLOW(B)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时，置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action (I</a:t>
            </a:r>
            <a:r>
              <a:rPr lang="en-US" altLang="ja-JP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,a)＝｛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按产生式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→ </a:t>
            </a:r>
            <a:r>
              <a:rPr lang="el-GR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归约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｝；</a:t>
            </a:r>
          </a:p>
          <a:p>
            <a:pPr algn="just">
              <a:lnSpc>
                <a:spcPts val="3200"/>
              </a:lnSpc>
            </a:pPr>
            <a:r>
              <a:rPr lang="ja-JP" altLang="en-US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(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4) 当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不属于上述三种情况时，置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action (I</a:t>
            </a:r>
            <a:r>
              <a:rPr lang="en-US" altLang="ja-JP" baseline="-2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baseline="-3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a)＝“</a:t>
            </a:r>
            <a:r>
              <a:rPr lang="en-US" altLang="ja-JP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error</a:t>
            </a:r>
            <a:r>
              <a:rPr lang="en-US" altLang="ja-JP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”。</a:t>
            </a:r>
            <a:endParaRPr lang="zh-CN" altLang="en-US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9535" y="1661326"/>
            <a:ext cx="7413337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设拓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广</a:t>
            </a: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文法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G’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</a:p>
          <a:p>
            <a:pPr algn="just"/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     S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’→A 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①             A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aA②             A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a③</a:t>
            </a:r>
            <a:endParaRPr lang="zh-CN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40" y="2705721"/>
            <a:ext cx="7781925" cy="3190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44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1950" y="1553441"/>
            <a:ext cx="813550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ja-JP" sz="2400" dirty="0" smtClean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sz="2400" baseline="-30000" dirty="0" smtClean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ja-JP" sz="2400" baseline="-300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ja-JP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｛</a:t>
            </a:r>
            <a:r>
              <a:rPr lang="en-US" altLang="ja-JP" sz="2400" dirty="0" err="1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A→a.A，A→.</a:t>
            </a:r>
            <a:r>
              <a:rPr lang="en-US" altLang="ja-JP" sz="2400" dirty="0" err="1">
                <a:solidFill>
                  <a:srgbClr val="FFC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dirty="0" err="1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| .</a:t>
            </a:r>
            <a:r>
              <a:rPr lang="en-US" altLang="ja-JP" sz="2400" dirty="0" err="1">
                <a:solidFill>
                  <a:srgbClr val="FFC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ja-JP" sz="2400" dirty="0" err="1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，A→a</a:t>
            </a:r>
            <a:r>
              <a:rPr lang="en-US" altLang="ja-JP" sz="2400" dirty="0" smtClean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.｝</a:t>
            </a:r>
            <a:r>
              <a:rPr lang="zh-CN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SLR(1)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，有：</a:t>
            </a:r>
            <a:endParaRPr lang="ja-JP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ja-JP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FOLLOW(A)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∩｛a｝＝</a:t>
            </a:r>
            <a:r>
              <a:rPr lang="en-US" altLang="ja-JP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｛#｝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∩｛a｝＝ </a:t>
            </a:r>
            <a:r>
              <a:rPr lang="ja-JP" altLang="en-US" sz="2400" dirty="0">
                <a:solidFill>
                  <a:srgbClr val="C00000"/>
                </a:solidFill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endParaRPr lang="en-US" altLang="ja-JP" sz="2400" dirty="0">
              <a:solidFill>
                <a:srgbClr val="C00000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冲突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可用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SLR(1)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方法得到解决，文法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ja-JP" sz="2400" dirty="0" smtClean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SLR(1</a:t>
            </a:r>
            <a:r>
              <a:rPr lang="en-US" altLang="ja-JP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ea typeface="仿宋_GB2312" panose="02010609030101010101" pitchFamily="49" charset="-122"/>
                <a:cs typeface="Times New Roman" panose="02020603050405020304" pitchFamily="18" charset="0"/>
              </a:rPr>
              <a:t>文法。</a:t>
            </a:r>
            <a:endParaRPr lang="zh-CN" altLang="en-US" sz="2400" dirty="0">
              <a:solidFill>
                <a:schemeClr val="tx1"/>
              </a:solidFill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2964873"/>
            <a:ext cx="4081396" cy="2288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178" y="2964873"/>
            <a:ext cx="3700809" cy="2288164"/>
          </a:xfrm>
          <a:prstGeom prst="rect">
            <a:avLst/>
          </a:prstGeom>
        </p:spPr>
      </p:pic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620492" y="5112960"/>
            <a:ext cx="4011613" cy="866494"/>
            <a:chOff x="816" y="3048"/>
            <a:chExt cx="2527" cy="1240"/>
          </a:xfrm>
        </p:grpSpPr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816" y="3624"/>
              <a:ext cx="2527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ja-JP" sz="2400">
                  <a:solidFill>
                    <a:srgbClr val="C00000"/>
                  </a:solidFill>
                  <a:cs typeface="Times New Roman" panose="02020603050405020304" pitchFamily="18" charset="0"/>
                </a:rPr>
                <a:t>FOLLOW(A)={ # }</a:t>
              </a:r>
              <a:endParaRPr lang="zh-CN" altLang="en-US" sz="2400">
                <a:solidFill>
                  <a:srgbClr val="C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 flipV="1">
              <a:off x="2112" y="3048"/>
              <a:ext cx="984" cy="576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4399513" y="3932505"/>
            <a:ext cx="650298" cy="406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自下而上分析：</a:t>
            </a:r>
            <a:r>
              <a:rPr lang="en-US" altLang="zh-CN" dirty="0">
                <a:latin typeface="Times New Roman" panose="02020603050405020304" pitchFamily="18" charset="0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550" y="2161856"/>
            <a:ext cx="7200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    按照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方法构造的文法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LR</a:t>
            </a:r>
            <a:r>
              <a:rPr lang="ja-JP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分析表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，如果每个入口不含多重定义，则称它为</a:t>
            </a:r>
            <a:r>
              <a:rPr lang="en-US" altLang="ja-JP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G</a:t>
            </a:r>
            <a:r>
              <a:rPr lang="ja-JP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的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分析表。具有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分析表的文法</a:t>
            </a:r>
            <a:r>
              <a:rPr lang="en-US" altLang="ja-JP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G</a:t>
            </a:r>
            <a:r>
              <a:rPr lang="ja-JP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称为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文法。使用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分析表的</a:t>
            </a:r>
            <a:r>
              <a:rPr lang="ja-JP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语法分析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器称作</a:t>
            </a:r>
            <a:r>
              <a:rPr lang="en-US" altLang="ja-JP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SLR(1)</a:t>
            </a:r>
            <a:r>
              <a:rPr lang="ja-JP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分析器。</a:t>
            </a:r>
            <a:endParaRPr lang="zh-CN" altLang="en-US" sz="2400" dirty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5" y="4146252"/>
            <a:ext cx="7304268" cy="12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自下而上分析：移进</a:t>
            </a:r>
            <a:r>
              <a:rPr lang="en-US" altLang="zh-CN" dirty="0"/>
              <a:t>-</a:t>
            </a:r>
            <a:r>
              <a:rPr lang="zh-CN" altLang="en-US" dirty="0"/>
              <a:t>规约分析示例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299441" y="1327150"/>
            <a:ext cx="7013575" cy="884238"/>
            <a:chOff x="324" y="516"/>
            <a:chExt cx="4418" cy="55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24" y="516"/>
              <a:ext cx="441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=&gt; </a:t>
              </a:r>
              <a:r>
                <a:rPr lang="en-US" altLang="ja-JP" sz="2800" u="sng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r>
                <a:rPr lang="ja-JP" altLang="en-US" sz="2800" u="sng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ｅ</a:t>
              </a:r>
              <a:r>
                <a:rPr lang="ja-JP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=&gt; 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</a:t>
              </a:r>
              <a:r>
                <a:rPr lang="en-US" altLang="ja-JP" sz="2800" u="sng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ja-JP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=&gt; 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ja-JP" sz="2800" u="sng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  <a:r>
                <a:rPr lang="en-US" altLang="ja-JP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=&gt; 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ja-JP" sz="2800" u="sng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ja-JP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bcde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560" y="842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554" y="842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22" y="842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3515" y="842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438400" y="5738812"/>
            <a:ext cx="36957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   b    c    d    </a:t>
            </a:r>
            <a:r>
              <a:rPr lang="en-US" altLang="ja-JP" sz="3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u="sng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2933700" y="4614862"/>
            <a:ext cx="533400" cy="1123950"/>
            <a:chOff x="1848" y="2832"/>
            <a:chExt cx="336" cy="708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016" y="3216"/>
              <a:ext cx="0" cy="3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848" y="2832"/>
              <a:ext cx="33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105400" y="4176712"/>
            <a:ext cx="0" cy="15621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876800" y="3529012"/>
            <a:ext cx="4762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u="sng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2647950" y="3224212"/>
            <a:ext cx="0" cy="24082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715000" y="3330575"/>
            <a:ext cx="0" cy="24082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981450" y="2081212"/>
            <a:ext cx="495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2647950" y="2584450"/>
            <a:ext cx="1314450" cy="639762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457700" y="2584450"/>
            <a:ext cx="1257300" cy="7461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3810000" y="2641600"/>
            <a:ext cx="346075" cy="8350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305300" y="2641600"/>
            <a:ext cx="685800" cy="8350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933700" y="5099050"/>
            <a:ext cx="533400" cy="1268412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76800" y="4013200"/>
            <a:ext cx="476250" cy="2281237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810000" y="4176712"/>
            <a:ext cx="0" cy="15621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962400" y="4176712"/>
            <a:ext cx="495300" cy="15621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3219450" y="4176712"/>
            <a:ext cx="449263" cy="474663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467100" y="3529012"/>
            <a:ext cx="7239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u="sng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933700" y="4013200"/>
            <a:ext cx="1633538" cy="2354262"/>
            <a:chOff x="1848" y="2148"/>
            <a:chExt cx="1029" cy="1788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848" y="2148"/>
              <a:ext cx="102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848" y="3137"/>
              <a:ext cx="463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848" y="2148"/>
              <a:ext cx="0" cy="989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311" y="3137"/>
              <a:ext cx="0" cy="799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311" y="3936"/>
              <a:ext cx="54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2877" y="2148"/>
              <a:ext cx="0" cy="1788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/>
            </a:p>
          </p:txBody>
        </p:sp>
      </p:grp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3181350" y="5224462"/>
            <a:ext cx="0" cy="51435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2152650" y="2660650"/>
            <a:ext cx="3962400" cy="4102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5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</a:t>
            </a:r>
            <a:r>
              <a:rPr lang="zh-CN" altLang="en-US" dirty="0" smtClean="0"/>
              <a:t>：相关概念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短语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直接短语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7600" y="2154554"/>
            <a:ext cx="72136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令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是一部文法，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的开始</a:t>
            </a: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符号，</a:t>
            </a: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</a:t>
            </a: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的一个句型，若有 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 =&gt; 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ja-JP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 =&gt; 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ja-JP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ja-JP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是句型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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的短语 。</a:t>
            </a:r>
            <a:endParaRPr lang="zh-CN" altLang="en-US" sz="24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3503036" y="2476497"/>
            <a:ext cx="47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5050268" y="2476497"/>
            <a:ext cx="47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</a:p>
        </p:txBody>
      </p:sp>
      <p:sp>
        <p:nvSpPr>
          <p:cNvPr id="7" name="矩形 6"/>
          <p:cNvSpPr/>
          <p:nvPr/>
        </p:nvSpPr>
        <p:spPr>
          <a:xfrm>
            <a:off x="1130008" y="4218949"/>
            <a:ext cx="720119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  <a:buClr>
                <a:srgbClr val="CC99FF"/>
              </a:buClr>
            </a:pP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令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是一部文法，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的开始符号, 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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的一个句型，若有 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 =&gt; 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ja-JP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 =&gt; 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ja-JP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,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是句型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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相对于</a:t>
            </a:r>
            <a:r>
              <a:rPr lang="en-US" altLang="ja-JP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直接</a:t>
            </a:r>
            <a:r>
              <a:rPr lang="ja-JP" altLang="en-US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短语 </a:t>
            </a:r>
            <a:r>
              <a:rPr lang="ja-JP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3264911" y="4545879"/>
            <a:ext cx="47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3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自下而上分析：相关概念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句柄</a:t>
            </a:r>
            <a:r>
              <a:rPr lang="zh-CN" altLang="en-US" dirty="0"/>
              <a:t>：一个句型的最左直接</a:t>
            </a:r>
            <a:r>
              <a:rPr lang="zh-CN" altLang="en-US" dirty="0" smtClean="0"/>
              <a:t>短语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971550" y="2501914"/>
            <a:ext cx="7387359" cy="3256276"/>
          </a:xfrm>
          <a:prstGeom prst="rect">
            <a:avLst/>
          </a:prstGeom>
          <a:gradFill rotWithShape="0">
            <a:gsLst>
              <a:gs pos="0">
                <a:srgbClr val="A4C1A4"/>
              </a:gs>
              <a:gs pos="50000">
                <a:srgbClr val="D9FFD9"/>
              </a:gs>
              <a:gs pos="100000">
                <a:srgbClr val="A4C1A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Tx/>
              <a:buFont typeface="MS Outlook" panose="05010100010000000000" pitchFamily="2" charset="2"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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S Outlook" panose="05010100010000000000" pitchFamily="2" charset="2"/>
              </a:rPr>
              <a:t>注意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S Outlook" panose="05010100010000000000" pitchFamily="2" charset="2"/>
              </a:rPr>
              <a:t>：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C99FF"/>
              </a:buClr>
              <a:buSzTx/>
              <a:buFont typeface="MS Outlook" panose="0501010001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*直接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短语一定是短语；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C99FF"/>
              </a:buClr>
              <a:buSzTx/>
              <a:buFont typeface="MS Outlook" panose="0501010001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*句柄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一定是直接短语且具有最左性；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C99FF"/>
              </a:buClr>
              <a:buSzTx/>
              <a:buFont typeface="MS Outlook" panose="0501010001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*句子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的句柄是语法树中最左子树的所有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叶节点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从左到右的排列或在句子的规范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推导序列</a:t>
            </a:r>
            <a:r>
              <a:rPr lang="zh-CN" altLang="en-US" sz="2400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MS Outlook" panose="05010100010000000000" pitchFamily="2" charset="2"/>
              </a:rPr>
              <a:t>中，最后使用的产生式的右部；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4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.4|58.2|35.4|2.6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.8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6|14.9|25.3|0.9|18.7|4.6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2.7|8.3|0.9|38.7|3.1|4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1.1|0.9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5.9|20.6|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8.1|19.4|5.4|20.8|1.9|19.1|1.3|12.4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|2.4|1.7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3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2.5|101.2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134.9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3160</Words>
  <Application>Microsoft Office PowerPoint</Application>
  <PresentationFormat>全屏显示(4:3)</PresentationFormat>
  <Paragraphs>537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Microsoft YaHei UI</vt:lpstr>
      <vt:lpstr>Monotype Sorts</vt:lpstr>
      <vt:lpstr>ＭＳ ゴシック</vt:lpstr>
      <vt:lpstr>MS Outlook</vt:lpstr>
      <vt:lpstr>方正舒体</vt:lpstr>
      <vt:lpstr>仿宋_GB2312</vt:lpstr>
      <vt:lpstr>黑体</vt:lpstr>
      <vt:lpstr>宋体</vt:lpstr>
      <vt:lpstr>幼圆</vt:lpstr>
      <vt:lpstr>Arial</vt:lpstr>
      <vt:lpstr>Book Antiqua</vt:lpstr>
      <vt:lpstr>Symbol</vt:lpstr>
      <vt:lpstr>Times New Roman</vt:lpstr>
      <vt:lpstr>Wingdings</vt:lpstr>
      <vt:lpstr>Wingdings 2</vt:lpstr>
      <vt:lpstr>Wingdings 3</vt:lpstr>
      <vt:lpstr>Diamond Grid 16x9</vt:lpstr>
      <vt:lpstr>编译原理与设计   北京理工大学 计算机学院</vt:lpstr>
      <vt:lpstr>语法分析：自下而上分析</vt:lpstr>
      <vt:lpstr>自下而上分析：概览</vt:lpstr>
      <vt:lpstr>自下而上分析：移进-规约分析示例</vt:lpstr>
      <vt:lpstr>自下而上分析：移进-规约分析示例</vt:lpstr>
      <vt:lpstr>自下而上分析：移进-规约分析示例</vt:lpstr>
      <vt:lpstr>自下而上分析：移进-规约分析示例</vt:lpstr>
      <vt:lpstr>自下而上分析：相关概念</vt:lpstr>
      <vt:lpstr>自下而上分析：相关概念</vt:lpstr>
      <vt:lpstr>自下而上分析：相关概念</vt:lpstr>
      <vt:lpstr>自下而上分析：相关概念</vt:lpstr>
      <vt:lpstr>自下而上分析：相关概念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自下而上分析：LR分析与LR分析器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自下而上分析：LR(0)分析：实现思想</vt:lpstr>
      <vt:lpstr>自下而上分析：SLR(1)分析</vt:lpstr>
      <vt:lpstr>自下而上分析：SLR(1)分析</vt:lpstr>
      <vt:lpstr>自下而上分析：SLR(1)分析</vt:lpstr>
      <vt:lpstr>自下而上分析：SLR(1)分析</vt:lpstr>
      <vt:lpstr>自下而上分析：SLR(1)分析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2015-12-02T12:30:39Z</dcterms:created>
  <dcterms:modified xsi:type="dcterms:W3CDTF">2021-02-21T16:12:59Z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