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-351367" y="11925299"/>
            <a:ext cx="24735369" cy="1223435"/>
          </a:xfrm>
          <a:prstGeom prst="rect">
            <a:avLst/>
          </a:prstGeom>
          <a:solidFill>
            <a:srgbClr val="21628E"/>
          </a:solidFill>
          <a:ln w="12700">
            <a:miter lim="400000"/>
          </a:ln>
        </p:spPr>
        <p:txBody>
          <a:bodyPr lIns="121917" tIns="121917" rIns="121917" bIns="121917" anchor="ctr"/>
          <a:lstStyle/>
          <a:p>
            <a:pPr algn="l" defTabSz="1219200">
              <a:defRPr sz="4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15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0436" y="12009966"/>
            <a:ext cx="3281710" cy="1384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178" y="12009966"/>
            <a:ext cx="1739822" cy="109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58840" y="11988799"/>
            <a:ext cx="2705306" cy="109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83251" y="11967632"/>
            <a:ext cx="1096889" cy="113876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itle Text"/>
          <p:cNvSpPr txBox="1"/>
          <p:nvPr>
            <p:ph type="title"/>
          </p:nvPr>
        </p:nvSpPr>
        <p:spPr>
          <a:xfrm>
            <a:off x="1325031" y="1955799"/>
            <a:ext cx="21700070" cy="1841503"/>
          </a:xfrm>
          <a:prstGeom prst="rect">
            <a:avLst/>
          </a:prstGeom>
        </p:spPr>
        <p:txBody>
          <a:bodyPr lIns="121917" tIns="121917" rIns="121917" bIns="121917" anchor="ctr"/>
          <a:lstStyle>
            <a:lvl1pPr defTabSz="1828800">
              <a:lnSpc>
                <a:spcPct val="90000"/>
              </a:lnSpc>
              <a:defRPr b="0" spc="0" sz="10600">
                <a:solidFill>
                  <a:srgbClr val="01405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1325031" y="3975098"/>
            <a:ext cx="21700070" cy="7772404"/>
          </a:xfrm>
          <a:prstGeom prst="rect">
            <a:avLst/>
          </a:prstGeom>
        </p:spPr>
        <p:txBody>
          <a:bodyPr lIns="121917" tIns="121917" rIns="121917" bIns="121917"/>
          <a:lstStyle>
            <a:lvl1pPr marL="457200" indent="-457200" defTabSz="1828800">
              <a:spcBef>
                <a:spcPts val="1800"/>
              </a:spcBef>
              <a:buSzPct val="100000"/>
              <a:buFont typeface="Arial"/>
              <a:defRPr sz="64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891539" indent="-548639" defTabSz="1828800">
              <a:spcBef>
                <a:spcPts val="1800"/>
              </a:spcBef>
              <a:buSzPct val="100000"/>
              <a:buFont typeface="Arial"/>
              <a:defRPr sz="64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indent="-685800" defTabSz="1828800">
              <a:spcBef>
                <a:spcPts val="1800"/>
              </a:spcBef>
              <a:buSzPct val="100000"/>
              <a:buFont typeface="Arial"/>
              <a:defRPr sz="64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12470" indent="-783770" defTabSz="1828800">
              <a:spcBef>
                <a:spcPts val="1800"/>
              </a:spcBef>
              <a:buSzPct val="100000"/>
              <a:buFont typeface="Arial"/>
              <a:defRPr sz="64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155370" indent="-783770" defTabSz="1828800">
              <a:spcBef>
                <a:spcPts val="1800"/>
              </a:spcBef>
              <a:buSzPct val="100000"/>
              <a:buFont typeface="Arial"/>
              <a:defRPr sz="64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23628951" y="13085232"/>
            <a:ext cx="623819" cy="637535"/>
          </a:xfrm>
          <a:prstGeom prst="rect">
            <a:avLst/>
          </a:prstGeom>
        </p:spPr>
        <p:txBody>
          <a:bodyPr lIns="121917" tIns="121917" rIns="121917" bIns="121917" anchor="t"/>
          <a:lstStyle>
            <a:lvl1pPr algn="r" defTabSz="1219200"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3479349" y="-269539"/>
            <a:ext cx="20028726" cy="1841507"/>
          </a:xfrm>
          <a:prstGeom prst="rect">
            <a:avLst/>
          </a:prstGeom>
        </p:spPr>
        <p:txBody>
          <a:bodyPr/>
          <a:lstStyle>
            <a:lvl1pPr algn="ctr">
              <a:defRPr b="1" sz="7400">
                <a:solidFill>
                  <a:srgbClr val="FFFFFF"/>
                </a:solidFill>
              </a:defRPr>
            </a:lvl1pPr>
          </a:lstStyle>
          <a:p>
            <a:pPr/>
            <a:r>
              <a:t>Question 1</a:t>
            </a:r>
          </a:p>
        </p:txBody>
      </p:sp>
      <p:sp>
        <p:nvSpPr>
          <p:cNvPr id="166" name="Date Placeholder 3"/>
          <p:cNvSpPr txBox="1"/>
          <p:nvPr/>
        </p:nvSpPr>
        <p:spPr>
          <a:xfrm>
            <a:off x="469508" y="13038666"/>
            <a:ext cx="3705865" cy="63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25/05/2021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330140" y="7518220"/>
            <a:ext cx="2845233" cy="3795635"/>
            <a:chOff x="0" y="0"/>
            <a:chExt cx="2845231" cy="3795634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6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9817" y="825415"/>
              <a:ext cx="2605598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Serology"/>
            <p:cNvSpPr txBox="1"/>
            <p:nvPr/>
          </p:nvSpPr>
          <p:spPr>
            <a:xfrm>
              <a:off x="446675" y="2928140"/>
              <a:ext cx="1662634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Serology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309706" y="7518220"/>
            <a:ext cx="2845233" cy="3795635"/>
            <a:chOff x="0" y="0"/>
            <a:chExt cx="2845231" cy="3795634"/>
          </a:xfrm>
        </p:grpSpPr>
        <p:pic>
          <p:nvPicPr>
            <p:cNvPr id="17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7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2107" y="821785"/>
              <a:ext cx="2605598" cy="207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" name="PCR-test"/>
            <p:cNvSpPr txBox="1"/>
            <p:nvPr/>
          </p:nvSpPr>
          <p:spPr>
            <a:xfrm>
              <a:off x="349267" y="3116035"/>
              <a:ext cx="1717143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PCR-test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3289272" y="7518220"/>
            <a:ext cx="2845233" cy="3795635"/>
            <a:chOff x="0" y="0"/>
            <a:chExt cx="2845231" cy="3795634"/>
          </a:xfrm>
        </p:grpSpPr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7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25248" b="0"/>
            <a:stretch>
              <a:fillRect/>
            </a:stretch>
          </p:blipFill>
          <p:spPr>
            <a:xfrm>
              <a:off x="92705" y="795315"/>
              <a:ext cx="2600125" cy="2392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RDT"/>
            <p:cNvSpPr txBox="1"/>
            <p:nvPr/>
          </p:nvSpPr>
          <p:spPr>
            <a:xfrm>
              <a:off x="983538" y="3227891"/>
              <a:ext cx="878155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RDT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19268837" y="7518220"/>
            <a:ext cx="2845233" cy="3795635"/>
            <a:chOff x="0" y="0"/>
            <a:chExt cx="2845232" cy="3795634"/>
          </a:xfrm>
        </p:grpSpPr>
        <p:pic>
          <p:nvPicPr>
            <p:cNvPr id="17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8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7541" t="0" r="8833" b="0"/>
            <a:stretch>
              <a:fillRect/>
            </a:stretch>
          </p:blipFill>
          <p:spPr>
            <a:xfrm>
              <a:off x="156210" y="884433"/>
              <a:ext cx="2591145" cy="2111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Spectrometry"/>
            <p:cNvSpPr txBox="1"/>
            <p:nvPr/>
          </p:nvSpPr>
          <p:spPr>
            <a:xfrm>
              <a:off x="241224" y="3068036"/>
              <a:ext cx="2604009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Spectrometry 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2366505" y="3394901"/>
            <a:ext cx="2957601" cy="2974696"/>
            <a:chOff x="0" y="0"/>
            <a:chExt cx="2957599" cy="2974695"/>
          </a:xfrm>
        </p:grpSpPr>
        <p:grpSp>
          <p:nvGrpSpPr>
            <p:cNvPr id="185" name="Group"/>
            <p:cNvGrpSpPr/>
            <p:nvPr/>
          </p:nvGrpSpPr>
          <p:grpSpPr>
            <a:xfrm>
              <a:off x="0" y="0"/>
              <a:ext cx="2705209" cy="2974696"/>
              <a:chOff x="0" y="0"/>
              <a:chExt cx="2705208" cy="2974695"/>
            </a:xfrm>
          </p:grpSpPr>
          <p:pic>
            <p:nvPicPr>
              <p:cNvPr id="183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2705209" cy="2974696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4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15308" t="6155" r="9405" b="0"/>
              <a:stretch>
                <a:fillRect/>
              </a:stretch>
            </p:blipFill>
            <p:spPr>
              <a:xfrm>
                <a:off x="90938" y="143382"/>
                <a:ext cx="2523289" cy="20968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6" name="www.forbes.com"/>
            <p:cNvSpPr txBox="1"/>
            <p:nvPr/>
          </p:nvSpPr>
          <p:spPr>
            <a:xfrm>
              <a:off x="906208" y="1993729"/>
              <a:ext cx="2051392" cy="269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www.forbes.com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8537026" y="3394901"/>
            <a:ext cx="2705210" cy="2974696"/>
            <a:chOff x="0" y="0"/>
            <a:chExt cx="2705208" cy="2974695"/>
          </a:xfrm>
        </p:grpSpPr>
        <p:pic>
          <p:nvPicPr>
            <p:cNvPr id="18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5832" y="199478"/>
              <a:ext cx="2493450" cy="16894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16448375" y="3394901"/>
            <a:ext cx="2705210" cy="2974696"/>
            <a:chOff x="0" y="0"/>
            <a:chExt cx="2705208" cy="2974695"/>
          </a:xfrm>
        </p:grpSpPr>
        <p:pic>
          <p:nvPicPr>
            <p:cNvPr id="19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0557" t="6824" r="0" b="0"/>
            <a:stretch>
              <a:fillRect/>
            </a:stretch>
          </p:blipFill>
          <p:spPr>
            <a:xfrm>
              <a:off x="120922" y="152222"/>
              <a:ext cx="2493073" cy="2081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agrilife.org"/>
            <p:cNvSpPr txBox="1"/>
            <p:nvPr/>
          </p:nvSpPr>
          <p:spPr>
            <a:xfrm>
              <a:off x="1232831" y="1927673"/>
              <a:ext cx="1381260" cy="393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agrilife.org</a:t>
              </a:r>
            </a:p>
          </p:txBody>
        </p:sp>
      </p:grpSp>
      <p:sp>
        <p:nvSpPr>
          <p:cNvPr id="195" name="TextBox 8"/>
          <p:cNvSpPr txBox="1"/>
          <p:nvPr/>
        </p:nvSpPr>
        <p:spPr>
          <a:xfrm>
            <a:off x="2138282" y="1955679"/>
            <a:ext cx="19975790" cy="174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/>
          <a:p>
            <a:pPr algn="l" defTabSz="1219200">
              <a:spcBef>
                <a:spcPts val="2600"/>
              </a:spcBef>
              <a:defRPr b="1" sz="48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Connect types of </a:t>
            </a:r>
            <a:r>
              <a:rPr u="sng"/>
              <a:t>samples</a:t>
            </a:r>
            <a:r>
              <a:t> with type of </a:t>
            </a:r>
            <a:r>
              <a:rPr u="sng"/>
              <a:t>test</a:t>
            </a:r>
            <a:r>
              <a:t>. </a:t>
            </a:r>
            <a:r>
              <a:rPr sz="4000"/>
              <a:t>(more than one match is possible)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1321697">
            <a:off x="9504468" y="6599303"/>
            <a:ext cx="11404334" cy="517394"/>
          </a:xfrm>
          <a:prstGeom prst="rect">
            <a:avLst/>
          </a:prstGeom>
        </p:spPr>
      </p:pic>
      <p:sp>
        <p:nvSpPr>
          <p:cNvPr id="198" name="For example...."/>
          <p:cNvSpPr txBox="1"/>
          <p:nvPr/>
        </p:nvSpPr>
        <p:spPr>
          <a:xfrm>
            <a:off x="14901251" y="7056854"/>
            <a:ext cx="21467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For example....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4581352" y="3394901"/>
            <a:ext cx="2705210" cy="2974696"/>
            <a:chOff x="0" y="0"/>
            <a:chExt cx="2705208" cy="2974695"/>
          </a:xfrm>
        </p:grpSpPr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24002" r="0" b="9857"/>
            <a:stretch>
              <a:fillRect/>
            </a:stretch>
          </p:blipFill>
          <p:spPr>
            <a:xfrm>
              <a:off x="315371" y="101522"/>
              <a:ext cx="2146540" cy="2162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Group"/>
          <p:cNvGrpSpPr/>
          <p:nvPr/>
        </p:nvGrpSpPr>
        <p:grpSpPr>
          <a:xfrm>
            <a:off x="20404050" y="3394901"/>
            <a:ext cx="2705210" cy="2974696"/>
            <a:chOff x="0" y="0"/>
            <a:chExt cx="2705208" cy="2974695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03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154" y="127384"/>
              <a:ext cx="2455344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"/>
          <p:cNvGrpSpPr/>
          <p:nvPr/>
        </p:nvGrpSpPr>
        <p:grpSpPr>
          <a:xfrm>
            <a:off x="625677" y="3394901"/>
            <a:ext cx="2705210" cy="2974696"/>
            <a:chOff x="0" y="0"/>
            <a:chExt cx="2705208" cy="2974695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3194" y="152222"/>
              <a:ext cx="2498821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3479349" y="-269539"/>
            <a:ext cx="20028726" cy="1841507"/>
          </a:xfrm>
          <a:prstGeom prst="rect">
            <a:avLst/>
          </a:prstGeom>
        </p:spPr>
        <p:txBody>
          <a:bodyPr/>
          <a:lstStyle>
            <a:lvl1pPr algn="ctr">
              <a:defRPr b="1" sz="7400">
                <a:solidFill>
                  <a:srgbClr val="FFFFFF"/>
                </a:solidFill>
              </a:defRPr>
            </a:lvl1pPr>
          </a:lstStyle>
          <a:p>
            <a:pPr/>
            <a:r>
              <a:t>Question 1 - answer</a:t>
            </a:r>
          </a:p>
        </p:txBody>
      </p:sp>
      <p:sp>
        <p:nvSpPr>
          <p:cNvPr id="210" name="Date Placeholder 3"/>
          <p:cNvSpPr txBox="1"/>
          <p:nvPr/>
        </p:nvSpPr>
        <p:spPr>
          <a:xfrm>
            <a:off x="469508" y="13038666"/>
            <a:ext cx="3705865" cy="63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25/05/2021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330140" y="7518220"/>
            <a:ext cx="2845233" cy="3795635"/>
            <a:chOff x="0" y="0"/>
            <a:chExt cx="2845231" cy="3795634"/>
          </a:xfrm>
        </p:grpSpPr>
        <p:pic>
          <p:nvPicPr>
            <p:cNvPr id="21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9817" y="825415"/>
              <a:ext cx="2605598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Serology"/>
            <p:cNvSpPr txBox="1"/>
            <p:nvPr/>
          </p:nvSpPr>
          <p:spPr>
            <a:xfrm>
              <a:off x="446675" y="2928140"/>
              <a:ext cx="1662634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Serology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7309706" y="7518220"/>
            <a:ext cx="2845233" cy="3795635"/>
            <a:chOff x="0" y="0"/>
            <a:chExt cx="2845231" cy="3795634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1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2107" y="821785"/>
              <a:ext cx="2605598" cy="207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PCR-test"/>
            <p:cNvSpPr txBox="1"/>
            <p:nvPr/>
          </p:nvSpPr>
          <p:spPr>
            <a:xfrm>
              <a:off x="349267" y="3116035"/>
              <a:ext cx="1717143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PCR-test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13289272" y="7518220"/>
            <a:ext cx="2845233" cy="3795635"/>
            <a:chOff x="0" y="0"/>
            <a:chExt cx="2845231" cy="3795634"/>
          </a:xfrm>
        </p:grpSpPr>
        <p:pic>
          <p:nvPicPr>
            <p:cNvPr id="21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2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25248" b="0"/>
            <a:stretch>
              <a:fillRect/>
            </a:stretch>
          </p:blipFill>
          <p:spPr>
            <a:xfrm>
              <a:off x="92705" y="795315"/>
              <a:ext cx="2600125" cy="2392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RDT"/>
            <p:cNvSpPr txBox="1"/>
            <p:nvPr/>
          </p:nvSpPr>
          <p:spPr>
            <a:xfrm>
              <a:off x="983538" y="3227891"/>
              <a:ext cx="878155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RDT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9268837" y="7518220"/>
            <a:ext cx="2845233" cy="3795635"/>
            <a:chOff x="0" y="0"/>
            <a:chExt cx="2845232" cy="3795634"/>
          </a:xfrm>
        </p:grpSpPr>
        <p:pic>
          <p:nvPicPr>
            <p:cNvPr id="2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45232" cy="379563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24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7541" t="0" r="8833" b="0"/>
            <a:stretch>
              <a:fillRect/>
            </a:stretch>
          </p:blipFill>
          <p:spPr>
            <a:xfrm>
              <a:off x="156210" y="884433"/>
              <a:ext cx="2591145" cy="2111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Spectrometry"/>
            <p:cNvSpPr txBox="1"/>
            <p:nvPr/>
          </p:nvSpPr>
          <p:spPr>
            <a:xfrm>
              <a:off x="241224" y="3068036"/>
              <a:ext cx="2604009" cy="535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/>
              </a:lvl1pPr>
            </a:lstStyle>
            <a:p>
              <a:pPr/>
              <a:r>
                <a:t>Spectrometry </a:t>
              </a:r>
            </a:p>
          </p:txBody>
        </p:sp>
      </p:grpSp>
      <p:grpSp>
        <p:nvGrpSpPr>
          <p:cNvPr id="231" name="Group"/>
          <p:cNvGrpSpPr/>
          <p:nvPr/>
        </p:nvGrpSpPr>
        <p:grpSpPr>
          <a:xfrm>
            <a:off x="12366505" y="3394901"/>
            <a:ext cx="2957601" cy="2974696"/>
            <a:chOff x="0" y="0"/>
            <a:chExt cx="2957599" cy="2974695"/>
          </a:xfrm>
        </p:grpSpPr>
        <p:grpSp>
          <p:nvGrpSpPr>
            <p:cNvPr id="229" name="Group"/>
            <p:cNvGrpSpPr/>
            <p:nvPr/>
          </p:nvGrpSpPr>
          <p:grpSpPr>
            <a:xfrm>
              <a:off x="0" y="0"/>
              <a:ext cx="2705209" cy="2974696"/>
              <a:chOff x="0" y="0"/>
              <a:chExt cx="2705208" cy="2974695"/>
            </a:xfrm>
          </p:grpSpPr>
          <p:pic>
            <p:nvPicPr>
              <p:cNvPr id="227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2705209" cy="2974696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28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15308" t="6155" r="9405" b="0"/>
              <a:stretch>
                <a:fillRect/>
              </a:stretch>
            </p:blipFill>
            <p:spPr>
              <a:xfrm>
                <a:off x="90938" y="143382"/>
                <a:ext cx="2523289" cy="20968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30" name="www.forbes.com"/>
            <p:cNvSpPr txBox="1"/>
            <p:nvPr/>
          </p:nvSpPr>
          <p:spPr>
            <a:xfrm>
              <a:off x="906208" y="1993729"/>
              <a:ext cx="2051392" cy="269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www.forbes.com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8537026" y="3394901"/>
            <a:ext cx="2705210" cy="2974696"/>
            <a:chOff x="0" y="0"/>
            <a:chExt cx="2705208" cy="2974695"/>
          </a:xfrm>
        </p:grpSpPr>
        <p:pic>
          <p:nvPicPr>
            <p:cNvPr id="23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5832" y="199478"/>
              <a:ext cx="2493450" cy="16894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>
            <a:off x="16448375" y="3394901"/>
            <a:ext cx="2705210" cy="2974696"/>
            <a:chOff x="0" y="0"/>
            <a:chExt cx="2705208" cy="2974695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3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0557" t="6824" r="0" b="0"/>
            <a:stretch>
              <a:fillRect/>
            </a:stretch>
          </p:blipFill>
          <p:spPr>
            <a:xfrm>
              <a:off x="120922" y="152222"/>
              <a:ext cx="2493073" cy="2081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agrilife.org"/>
            <p:cNvSpPr txBox="1"/>
            <p:nvPr/>
          </p:nvSpPr>
          <p:spPr>
            <a:xfrm>
              <a:off x="1232831" y="1927673"/>
              <a:ext cx="1381260" cy="393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agrilife.org</a:t>
              </a:r>
            </a:p>
          </p:txBody>
        </p:sp>
      </p:grpSp>
      <p:sp>
        <p:nvSpPr>
          <p:cNvPr id="239" name="TextBox 8"/>
          <p:cNvSpPr txBox="1"/>
          <p:nvPr/>
        </p:nvSpPr>
        <p:spPr>
          <a:xfrm>
            <a:off x="2138282" y="1955679"/>
            <a:ext cx="19975790" cy="174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/>
          <a:p>
            <a:pPr algn="l" defTabSz="1219200">
              <a:spcBef>
                <a:spcPts val="2600"/>
              </a:spcBef>
              <a:defRPr b="1" sz="48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Connect types of </a:t>
            </a:r>
            <a:r>
              <a:rPr u="sng"/>
              <a:t>samples</a:t>
            </a:r>
            <a:r>
              <a:t> with type of </a:t>
            </a:r>
            <a:r>
              <a:rPr u="sng"/>
              <a:t>test</a:t>
            </a:r>
            <a:r>
              <a:t>. </a:t>
            </a:r>
            <a:r>
              <a:rPr sz="4000"/>
              <a:t>(more than one match is possible)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0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1321697">
            <a:off x="9504468" y="6599303"/>
            <a:ext cx="11404334" cy="517394"/>
          </a:xfrm>
          <a:prstGeom prst="rect">
            <a:avLst/>
          </a:prstGeom>
        </p:spPr>
      </p:pic>
      <p:grpSp>
        <p:nvGrpSpPr>
          <p:cNvPr id="244" name="Group"/>
          <p:cNvGrpSpPr/>
          <p:nvPr/>
        </p:nvGrpSpPr>
        <p:grpSpPr>
          <a:xfrm>
            <a:off x="4581352" y="3394901"/>
            <a:ext cx="2705210" cy="2974696"/>
            <a:chOff x="0" y="0"/>
            <a:chExt cx="2705208" cy="2974695"/>
          </a:xfrm>
        </p:grpSpPr>
        <p:pic>
          <p:nvPicPr>
            <p:cNvPr id="24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24002" r="0" b="9857"/>
            <a:stretch>
              <a:fillRect/>
            </a:stretch>
          </p:blipFill>
          <p:spPr>
            <a:xfrm>
              <a:off x="315371" y="101522"/>
              <a:ext cx="2146540" cy="2162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7" name="Group"/>
          <p:cNvGrpSpPr/>
          <p:nvPr/>
        </p:nvGrpSpPr>
        <p:grpSpPr>
          <a:xfrm>
            <a:off x="20404050" y="3394901"/>
            <a:ext cx="2705210" cy="2974696"/>
            <a:chOff x="0" y="0"/>
            <a:chExt cx="2705208" cy="2974695"/>
          </a:xfrm>
        </p:grpSpPr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154" y="127384"/>
              <a:ext cx="2455344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up"/>
          <p:cNvGrpSpPr/>
          <p:nvPr/>
        </p:nvGrpSpPr>
        <p:grpSpPr>
          <a:xfrm>
            <a:off x="625677" y="3394901"/>
            <a:ext cx="2705210" cy="2974696"/>
            <a:chOff x="0" y="0"/>
            <a:chExt cx="2705208" cy="2974695"/>
          </a:xfrm>
        </p:grpSpPr>
        <p:pic>
          <p:nvPicPr>
            <p:cNvPr id="24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705209" cy="297469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3194" y="152222"/>
              <a:ext cx="2498821" cy="1841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1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1807173">
            <a:off x="1443248" y="6599303"/>
            <a:ext cx="7617787" cy="517395"/>
          </a:xfrm>
          <a:prstGeom prst="rect">
            <a:avLst/>
          </a:prstGeom>
        </p:spPr>
      </p:pic>
      <p:pic>
        <p:nvPicPr>
          <p:cNvPr id="253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1353529">
            <a:off x="1509374" y="6599302"/>
            <a:ext cx="13698934" cy="517395"/>
          </a:xfrm>
          <a:prstGeom prst="rect">
            <a:avLst/>
          </a:prstGeom>
        </p:spPr>
      </p:pic>
      <p:pic>
        <p:nvPicPr>
          <p:cNvPr id="255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9548867">
            <a:off x="2346209" y="6599303"/>
            <a:ext cx="3983414" cy="517395"/>
          </a:xfrm>
          <a:prstGeom prst="rect">
            <a:avLst/>
          </a:prstGeom>
        </p:spPr>
      </p:pic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2794851">
            <a:off x="5219898" y="6623625"/>
            <a:ext cx="3975053" cy="517395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21274470">
            <a:off x="2509879" y="6599303"/>
            <a:ext cx="19713254" cy="517395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20345771">
            <a:off x="8631449" y="6641377"/>
            <a:ext cx="5492827" cy="517395"/>
          </a:xfrm>
          <a:prstGeom prst="rect">
            <a:avLst/>
          </a:prstGeom>
        </p:spPr>
      </p:pic>
      <p:pic>
        <p:nvPicPr>
          <p:cNvPr id="263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4921558">
            <a:off x="12781779" y="6729853"/>
            <a:ext cx="2638497" cy="517395"/>
          </a:xfrm>
          <a:prstGeom prst="rect">
            <a:avLst/>
          </a:prstGeom>
        </p:spPr>
      </p:pic>
      <p:pic>
        <p:nvPicPr>
          <p:cNvPr id="265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20796418">
            <a:off x="8988719" y="6701199"/>
            <a:ext cx="9009986" cy="5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3479349" y="-269539"/>
            <a:ext cx="20028726" cy="1841507"/>
          </a:xfrm>
          <a:prstGeom prst="rect">
            <a:avLst/>
          </a:prstGeom>
        </p:spPr>
        <p:txBody>
          <a:bodyPr/>
          <a:lstStyle>
            <a:lvl1pPr algn="ctr">
              <a:defRPr b="1" sz="7400">
                <a:solidFill>
                  <a:srgbClr val="FFFFFF"/>
                </a:solidFill>
              </a:defRPr>
            </a:lvl1pPr>
          </a:lstStyle>
          <a:p>
            <a:pPr/>
            <a:r>
              <a:t>Question 2</a:t>
            </a:r>
          </a:p>
        </p:txBody>
      </p:sp>
      <p:sp>
        <p:nvSpPr>
          <p:cNvPr id="269" name="Date Placeholder 3"/>
          <p:cNvSpPr txBox="1"/>
          <p:nvPr/>
        </p:nvSpPr>
        <p:spPr>
          <a:xfrm>
            <a:off x="469508" y="13038666"/>
            <a:ext cx="3705865" cy="63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25/05/2021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801178" y="3296049"/>
            <a:ext cx="14879208" cy="2716363"/>
            <a:chOff x="0" y="0"/>
            <a:chExt cx="14879206" cy="2716361"/>
          </a:xfrm>
        </p:grpSpPr>
        <p:sp>
          <p:nvSpPr>
            <p:cNvPr id="270" name="Male"/>
            <p:cNvSpPr/>
            <p:nvPr/>
          </p:nvSpPr>
          <p:spPr>
            <a:xfrm>
              <a:off x="3882418" y="582537"/>
              <a:ext cx="787462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" name="Male"/>
            <p:cNvSpPr/>
            <p:nvPr/>
          </p:nvSpPr>
          <p:spPr>
            <a:xfrm>
              <a:off x="5176554" y="582537"/>
              <a:ext cx="787467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Male"/>
            <p:cNvSpPr/>
            <p:nvPr/>
          </p:nvSpPr>
          <p:spPr>
            <a:xfrm>
              <a:off x="9058971" y="527882"/>
              <a:ext cx="787467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CB1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Male"/>
            <p:cNvSpPr/>
            <p:nvPr/>
          </p:nvSpPr>
          <p:spPr>
            <a:xfrm>
              <a:off x="6470694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Male"/>
            <p:cNvSpPr/>
            <p:nvPr/>
          </p:nvSpPr>
          <p:spPr>
            <a:xfrm>
              <a:off x="10353111" y="582541"/>
              <a:ext cx="787466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6B14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Male"/>
            <p:cNvSpPr/>
            <p:nvPr/>
          </p:nvSpPr>
          <p:spPr>
            <a:xfrm>
              <a:off x="7764833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CB1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Male"/>
            <p:cNvSpPr/>
            <p:nvPr/>
          </p:nvSpPr>
          <p:spPr>
            <a:xfrm>
              <a:off x="12712467" y="591483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D955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Male"/>
            <p:cNvSpPr/>
            <p:nvPr/>
          </p:nvSpPr>
          <p:spPr>
            <a:xfrm>
              <a:off x="14006607" y="591483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D955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" name="Male"/>
            <p:cNvSpPr/>
            <p:nvPr/>
          </p:nvSpPr>
          <p:spPr>
            <a:xfrm>
              <a:off x="-1" y="582537"/>
              <a:ext cx="787467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" name="Male"/>
            <p:cNvSpPr/>
            <p:nvPr/>
          </p:nvSpPr>
          <p:spPr>
            <a:xfrm>
              <a:off x="1294138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" name="Male"/>
            <p:cNvSpPr/>
            <p:nvPr/>
          </p:nvSpPr>
          <p:spPr>
            <a:xfrm>
              <a:off x="2588277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" name="No Covid"/>
            <p:cNvSpPr txBox="1"/>
            <p:nvPr/>
          </p:nvSpPr>
          <p:spPr>
            <a:xfrm>
              <a:off x="2982010" y="63601"/>
              <a:ext cx="1793705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13628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No Covid-19</a:t>
              </a:r>
            </a:p>
          </p:txBody>
        </p:sp>
        <p:sp>
          <p:nvSpPr>
            <p:cNvPr id="282" name="'Low' Covid"/>
            <p:cNvSpPr txBox="1"/>
            <p:nvPr/>
          </p:nvSpPr>
          <p:spPr>
            <a:xfrm>
              <a:off x="9058971" y="54655"/>
              <a:ext cx="2103318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F6B14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'Low' Covid-19</a:t>
              </a:r>
            </a:p>
          </p:txBody>
        </p:sp>
        <p:sp>
          <p:nvSpPr>
            <p:cNvPr id="283" name="'High' Covid"/>
            <p:cNvSpPr txBox="1"/>
            <p:nvPr/>
          </p:nvSpPr>
          <p:spPr>
            <a:xfrm>
              <a:off x="12712467" y="0"/>
              <a:ext cx="2166740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D95558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'High' Covid-19</a:t>
              </a:r>
            </a:p>
          </p:txBody>
        </p:sp>
        <p:sp>
          <p:nvSpPr>
            <p:cNvPr id="284" name="Male"/>
            <p:cNvSpPr/>
            <p:nvPr/>
          </p:nvSpPr>
          <p:spPr>
            <a:xfrm>
              <a:off x="11532789" y="591483"/>
              <a:ext cx="787466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6B14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3574193" y="7368898"/>
            <a:ext cx="3267414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-374617" y="7383471"/>
            <a:ext cx="3267414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0729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218920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471112" y="7383471"/>
            <a:ext cx="3267414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034931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2332489" y="7368898"/>
            <a:ext cx="3267415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090786" y="7368898"/>
            <a:ext cx="3267415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316841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62195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888349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extBox 8"/>
          <p:cNvSpPr txBox="1"/>
          <p:nvPr/>
        </p:nvSpPr>
        <p:spPr>
          <a:xfrm>
            <a:off x="18165336" y="1876406"/>
            <a:ext cx="4832555" cy="174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spcBef>
                <a:spcPts val="2600"/>
              </a:spcBef>
              <a:defRPr b="1" sz="48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Fill in the table: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98" name="Table"/>
          <p:cNvGraphicFramePr/>
          <p:nvPr/>
        </p:nvGraphicFramePr>
        <p:xfrm>
          <a:off x="18165336" y="4204589"/>
          <a:ext cx="4880789" cy="52595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22696"/>
                <a:gridCol w="1622696"/>
                <a:gridCol w="1622696"/>
              </a:tblGrid>
              <a:tr h="17489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7489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7489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9" name="Person carrying SARS-CoV-2"/>
          <p:cNvSpPr txBox="1"/>
          <p:nvPr/>
        </p:nvSpPr>
        <p:spPr>
          <a:xfrm>
            <a:off x="18170047" y="3039786"/>
            <a:ext cx="4858666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Person carrying SARS-CoV-2</a:t>
            </a:r>
          </a:p>
        </p:txBody>
      </p:sp>
      <p:sp>
        <p:nvSpPr>
          <p:cNvPr id="300" name="Rapid test result"/>
          <p:cNvSpPr txBox="1"/>
          <p:nvPr/>
        </p:nvSpPr>
        <p:spPr>
          <a:xfrm rot="16200000">
            <a:off x="15856693" y="6377140"/>
            <a:ext cx="2799894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Rapid test result</a:t>
            </a:r>
          </a:p>
        </p:txBody>
      </p:sp>
      <p:sp>
        <p:nvSpPr>
          <p:cNvPr id="301" name="Yes"/>
          <p:cNvSpPr txBox="1"/>
          <p:nvPr/>
        </p:nvSpPr>
        <p:spPr>
          <a:xfrm>
            <a:off x="18621367" y="3618840"/>
            <a:ext cx="654026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Yes</a:t>
            </a:r>
          </a:p>
        </p:txBody>
      </p:sp>
      <p:sp>
        <p:nvSpPr>
          <p:cNvPr id="302" name="No"/>
          <p:cNvSpPr txBox="1"/>
          <p:nvPr/>
        </p:nvSpPr>
        <p:spPr>
          <a:xfrm>
            <a:off x="20089348" y="3618840"/>
            <a:ext cx="558699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No</a:t>
            </a:r>
          </a:p>
        </p:txBody>
      </p:sp>
      <p:sp>
        <p:nvSpPr>
          <p:cNvPr id="303" name="Total"/>
          <p:cNvSpPr txBox="1"/>
          <p:nvPr/>
        </p:nvSpPr>
        <p:spPr>
          <a:xfrm>
            <a:off x="21783449" y="3618840"/>
            <a:ext cx="83816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Total</a:t>
            </a:r>
          </a:p>
        </p:txBody>
      </p:sp>
      <p:sp>
        <p:nvSpPr>
          <p:cNvPr id="304" name="Positive"/>
          <p:cNvSpPr txBox="1"/>
          <p:nvPr/>
        </p:nvSpPr>
        <p:spPr>
          <a:xfrm rot="16200000">
            <a:off x="17178012" y="4721471"/>
            <a:ext cx="132062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Positive</a:t>
            </a:r>
          </a:p>
        </p:txBody>
      </p:sp>
      <p:sp>
        <p:nvSpPr>
          <p:cNvPr id="305" name="Negative"/>
          <p:cNvSpPr txBox="1"/>
          <p:nvPr/>
        </p:nvSpPr>
        <p:spPr>
          <a:xfrm rot="16200000">
            <a:off x="17104974" y="6572467"/>
            <a:ext cx="1466699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Negative</a:t>
            </a:r>
          </a:p>
        </p:txBody>
      </p:sp>
      <p:sp>
        <p:nvSpPr>
          <p:cNvPr id="306" name="Total"/>
          <p:cNvSpPr txBox="1"/>
          <p:nvPr/>
        </p:nvSpPr>
        <p:spPr>
          <a:xfrm rot="16200000">
            <a:off x="17419242" y="8303609"/>
            <a:ext cx="83816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Total</a:t>
            </a:r>
          </a:p>
        </p:txBody>
      </p:sp>
      <p:sp>
        <p:nvSpPr>
          <p:cNvPr id="307" name="TextBox 8"/>
          <p:cNvSpPr txBox="1"/>
          <p:nvPr/>
        </p:nvSpPr>
        <p:spPr>
          <a:xfrm>
            <a:off x="14735415" y="10225197"/>
            <a:ext cx="9380814" cy="174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spcBef>
                <a:spcPts val="2600"/>
              </a:spcBef>
              <a:defRPr b="1" sz="48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Calculate Sensitivity &amp; Specificity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Sensitivity ="/>
          <p:cNvSpPr txBox="1"/>
          <p:nvPr/>
        </p:nvSpPr>
        <p:spPr>
          <a:xfrm>
            <a:off x="620076" y="10511998"/>
            <a:ext cx="19510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Sensitivity = </a:t>
            </a:r>
          </a:p>
        </p:txBody>
      </p:sp>
      <p:sp>
        <p:nvSpPr>
          <p:cNvPr id="309" name="True positives"/>
          <p:cNvSpPr txBox="1"/>
          <p:nvPr/>
        </p:nvSpPr>
        <p:spPr>
          <a:xfrm>
            <a:off x="2515548" y="10281315"/>
            <a:ext cx="19885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True positives</a:t>
            </a:r>
          </a:p>
        </p:txBody>
      </p:sp>
      <p:sp>
        <p:nvSpPr>
          <p:cNvPr id="310" name="Total infected"/>
          <p:cNvSpPr txBox="1"/>
          <p:nvPr/>
        </p:nvSpPr>
        <p:spPr>
          <a:xfrm>
            <a:off x="2540999" y="10742528"/>
            <a:ext cx="19376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infected</a:t>
            </a:r>
          </a:p>
        </p:txBody>
      </p:sp>
      <p:sp>
        <p:nvSpPr>
          <p:cNvPr id="311" name="Line"/>
          <p:cNvSpPr/>
          <p:nvPr/>
        </p:nvSpPr>
        <p:spPr>
          <a:xfrm>
            <a:off x="2567966" y="10774729"/>
            <a:ext cx="1822767" cy="1"/>
          </a:xfrm>
          <a:prstGeom prst="line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x 100"/>
          <p:cNvSpPr txBox="1"/>
          <p:nvPr/>
        </p:nvSpPr>
        <p:spPr>
          <a:xfrm>
            <a:off x="4504064" y="10544046"/>
            <a:ext cx="86532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100</a:t>
            </a:r>
          </a:p>
        </p:txBody>
      </p:sp>
      <p:sp>
        <p:nvSpPr>
          <p:cNvPr id="313" name="Specificity ="/>
          <p:cNvSpPr txBox="1"/>
          <p:nvPr/>
        </p:nvSpPr>
        <p:spPr>
          <a:xfrm>
            <a:off x="6601494" y="10468316"/>
            <a:ext cx="18998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Specificity =</a:t>
            </a:r>
          </a:p>
        </p:txBody>
      </p:sp>
      <p:sp>
        <p:nvSpPr>
          <p:cNvPr id="314" name="True negatives"/>
          <p:cNvSpPr txBox="1"/>
          <p:nvPr/>
        </p:nvSpPr>
        <p:spPr>
          <a:xfrm>
            <a:off x="8808014" y="10237634"/>
            <a:ext cx="20845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True negatives</a:t>
            </a:r>
          </a:p>
        </p:txBody>
      </p:sp>
      <p:sp>
        <p:nvSpPr>
          <p:cNvPr id="315" name="Total non-infected"/>
          <p:cNvSpPr txBox="1"/>
          <p:nvPr/>
        </p:nvSpPr>
        <p:spPr>
          <a:xfrm>
            <a:off x="8492636" y="10731047"/>
            <a:ext cx="257007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non-infected</a:t>
            </a:r>
          </a:p>
        </p:txBody>
      </p:sp>
      <p:sp>
        <p:nvSpPr>
          <p:cNvPr id="316" name="Line"/>
          <p:cNvSpPr/>
          <p:nvPr/>
        </p:nvSpPr>
        <p:spPr>
          <a:xfrm>
            <a:off x="8523780" y="10731047"/>
            <a:ext cx="254793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x 100"/>
          <p:cNvSpPr txBox="1"/>
          <p:nvPr/>
        </p:nvSpPr>
        <p:spPr>
          <a:xfrm>
            <a:off x="11150989" y="10468316"/>
            <a:ext cx="8653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100</a:t>
            </a:r>
          </a:p>
        </p:txBody>
      </p:sp>
      <p:sp>
        <p:nvSpPr>
          <p:cNvPr id="318" name="1"/>
          <p:cNvSpPr/>
          <p:nvPr/>
        </p:nvSpPr>
        <p:spPr>
          <a:xfrm>
            <a:off x="16621639" y="1769786"/>
            <a:ext cx="1270001" cy="1270001"/>
          </a:xfrm>
          <a:prstGeom prst="ellipse">
            <a:avLst/>
          </a:prstGeom>
          <a:solidFill>
            <a:srgbClr val="13628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767595" y="7368898"/>
            <a:ext cx="3267414" cy="94497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2"/>
          <p:cNvSpPr/>
          <p:nvPr/>
        </p:nvSpPr>
        <p:spPr>
          <a:xfrm>
            <a:off x="13196978" y="10153481"/>
            <a:ext cx="1270001" cy="1270001"/>
          </a:xfrm>
          <a:prstGeom prst="ellipse">
            <a:avLst/>
          </a:prstGeom>
          <a:solidFill>
            <a:srgbClr val="13628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3479349" y="-269539"/>
            <a:ext cx="20028726" cy="1841507"/>
          </a:xfrm>
          <a:prstGeom prst="rect">
            <a:avLst/>
          </a:prstGeom>
        </p:spPr>
        <p:txBody>
          <a:bodyPr/>
          <a:lstStyle>
            <a:lvl1pPr algn="ctr">
              <a:defRPr b="1" sz="7400">
                <a:solidFill>
                  <a:srgbClr val="FFFFFF"/>
                </a:solidFill>
              </a:defRPr>
            </a:lvl1pPr>
          </a:lstStyle>
          <a:p>
            <a:pPr/>
            <a:r>
              <a:t>Question 2 - answer</a:t>
            </a:r>
          </a:p>
        </p:txBody>
      </p:sp>
      <p:sp>
        <p:nvSpPr>
          <p:cNvPr id="323" name="Date Placeholder 3"/>
          <p:cNvSpPr txBox="1"/>
          <p:nvPr/>
        </p:nvSpPr>
        <p:spPr>
          <a:xfrm>
            <a:off x="469508" y="13038666"/>
            <a:ext cx="3705865" cy="63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25/05/2021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801178" y="3296049"/>
            <a:ext cx="14879208" cy="2716363"/>
            <a:chOff x="0" y="0"/>
            <a:chExt cx="14879206" cy="2716361"/>
          </a:xfrm>
        </p:grpSpPr>
        <p:sp>
          <p:nvSpPr>
            <p:cNvPr id="324" name="Male"/>
            <p:cNvSpPr/>
            <p:nvPr/>
          </p:nvSpPr>
          <p:spPr>
            <a:xfrm>
              <a:off x="3882418" y="582537"/>
              <a:ext cx="787462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5" name="Male"/>
            <p:cNvSpPr/>
            <p:nvPr/>
          </p:nvSpPr>
          <p:spPr>
            <a:xfrm>
              <a:off x="5176554" y="582537"/>
              <a:ext cx="787467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" name="Male"/>
            <p:cNvSpPr/>
            <p:nvPr/>
          </p:nvSpPr>
          <p:spPr>
            <a:xfrm>
              <a:off x="9058971" y="527882"/>
              <a:ext cx="787467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CB1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7" name="Male"/>
            <p:cNvSpPr/>
            <p:nvPr/>
          </p:nvSpPr>
          <p:spPr>
            <a:xfrm>
              <a:off x="6470694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" name="Male"/>
            <p:cNvSpPr/>
            <p:nvPr/>
          </p:nvSpPr>
          <p:spPr>
            <a:xfrm>
              <a:off x="10353111" y="582541"/>
              <a:ext cx="787466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6B14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" name="Male"/>
            <p:cNvSpPr/>
            <p:nvPr/>
          </p:nvSpPr>
          <p:spPr>
            <a:xfrm>
              <a:off x="7764833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CB1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0" name="Male"/>
            <p:cNvSpPr/>
            <p:nvPr/>
          </p:nvSpPr>
          <p:spPr>
            <a:xfrm>
              <a:off x="12712467" y="591483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D955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" name="Male"/>
            <p:cNvSpPr/>
            <p:nvPr/>
          </p:nvSpPr>
          <p:spPr>
            <a:xfrm>
              <a:off x="14006607" y="591483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D955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Male"/>
            <p:cNvSpPr/>
            <p:nvPr/>
          </p:nvSpPr>
          <p:spPr>
            <a:xfrm>
              <a:off x="-1" y="582537"/>
              <a:ext cx="787467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" name="Male"/>
            <p:cNvSpPr/>
            <p:nvPr/>
          </p:nvSpPr>
          <p:spPr>
            <a:xfrm>
              <a:off x="1294138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4" name="Male"/>
            <p:cNvSpPr/>
            <p:nvPr/>
          </p:nvSpPr>
          <p:spPr>
            <a:xfrm>
              <a:off x="2588277" y="582537"/>
              <a:ext cx="787466" cy="212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13628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5" name="No Covid"/>
            <p:cNvSpPr txBox="1"/>
            <p:nvPr/>
          </p:nvSpPr>
          <p:spPr>
            <a:xfrm>
              <a:off x="2982010" y="63601"/>
              <a:ext cx="2762711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13628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Non Covid-19 infected</a:t>
              </a:r>
            </a:p>
          </p:txBody>
        </p:sp>
        <p:sp>
          <p:nvSpPr>
            <p:cNvPr id="336" name="'Low' Covid"/>
            <p:cNvSpPr txBox="1"/>
            <p:nvPr/>
          </p:nvSpPr>
          <p:spPr>
            <a:xfrm>
              <a:off x="9058971" y="54655"/>
              <a:ext cx="2103318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F6B14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'Low' Covid-19</a:t>
              </a:r>
            </a:p>
          </p:txBody>
        </p:sp>
        <p:sp>
          <p:nvSpPr>
            <p:cNvPr id="337" name="'High' Covid"/>
            <p:cNvSpPr txBox="1"/>
            <p:nvPr/>
          </p:nvSpPr>
          <p:spPr>
            <a:xfrm>
              <a:off x="12712467" y="0"/>
              <a:ext cx="2166740" cy="52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l" defTabSz="457200">
                <a:defRPr sz="2100">
                  <a:solidFill>
                    <a:srgbClr val="D95558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'High' Covid-19</a:t>
              </a:r>
            </a:p>
          </p:txBody>
        </p:sp>
        <p:sp>
          <p:nvSpPr>
            <p:cNvPr id="338" name="Male"/>
            <p:cNvSpPr/>
            <p:nvPr/>
          </p:nvSpPr>
          <p:spPr>
            <a:xfrm>
              <a:off x="11532789" y="591483"/>
              <a:ext cx="787466" cy="21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F6B14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572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3574193" y="7368898"/>
            <a:ext cx="3267414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-374617" y="7383471"/>
            <a:ext cx="3267414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0729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218920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471112" y="7383471"/>
            <a:ext cx="3267414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034931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2332489" y="7368898"/>
            <a:ext cx="3267415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090786" y="7368898"/>
            <a:ext cx="3267415" cy="94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316841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621952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888349" y="7383471"/>
            <a:ext cx="3267415" cy="915824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extBox 8"/>
          <p:cNvSpPr txBox="1"/>
          <p:nvPr/>
        </p:nvSpPr>
        <p:spPr>
          <a:xfrm>
            <a:off x="18165336" y="1876406"/>
            <a:ext cx="4832555" cy="174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7" tIns="121917" rIns="121917" bIns="121917">
            <a:spAutoFit/>
          </a:bodyPr>
          <a:lstStyle>
            <a:lvl1pPr algn="l" defTabSz="1219200">
              <a:spcBef>
                <a:spcPts val="2600"/>
              </a:spcBef>
              <a:defRPr b="1" sz="4800">
                <a:solidFill>
                  <a:srgbClr val="053047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Fill in the table: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52" name="Table"/>
          <p:cNvGraphicFramePr/>
          <p:nvPr/>
        </p:nvGraphicFramePr>
        <p:xfrm>
          <a:off x="18165336" y="4204589"/>
          <a:ext cx="4880789" cy="52595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22696"/>
                <a:gridCol w="1622696"/>
                <a:gridCol w="1622696"/>
              </a:tblGrid>
              <a:tr h="17489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489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489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3" name="Person carrying SARS-CoV-2"/>
          <p:cNvSpPr txBox="1"/>
          <p:nvPr/>
        </p:nvSpPr>
        <p:spPr>
          <a:xfrm>
            <a:off x="18170047" y="3039786"/>
            <a:ext cx="4858666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Person carrying SARS-CoV-2</a:t>
            </a:r>
          </a:p>
        </p:txBody>
      </p:sp>
      <p:sp>
        <p:nvSpPr>
          <p:cNvPr id="354" name="Rapid test result"/>
          <p:cNvSpPr txBox="1"/>
          <p:nvPr/>
        </p:nvSpPr>
        <p:spPr>
          <a:xfrm rot="16200000">
            <a:off x="15856693" y="6377140"/>
            <a:ext cx="2799894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Rapid test result</a:t>
            </a:r>
          </a:p>
        </p:txBody>
      </p:sp>
      <p:sp>
        <p:nvSpPr>
          <p:cNvPr id="355" name="Yes"/>
          <p:cNvSpPr txBox="1"/>
          <p:nvPr/>
        </p:nvSpPr>
        <p:spPr>
          <a:xfrm>
            <a:off x="18621367" y="3618840"/>
            <a:ext cx="654026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Yes</a:t>
            </a:r>
          </a:p>
        </p:txBody>
      </p:sp>
      <p:sp>
        <p:nvSpPr>
          <p:cNvPr id="356" name="No"/>
          <p:cNvSpPr txBox="1"/>
          <p:nvPr/>
        </p:nvSpPr>
        <p:spPr>
          <a:xfrm>
            <a:off x="20089348" y="3618840"/>
            <a:ext cx="558699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No</a:t>
            </a:r>
          </a:p>
        </p:txBody>
      </p:sp>
      <p:sp>
        <p:nvSpPr>
          <p:cNvPr id="357" name="Total"/>
          <p:cNvSpPr txBox="1"/>
          <p:nvPr/>
        </p:nvSpPr>
        <p:spPr>
          <a:xfrm>
            <a:off x="21783449" y="3618840"/>
            <a:ext cx="83816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Total</a:t>
            </a:r>
          </a:p>
        </p:txBody>
      </p:sp>
      <p:sp>
        <p:nvSpPr>
          <p:cNvPr id="358" name="Positive"/>
          <p:cNvSpPr txBox="1"/>
          <p:nvPr/>
        </p:nvSpPr>
        <p:spPr>
          <a:xfrm rot="16200000">
            <a:off x="17178012" y="4721471"/>
            <a:ext cx="132062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Positive</a:t>
            </a:r>
          </a:p>
        </p:txBody>
      </p:sp>
      <p:sp>
        <p:nvSpPr>
          <p:cNvPr id="359" name="Negative"/>
          <p:cNvSpPr txBox="1"/>
          <p:nvPr/>
        </p:nvSpPr>
        <p:spPr>
          <a:xfrm rot="16200000">
            <a:off x="17104974" y="6572467"/>
            <a:ext cx="1466699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Negative</a:t>
            </a:r>
          </a:p>
        </p:txBody>
      </p:sp>
      <p:sp>
        <p:nvSpPr>
          <p:cNvPr id="360" name="Total"/>
          <p:cNvSpPr txBox="1"/>
          <p:nvPr/>
        </p:nvSpPr>
        <p:spPr>
          <a:xfrm rot="16200000">
            <a:off x="17419242" y="8303609"/>
            <a:ext cx="83816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Total</a:t>
            </a:r>
          </a:p>
        </p:txBody>
      </p:sp>
      <p:sp>
        <p:nvSpPr>
          <p:cNvPr id="361" name="Sensitivity ="/>
          <p:cNvSpPr txBox="1"/>
          <p:nvPr/>
        </p:nvSpPr>
        <p:spPr>
          <a:xfrm>
            <a:off x="620076" y="10511998"/>
            <a:ext cx="19510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Sensitivity = </a:t>
            </a:r>
          </a:p>
        </p:txBody>
      </p:sp>
      <p:sp>
        <p:nvSpPr>
          <p:cNvPr id="362" name="True positives"/>
          <p:cNvSpPr txBox="1"/>
          <p:nvPr/>
        </p:nvSpPr>
        <p:spPr>
          <a:xfrm>
            <a:off x="2515548" y="10281315"/>
            <a:ext cx="19885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True positives</a:t>
            </a:r>
          </a:p>
        </p:txBody>
      </p:sp>
      <p:sp>
        <p:nvSpPr>
          <p:cNvPr id="363" name="Total infected"/>
          <p:cNvSpPr txBox="1"/>
          <p:nvPr/>
        </p:nvSpPr>
        <p:spPr>
          <a:xfrm>
            <a:off x="2540999" y="10742528"/>
            <a:ext cx="19376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infected</a:t>
            </a:r>
          </a:p>
        </p:txBody>
      </p:sp>
      <p:sp>
        <p:nvSpPr>
          <p:cNvPr id="364" name="Line"/>
          <p:cNvSpPr/>
          <p:nvPr/>
        </p:nvSpPr>
        <p:spPr>
          <a:xfrm>
            <a:off x="2567966" y="10774729"/>
            <a:ext cx="1822767" cy="1"/>
          </a:xfrm>
          <a:prstGeom prst="line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x 100"/>
          <p:cNvSpPr txBox="1"/>
          <p:nvPr/>
        </p:nvSpPr>
        <p:spPr>
          <a:xfrm>
            <a:off x="4504064" y="10544046"/>
            <a:ext cx="86532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100</a:t>
            </a:r>
          </a:p>
        </p:txBody>
      </p:sp>
      <p:sp>
        <p:nvSpPr>
          <p:cNvPr id="366" name="Specificity ="/>
          <p:cNvSpPr txBox="1"/>
          <p:nvPr/>
        </p:nvSpPr>
        <p:spPr>
          <a:xfrm>
            <a:off x="6601494" y="10468316"/>
            <a:ext cx="18998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Specificity =</a:t>
            </a:r>
          </a:p>
        </p:txBody>
      </p:sp>
      <p:sp>
        <p:nvSpPr>
          <p:cNvPr id="367" name="True negatives"/>
          <p:cNvSpPr txBox="1"/>
          <p:nvPr/>
        </p:nvSpPr>
        <p:spPr>
          <a:xfrm>
            <a:off x="8808014" y="10237634"/>
            <a:ext cx="20845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True negatives</a:t>
            </a:r>
          </a:p>
        </p:txBody>
      </p:sp>
      <p:sp>
        <p:nvSpPr>
          <p:cNvPr id="368" name="Total non-infected"/>
          <p:cNvSpPr txBox="1"/>
          <p:nvPr/>
        </p:nvSpPr>
        <p:spPr>
          <a:xfrm>
            <a:off x="8492636" y="10731047"/>
            <a:ext cx="257007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non-infected</a:t>
            </a:r>
          </a:p>
        </p:txBody>
      </p:sp>
      <p:sp>
        <p:nvSpPr>
          <p:cNvPr id="369" name="Line"/>
          <p:cNvSpPr/>
          <p:nvPr/>
        </p:nvSpPr>
        <p:spPr>
          <a:xfrm>
            <a:off x="8523780" y="10731047"/>
            <a:ext cx="254793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x 100"/>
          <p:cNvSpPr txBox="1"/>
          <p:nvPr/>
        </p:nvSpPr>
        <p:spPr>
          <a:xfrm>
            <a:off x="11150989" y="10468316"/>
            <a:ext cx="8653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100</a:t>
            </a:r>
          </a:p>
        </p:txBody>
      </p:sp>
      <p:sp>
        <p:nvSpPr>
          <p:cNvPr id="371" name="1"/>
          <p:cNvSpPr/>
          <p:nvPr/>
        </p:nvSpPr>
        <p:spPr>
          <a:xfrm>
            <a:off x="16621639" y="1769786"/>
            <a:ext cx="1270001" cy="1270001"/>
          </a:xfrm>
          <a:prstGeom prst="ellipse">
            <a:avLst/>
          </a:prstGeom>
          <a:solidFill>
            <a:srgbClr val="13628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2" name="2"/>
          <p:cNvSpPr/>
          <p:nvPr/>
        </p:nvSpPr>
        <p:spPr>
          <a:xfrm>
            <a:off x="13196978" y="10153481"/>
            <a:ext cx="1270001" cy="1270001"/>
          </a:xfrm>
          <a:prstGeom prst="ellipse">
            <a:avLst/>
          </a:prstGeom>
          <a:solidFill>
            <a:srgbClr val="13628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767595" y="7368898"/>
            <a:ext cx="3267414" cy="944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14735415" y="10286988"/>
            <a:ext cx="4482598" cy="922579"/>
            <a:chOff x="0" y="0"/>
            <a:chExt cx="4482596" cy="922577"/>
          </a:xfrm>
        </p:grpSpPr>
        <p:sp>
          <p:nvSpPr>
            <p:cNvPr id="374" name="Sensitivity ="/>
            <p:cNvSpPr txBox="1"/>
            <p:nvPr/>
          </p:nvSpPr>
          <p:spPr>
            <a:xfrm>
              <a:off x="-1" y="242163"/>
              <a:ext cx="195102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Sensitivity = </a:t>
              </a:r>
            </a:p>
          </p:txBody>
        </p:sp>
        <p:sp>
          <p:nvSpPr>
            <p:cNvPr id="375" name="3"/>
            <p:cNvSpPr txBox="1"/>
            <p:nvPr/>
          </p:nvSpPr>
          <p:spPr>
            <a:xfrm>
              <a:off x="2085354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76" name="6"/>
            <p:cNvSpPr txBox="1"/>
            <p:nvPr/>
          </p:nvSpPr>
          <p:spPr>
            <a:xfrm>
              <a:off x="2085354" y="461212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377" name="Line"/>
            <p:cNvSpPr/>
            <p:nvPr/>
          </p:nvSpPr>
          <p:spPr>
            <a:xfrm>
              <a:off x="1947888" y="504893"/>
              <a:ext cx="55870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8" name="x 100 = 50%"/>
            <p:cNvSpPr txBox="1"/>
            <p:nvPr/>
          </p:nvSpPr>
          <p:spPr>
            <a:xfrm>
              <a:off x="2621183" y="242163"/>
              <a:ext cx="186141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100 = 50%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19598061" y="10314492"/>
            <a:ext cx="4451877" cy="947979"/>
            <a:chOff x="0" y="0"/>
            <a:chExt cx="4451875" cy="947977"/>
          </a:xfrm>
        </p:grpSpPr>
        <p:sp>
          <p:nvSpPr>
            <p:cNvPr id="380" name="Specificity ="/>
            <p:cNvSpPr txBox="1"/>
            <p:nvPr/>
          </p:nvSpPr>
          <p:spPr>
            <a:xfrm>
              <a:off x="0" y="256082"/>
              <a:ext cx="189981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Specificity =</a:t>
              </a:r>
            </a:p>
          </p:txBody>
        </p:sp>
        <p:sp>
          <p:nvSpPr>
            <p:cNvPr id="381" name="5"/>
            <p:cNvSpPr txBox="1"/>
            <p:nvPr/>
          </p:nvSpPr>
          <p:spPr>
            <a:xfrm>
              <a:off x="1994891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382" name="6"/>
            <p:cNvSpPr txBox="1"/>
            <p:nvPr/>
          </p:nvSpPr>
          <p:spPr>
            <a:xfrm>
              <a:off x="1994891" y="486612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383" name="Line"/>
            <p:cNvSpPr/>
            <p:nvPr/>
          </p:nvSpPr>
          <p:spPr>
            <a:xfrm>
              <a:off x="1922286" y="518813"/>
              <a:ext cx="654026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4" name="x 100 = 83%"/>
            <p:cNvSpPr txBox="1"/>
            <p:nvPr/>
          </p:nvSpPr>
          <p:spPr>
            <a:xfrm>
              <a:off x="2590462" y="256082"/>
              <a:ext cx="186141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100 = 83%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