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10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3146429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664083" y="3149292"/>
            <a:ext cx="8610600" cy="830997"/>
          </a:xfrm>
          <a:prstGeom prst="rect">
            <a:avLst/>
          </a:prstGeom>
          <a:noFill/>
        </p:spPr>
        <p:txBody>
          <a:bodyPr wrap="square" rtlCol="0">
            <a:spAutoFit/>
          </a:bodyPr>
          <a:lstStyle/>
          <a:p>
            <a:endParaRPr lang="en-US" sz="2400" dirty="0"/>
          </a:p>
          <a:p>
            <a:r>
              <a:rPr lang="en-US" sz="2400" dirty="0"/>
              <a:t>           </a:t>
            </a:r>
            <a:endParaRPr lang="en-IN" sz="2400" dirty="0"/>
          </a:p>
        </p:txBody>
      </p:sp>
      <p:sp>
        <p:nvSpPr>
          <p:cNvPr id="12" name="TextBox 11">
            <a:extLst>
              <a:ext uri="{FF2B5EF4-FFF2-40B4-BE49-F238E27FC236}">
                <a16:creationId xmlns:a16="http://schemas.microsoft.com/office/drawing/2014/main" xmlns="" id="{D55ADE35-C35B-07C1-F5AA-C33B3DDB802E}"/>
              </a:ext>
            </a:extLst>
          </p:cNvPr>
          <p:cNvSpPr txBox="1"/>
          <p:nvPr/>
        </p:nvSpPr>
        <p:spPr>
          <a:xfrm>
            <a:off x="676275" y="3149292"/>
            <a:ext cx="8610600" cy="830997"/>
          </a:xfrm>
          <a:prstGeom prst="rect">
            <a:avLst/>
          </a:prstGeom>
          <a:noFill/>
        </p:spPr>
        <p:txBody>
          <a:bodyPr wrap="square" rtlCol="0">
            <a:spAutoFit/>
          </a:bodyPr>
          <a:lstStyle/>
          <a:p>
            <a:endParaRPr lang="en-US" sz="2400" dirty="0"/>
          </a:p>
          <a:p>
            <a:r>
              <a:rPr lang="en-US" sz="2400" dirty="0"/>
              <a:t>           </a:t>
            </a:r>
            <a:endParaRPr lang="en-IN" sz="2400" dirty="0"/>
          </a:p>
        </p:txBody>
      </p:sp>
      <p:sp>
        <p:nvSpPr>
          <p:cNvPr id="8" name="Rectangle 7"/>
          <p:cNvSpPr/>
          <p:nvPr/>
        </p:nvSpPr>
        <p:spPr>
          <a:xfrm>
            <a:off x="1538286" y="3048000"/>
            <a:ext cx="7453314" cy="1754326"/>
          </a:xfrm>
          <a:prstGeom prst="rect">
            <a:avLst/>
          </a:prstGeom>
        </p:spPr>
        <p:txBody>
          <a:bodyPr wrap="square">
            <a:spAutoFit/>
          </a:bodyPr>
          <a:lstStyle/>
          <a:p>
            <a:pPr fontAlgn="base"/>
            <a:r>
              <a:rPr lang="en-US" dirty="0">
                <a:solidFill>
                  <a:srgbClr val="000000"/>
                </a:solidFill>
                <a:latin typeface="roboto"/>
              </a:rPr>
              <a:t>STUDENT NAME : RIYA T​</a:t>
            </a:r>
            <a:endParaRPr lang="en-US" dirty="0">
              <a:solidFill>
                <a:srgbClr val="000000"/>
              </a:solidFill>
              <a:latin typeface="Segoe UI" panose="020B0502040204020203" pitchFamily="34" charset="0"/>
            </a:endParaRPr>
          </a:p>
          <a:p>
            <a:pPr fontAlgn="base"/>
            <a:r>
              <a:rPr lang="en-US" dirty="0">
                <a:solidFill>
                  <a:srgbClr val="000000"/>
                </a:solidFill>
                <a:latin typeface="roboto"/>
              </a:rPr>
              <a:t>REGISTER NO  : 312208825</a:t>
            </a:r>
            <a:r>
              <a:rPr lang="en-US" dirty="0" smtClean="0">
                <a:solidFill>
                  <a:srgbClr val="000000"/>
                </a:solidFill>
                <a:latin typeface="roboto"/>
              </a:rPr>
              <a:t>​, </a:t>
            </a:r>
            <a:r>
              <a:rPr lang="en-US" dirty="0" smtClean="0"/>
              <a:t>030037FBAE50F5099AE47FD42AE61ABF</a:t>
            </a:r>
            <a:endParaRPr lang="en-US" dirty="0"/>
          </a:p>
          <a:p>
            <a:pPr fontAlgn="base"/>
            <a:endParaRPr lang="en-US" dirty="0">
              <a:solidFill>
                <a:srgbClr val="000000"/>
              </a:solidFill>
              <a:latin typeface="Segoe UI" panose="020B0502040204020203" pitchFamily="34" charset="0"/>
            </a:endParaRPr>
          </a:p>
          <a:p>
            <a:pPr fontAlgn="base"/>
            <a:r>
              <a:rPr lang="en-US" dirty="0">
                <a:solidFill>
                  <a:srgbClr val="000000"/>
                </a:solidFill>
                <a:latin typeface="roboto"/>
              </a:rPr>
              <a:t>DEPARTMENT : B.COM [GENERAL]​</a:t>
            </a:r>
            <a:endParaRPr lang="en-US" dirty="0">
              <a:solidFill>
                <a:srgbClr val="000000"/>
              </a:solidFill>
              <a:latin typeface="Segoe UI" panose="020B0502040204020203" pitchFamily="34" charset="0"/>
            </a:endParaRPr>
          </a:p>
          <a:p>
            <a:pPr fontAlgn="base"/>
            <a:r>
              <a:rPr lang="en-US" dirty="0">
                <a:solidFill>
                  <a:srgbClr val="000000"/>
                </a:solidFill>
                <a:latin typeface="roboto"/>
              </a:rPr>
              <a:t>COLLEGE : MEENAKSHI COLLEGE FOR WOMEN​</a:t>
            </a:r>
            <a:endParaRPr lang="en-US" dirty="0">
              <a:solidFill>
                <a:srgbClr val="000000"/>
              </a:solidFill>
              <a:latin typeface="Segoe UI" panose="020B0502040204020203" pitchFamily="34" charset="0"/>
            </a:endParaRPr>
          </a:p>
          <a:p>
            <a:pPr fontAlgn="base"/>
            <a:r>
              <a:rPr lang="en-IN" dirty="0">
                <a:solidFill>
                  <a:srgbClr val="000000"/>
                </a:solidFill>
                <a:latin typeface="roboto"/>
              </a:rPr>
              <a:t>​</a:t>
            </a:r>
            <a:endParaRPr lang="en-IN" b="0" i="0" dirty="0">
              <a:solidFill>
                <a:srgbClr val="000000"/>
              </a:solidFill>
              <a:effectLst/>
              <a:latin typeface="Segoe UI"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995679" y="1676400"/>
            <a:ext cx="6096000" cy="4154984"/>
          </a:xfrm>
          <a:prstGeom prst="rect">
            <a:avLst/>
          </a:prstGeom>
        </p:spPr>
        <p:txBody>
          <a:bodyPr>
            <a:spAutoFit/>
          </a:bodyPr>
          <a:lstStyle/>
          <a:p>
            <a:r>
              <a:rPr lang="en-GB" sz="2400" dirty="0"/>
              <a:t>The </a:t>
            </a:r>
            <a:r>
              <a:rPr lang="en-GB" sz="2400" dirty="0" smtClean="0"/>
              <a:t>modelling </a:t>
            </a:r>
            <a:r>
              <a:rPr lang="en-GB" sz="2400" dirty="0"/>
              <a:t>process involves collecting and cleaning gender distribution data across departments, followed by </a:t>
            </a:r>
            <a:r>
              <a:rPr lang="en-GB" sz="2400" dirty="0" smtClean="0"/>
              <a:t>analysing </a:t>
            </a:r>
            <a:r>
              <a:rPr lang="en-GB" sz="2400" dirty="0"/>
              <a:t>this data to identify trends and imbalances. We then visualize the findings through charts to make the information easily understandable. The model helps pinpoint areas of strength and opportunities for improvement in gender diversity, guiding the organization in making data-driven decisions to enhance inclusivity and achieve a balanced workforce</a:t>
            </a:r>
            <a:r>
              <a:rPr lang="en-GB" dirty="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 y="1666736"/>
            <a:ext cx="9504045" cy="313463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914400" y="1318022"/>
            <a:ext cx="6934200" cy="4555093"/>
          </a:xfrm>
          <a:prstGeom prst="rect">
            <a:avLst/>
          </a:prstGeom>
        </p:spPr>
        <p:txBody>
          <a:bodyPr wrap="square">
            <a:spAutoFit/>
          </a:bodyPr>
          <a:lstStyle/>
          <a:p>
            <a:r>
              <a:rPr lang="en-GB" dirty="0" smtClean="0"/>
              <a:t>1.*</a:t>
            </a:r>
            <a:r>
              <a:rPr lang="en-GB" sz="2800" dirty="0" smtClean="0"/>
              <a:t>Overall </a:t>
            </a:r>
            <a:r>
              <a:rPr lang="en-GB" sz="2800" dirty="0"/>
              <a:t>Balance</a:t>
            </a:r>
            <a:r>
              <a:rPr lang="en-GB" dirty="0"/>
              <a:t>*: </a:t>
            </a:r>
            <a:r>
              <a:rPr lang="en-GB" sz="2000" dirty="0"/>
              <a:t>Equal distribution of 95 males and 95 females across the organization</a:t>
            </a:r>
            <a:r>
              <a:rPr lang="en-GB" sz="2000" dirty="0" smtClean="0"/>
              <a:t>.</a:t>
            </a:r>
          </a:p>
          <a:p>
            <a:r>
              <a:rPr lang="en-GB" dirty="0" smtClean="0"/>
              <a:t>2. </a:t>
            </a:r>
            <a:r>
              <a:rPr lang="en-GB" dirty="0"/>
              <a:t>*</a:t>
            </a:r>
            <a:r>
              <a:rPr lang="en-GB" sz="2800" dirty="0"/>
              <a:t>Female-Dominated</a:t>
            </a:r>
            <a:r>
              <a:rPr lang="en-GB" sz="2800" dirty="0">
                <a:latin typeface="Bahnschrift Condensed" panose="020B0502040204020203" pitchFamily="34" charset="0"/>
              </a:rPr>
              <a:t>*</a:t>
            </a:r>
            <a:r>
              <a:rPr lang="en-GB" dirty="0"/>
              <a:t>: </a:t>
            </a:r>
            <a:r>
              <a:rPr lang="en-GB" sz="2000" dirty="0"/>
              <a:t>Training, Product Management, and Marketing departments</a:t>
            </a:r>
            <a:r>
              <a:rPr lang="en-GB" sz="2400" dirty="0" smtClean="0"/>
              <a:t>.</a:t>
            </a:r>
          </a:p>
          <a:p>
            <a:r>
              <a:rPr lang="en-GB" dirty="0" smtClean="0"/>
              <a:t>3. </a:t>
            </a:r>
            <a:r>
              <a:rPr lang="en-GB" dirty="0"/>
              <a:t>*</a:t>
            </a:r>
            <a:r>
              <a:rPr lang="en-GB" sz="2800" dirty="0"/>
              <a:t>Male-Dominated</a:t>
            </a:r>
            <a:r>
              <a:rPr lang="en-GB" dirty="0"/>
              <a:t>*: </a:t>
            </a:r>
            <a:r>
              <a:rPr lang="en-GB" sz="2000" dirty="0"/>
              <a:t>Engineering and Research &amp; Development departments</a:t>
            </a:r>
            <a:r>
              <a:rPr lang="en-GB" sz="2000" dirty="0" smtClean="0"/>
              <a:t>.</a:t>
            </a:r>
          </a:p>
          <a:p>
            <a:r>
              <a:rPr lang="en-GB" dirty="0" smtClean="0"/>
              <a:t>4.*</a:t>
            </a:r>
            <a:r>
              <a:rPr lang="en-GB" sz="2800" dirty="0" smtClean="0"/>
              <a:t>Balanced </a:t>
            </a:r>
            <a:r>
              <a:rPr lang="en-GB" sz="2800" dirty="0"/>
              <a:t>Departments</a:t>
            </a:r>
            <a:r>
              <a:rPr lang="en-GB" sz="2000" dirty="0"/>
              <a:t>*: Legal and Human Resources</a:t>
            </a:r>
            <a:r>
              <a:rPr lang="en-GB" sz="2000" dirty="0" smtClean="0"/>
              <a:t>.</a:t>
            </a:r>
          </a:p>
          <a:p>
            <a:r>
              <a:rPr lang="en-GB" dirty="0" smtClean="0"/>
              <a:t> 5.*</a:t>
            </a:r>
            <a:r>
              <a:rPr lang="en-GB" sz="2800" dirty="0" smtClean="0"/>
              <a:t>Areas </a:t>
            </a:r>
            <a:r>
              <a:rPr lang="en-GB" sz="2800" dirty="0"/>
              <a:t>for Improvement</a:t>
            </a:r>
            <a:r>
              <a:rPr lang="en-GB" dirty="0"/>
              <a:t>*: </a:t>
            </a:r>
            <a:r>
              <a:rPr lang="en-GB" sz="2000" dirty="0"/>
              <a:t>Address gender imbalances in certain departments</a:t>
            </a:r>
            <a:r>
              <a:rPr lang="en-GB" sz="2000" dirty="0" smtClean="0"/>
              <a:t>.</a:t>
            </a:r>
          </a:p>
          <a:p>
            <a:r>
              <a:rPr lang="en-GB" dirty="0" smtClean="0"/>
              <a:t>6. </a:t>
            </a:r>
            <a:r>
              <a:rPr lang="en-GB" dirty="0"/>
              <a:t>*</a:t>
            </a:r>
            <a:r>
              <a:rPr lang="en-GB" sz="2800" dirty="0"/>
              <a:t>Missing Data</a:t>
            </a:r>
            <a:r>
              <a:rPr lang="en-GB" dirty="0"/>
              <a:t>*: "</a:t>
            </a:r>
            <a:r>
              <a:rPr lang="en-GB" sz="2000" dirty="0"/>
              <a:t>NULL" entries indicate missing or unclassified gender information.</a:t>
            </a:r>
            <a:endParaRPr lang="en-US" sz="20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1" name="Picture 20"/>
          <p:cNvPicPr>
            <a:picLocks noChangeAspect="1"/>
          </p:cNvPicPr>
          <p:nvPr/>
        </p:nvPicPr>
        <p:blipFill>
          <a:blip r:embed="rId4"/>
          <a:stretch>
            <a:fillRect/>
          </a:stretch>
        </p:blipFill>
        <p:spPr>
          <a:xfrm>
            <a:off x="-76200" y="2442066"/>
            <a:ext cx="9886950" cy="11766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772400" y="2052828"/>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5974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
        <p:nvSpPr>
          <p:cNvPr id="12" name="Rectangle 11"/>
          <p:cNvSpPr/>
          <p:nvPr/>
        </p:nvSpPr>
        <p:spPr>
          <a:xfrm>
            <a:off x="1008331" y="2195036"/>
            <a:ext cx="6096000" cy="2739211"/>
          </a:xfrm>
          <a:prstGeom prst="rect">
            <a:avLst/>
          </a:prstGeom>
        </p:spPr>
        <p:txBody>
          <a:bodyPr>
            <a:spAutoFit/>
          </a:bodyPr>
          <a:lstStyle/>
          <a:p>
            <a:r>
              <a:rPr lang="en-GB" sz="2400" dirty="0">
                <a:solidFill>
                  <a:srgbClr val="000000"/>
                </a:solidFill>
                <a:latin typeface="Calibri" panose="020F0502020204030204" pitchFamily="34" charset="0"/>
              </a:rPr>
              <a:t>To </a:t>
            </a:r>
            <a:r>
              <a:rPr lang="en-GB" sz="2400" dirty="0" err="1">
                <a:solidFill>
                  <a:srgbClr val="000000"/>
                </a:solidFill>
                <a:latin typeface="Calibri" panose="020F0502020204030204" pitchFamily="34" charset="0"/>
              </a:rPr>
              <a:t>analyze</a:t>
            </a:r>
            <a:r>
              <a:rPr lang="en-GB" sz="2400" dirty="0">
                <a:solidFill>
                  <a:srgbClr val="000000"/>
                </a:solidFill>
                <a:latin typeface="Calibri" panose="020F0502020204030204" pitchFamily="34" charset="0"/>
              </a:rPr>
              <a:t> the employees across different departments based on gender and areas of improvement in organizational practices. This analysis aims to support the organisation's goals of enhancing employee performance while fostering an inclusive and equitable workplace</a:t>
            </a:r>
            <a:r>
              <a:rPr lang="en-GB" sz="2800" dirty="0">
                <a:solidFill>
                  <a:srgbClr val="000000"/>
                </a:solidFill>
                <a:latin typeface="Calibri" panose="020F0502020204030204" pitchFamily="34" charset="0"/>
              </a:rPr>
              <a:t>.​</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1219200" y="2133600"/>
            <a:ext cx="6096000" cy="3416320"/>
          </a:xfrm>
          <a:prstGeom prst="rect">
            <a:avLst/>
          </a:prstGeom>
        </p:spPr>
        <p:txBody>
          <a:bodyPr>
            <a:spAutoFit/>
          </a:bodyPr>
          <a:lstStyle/>
          <a:p>
            <a:r>
              <a:rPr lang="en-GB" sz="2400" dirty="0">
                <a:solidFill>
                  <a:srgbClr val="000000"/>
                </a:solidFill>
                <a:latin typeface="Calibri" panose="020F0502020204030204" pitchFamily="34" charset="0"/>
              </a:rPr>
              <a:t>This project involves </a:t>
            </a:r>
            <a:r>
              <a:rPr lang="en-GB" sz="2400" dirty="0" err="1">
                <a:solidFill>
                  <a:srgbClr val="000000"/>
                </a:solidFill>
                <a:latin typeface="Calibri" panose="020F0502020204030204" pitchFamily="34" charset="0"/>
              </a:rPr>
              <a:t>analyzing</a:t>
            </a:r>
            <a:r>
              <a:rPr lang="en-GB" sz="2400" dirty="0">
                <a:solidFill>
                  <a:srgbClr val="000000"/>
                </a:solidFill>
                <a:latin typeface="Calibri" panose="020F0502020204030204" pitchFamily="34" charset="0"/>
              </a:rPr>
              <a:t> an employee dataset using Excel to create visual representations of key workforce metrics. The focus is on diversity, employment types (permanent , temporary), location  and employee termination trends. The goal is to provide clear and actionable insights that can help the HR department and management in decision-making processes.​</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838200" y="2286000"/>
            <a:ext cx="6477000" cy="3108543"/>
          </a:xfrm>
          <a:prstGeom prst="rect">
            <a:avLst/>
          </a:prstGeom>
        </p:spPr>
        <p:txBody>
          <a:bodyPr wrap="square">
            <a:spAutoFit/>
          </a:bodyPr>
          <a:lstStyle/>
          <a:p>
            <a:pPr fontAlgn="base"/>
            <a:r>
              <a:rPr lang="en-US" sz="2800" dirty="0">
                <a:solidFill>
                  <a:srgbClr val="000000"/>
                </a:solidFill>
                <a:latin typeface="Calibri" panose="020F0502020204030204" pitchFamily="34" charset="0"/>
              </a:rPr>
              <a:t>The primary end users of this project are </a:t>
            </a:r>
            <a:r>
              <a:rPr lang="en-US" sz="2800" dirty="0" smtClean="0">
                <a:solidFill>
                  <a:srgbClr val="000000"/>
                </a:solidFill>
                <a:latin typeface="Calibri" panose="020F0502020204030204" pitchFamily="34" charset="0"/>
              </a:rPr>
              <a:t>                  HR professionals​</a:t>
            </a:r>
            <a:endParaRPr lang="en-US" sz="2800" dirty="0" smtClean="0">
              <a:solidFill>
                <a:srgbClr val="000000"/>
              </a:solidFill>
              <a:latin typeface="Segoe UI" panose="020B0502040204020203" pitchFamily="34" charset="0"/>
            </a:endParaRPr>
          </a:p>
          <a:p>
            <a:pPr fontAlgn="base"/>
            <a:r>
              <a:rPr lang="en-US" sz="2800" dirty="0">
                <a:solidFill>
                  <a:srgbClr val="000000"/>
                </a:solidFill>
                <a:latin typeface="Calibri" panose="020F0502020204030204" pitchFamily="34" charset="0"/>
              </a:rPr>
              <a:t> Management teams ​</a:t>
            </a:r>
            <a:endParaRPr lang="en-US" sz="2800" dirty="0">
              <a:solidFill>
                <a:srgbClr val="000000"/>
              </a:solidFill>
              <a:latin typeface="Segoe UI" panose="020B0502040204020203" pitchFamily="34" charset="0"/>
            </a:endParaRPr>
          </a:p>
          <a:p>
            <a:pPr fontAlgn="base"/>
            <a:r>
              <a:rPr lang="en-US" sz="2800" dirty="0" smtClean="0">
                <a:solidFill>
                  <a:srgbClr val="000000"/>
                </a:solidFill>
                <a:latin typeface="Calibri" panose="020F0502020204030204" pitchFamily="34" charset="0"/>
              </a:rPr>
              <a:t> Business </a:t>
            </a:r>
            <a:r>
              <a:rPr lang="en-US" sz="2800" dirty="0">
                <a:solidFill>
                  <a:srgbClr val="000000"/>
                </a:solidFill>
                <a:latin typeface="Calibri" panose="020F0502020204030204" pitchFamily="34" charset="0"/>
              </a:rPr>
              <a:t>Analysts ​</a:t>
            </a:r>
            <a:endParaRPr lang="en-US" sz="2800" dirty="0">
              <a:solidFill>
                <a:srgbClr val="000000"/>
              </a:solidFill>
              <a:latin typeface="Segoe UI" panose="020B0502040204020203" pitchFamily="34" charset="0"/>
            </a:endParaRPr>
          </a:p>
          <a:p>
            <a:pPr fontAlgn="base"/>
            <a:r>
              <a:rPr lang="en-US" sz="2800" dirty="0" smtClean="0">
                <a:solidFill>
                  <a:srgbClr val="000000"/>
                </a:solidFill>
                <a:latin typeface="Calibri" panose="020F0502020204030204" pitchFamily="34" charset="0"/>
              </a:rPr>
              <a:t> Employees</a:t>
            </a:r>
            <a:r>
              <a:rPr lang="en-US" sz="2800" dirty="0">
                <a:solidFill>
                  <a:srgbClr val="000000"/>
                </a:solidFill>
                <a:latin typeface="Calibri" panose="020F0502020204030204" pitchFamily="34" charset="0"/>
              </a:rPr>
              <a:t>​</a:t>
            </a:r>
            <a:endParaRPr lang="en-US" sz="2800" dirty="0">
              <a:solidFill>
                <a:srgbClr val="000000"/>
              </a:solidFill>
              <a:latin typeface="Segoe UI" panose="020B0502040204020203" pitchFamily="34" charset="0"/>
            </a:endParaRPr>
          </a:p>
          <a:p>
            <a:pPr fontAlgn="base"/>
            <a:r>
              <a:rPr lang="en-US" sz="2800" dirty="0" smtClean="0">
                <a:solidFill>
                  <a:srgbClr val="000000"/>
                </a:solidFill>
                <a:latin typeface="Calibri" panose="020F0502020204030204" pitchFamily="34" charset="0"/>
              </a:rPr>
              <a:t> Supervisors</a:t>
            </a:r>
            <a:r>
              <a:rPr lang="en-US" sz="2800" dirty="0">
                <a:solidFill>
                  <a:srgbClr val="000000"/>
                </a:solidFill>
                <a:latin typeface="Calibri" panose="020F0502020204030204" pitchFamily="34" charset="0"/>
              </a:rPr>
              <a:t>​</a:t>
            </a:r>
            <a:endParaRPr lang="en-US" sz="2800" dirty="0">
              <a:solidFill>
                <a:srgbClr val="000000"/>
              </a:solidFill>
              <a:latin typeface="Segoe UI" panose="020B0502040204020203" pitchFamily="34" charset="0"/>
            </a:endParaRPr>
          </a:p>
          <a:p>
            <a:pPr fontAlgn="base"/>
            <a:r>
              <a:rPr lang="en-US" sz="2800" dirty="0" smtClean="0">
                <a:solidFill>
                  <a:srgbClr val="000000"/>
                </a:solidFill>
                <a:latin typeface="Calibri" panose="020F0502020204030204" pitchFamily="34" charset="0"/>
              </a:rPr>
              <a:t> Executives</a:t>
            </a:r>
            <a:r>
              <a:rPr lang="en-US" sz="2800" dirty="0">
                <a:solidFill>
                  <a:srgbClr val="000000"/>
                </a:solidFill>
                <a:latin typeface="Calibri" panose="020F0502020204030204" pitchFamily="34" charset="0"/>
              </a:rPr>
              <a:t>​</a:t>
            </a:r>
            <a:endParaRPr lang="en-US" sz="2800" b="0" i="0" dirty="0">
              <a:solidFill>
                <a:srgbClr val="000000"/>
              </a:solidFill>
              <a:effectLst/>
              <a:latin typeface="Segoe UI" panose="020B050204020402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2413338"/>
            <a:ext cx="6096000" cy="3785652"/>
          </a:xfrm>
          <a:prstGeom prst="rect">
            <a:avLst/>
          </a:prstGeom>
        </p:spPr>
        <p:txBody>
          <a:bodyPr>
            <a:spAutoFit/>
          </a:bodyPr>
          <a:lstStyle/>
          <a:p>
            <a:r>
              <a:rPr lang="en-GB" sz="2400" dirty="0"/>
              <a:t>Our solution offers a clear analysis of gender distribution across departments, providing actionable insights to enhance diversity and equity. By highlighting areas of gender imbalance, we enable targeted interventions to improve inclusivity. The value lies in maintaining overall gender balance while addressing specific needs, fostering a more equitable work environment that supports diversity goals and strengthens talent retention</a:t>
            </a:r>
            <a:r>
              <a:rPr lang="en-GB" dirty="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990600" y="1524000"/>
            <a:ext cx="6096000" cy="5201424"/>
          </a:xfrm>
          <a:prstGeom prst="rect">
            <a:avLst/>
          </a:prstGeom>
        </p:spPr>
        <p:txBody>
          <a:bodyPr>
            <a:spAutoFit/>
          </a:bodyPr>
          <a:lstStyle/>
          <a:p>
            <a:pPr marL="285750" indent="-285750">
              <a:buFontTx/>
              <a:buChar char="-"/>
            </a:pPr>
            <a:r>
              <a:rPr lang="en-GB" dirty="0" smtClean="0"/>
              <a:t>*</a:t>
            </a:r>
            <a:r>
              <a:rPr lang="en-GB" sz="2400" dirty="0"/>
              <a:t>Departments</a:t>
            </a:r>
            <a:r>
              <a:rPr lang="en-GB" sz="2000" dirty="0"/>
              <a:t>*: Includes Accounting, Engineering, HR, Legal, Marketing, Product Management, and more</a:t>
            </a:r>
            <a:r>
              <a:rPr lang="en-GB" dirty="0" smtClean="0"/>
              <a:t>.</a:t>
            </a:r>
          </a:p>
          <a:p>
            <a:pPr marL="285750" indent="-285750">
              <a:buFontTx/>
              <a:buChar char="-"/>
            </a:pPr>
            <a:endParaRPr lang="en-GB" dirty="0" smtClean="0"/>
          </a:p>
          <a:p>
            <a:pPr marL="285750" indent="-285750">
              <a:buFontTx/>
              <a:buChar char="-"/>
            </a:pPr>
            <a:r>
              <a:rPr lang="en-GB" dirty="0" smtClean="0"/>
              <a:t> </a:t>
            </a:r>
            <a:r>
              <a:rPr lang="en-GB" dirty="0"/>
              <a:t>*</a:t>
            </a:r>
            <a:r>
              <a:rPr lang="en-GB" sz="2400" dirty="0"/>
              <a:t>Gender Categories</a:t>
            </a:r>
            <a:r>
              <a:rPr lang="en-GB" dirty="0"/>
              <a:t>*: </a:t>
            </a:r>
            <a:r>
              <a:rPr lang="en-GB" sz="2000" dirty="0"/>
              <a:t>Data categorized by Male, Female, and NULL (unclassified/missing</a:t>
            </a:r>
            <a:r>
              <a:rPr lang="en-GB" sz="2000" dirty="0" smtClean="0"/>
              <a:t>).</a:t>
            </a:r>
          </a:p>
          <a:p>
            <a:r>
              <a:rPr lang="en-GB" dirty="0" smtClean="0"/>
              <a:t> </a:t>
            </a:r>
          </a:p>
          <a:p>
            <a:pPr marL="285750" indent="-285750">
              <a:buFontTx/>
              <a:buChar char="-"/>
            </a:pPr>
            <a:r>
              <a:rPr lang="en-GB" dirty="0" smtClean="0"/>
              <a:t>*</a:t>
            </a:r>
            <a:r>
              <a:rPr lang="en-GB" sz="2400" dirty="0"/>
              <a:t>Total Employees</a:t>
            </a:r>
            <a:r>
              <a:rPr lang="en-GB" dirty="0"/>
              <a:t>*: </a:t>
            </a:r>
            <a:r>
              <a:rPr lang="en-GB" sz="2000" dirty="0"/>
              <a:t>190 employees in total, evenly split between males and females</a:t>
            </a:r>
            <a:r>
              <a:rPr lang="en-GB" sz="2000" dirty="0" smtClean="0"/>
              <a:t>.</a:t>
            </a:r>
          </a:p>
          <a:p>
            <a:r>
              <a:rPr lang="en-GB" dirty="0" smtClean="0"/>
              <a:t> </a:t>
            </a:r>
            <a:endParaRPr lang="en-GB" sz="2400" dirty="0" smtClean="0"/>
          </a:p>
          <a:p>
            <a:pPr marL="285750" indent="-285750">
              <a:buFontTx/>
              <a:buChar char="-"/>
            </a:pPr>
            <a:r>
              <a:rPr lang="en-GB" sz="2400" dirty="0" smtClean="0"/>
              <a:t>*</a:t>
            </a:r>
            <a:r>
              <a:rPr lang="en-GB" sz="2400" dirty="0"/>
              <a:t>Departmental Counts</a:t>
            </a:r>
            <a:r>
              <a:rPr lang="en-GB" dirty="0"/>
              <a:t>*: </a:t>
            </a:r>
            <a:r>
              <a:rPr lang="en-GB" sz="2000" dirty="0"/>
              <a:t>Varying gender distributions across departments, from 10 to 21 employees per department</a:t>
            </a:r>
            <a:r>
              <a:rPr lang="en-GB" sz="2000" dirty="0" smtClean="0"/>
              <a:t>.</a:t>
            </a:r>
          </a:p>
          <a:p>
            <a:pPr marL="285750" indent="-285750">
              <a:buFontTx/>
              <a:buChar char="-"/>
            </a:pPr>
            <a:endParaRPr lang="en-GB" dirty="0" smtClean="0"/>
          </a:p>
          <a:p>
            <a:pPr marL="285750" indent="-285750">
              <a:buFontTx/>
              <a:buChar char="-"/>
            </a:pPr>
            <a:r>
              <a:rPr lang="en-GB" dirty="0" smtClean="0"/>
              <a:t>*</a:t>
            </a:r>
            <a:r>
              <a:rPr lang="en-GB" sz="2400" dirty="0"/>
              <a:t>NULL Entries</a:t>
            </a:r>
            <a:r>
              <a:rPr lang="en-GB" sz="2000" dirty="0"/>
              <a:t>*: Some departments have missing or unclassified gender data.</a:t>
            </a: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533650" y="1877649"/>
            <a:ext cx="6096000" cy="4708981"/>
          </a:xfrm>
          <a:prstGeom prst="rect">
            <a:avLst/>
          </a:prstGeom>
        </p:spPr>
        <p:txBody>
          <a:bodyPr>
            <a:spAutoFit/>
          </a:bodyPr>
          <a:lstStyle/>
          <a:p>
            <a:pPr marL="285750" indent="-285750">
              <a:buFontTx/>
              <a:buChar char="-"/>
            </a:pPr>
            <a:r>
              <a:rPr lang="en-GB" dirty="0" smtClean="0"/>
              <a:t>*</a:t>
            </a:r>
            <a:r>
              <a:rPr lang="en-GB" sz="2400" dirty="0"/>
              <a:t>Perfect Gender Balance</a:t>
            </a:r>
            <a:r>
              <a:rPr lang="en-GB" sz="2000" dirty="0"/>
              <a:t>*: Achieved a 50-50 male-female ratio</a:t>
            </a:r>
            <a:r>
              <a:rPr lang="en-GB" sz="2000" dirty="0" smtClean="0"/>
              <a:t>.</a:t>
            </a:r>
          </a:p>
          <a:p>
            <a:pPr marL="285750" indent="-285750">
              <a:buFontTx/>
              <a:buChar char="-"/>
            </a:pPr>
            <a:endParaRPr lang="en-GB" sz="2000" dirty="0" smtClean="0"/>
          </a:p>
          <a:p>
            <a:pPr marL="285750" indent="-285750">
              <a:buFontTx/>
              <a:buChar char="-"/>
            </a:pPr>
            <a:r>
              <a:rPr lang="en-GB" dirty="0" smtClean="0"/>
              <a:t> </a:t>
            </a:r>
            <a:r>
              <a:rPr lang="en-GB" dirty="0"/>
              <a:t>*</a:t>
            </a:r>
            <a:r>
              <a:rPr lang="en-GB" sz="2400" dirty="0"/>
              <a:t>Actionable Insights</a:t>
            </a:r>
            <a:r>
              <a:rPr lang="en-GB" dirty="0"/>
              <a:t>*: </a:t>
            </a:r>
            <a:r>
              <a:rPr lang="en-GB" sz="2000" dirty="0"/>
              <a:t>Clear identification of gender trends and areas for improvement</a:t>
            </a:r>
            <a:r>
              <a:rPr lang="en-GB" sz="2000" dirty="0" smtClean="0"/>
              <a:t>.</a:t>
            </a:r>
          </a:p>
          <a:p>
            <a:pPr marL="285750" indent="-285750">
              <a:buFontTx/>
              <a:buChar char="-"/>
            </a:pPr>
            <a:endParaRPr lang="en-GB" sz="2000" dirty="0" smtClean="0"/>
          </a:p>
          <a:p>
            <a:pPr marL="285750" indent="-285750">
              <a:buFontTx/>
              <a:buChar char="-"/>
            </a:pPr>
            <a:r>
              <a:rPr lang="en-GB" dirty="0" smtClean="0"/>
              <a:t> </a:t>
            </a:r>
            <a:r>
              <a:rPr lang="en-GB" dirty="0"/>
              <a:t>*</a:t>
            </a:r>
            <a:r>
              <a:rPr lang="en-GB" sz="2400" dirty="0"/>
              <a:t>Visual Clarity</a:t>
            </a:r>
            <a:r>
              <a:rPr lang="en-GB" sz="2000" dirty="0"/>
              <a:t>*: Easy-to-understand charts for quick analysis</a:t>
            </a:r>
            <a:r>
              <a:rPr lang="en-GB" sz="2000" dirty="0" smtClean="0"/>
              <a:t>.</a:t>
            </a:r>
          </a:p>
          <a:p>
            <a:pPr marL="285750" indent="-285750">
              <a:buFontTx/>
              <a:buChar char="-"/>
            </a:pPr>
            <a:endParaRPr lang="en-GB" sz="2000" dirty="0" smtClean="0"/>
          </a:p>
          <a:p>
            <a:pPr marL="285750" indent="-285750">
              <a:buFontTx/>
              <a:buChar char="-"/>
            </a:pPr>
            <a:r>
              <a:rPr lang="en-GB" dirty="0" smtClean="0"/>
              <a:t>*</a:t>
            </a:r>
            <a:r>
              <a:rPr lang="en-GB" sz="2400" dirty="0"/>
              <a:t>Proactive Diversity</a:t>
            </a:r>
            <a:r>
              <a:rPr lang="en-GB" dirty="0"/>
              <a:t>*: </a:t>
            </a:r>
            <a:r>
              <a:rPr lang="en-GB" sz="2000" dirty="0"/>
              <a:t>Encourages forward-thinking diversity management</a:t>
            </a:r>
            <a:r>
              <a:rPr lang="en-GB" sz="2000" dirty="0" smtClean="0"/>
              <a:t>.</a:t>
            </a:r>
          </a:p>
          <a:p>
            <a:r>
              <a:rPr lang="en-GB" sz="2000" dirty="0" smtClean="0"/>
              <a:t> </a:t>
            </a:r>
          </a:p>
          <a:p>
            <a:pPr marL="285750" indent="-285750">
              <a:buFontTx/>
              <a:buChar char="-"/>
            </a:pPr>
            <a:r>
              <a:rPr lang="en-GB" dirty="0" smtClean="0"/>
              <a:t>*</a:t>
            </a:r>
            <a:r>
              <a:rPr lang="en-GB" sz="2400" dirty="0"/>
              <a:t>Thorough Analysis</a:t>
            </a:r>
            <a:r>
              <a:rPr lang="en-GB" dirty="0"/>
              <a:t>*: </a:t>
            </a:r>
            <a:r>
              <a:rPr lang="en-GB" sz="2000" dirty="0"/>
              <a:t>Comprehensive approach, including addressing missing data.</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286</TotalTime>
  <Words>525</Words>
  <Application>Microsoft Office PowerPoint</Application>
  <PresentationFormat>Widescreen</PresentationFormat>
  <Paragraphs>81</Paragraphs>
  <Slides>12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Bahnschrift Condensed</vt:lpstr>
      <vt:lpstr>Calibri</vt:lpstr>
      <vt:lpstr>roboto</vt:lpstr>
      <vt:lpstr>roboto</vt:lpstr>
      <vt:lpstr>Segoe UI</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Microsoft account</cp:lastModifiedBy>
  <cp:revision>21</cp:revision>
  <dcterms:created xsi:type="dcterms:W3CDTF">2024-03-29T15:07:22Z</dcterms:created>
  <dcterms:modified xsi:type="dcterms:W3CDTF">2024-08-30T16:22:43Z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