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4" r:id="rId1"/>
  </p:sldMasterIdLst>
  <p:sldIdLst>
    <p:sldId id="256" r:id="rId2"/>
    <p:sldId id="265" r:id="rId3"/>
    <p:sldId id="257" r:id="rId4"/>
    <p:sldId id="266" r:id="rId5"/>
    <p:sldId id="261" r:id="rId6"/>
    <p:sldId id="258" r:id="rId7"/>
    <p:sldId id="259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61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10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83295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516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8839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93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561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752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1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863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534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85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169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07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5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087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283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b="1" i="1" u="sng" dirty="0" err="1">
                <a:latin typeface="Agency FB" panose="020B0503020202020204" pitchFamily="34" charset="0"/>
              </a:rPr>
              <a:t>PhonePe</a:t>
            </a:r>
            <a:r>
              <a:rPr b="1" i="1" u="sng" dirty="0">
                <a:latin typeface="Agency FB" panose="020B0503020202020204" pitchFamily="34" charset="0"/>
              </a:rPr>
              <a:t> Pulse — Use Cases, Insights &amp; Recommendations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8414" y="4599283"/>
            <a:ext cx="5826719" cy="109689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Presented by</a:t>
            </a:r>
          </a:p>
          <a:p>
            <a:endParaRPr lang="en-IN" dirty="0"/>
          </a:p>
          <a:p>
            <a:r>
              <a:rPr lang="en-IN" dirty="0"/>
              <a:t>Priyadharshini M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19ACA-D617-3696-BD6D-6821E5E07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Technologies Used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F6FA-A139-B739-AC9F-E3D6C33A3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dirty="0"/>
              <a:t>1. Data Extraction &amp; Processing</a:t>
            </a:r>
            <a:endParaRPr lang="en-IN" dirty="0"/>
          </a:p>
          <a:p>
            <a:pPr lvl="1"/>
            <a:r>
              <a:rPr lang="en-IN" b="1" dirty="0"/>
              <a:t>Python</a:t>
            </a:r>
            <a:r>
              <a:rPr lang="en-IN" dirty="0"/>
              <a:t> for parsing JSON files from </a:t>
            </a:r>
            <a:r>
              <a:rPr lang="en-IN" dirty="0" err="1"/>
              <a:t>PhonePe</a:t>
            </a:r>
            <a:r>
              <a:rPr lang="en-IN" dirty="0"/>
              <a:t> Pulse dataset</a:t>
            </a:r>
          </a:p>
          <a:p>
            <a:pPr lvl="1"/>
            <a:r>
              <a:rPr lang="en-IN" b="1" dirty="0"/>
              <a:t>Pandas</a:t>
            </a:r>
            <a:r>
              <a:rPr lang="en-IN" dirty="0"/>
              <a:t> for cleaning, transforming, and aggregating data</a:t>
            </a:r>
          </a:p>
          <a:p>
            <a:r>
              <a:rPr lang="en-IN" b="1" dirty="0"/>
              <a:t>2. Database Management</a:t>
            </a:r>
            <a:endParaRPr lang="en-IN" dirty="0"/>
          </a:p>
          <a:p>
            <a:pPr lvl="1"/>
            <a:r>
              <a:rPr lang="en-IN" b="1" dirty="0"/>
              <a:t>MySQL</a:t>
            </a:r>
            <a:r>
              <a:rPr lang="en-IN" dirty="0"/>
              <a:t> for structured storage of multiple datasets</a:t>
            </a:r>
          </a:p>
          <a:p>
            <a:pPr lvl="1"/>
            <a:r>
              <a:rPr lang="en-IN" b="1" dirty="0" err="1"/>
              <a:t>SQLAlchemy</a:t>
            </a:r>
            <a:r>
              <a:rPr lang="en-IN" dirty="0"/>
              <a:t> as ORM for seamless Python–MySQL integration</a:t>
            </a:r>
          </a:p>
          <a:p>
            <a:r>
              <a:rPr lang="en-IN" b="1" dirty="0"/>
              <a:t>3. Visualization &amp; Analysis</a:t>
            </a:r>
            <a:endParaRPr lang="en-IN" dirty="0"/>
          </a:p>
          <a:p>
            <a:pPr lvl="1"/>
            <a:r>
              <a:rPr lang="en-IN" b="1" dirty="0" err="1"/>
              <a:t>Plotly</a:t>
            </a:r>
            <a:r>
              <a:rPr lang="en-IN" b="1" dirty="0"/>
              <a:t> Express</a:t>
            </a:r>
            <a:r>
              <a:rPr lang="en-IN" dirty="0"/>
              <a:t> for interactive charts (line, bar, scatter, pie, choropleth)</a:t>
            </a:r>
          </a:p>
          <a:p>
            <a:pPr lvl="1"/>
            <a:r>
              <a:rPr lang="en-IN" b="1" dirty="0"/>
              <a:t>Matplotlib</a:t>
            </a:r>
            <a:r>
              <a:rPr lang="en-IN" dirty="0"/>
              <a:t> for static chart exports </a:t>
            </a:r>
          </a:p>
          <a:p>
            <a:r>
              <a:rPr lang="en-IN" b="1" dirty="0"/>
              <a:t>4. Dashboarding</a:t>
            </a:r>
            <a:endParaRPr lang="en-IN" dirty="0"/>
          </a:p>
          <a:p>
            <a:pPr lvl="1"/>
            <a:r>
              <a:rPr lang="en-IN" b="1" dirty="0" err="1"/>
              <a:t>Streamlit</a:t>
            </a:r>
            <a:r>
              <a:rPr lang="en-IN" dirty="0"/>
              <a:t> for building an interactive, real-time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0015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200104" cy="1320800"/>
          </a:xfrm>
        </p:spPr>
        <p:txBody>
          <a:bodyPr>
            <a:normAutofit/>
          </a:bodyPr>
          <a:lstStyle/>
          <a:p>
            <a:r>
              <a:rPr lang="en-IN" sz="2400" dirty="0"/>
              <a:t>Decoding Transaction Dynamics on </a:t>
            </a:r>
            <a:r>
              <a:rPr lang="en-IN" sz="2400" dirty="0" err="1"/>
              <a:t>PhonePe</a:t>
            </a:r>
            <a:r>
              <a:rPr lang="en-IN" sz="2400" dirty="0"/>
              <a:t> Scenario</a:t>
            </a:r>
            <a:endParaRPr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C8935B-1421-85EE-E665-24DA6616C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052051"/>
            <a:ext cx="7855974" cy="560718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0517B6-E105-1843-DF5F-7D0D074BC660}"/>
              </a:ext>
            </a:extLst>
          </p:cNvPr>
          <p:cNvSpPr txBox="1"/>
          <p:nvPr/>
        </p:nvSpPr>
        <p:spPr>
          <a:xfrm>
            <a:off x="245806" y="245806"/>
            <a:ext cx="873104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latin typeface="Bahnschrift" panose="020B0502040204020203" pitchFamily="34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P2P dominates</a:t>
            </a:r>
            <a:r>
              <a:rPr lang="en-US" dirty="0"/>
              <a:t> in both volume &amp; value → strong adoption but over-dependence.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Merchant payments</a:t>
            </a:r>
            <a:r>
              <a:rPr lang="en-US" dirty="0"/>
              <a:t> growing but far behind P2P → untapped daily-use potential.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Recharge &amp; bill payments</a:t>
            </a:r>
            <a:r>
              <a:rPr lang="en-US" dirty="0"/>
              <a:t> stable → near saturation, limited growth scope.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Financial services</a:t>
            </a:r>
            <a:r>
              <a:rPr lang="en-US" dirty="0"/>
              <a:t> are negligible → huge underpenetrated opportunity.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Regional variations</a:t>
            </a:r>
            <a:r>
              <a:rPr lang="en-US" dirty="0"/>
              <a:t> → metros strong, Tier-2/3 cities lagging.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b="1" i="1" u="sng" dirty="0">
                <a:latin typeface="Bahnschrift" panose="020B0502040204020203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 the merchant ecosystem through</a:t>
            </a:r>
            <a:r>
              <a:rPr lang="en-US" dirty="0"/>
              <a:t> cashback, loyalty, and SME partnerships.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Differentiate bill payments</a:t>
            </a:r>
            <a:r>
              <a:rPr lang="en-US" dirty="0"/>
              <a:t> with auto-reminders, one-click pay, and bundling.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Promote financial services</a:t>
            </a:r>
            <a:r>
              <a:rPr lang="en-US" dirty="0"/>
              <a:t> (micro-insurance, SIPs, gold savings) with education &amp; trust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Target Tier-2/3 cities</a:t>
            </a:r>
            <a:r>
              <a:rPr lang="en-US" dirty="0"/>
              <a:t> with localized offers and merchant onboarding drives.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 security communication</a:t>
            </a:r>
            <a:r>
              <a:rPr lang="en-US" dirty="0"/>
              <a:t> to build confidence for financial adoption.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Leverage data for personalization</a:t>
            </a:r>
            <a:r>
              <a:rPr lang="en-US" dirty="0"/>
              <a:t> → tailored nudges based on transaction history.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822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Insurance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4CEF5-286E-6330-5B82-2306EB3619EE}"/>
              </a:ext>
            </a:extLst>
          </p:cNvPr>
          <p:cNvSpPr txBox="1"/>
          <p:nvPr/>
        </p:nvSpPr>
        <p:spPr>
          <a:xfrm>
            <a:off x="353961" y="1337187"/>
            <a:ext cx="86327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Bahnschrift" panose="020B0502040204020203" pitchFamily="34" charset="0"/>
              </a:rPr>
              <a:t>Key Insights</a:t>
            </a:r>
          </a:p>
          <a:p>
            <a:endParaRPr lang="en-I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States:</a:t>
            </a:r>
            <a:r>
              <a:rPr lang="en-IN" dirty="0"/>
              <a:t> Karnataka, Maharashtra, Tamil Nadu, Uttar Pradesh, and Telangana lead insurance adoption.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Districts:</a:t>
            </a:r>
            <a:r>
              <a:rPr lang="en-IN" dirty="0"/>
              <a:t> Bengaluru Urban, Pune dominate insurance transactions.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Urban Concentration:</a:t>
            </a:r>
            <a:r>
              <a:rPr lang="en-IN" dirty="0"/>
              <a:t> High activity in metro/urban districts suggests stronger digital insurance adoption in cities.</a:t>
            </a:r>
          </a:p>
          <a:p>
            <a:r>
              <a:rPr lang="en-IN" b="1" i="1" u="sng" dirty="0">
                <a:latin typeface="Bahnschrift" panose="020B0502040204020203" pitchFamily="34" charset="0"/>
              </a:rPr>
              <a:t>Strategic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Expand Beyond Metros:</a:t>
            </a:r>
            <a:r>
              <a:rPr lang="en-IN" dirty="0"/>
              <a:t> Target Tier-2 &amp; Tier-3 cities in North &amp; East India with localized campaigns.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Awareness Campaigns:</a:t>
            </a:r>
            <a:r>
              <a:rPr lang="en-IN" dirty="0"/>
              <a:t> Focus on insurance literacy in low-engagement states using regional languages.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Data-Driven Personalization:</a:t>
            </a:r>
            <a:r>
              <a:rPr lang="en-IN" dirty="0"/>
              <a:t> Use transaction trends to cross-sell health, life, and vehicle insurance in high-performing districts.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CF02AF-6C68-B4D0-C202-F2F32900FB5F}"/>
              </a:ext>
            </a:extLst>
          </p:cNvPr>
          <p:cNvSpPr txBox="1"/>
          <p:nvPr/>
        </p:nvSpPr>
        <p:spPr>
          <a:xfrm>
            <a:off x="186813" y="904568"/>
            <a:ext cx="876054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Bahnschrift" panose="020B0502040204020203" pitchFamily="34" charset="0"/>
              </a:rPr>
              <a:t>Key Insights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State Level</a:t>
            </a:r>
            <a:r>
              <a:rPr lang="en-IN" dirty="0"/>
              <a:t>: Registrations concentrated in a few states → rural/NE states lag.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District Level</a:t>
            </a:r>
            <a:r>
              <a:rPr lang="en-IN" dirty="0"/>
              <a:t>: Metros lead, but Tier-2 &amp; Tier-3 cities show fastest growth.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i="1" u="sng" dirty="0">
                <a:latin typeface="Bahnschrift" panose="020B0502040204020203" pitchFamily="34" charset="0"/>
              </a:rPr>
              <a:t> Business Recommendations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Expand Underserved States </a:t>
            </a:r>
            <a:r>
              <a:rPr lang="en-IN" dirty="0"/>
              <a:t>→ Awareness campaigns + govt. partnerships.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Tier-2/3 Focus </a:t>
            </a:r>
            <a:r>
              <a:rPr lang="en-IN" dirty="0"/>
              <a:t>→ Merchant offers, regional partnerships (</a:t>
            </a:r>
            <a:r>
              <a:rPr lang="en-IN" dirty="0" err="1"/>
              <a:t>kirana</a:t>
            </a:r>
            <a:r>
              <a:rPr lang="en-IN" dirty="0"/>
              <a:t>, transport).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Seasonal Campaigns </a:t>
            </a:r>
            <a:r>
              <a:rPr lang="en-IN" dirty="0"/>
              <a:t>→ Boost during festivals/salary cycles with bundled offers.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Trust &amp; Access </a:t>
            </a:r>
            <a:r>
              <a:rPr lang="en-IN" dirty="0"/>
              <a:t>→ Optimize for low-bandwidth + highlight security features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4B3925-E346-640E-8442-3DF1A18CDCF8}"/>
              </a:ext>
            </a:extLst>
          </p:cNvPr>
          <p:cNvSpPr txBox="1"/>
          <p:nvPr/>
        </p:nvSpPr>
        <p:spPr>
          <a:xfrm>
            <a:off x="0" y="136455"/>
            <a:ext cx="8544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User Registration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Engagement &amp; Growth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99EF29-2F23-13D2-DB58-61A5631914FF}"/>
              </a:ext>
            </a:extLst>
          </p:cNvPr>
          <p:cNvSpPr txBox="1"/>
          <p:nvPr/>
        </p:nvSpPr>
        <p:spPr>
          <a:xfrm>
            <a:off x="314632" y="1337187"/>
            <a:ext cx="844591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Bahnschrift" panose="020B0502040204020203" pitchFamily="34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States by Users</a:t>
            </a:r>
            <a:r>
              <a:rPr lang="en-IN" dirty="0"/>
              <a:t>: Maharashtra, Uttar Pradesh, Karnataka, Andhra Pradesh, Rajasthan.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High Engagement States</a:t>
            </a:r>
            <a:r>
              <a:rPr lang="en-IN" dirty="0"/>
              <a:t>: Meghalaya, Arunachal Pradesh, Mizoram, Ladakh, and Andaman &amp; Nicobar.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Pattern Observed: </a:t>
            </a:r>
            <a:r>
              <a:rPr lang="en-IN" dirty="0"/>
              <a:t>Metro/urban hubs → high user base but moderate engagement.</a:t>
            </a:r>
          </a:p>
          <a:p>
            <a:pPr lvl="1"/>
            <a:endParaRPr lang="en-IN" dirty="0"/>
          </a:p>
          <a:p>
            <a:r>
              <a:rPr lang="en-IN" b="1" i="1" u="sng" dirty="0">
                <a:latin typeface="Bahnschrift" panose="020B0502040204020203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Deepen Penetration in Large States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Target </a:t>
            </a:r>
            <a:r>
              <a:rPr lang="en-IN" b="1" dirty="0"/>
              <a:t>UP, Maharashtra, and Karnataka</a:t>
            </a:r>
            <a:r>
              <a:rPr lang="en-IN" dirty="0"/>
              <a:t> with localized offers &amp; partnerships.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Nurture High-Engagement Regions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Leverage </a:t>
            </a:r>
            <a:r>
              <a:rPr lang="en-IN" b="1" dirty="0"/>
              <a:t>NE states &amp; UTs</a:t>
            </a:r>
            <a:r>
              <a:rPr lang="en-IN" dirty="0"/>
              <a:t> as brand advocacy zones (case studies, referral programs).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Personalization Strategy</a:t>
            </a:r>
            <a:endParaRPr lang="en-I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AI-driven regional campaigns (language, culture, payment categories).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Device Dominance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68140E-FD59-A880-3BD7-09E0EACD9533}"/>
              </a:ext>
            </a:extLst>
          </p:cNvPr>
          <p:cNvSpPr txBox="1"/>
          <p:nvPr/>
        </p:nvSpPr>
        <p:spPr>
          <a:xfrm>
            <a:off x="260555" y="1474838"/>
            <a:ext cx="86228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>
                <a:latin typeface="Bahnschrift" panose="020B0502040204020203" pitchFamily="34" charset="0"/>
              </a:rPr>
              <a:t>Key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Top 3 Brands:</a:t>
            </a:r>
            <a:r>
              <a:rPr lang="en-IN" dirty="0"/>
              <a:t> Xiaomi (26%), Samsung (19%), Vivo (16%) – jointly driving &gt;60% of app usage.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Mid-tier brands (Oppo, Realme):</a:t>
            </a:r>
            <a:r>
              <a:rPr lang="en-IN" dirty="0"/>
              <a:t> Steady adoption in Tier-2/3 regions, strong engagement in price-sensitive states.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Premium brands (Apple, OnePlus):</a:t>
            </a:r>
            <a:r>
              <a:rPr lang="en-IN" dirty="0"/>
              <a:t> High registrations but </a:t>
            </a:r>
            <a:r>
              <a:rPr lang="en-IN" b="1" dirty="0"/>
              <a:t>low engagement share (&lt;4%)</a:t>
            </a:r>
            <a:r>
              <a:rPr lang="en-IN" dirty="0"/>
              <a:t> → underutilization.</a:t>
            </a:r>
          </a:p>
          <a:p>
            <a:endParaRPr lang="en-IN" dirty="0"/>
          </a:p>
          <a:p>
            <a:r>
              <a:rPr lang="en-IN" b="1" i="1" u="sng" dirty="0">
                <a:latin typeface="Bahnschrift" panose="020B0502040204020203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Optimize for Top Brands:</a:t>
            </a:r>
            <a:r>
              <a:rPr lang="en-IN" dirty="0"/>
              <a:t> Prioritize app performance and feature stability on Xiaomi, Samsung, and Vivo.</a:t>
            </a:r>
            <a:br>
              <a:rPr lang="en-IN" dirty="0"/>
            </a:br>
            <a:r>
              <a:rPr lang="en-IN" b="1" dirty="0"/>
              <a:t>Boost Premium Engagement:</a:t>
            </a:r>
            <a:r>
              <a:rPr lang="en-IN" dirty="0"/>
              <a:t> Incentivize Apple &amp; OnePlus users via loyalty rewards, premium UI/UX, fintech add-ons.</a:t>
            </a:r>
            <a:br>
              <a:rPr lang="en-IN" dirty="0"/>
            </a:br>
            <a:r>
              <a:rPr lang="en-IN" b="1" dirty="0"/>
              <a:t>Cross-device Analytics:</a:t>
            </a:r>
            <a:r>
              <a:rPr lang="en-IN" dirty="0"/>
              <a:t> Use device-specific engagement metrics to guide targeted marketing &amp; app optimization.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4297</TotalTime>
  <Words>660</Words>
  <Application>Microsoft Office PowerPoint</Application>
  <PresentationFormat>On-screen Show (4:3)</PresentationFormat>
  <Paragraphs>81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Bahnschrift</vt:lpstr>
      <vt:lpstr>Trebuchet MS</vt:lpstr>
      <vt:lpstr>Wingdings 3</vt:lpstr>
      <vt:lpstr>Facet</vt:lpstr>
      <vt:lpstr>PhonePe Pulse — Use Cases, Insights &amp; Recommendations</vt:lpstr>
      <vt:lpstr>Technologies Used </vt:lpstr>
      <vt:lpstr>Decoding Transaction Dynamics on PhonePe Scenario</vt:lpstr>
      <vt:lpstr>PowerPoint Presentation</vt:lpstr>
      <vt:lpstr>Insurance</vt:lpstr>
      <vt:lpstr>PowerPoint Presentation</vt:lpstr>
      <vt:lpstr>Engagement &amp; Growth</vt:lpstr>
      <vt:lpstr>Device Dominance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Priyadharshini</dc:creator>
  <cp:keywords/>
  <dc:description>generated using python-pptx</dc:description>
  <cp:lastModifiedBy>Priyadharshini M</cp:lastModifiedBy>
  <cp:revision>10</cp:revision>
  <dcterms:created xsi:type="dcterms:W3CDTF">2013-01-27T09:14:16Z</dcterms:created>
  <dcterms:modified xsi:type="dcterms:W3CDTF">2025-09-02T09:41:48Z</dcterms:modified>
  <cp:category/>
</cp:coreProperties>
</file>