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77" r:id="rId2"/>
    <p:sldId id="256" r:id="rId3"/>
    <p:sldId id="257" r:id="rId4"/>
    <p:sldId id="272" r:id="rId5"/>
    <p:sldId id="271" r:id="rId6"/>
    <p:sldId id="275" r:id="rId7"/>
    <p:sldId id="276" r:id="rId8"/>
    <p:sldId id="258" r:id="rId9"/>
    <p:sldId id="260" r:id="rId10"/>
    <p:sldId id="259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A7FF87-EF09-8776-2F75-5E3CA416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671" y="312367"/>
            <a:ext cx="10058400" cy="1371600"/>
          </a:xfrm>
        </p:spPr>
        <p:txBody>
          <a:bodyPr>
            <a:normAutofit/>
          </a:bodyPr>
          <a:lstStyle/>
          <a:p>
            <a:r>
              <a:rPr lang="en-IN" sz="3200" b="1" dirty="0"/>
              <a:t>PODHIGAI COLLEGE OF ENGINEERING AND TECHNOLOGY</a:t>
            </a:r>
            <a:endParaRPr lang="en-US" sz="32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A0CB78B8-D112-D35D-4D89-64F9A761D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204" y="160734"/>
            <a:ext cx="2764467" cy="1674866"/>
          </a:xfr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D76E62A-4C04-DA94-EFA8-4ADBA1511641}"/>
              </a:ext>
            </a:extLst>
          </p:cNvPr>
          <p:cNvSpPr txBox="1"/>
          <p:nvPr/>
        </p:nvSpPr>
        <p:spPr>
          <a:xfrm>
            <a:off x="3333546" y="1905506"/>
            <a:ext cx="66258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200" dirty="0"/>
          </a:p>
          <a:p>
            <a:r>
              <a:rPr lang="en-IN" sz="3200" b="1" dirty="0"/>
              <a:t>NAME : </a:t>
            </a:r>
            <a:r>
              <a:rPr lang="en-IN" sz="3200" b="1" dirty="0">
                <a:solidFill>
                  <a:srgbClr val="FF0000"/>
                </a:solidFill>
              </a:rPr>
              <a:t>RIYAZ S</a:t>
            </a:r>
          </a:p>
          <a:p>
            <a:endParaRPr lang="en-IN" sz="3200" b="1" dirty="0"/>
          </a:p>
          <a:p>
            <a:r>
              <a:rPr lang="en-IN" sz="3200" b="1" dirty="0"/>
              <a:t>REG NO : </a:t>
            </a:r>
            <a:r>
              <a:rPr lang="en-IN" sz="3200" b="1" dirty="0">
                <a:solidFill>
                  <a:srgbClr val="FF0000"/>
                </a:solidFill>
              </a:rPr>
              <a:t>511821104031</a:t>
            </a:r>
          </a:p>
          <a:p>
            <a:endParaRPr lang="en-IN" sz="3200" b="1" dirty="0"/>
          </a:p>
          <a:p>
            <a:r>
              <a:rPr lang="en-IN" sz="3200" b="1" dirty="0"/>
              <a:t>DEPT : </a:t>
            </a:r>
            <a:r>
              <a:rPr lang="en-IN" sz="3200" b="1" dirty="0">
                <a:solidFill>
                  <a:srgbClr val="FF0000"/>
                </a:solidFill>
              </a:rPr>
              <a:t>BE-CSE</a:t>
            </a:r>
          </a:p>
          <a:p>
            <a:endParaRPr lang="en-IN" sz="3200" b="1" dirty="0">
              <a:solidFill>
                <a:srgbClr val="FF0000"/>
              </a:solidFill>
            </a:endParaRPr>
          </a:p>
          <a:p>
            <a:endParaRPr lang="en-IN" sz="3200" b="1" dirty="0">
              <a:solidFill>
                <a:srgbClr val="FF0000"/>
              </a:solidFill>
            </a:endParaRPr>
          </a:p>
          <a:p>
            <a:r>
              <a:rPr lang="en-IN" sz="3200" b="1" dirty="0">
                <a:solidFill>
                  <a:schemeClr val="accent5">
                    <a:lumMod val="50000"/>
                  </a:schemeClr>
                </a:solidFill>
              </a:rPr>
              <a:t>PROJECT SUBMISSION</a:t>
            </a:r>
            <a:endParaRPr 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53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FE6487-D415-7FB7-8385-D73C18B7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chemeClr val="accent2"/>
                </a:solidFill>
              </a:rPr>
              <a:t>PROPOSED SOLUTION</a:t>
            </a:r>
            <a:endParaRPr lang="en-US" u="sn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39FEA5-A097-7191-15E1-F372B1BA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2014194"/>
            <a:ext cx="10058400" cy="3821221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</a:t>
            </a:r>
            <a:r>
              <a:rPr lang="en-US" b="1" dirty="0"/>
              <a:t> </a:t>
            </a:r>
            <a:r>
              <a:rPr lang="en-US" sz="2300" b="1" dirty="0"/>
              <a:t>The proposed system aims to address the challenge of predicting the required bike count at each hour to ensure a stable supply of rental bikes. This involves leveraging data </a:t>
            </a:r>
          </a:p>
          <a:p>
            <a:r>
              <a:rPr lang="en-US" sz="2300" b="1" dirty="0"/>
              <a:t>analytics and machine learning techniques to forecast demand patterns accurately. The solution will consist of the following components:</a:t>
            </a:r>
          </a:p>
          <a:p>
            <a:r>
              <a:rPr lang="en-US" sz="2300" b="1" dirty="0"/>
              <a:t> Data Collection:</a:t>
            </a:r>
          </a:p>
          <a:p>
            <a:r>
              <a:rPr lang="en-US" sz="2300" b="1" dirty="0"/>
              <a:t> Gather historical data on bike rentals, including time, date, location, and other relevant factors.</a:t>
            </a:r>
          </a:p>
          <a:p>
            <a:r>
              <a:rPr lang="en-US" sz="2300" b="1" dirty="0"/>
              <a:t> Utilize real-time data sources, such as weather conditions, events, and holidays, to enhance prediction accuracy.</a:t>
            </a:r>
          </a:p>
          <a:p>
            <a:r>
              <a:rPr lang="en-US" sz="2300" b="1" dirty="0"/>
              <a:t> Data Preprocessing:</a:t>
            </a:r>
          </a:p>
          <a:p>
            <a:r>
              <a:rPr lang="en-US" sz="2300" b="1" dirty="0"/>
              <a:t> Clean and preprocess the collected data to handle missing values, outliers, and inconsistencies.</a:t>
            </a:r>
          </a:p>
          <a:p>
            <a:r>
              <a:rPr lang="en-US" sz="2300" b="1" dirty="0"/>
              <a:t> Feature engineering to extract relevant features from the data that might impact bike demand.</a:t>
            </a:r>
          </a:p>
          <a:p>
            <a:r>
              <a:rPr lang="en-US" sz="2300" b="1" dirty="0"/>
              <a:t> Machine Learning Algorithm:</a:t>
            </a:r>
          </a:p>
          <a:p>
            <a:r>
              <a:rPr lang="en-US" sz="2300" b="1" dirty="0"/>
              <a:t> Implement a machine learning algorithm, such as a time-series forecasting model (e.g., ARIMA, SARIMA, or LSTM), to predict bike counts based on historical patterns.</a:t>
            </a:r>
          </a:p>
          <a:p>
            <a:r>
              <a:rPr lang="en-US" sz="2300" b="1" dirty="0"/>
              <a:t> Consider incorporating other factors like weather conditions, day of the week, and special events to improve prediction accuracy.</a:t>
            </a:r>
          </a:p>
          <a:p>
            <a:r>
              <a:rPr lang="en-US" sz="2300" b="1" dirty="0"/>
              <a:t> Deployment:</a:t>
            </a:r>
          </a:p>
          <a:p>
            <a:r>
              <a:rPr lang="en-US" sz="2300" b="1" dirty="0"/>
              <a:t> Develop a user-friendly interface or application that provides real-time predictions for bike counts at different hours.</a:t>
            </a:r>
          </a:p>
          <a:p>
            <a:r>
              <a:rPr lang="en-US" sz="2300" b="1" dirty="0"/>
              <a:t> Deploy the solution on a scalable and reliable platform, considering factors like server infrastructure, response time, and user accessibility.</a:t>
            </a:r>
          </a:p>
          <a:p>
            <a:r>
              <a:rPr lang="en-US" sz="2300" b="1" dirty="0"/>
              <a:t> Evaluation:</a:t>
            </a:r>
          </a:p>
          <a:p>
            <a:r>
              <a:rPr lang="en-US" sz="2300" b="1" dirty="0"/>
              <a:t> Assess the model's performance using appropriate metrics such as Mean Absolute Error (MAE), Root Mean Squared Error (RMSE), or other relevant metrics.</a:t>
            </a:r>
          </a:p>
          <a:p>
            <a:r>
              <a:rPr lang="en-US" sz="2300" b="1" dirty="0"/>
              <a:t> Fine-tune the model based on feedback and continuous monitoring of prediction accuracy.</a:t>
            </a:r>
          </a:p>
          <a:p>
            <a:r>
              <a:rPr lang="en-US" sz="2300" b="1" dirty="0"/>
              <a:t> Result:</a:t>
            </a:r>
          </a:p>
        </p:txBody>
      </p:sp>
    </p:spTree>
    <p:extLst>
      <p:ext uri="{BB962C8B-B14F-4D97-AF65-F5344CB8AC3E}">
        <p14:creationId xmlns:p14="http://schemas.microsoft.com/office/powerpoint/2010/main" val="317429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68BEA0-7B9E-6381-5972-67BA3BE3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chemeClr val="accent5"/>
                </a:solidFill>
              </a:rPr>
              <a:t>SYSTEM APPROACH</a:t>
            </a:r>
            <a:endParaRPr lang="en-US" u="sng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772E45-9487-D92E-BB0A-72E1B6E6D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46734"/>
            <a:ext cx="10058400" cy="3588306"/>
          </a:xfrm>
        </p:spPr>
        <p:txBody>
          <a:bodyPr>
            <a:normAutofit/>
          </a:bodyPr>
          <a:lstStyle/>
          <a:p>
            <a:r>
              <a:rPr lang="en-US" sz="2000" b="1" dirty="0"/>
              <a:t>The "System Approach" section outlines the overall strategy and methodology for developing and implementing </a:t>
            </a:r>
          </a:p>
          <a:p>
            <a:r>
              <a:rPr lang="en-US" sz="2000" b="1" dirty="0"/>
              <a:t>the rental bike prediction system. Here's a suggested structure for this section:</a:t>
            </a:r>
          </a:p>
          <a:p>
            <a:r>
              <a:rPr lang="en-US" sz="2000" b="1" dirty="0"/>
              <a:t> System requirements</a:t>
            </a:r>
          </a:p>
          <a:p>
            <a:r>
              <a:rPr lang="en-US" sz="2000" b="1" dirty="0"/>
              <a:t> Library required to build the model</a:t>
            </a:r>
          </a:p>
        </p:txBody>
      </p:sp>
    </p:spTree>
    <p:extLst>
      <p:ext uri="{BB962C8B-B14F-4D97-AF65-F5344CB8AC3E}">
        <p14:creationId xmlns:p14="http://schemas.microsoft.com/office/powerpoint/2010/main" val="705758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FA5965-765C-173B-670D-243CAA38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31520"/>
            <a:ext cx="10058400" cy="1371600"/>
          </a:xfrm>
        </p:spPr>
        <p:txBody>
          <a:bodyPr/>
          <a:lstStyle/>
          <a:p>
            <a:r>
              <a:rPr lang="en-IN" b="1" u="sng" dirty="0">
                <a:solidFill>
                  <a:srgbClr val="FF0000"/>
                </a:solidFill>
              </a:rPr>
              <a:t>ALGORITHM AND DEPLOYEMENT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FDFA00-D45D-B37D-61DA-950B221B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 In the Algorithm section, describe the machine learning algorithm chosen for predicting bike counts. Here's an example structure for this </a:t>
            </a:r>
          </a:p>
          <a:p>
            <a:r>
              <a:rPr lang="en-US" b="1" dirty="0"/>
              <a:t>section:</a:t>
            </a:r>
          </a:p>
          <a:p>
            <a:r>
              <a:rPr lang="en-US" b="1" dirty="0"/>
              <a:t> </a:t>
            </a:r>
            <a:r>
              <a:rPr lang="en-US" b="1" dirty="0">
                <a:solidFill>
                  <a:schemeClr val="accent2"/>
                </a:solidFill>
              </a:rPr>
              <a:t>Algorithm Selection:</a:t>
            </a:r>
          </a:p>
          <a:p>
            <a:r>
              <a:rPr lang="en-US" b="1" dirty="0"/>
              <a:t> Provide a brief overview of the chosen algorithm (e.g., time-series forecasting model, like ARIMA or LSTM) and justify its selection based </a:t>
            </a:r>
          </a:p>
          <a:p>
            <a:r>
              <a:rPr lang="en-US" b="1" dirty="0"/>
              <a:t>on the problem statement and data characteristics.</a:t>
            </a:r>
          </a:p>
          <a:p>
            <a:r>
              <a:rPr lang="en-US" b="1" dirty="0"/>
              <a:t> </a:t>
            </a:r>
            <a:r>
              <a:rPr lang="en-US" b="1" dirty="0">
                <a:solidFill>
                  <a:schemeClr val="accent2"/>
                </a:solidFill>
              </a:rPr>
              <a:t>Data Input:</a:t>
            </a:r>
          </a:p>
          <a:p>
            <a:r>
              <a:rPr lang="en-US" b="1" dirty="0"/>
              <a:t> Specify the input features used by the algorithm, such as historical bike rental data, weather conditions, day of the week, and any other </a:t>
            </a:r>
          </a:p>
          <a:p>
            <a:r>
              <a:rPr lang="en-US" b="1" dirty="0"/>
              <a:t>relevant factors.</a:t>
            </a:r>
          </a:p>
        </p:txBody>
      </p:sp>
    </p:spTree>
    <p:extLst>
      <p:ext uri="{BB962C8B-B14F-4D97-AF65-F5344CB8AC3E}">
        <p14:creationId xmlns:p14="http://schemas.microsoft.com/office/powerpoint/2010/main" val="1016197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5E2897-4FF2-86DA-FB0F-C0FE2663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FF0000"/>
                </a:solidFill>
              </a:rPr>
              <a:t>ALGORITHM AND DEPLOYMENT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5A551C-83D0-9091-69B1-EC7F61418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 Training Process:</a:t>
            </a:r>
          </a:p>
          <a:p>
            <a:r>
              <a:rPr lang="en-US" b="1" dirty="0"/>
              <a:t> Explain how the algorithm is trained using historical data. Highlight any specific considerations or techniques employed, such as cross-</a:t>
            </a:r>
          </a:p>
          <a:p>
            <a:r>
              <a:rPr lang="en-US" b="1" dirty="0"/>
              <a:t>validation or </a:t>
            </a:r>
            <a:r>
              <a:rPr lang="en-US" b="1" dirty="0" err="1"/>
              <a:t>hyperparameter</a:t>
            </a:r>
            <a:r>
              <a:rPr lang="en-US" b="1" dirty="0"/>
              <a:t> tuning.</a:t>
            </a:r>
          </a:p>
          <a:p>
            <a:r>
              <a:rPr lang="en-US" b="1" dirty="0">
                <a:solidFill>
                  <a:srgbClr val="7030A0"/>
                </a:solidFill>
              </a:rPr>
              <a:t> Prediction Process:</a:t>
            </a:r>
          </a:p>
          <a:p>
            <a:r>
              <a:rPr lang="en-US" b="1" dirty="0"/>
              <a:t> Detail how the trained algorithm makes predictions for future bike counts. Discuss any real-time data inputs considered during the </a:t>
            </a:r>
          </a:p>
          <a:p>
            <a:r>
              <a:rPr lang="en-US" b="1" dirty="0"/>
              <a:t>prediction phase.</a:t>
            </a:r>
          </a:p>
        </p:txBody>
      </p:sp>
    </p:spTree>
    <p:extLst>
      <p:ext uri="{BB962C8B-B14F-4D97-AF65-F5344CB8AC3E}">
        <p14:creationId xmlns:p14="http://schemas.microsoft.com/office/powerpoint/2010/main" val="4032072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570BA0-DBF6-8EFD-6B8B-D6667112C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RESULT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48C95A-5B66-90A4-BEC8-E16F9CD3F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45626"/>
            <a:ext cx="10058400" cy="393192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Present the results of the machine learning model in terms of its accuracy and </a:t>
            </a:r>
          </a:p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effectiveness in predicting bike counts. Include visualizations and comparisons </a:t>
            </a:r>
          </a:p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between predicted and actual counts to highlight the model's performance.</a:t>
            </a:r>
          </a:p>
        </p:txBody>
      </p:sp>
    </p:spTree>
    <p:extLst>
      <p:ext uri="{BB962C8B-B14F-4D97-AF65-F5344CB8AC3E}">
        <p14:creationId xmlns:p14="http://schemas.microsoft.com/office/powerpoint/2010/main" val="495062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A0DCAF-B674-BD20-9561-0FF69393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31520"/>
            <a:ext cx="10058400" cy="1371600"/>
          </a:xfrm>
        </p:spPr>
        <p:txBody>
          <a:bodyPr/>
          <a:lstStyle/>
          <a:p>
            <a:r>
              <a:rPr lang="en-IN" b="1" u="sng" dirty="0">
                <a:solidFill>
                  <a:srgbClr val="0070C0"/>
                </a:solidFill>
              </a:rPr>
              <a:t>CONCLUSION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5A1018-6E1C-58CF-226F-D33D045EA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Summarize the findings and discuss the effectiveness of the proposed solution. Highlight any </a:t>
            </a:r>
          </a:p>
          <a:p>
            <a:r>
              <a:rPr lang="en-US" b="1" dirty="0"/>
              <a:t>challenges encountered during the implementation and potential improvements. Emphasize the </a:t>
            </a:r>
          </a:p>
          <a:p>
            <a:r>
              <a:rPr lang="en-US" b="1" dirty="0"/>
              <a:t>importance of accurate bike count predictions for ensuring a stable supply of rental bikes in urban </a:t>
            </a:r>
          </a:p>
          <a:p>
            <a:r>
              <a:rPr lang="en-US" b="1" dirty="0"/>
              <a:t>areas.</a:t>
            </a:r>
          </a:p>
        </p:txBody>
      </p:sp>
    </p:spTree>
    <p:extLst>
      <p:ext uri="{BB962C8B-B14F-4D97-AF65-F5344CB8AC3E}">
        <p14:creationId xmlns:p14="http://schemas.microsoft.com/office/powerpoint/2010/main" val="2580430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C2DA58-4DD6-F690-09EE-86F5C78A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Eg</a:t>
            </a:r>
            <a:r>
              <a:rPr lang="en-IN" dirty="0"/>
              <a:t> : Bike Count Prediction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91D9699A-DC92-C84E-05C5-C6420EE5F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657350"/>
            <a:ext cx="9875044" cy="4558056"/>
          </a:xfrm>
        </p:spPr>
      </p:pic>
    </p:spTree>
    <p:extLst>
      <p:ext uri="{BB962C8B-B14F-4D97-AF65-F5344CB8AC3E}">
        <p14:creationId xmlns:p14="http://schemas.microsoft.com/office/powerpoint/2010/main" val="1216405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02ABB6-CFEE-3425-0060-E184D1E7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accent2"/>
                </a:solidFill>
              </a:rPr>
              <a:t>FUTURE SCOPE</a:t>
            </a:r>
            <a:endParaRPr lang="en-US" b="1" u="sn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3E36E3-65D0-B0EB-F1B7-54695EABC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188" y="2143124"/>
            <a:ext cx="9625012" cy="3802989"/>
          </a:xfrm>
        </p:spPr>
        <p:txBody>
          <a:bodyPr/>
          <a:lstStyle/>
          <a:p>
            <a:r>
              <a:rPr lang="en-US" b="1" dirty="0"/>
              <a:t>Discuss potential enhancements and expansions for the system. This could include incorporating </a:t>
            </a:r>
          </a:p>
          <a:p>
            <a:r>
              <a:rPr lang="en-US" b="1" dirty="0"/>
              <a:t>additional data sources, optimizing the algorithm for better performance, and expanding the </a:t>
            </a:r>
          </a:p>
          <a:p>
            <a:r>
              <a:rPr lang="en-US" b="1" dirty="0"/>
              <a:t>system to cover multiple cities or regions. Consider the integration of emerging technologies such </a:t>
            </a:r>
          </a:p>
          <a:p>
            <a:r>
              <a:rPr lang="en-US" b="1" dirty="0"/>
              <a:t>as edge computing or advanced machine learning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449619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B7B7BE-1048-94DE-F03F-7122038CD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906" y="1085504"/>
            <a:ext cx="9589294" cy="835475"/>
          </a:xfrm>
        </p:spPr>
        <p:txBody>
          <a:bodyPr/>
          <a:lstStyle/>
          <a:p>
            <a:r>
              <a:rPr lang="en-IN" b="1" u="sng" dirty="0">
                <a:solidFill>
                  <a:schemeClr val="accent5"/>
                </a:solidFill>
              </a:rPr>
              <a:t>TODAY TRENDING SCOPES</a:t>
            </a:r>
            <a:endParaRPr lang="en-US" b="1" u="sng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DEC28C-59C6-5C51-CE1C-45CE4D18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87" y="2201680"/>
            <a:ext cx="9821466" cy="3570816"/>
          </a:xfrm>
        </p:spPr>
        <p:txBody>
          <a:bodyPr/>
          <a:lstStyle/>
          <a:p>
            <a:r>
              <a:rPr lang="en-IN" b="1" dirty="0">
                <a:solidFill>
                  <a:schemeClr val="accent5"/>
                </a:solidFill>
              </a:rPr>
              <a:t>Security and privacy are key challenges for every computer user. While various security mechanisms, such as anti-virus, anti-spyware, updates and patches, are extensively applied, they cannot provide total security. </a:t>
            </a:r>
          </a:p>
          <a:p>
            <a:r>
              <a:rPr lang="en-IN" b="1" dirty="0">
                <a:solidFill>
                  <a:schemeClr val="accent5"/>
                </a:solidFill>
              </a:rPr>
              <a:t>Software </a:t>
            </a:r>
            <a:r>
              <a:rPr lang="en-IN" b="1" dirty="0" err="1">
                <a:solidFill>
                  <a:schemeClr val="accent5"/>
                </a:solidFill>
              </a:rPr>
              <a:t>keyloggers</a:t>
            </a:r>
            <a:r>
              <a:rPr lang="en-IN" b="1" dirty="0">
                <a:solidFill>
                  <a:schemeClr val="accent5"/>
                </a:solidFill>
              </a:rPr>
              <a:t> represent a fast-growing class of malware. </a:t>
            </a:r>
          </a:p>
          <a:p>
            <a:r>
              <a:rPr lang="en-IN" b="1" dirty="0">
                <a:solidFill>
                  <a:schemeClr val="accent5"/>
                </a:solidFill>
              </a:rPr>
              <a:t>Keylogging software records the user’s typed keystrokes and saves them to a log file, and is therefore capable of logging sensitive information such as passwords, usernames, PINs and so on.1 </a:t>
            </a:r>
          </a:p>
          <a:p>
            <a:r>
              <a:rPr lang="en-IN" b="1" dirty="0">
                <a:solidFill>
                  <a:schemeClr val="accent5"/>
                </a:solidFill>
              </a:rPr>
              <a:t>It can also record user activities such as online chat, capture screenshots, note URLs visited and more. Moreover, some </a:t>
            </a:r>
            <a:r>
              <a:rPr lang="en-IN" b="1" dirty="0" err="1">
                <a:solidFill>
                  <a:schemeClr val="accent5"/>
                </a:solidFill>
              </a:rPr>
              <a:t>keyloggers</a:t>
            </a:r>
            <a:r>
              <a:rPr lang="en-IN" b="1" dirty="0">
                <a:solidFill>
                  <a:schemeClr val="accent5"/>
                </a:solidFill>
              </a:rPr>
              <a:t> can upload the log file directly to attackers through remote connections.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554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222E83-E9AC-2461-CFF6-FD177E9A6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31520"/>
            <a:ext cx="10058400" cy="1371600"/>
          </a:xfrm>
        </p:spPr>
        <p:txBody>
          <a:bodyPr/>
          <a:lstStyle/>
          <a:p>
            <a:r>
              <a:rPr lang="en-IN" b="1" u="sng" dirty="0"/>
              <a:t>REFERENCES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AA3E49-41D3-4D56-095D-2467B9BF1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 List and cite relevant sources, research papers, and articles that were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instrumental in developing the proposed solution. This could include academic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papers on bike demand prediction, machine learning algorithms, and best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practices in data 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</a:rPr>
              <a:t>preprocessing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 and model evaluation.</a:t>
            </a:r>
          </a:p>
        </p:txBody>
      </p:sp>
    </p:spTree>
    <p:extLst>
      <p:ext uri="{BB962C8B-B14F-4D97-AF65-F5344CB8AC3E}">
        <p14:creationId xmlns:p14="http://schemas.microsoft.com/office/powerpoint/2010/main" val="81983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20B526-C8A6-C1BE-81EC-72935BA4A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799"/>
          </a:xfrm>
        </p:spPr>
        <p:txBody>
          <a:bodyPr/>
          <a:lstStyle/>
          <a:p>
            <a:r>
              <a:rPr lang="en-IN" b="1" dirty="0"/>
              <a:t>KEYLOGGERS AND SECURITY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AAE1DB1-AB93-9256-67A6-E84E4A539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1706" y="4682062"/>
            <a:ext cx="9070848" cy="457201"/>
          </a:xfrm>
        </p:spPr>
        <p:txBody>
          <a:bodyPr>
            <a:normAutofit fontScale="70000" lnSpcReduction="20000"/>
          </a:bodyPr>
          <a:lstStyle/>
          <a:p>
            <a:r>
              <a:rPr lang="en-IN" sz="2100" dirty="0"/>
              <a:t>REG no : 511821104031</a:t>
            </a:r>
          </a:p>
          <a:p>
            <a:r>
              <a:rPr lang="en-IN" sz="2100" dirty="0"/>
              <a:t>Name: </a:t>
            </a:r>
            <a:r>
              <a:rPr lang="en-IN" sz="2100" dirty="0" err="1"/>
              <a:t>Riyaz</a:t>
            </a:r>
            <a:r>
              <a:rPr lang="en-IN" sz="2100" dirty="0"/>
              <a:t> S</a:t>
            </a:r>
          </a:p>
          <a:p>
            <a:endParaRPr lang="en-IN" sz="2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637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CF2872-A123-1F67-30BD-1BA283C9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8F0F40-C910-5441-041B-BC9ECAFA5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</a:t>
            </a:r>
          </a:p>
          <a:p>
            <a:r>
              <a:rPr lang="en-IN" dirty="0"/>
              <a:t>                                                     THANK YOU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"/>
            <a:ext cx="11430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865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B81D8B-DF1F-D491-DDDE-D83B33F1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CAA988-6C1D-74D0-FCF1-FABD6FC99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 Problem Statement (Should not include solution)</a:t>
            </a:r>
          </a:p>
          <a:p>
            <a:r>
              <a:rPr lang="en-US" sz="2400" b="1" dirty="0"/>
              <a:t> Proposed System/Solution</a:t>
            </a:r>
          </a:p>
          <a:p>
            <a:r>
              <a:rPr lang="en-US" sz="2400" b="1" dirty="0"/>
              <a:t> System Development Approach (Technology Used)</a:t>
            </a:r>
          </a:p>
          <a:p>
            <a:r>
              <a:rPr lang="en-US" sz="2400" b="1" dirty="0"/>
              <a:t> Algorithm &amp; Deployment</a:t>
            </a:r>
          </a:p>
          <a:p>
            <a:r>
              <a:rPr lang="en-US" sz="2400" b="1" dirty="0"/>
              <a:t> Result (Output Image)</a:t>
            </a:r>
          </a:p>
          <a:p>
            <a:r>
              <a:rPr lang="en-US" sz="2400" b="1" dirty="0"/>
              <a:t> Conclusion</a:t>
            </a:r>
          </a:p>
          <a:p>
            <a:r>
              <a:rPr lang="en-US" sz="2400" b="1" dirty="0"/>
              <a:t> Future Scope</a:t>
            </a:r>
          </a:p>
          <a:p>
            <a:r>
              <a:rPr lang="en-US" sz="2400" b="1" dirty="0"/>
              <a:t> References</a:t>
            </a:r>
          </a:p>
        </p:txBody>
      </p:sp>
    </p:spTree>
    <p:extLst>
      <p:ext uri="{BB962C8B-B14F-4D97-AF65-F5344CB8AC3E}">
        <p14:creationId xmlns:p14="http://schemas.microsoft.com/office/powerpoint/2010/main" val="72698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9AA1AC-261F-95F9-A4BB-4BFC0625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8BFEAE2E-D8A4-E0DA-D288-653C4184A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75" y="982266"/>
            <a:ext cx="10410825" cy="5053409"/>
          </a:xfrm>
        </p:spPr>
      </p:pic>
    </p:spTree>
    <p:extLst>
      <p:ext uri="{BB962C8B-B14F-4D97-AF65-F5344CB8AC3E}">
        <p14:creationId xmlns:p14="http://schemas.microsoft.com/office/powerpoint/2010/main" val="403725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34F849-1EFA-3F6D-EA79-C1312A79F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Keystroke logger?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D5F3220-0968-597D-4136-7F93AB8AB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A </a:t>
            </a:r>
            <a:r>
              <a:rPr lang="en-IN" sz="2400" b="1" dirty="0" err="1"/>
              <a:t>keylogger</a:t>
            </a:r>
            <a:r>
              <a:rPr lang="en-IN" sz="2400" b="1" dirty="0"/>
              <a:t> or keystroke logger/keyboard capturing is a form of malware or hardware that keeps track of and records your keystrokes as you type. It takes the information and sends it to a hacker using a command-and-control server.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5960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FF189C-D281-9D0D-4DF6-B3752DE0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SOFTWARE KEYLOGGER?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DD3719-0CB1-33F9-FC37-BD02DB982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46304"/>
            <a:ext cx="10058400" cy="3931920"/>
          </a:xfrm>
        </p:spPr>
        <p:txBody>
          <a:bodyPr>
            <a:normAutofit/>
          </a:bodyPr>
          <a:lstStyle/>
          <a:p>
            <a:endParaRPr lang="en-IN" sz="2400" b="1" i="0" dirty="0">
              <a:effectLst/>
              <a:latin typeface="Google Sans"/>
            </a:endParaRPr>
          </a:p>
          <a:p>
            <a:endParaRPr lang="en-IN" sz="2400" b="1" dirty="0">
              <a:latin typeface="Google Sans"/>
            </a:endParaRPr>
          </a:p>
          <a:p>
            <a:r>
              <a:rPr lang="en-IN" sz="2400" b="1" i="0" dirty="0">
                <a:effectLst/>
                <a:latin typeface="Google Sans"/>
              </a:rPr>
              <a:t>A software </a:t>
            </a:r>
            <a:r>
              <a:rPr lang="en-IN" sz="2400" b="1" i="0" dirty="0" err="1">
                <a:effectLst/>
                <a:latin typeface="Google Sans"/>
              </a:rPr>
              <a:t>keylogger</a:t>
            </a:r>
            <a:r>
              <a:rPr lang="en-IN" sz="2400" b="1" i="0" dirty="0">
                <a:effectLst/>
                <a:latin typeface="Google Sans"/>
              </a:rPr>
              <a:t> is put on a computer when the user downloads an infected application. Once installed, the </a:t>
            </a:r>
            <a:r>
              <a:rPr lang="en-IN" sz="2400" b="1" i="0" dirty="0" err="1">
                <a:effectLst/>
                <a:latin typeface="Google Sans"/>
              </a:rPr>
              <a:t>keylogger</a:t>
            </a:r>
            <a:r>
              <a:rPr lang="en-IN" sz="2400" b="1" i="0" dirty="0">
                <a:effectLst/>
                <a:latin typeface="Google Sans"/>
              </a:rPr>
              <a:t> monitors the keystrokes on the operating system you are using, checking the paths each keystroke goes through. In this way, a software </a:t>
            </a:r>
            <a:r>
              <a:rPr lang="en-IN" sz="2400" b="1" i="0" dirty="0" err="1">
                <a:effectLst/>
                <a:latin typeface="Google Sans"/>
              </a:rPr>
              <a:t>keylogger</a:t>
            </a:r>
            <a:r>
              <a:rPr lang="en-IN" sz="2400" b="1" i="0" dirty="0">
                <a:effectLst/>
                <a:latin typeface="Google Sans"/>
              </a:rPr>
              <a:t> can keep track of your keystrokes and record each one.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0314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46E3E7-8F55-75BA-AEBE-DB79DF73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31520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WHAT IS HARDWARE KEYLOGGER?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BBC112-C2D0-26B3-F7A2-736343D9D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400" b="1" i="0" dirty="0">
              <a:effectLst/>
              <a:latin typeface="Google Sans"/>
            </a:endParaRPr>
          </a:p>
          <a:p>
            <a:r>
              <a:rPr lang="en-IN" sz="2400" b="1" i="0" dirty="0">
                <a:effectLst/>
                <a:latin typeface="Google Sans"/>
              </a:rPr>
              <a:t>A regular hardware </a:t>
            </a:r>
            <a:r>
              <a:rPr lang="en-IN" sz="2400" b="1" i="0" dirty="0" err="1">
                <a:effectLst/>
                <a:latin typeface="Google Sans"/>
              </a:rPr>
              <a:t>keylogger</a:t>
            </a:r>
            <a:r>
              <a:rPr lang="en-IN" sz="2400" b="1" i="0" dirty="0">
                <a:effectLst/>
                <a:latin typeface="Google Sans"/>
              </a:rPr>
              <a:t> is used for keystroke logging by means of a hardware circuit that is attached somewhere in between the computer keyboard and the computer. It logs all keyboard activity to its internal memory which can be accessed by typing in a series of pre-defined characters.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5863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DD3FA1-0200-0811-43D7-60C08B424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605" y="642594"/>
            <a:ext cx="10058400" cy="1371600"/>
          </a:xfrm>
        </p:spPr>
        <p:txBody>
          <a:bodyPr/>
          <a:lstStyle/>
          <a:p>
            <a:r>
              <a:rPr lang="en-IN" u="sng" dirty="0">
                <a:solidFill>
                  <a:schemeClr val="accent2"/>
                </a:solidFill>
              </a:rPr>
              <a:t>PROBLEM STATEMENT</a:t>
            </a:r>
            <a:endParaRPr lang="en-US" u="sn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B6A5A3-0E52-2A56-E12B-7E430A05F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931920"/>
          </a:xfrm>
        </p:spPr>
        <p:txBody>
          <a:bodyPr/>
          <a:lstStyle/>
          <a:p>
            <a:r>
              <a:rPr lang="en-US" b="1" dirty="0"/>
              <a:t>Example</a:t>
            </a:r>
            <a:r>
              <a:rPr lang="en-US" sz="2000" b="1" dirty="0"/>
              <a:t>: Currently Rental bikes are introduced in many urban cities for the </a:t>
            </a:r>
          </a:p>
          <a:p>
            <a:pPr marL="0" indent="0">
              <a:buNone/>
            </a:pPr>
            <a:r>
              <a:rPr lang="en-US" sz="2000" b="1" dirty="0"/>
              <a:t>enhancement of mobility comfort. It is important to make the rental bike available </a:t>
            </a:r>
          </a:p>
          <a:p>
            <a:pPr marL="0" indent="0">
              <a:buNone/>
            </a:pPr>
            <a:r>
              <a:rPr lang="en-US" sz="2000" b="1" dirty="0"/>
              <a:t>and accessible to the public at the right time as it lessens the waiting time. </a:t>
            </a:r>
          </a:p>
          <a:p>
            <a:pPr marL="0" indent="0">
              <a:buNone/>
            </a:pPr>
            <a:r>
              <a:rPr lang="en-US" sz="2000" b="1" dirty="0"/>
              <a:t>Eventually, providing the city with a stable supply of rental bikes becomes a major </a:t>
            </a:r>
          </a:p>
          <a:p>
            <a:pPr marL="0" indent="0">
              <a:buNone/>
            </a:pPr>
            <a:r>
              <a:rPr lang="en-US" sz="2000" b="1" dirty="0"/>
              <a:t>concern. The crucial part is the prediction of bike count required at each hour for the </a:t>
            </a:r>
          </a:p>
          <a:p>
            <a:pPr marL="0" indent="0">
              <a:buNone/>
            </a:pPr>
            <a:r>
              <a:rPr lang="en-US" sz="2000" b="1" dirty="0"/>
              <a:t>stable supply of rental bikes.</a:t>
            </a:r>
          </a:p>
        </p:txBody>
      </p:sp>
    </p:spTree>
    <p:extLst>
      <p:ext uri="{BB962C8B-B14F-4D97-AF65-F5344CB8AC3E}">
        <p14:creationId xmlns:p14="http://schemas.microsoft.com/office/powerpoint/2010/main" val="90218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FD8BD1-7CEB-B34C-6416-2F580106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Eg</a:t>
            </a:r>
            <a:r>
              <a:rPr lang="en-IN" dirty="0"/>
              <a:t> : BIKE RENTEL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97FF8235-BD86-2591-99D0-D0DFB8BBA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03438"/>
            <a:ext cx="10309622" cy="3932237"/>
          </a:xfrm>
        </p:spPr>
      </p:pic>
    </p:spTree>
    <p:extLst>
      <p:ext uri="{BB962C8B-B14F-4D97-AF65-F5344CB8AC3E}">
        <p14:creationId xmlns:p14="http://schemas.microsoft.com/office/powerpoint/2010/main" val="567556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1115</Words>
  <Application>Microsoft Office PowerPoint</Application>
  <PresentationFormat>Custom</PresentationFormat>
  <Paragraphs>109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Savon</vt:lpstr>
      <vt:lpstr>PODHIGAI COLLEGE OF ENGINEERING AND TECHNOLOGY</vt:lpstr>
      <vt:lpstr>KEYLOGGERS AND SECURITY</vt:lpstr>
      <vt:lpstr>OUTLINE</vt:lpstr>
      <vt:lpstr>PowerPoint Presentation</vt:lpstr>
      <vt:lpstr>What is Keystroke logger?</vt:lpstr>
      <vt:lpstr>WHAT IS SOFTWARE KEYLOGGER?</vt:lpstr>
      <vt:lpstr>WHAT IS HARDWARE KEYLOGGER?</vt:lpstr>
      <vt:lpstr>PROBLEM STATEMENT</vt:lpstr>
      <vt:lpstr>Eg : BIKE RENTEL</vt:lpstr>
      <vt:lpstr>PROPOSED SOLUTION</vt:lpstr>
      <vt:lpstr>SYSTEM APPROACH</vt:lpstr>
      <vt:lpstr>ALGORITHM AND DEPLOYEMENT</vt:lpstr>
      <vt:lpstr>ALGORITHM AND DEPLOYMENT</vt:lpstr>
      <vt:lpstr>RESULT</vt:lpstr>
      <vt:lpstr>CONCLUSION</vt:lpstr>
      <vt:lpstr>Eg : Bike Count Prediction</vt:lpstr>
      <vt:lpstr>FUTURE SCOPE</vt:lpstr>
      <vt:lpstr>TODAY TRENDING SCOPES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KEYLOGGERS AND CYBER SECURITY</dc:title>
  <dc:creator>riyaz.sriyaz.s2004@gmail.com</dc:creator>
  <cp:lastModifiedBy>ADMIN</cp:lastModifiedBy>
  <cp:revision>15</cp:revision>
  <dcterms:created xsi:type="dcterms:W3CDTF">2024-04-01T06:18:54Z</dcterms:created>
  <dcterms:modified xsi:type="dcterms:W3CDTF">2024-04-05T09:48:52Z</dcterms:modified>
</cp:coreProperties>
</file>