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IN" dirty="0" smtClean="0">
                <a:solidFill>
                  <a:srgbClr val="002060"/>
                </a:solidFill>
              </a:rPr>
              <a:t>Recommended</a:t>
            </a:r>
            <a:endParaRPr lang="en-US" dirty="0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6.3139793448695761E-2"/>
          <c:y val="5.8974356989893097E-2"/>
        </c:manualLayout>
      </c:layout>
    </c:title>
    <c:plotArea>
      <c:layout>
        <c:manualLayout>
          <c:layoutTarget val="inner"/>
          <c:xMode val="edge"/>
          <c:yMode val="edge"/>
          <c:x val="6.0739442934815098E-2"/>
          <c:y val="0.18854612731186057"/>
          <c:w val="0.92576290307967046"/>
          <c:h val="0.576039771315708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1130</c:v>
                </c:pt>
                <c:pt idx="1">
                  <c:v>1870</c:v>
                </c:pt>
              </c:numCache>
            </c:numRef>
          </c:val>
        </c:ser>
        <c:dLbls>
          <c:showVal val="1"/>
        </c:dLbls>
        <c:overlap val="-25"/>
        <c:axId val="110081536"/>
        <c:axId val="110083456"/>
      </c:barChart>
      <c:catAx>
        <c:axId val="110081536"/>
        <c:scaling>
          <c:orientation val="minMax"/>
        </c:scaling>
        <c:axPos val="b"/>
        <c:majorTickMark val="none"/>
        <c:tickLblPos val="nextTo"/>
        <c:crossAx val="110083456"/>
        <c:crosses val="autoZero"/>
        <c:auto val="1"/>
        <c:lblAlgn val="ctr"/>
        <c:lblOffset val="100"/>
      </c:catAx>
      <c:valAx>
        <c:axId val="110083456"/>
        <c:scaling>
          <c:orientation val="minMax"/>
        </c:scaling>
        <c:delete val="1"/>
        <c:axPos val="l"/>
        <c:numFmt formatCode="General" sourceLinked="1"/>
        <c:tickLblPos val="none"/>
        <c:crossAx val="110081536"/>
        <c:crosses val="autoZero"/>
        <c:crossBetween val="between"/>
      </c:valAx>
    </c:plotArea>
    <c:plotVisOnly val="1"/>
  </c:chart>
  <c:spPr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tish-Airways-Embl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2124" y="4823788"/>
            <a:ext cx="7898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Exploring </a:t>
            </a:r>
            <a:r>
              <a:rPr lang="en-US" sz="2400" b="1" dirty="0" smtClean="0">
                <a:solidFill>
                  <a:schemeClr val="bg1"/>
                </a:solidFill>
              </a:rPr>
              <a:t>Customer Reviews: Unveiling Insights from Airline Passengers' </a:t>
            </a:r>
            <a:r>
              <a:rPr lang="en-US" sz="2400" b="1" dirty="0" smtClean="0">
                <a:solidFill>
                  <a:schemeClr val="bg1"/>
                </a:solidFill>
              </a:rPr>
              <a:t>Experiences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isto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3299790"/>
            <a:ext cx="6957392" cy="353832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2" name="Picture 21" descr="word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3896" y="1948069"/>
            <a:ext cx="5208104" cy="337930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/>
        </p:spPr>
      </p:pic>
      <p:graphicFrame>
        <p:nvGraphicFramePr>
          <p:cNvPr id="26" name="Chart 25"/>
          <p:cNvGraphicFramePr/>
          <p:nvPr/>
        </p:nvGraphicFramePr>
        <p:xfrm>
          <a:off x="0" y="636105"/>
          <a:ext cx="3551583" cy="2782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3336" y="145774"/>
            <a:ext cx="583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Arial Rounded MT Bold" pitchFamily="34" charset="0"/>
              </a:rPr>
              <a:t>VISUALIZATIONS AND KEY METRICS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270" y="622852"/>
            <a:ext cx="12072722" cy="83079"/>
          </a:xfrm>
          <a:prstGeom prst="roundRect">
            <a:avLst>
              <a:gd name="adj" fmla="val 22765"/>
            </a:avLst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British_Airways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4137" y="-79511"/>
            <a:ext cx="4183007" cy="72000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3366052" y="2014333"/>
            <a:ext cx="3578086" cy="1281946"/>
          </a:xfrm>
          <a:prstGeom prst="roundRect">
            <a:avLst>
              <a:gd name="adj" fmla="val 20311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Distribution </a:t>
            </a:r>
            <a:r>
              <a:rPr lang="en-US" b="1" dirty="0" smtClean="0">
                <a:solidFill>
                  <a:srgbClr val="002060"/>
                </a:solidFill>
              </a:rPr>
              <a:t>of Review Ratings :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The </a:t>
            </a:r>
            <a:r>
              <a:rPr lang="en-US" sz="1600" b="1" dirty="0" smtClean="0">
                <a:solidFill>
                  <a:srgbClr val="002060"/>
                </a:solidFill>
              </a:rPr>
              <a:t>average rating</a:t>
            </a:r>
            <a:r>
              <a:rPr lang="en-US" sz="1600" dirty="0" smtClean="0">
                <a:solidFill>
                  <a:srgbClr val="002060"/>
                </a:solidFill>
              </a:rPr>
              <a:t>  </a:t>
            </a:r>
            <a:r>
              <a:rPr lang="en-US" sz="1600" dirty="0" smtClean="0">
                <a:solidFill>
                  <a:srgbClr val="002060"/>
                </a:solidFill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</a:rPr>
              <a:t>  </a:t>
            </a:r>
            <a:r>
              <a:rPr lang="en-US" b="1" u="sng" dirty="0" smtClean="0">
                <a:solidFill>
                  <a:srgbClr val="002060"/>
                </a:solidFill>
              </a:rPr>
              <a:t>4.53/10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indicating a </a:t>
            </a:r>
            <a:r>
              <a:rPr lang="en-US" sz="1600" b="1" dirty="0" smtClean="0">
                <a:solidFill>
                  <a:srgbClr val="002060"/>
                </a:solidFill>
              </a:rPr>
              <a:t>Neutral </a:t>
            </a:r>
            <a:r>
              <a:rPr lang="en-US" sz="1600" dirty="0" smtClean="0">
                <a:solidFill>
                  <a:srgbClr val="002060"/>
                </a:solidFill>
              </a:rPr>
              <a:t>customer </a:t>
            </a:r>
            <a:r>
              <a:rPr lang="en-US" sz="1600" dirty="0" smtClean="0">
                <a:solidFill>
                  <a:srgbClr val="002060"/>
                </a:solidFill>
              </a:rPr>
              <a:t>sentiment</a:t>
            </a:r>
            <a:endParaRPr lang="en-US" sz="1600" dirty="0" smtClean="0">
              <a:solidFill>
                <a:srgbClr val="002060"/>
              </a:solidFill>
            </a:endParaRPr>
          </a:p>
        </p:txBody>
      </p:sp>
      <p:pic>
        <p:nvPicPr>
          <p:cNvPr id="1027" name="Picture 3" descr="C:\Users\rizwa\AppData\Local\Microsoft\Windows\INetCache\IE\E8GG2051\stella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7414" y="2438392"/>
            <a:ext cx="216000" cy="205522"/>
          </a:xfrm>
          <a:prstGeom prst="rect">
            <a:avLst/>
          </a:prstGeom>
          <a:noFill/>
        </p:spPr>
      </p:pic>
      <p:sp>
        <p:nvSpPr>
          <p:cNvPr id="33" name="Rounded Rectangle 32"/>
          <p:cNvSpPr/>
          <p:nvPr/>
        </p:nvSpPr>
        <p:spPr>
          <a:xfrm>
            <a:off x="6957391" y="755370"/>
            <a:ext cx="1879519" cy="1152000"/>
          </a:xfrm>
          <a:prstGeom prst="roundRect">
            <a:avLst>
              <a:gd name="adj" fmla="val 1894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No: of Reviews </a:t>
            </a:r>
            <a:r>
              <a:rPr lang="en-US" dirty="0" smtClean="0">
                <a:solidFill>
                  <a:srgbClr val="002060"/>
                </a:solidFill>
              </a:rPr>
              <a:t>Collected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3000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46174" y="735502"/>
            <a:ext cx="3578086" cy="1247299"/>
          </a:xfrm>
          <a:prstGeom prst="roundRect">
            <a:avLst>
              <a:gd name="adj" fmla="val 20311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Customer Recommendations :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Most customers do </a:t>
            </a:r>
            <a:r>
              <a:rPr lang="en-US" sz="1600" b="1" u="sng" dirty="0" smtClean="0">
                <a:solidFill>
                  <a:srgbClr val="002060"/>
                </a:solidFill>
              </a:rPr>
              <a:t>not recommend </a:t>
            </a:r>
            <a:r>
              <a:rPr lang="en-US" sz="1600" dirty="0" smtClean="0">
                <a:solidFill>
                  <a:srgbClr val="002060"/>
                </a:solidFill>
              </a:rPr>
              <a:t>British Airways, indicating </a:t>
            </a:r>
            <a:r>
              <a:rPr lang="en-US" sz="1600" b="1" u="sng" dirty="0" smtClean="0">
                <a:solidFill>
                  <a:srgbClr val="002060"/>
                </a:solidFill>
              </a:rPr>
              <a:t>overall dissatisfaction</a:t>
            </a:r>
            <a:endParaRPr lang="en-US" sz="1600" b="1" u="sng" dirty="0">
              <a:solidFill>
                <a:srgbClr val="00206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852452" y="748747"/>
            <a:ext cx="3339548" cy="1152000"/>
          </a:xfrm>
          <a:prstGeom prst="roundRect">
            <a:avLst>
              <a:gd name="adj" fmla="val 18297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Customer </a:t>
            </a:r>
            <a:r>
              <a:rPr lang="en-US" b="1" dirty="0" smtClean="0">
                <a:solidFill>
                  <a:srgbClr val="002060"/>
                </a:solidFill>
              </a:rPr>
              <a:t>Sentiment </a:t>
            </a:r>
            <a:r>
              <a:rPr lang="en-US" b="1" dirty="0" smtClean="0">
                <a:solidFill>
                  <a:srgbClr val="002060"/>
                </a:solidFill>
              </a:rPr>
              <a:t>Analysis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2060"/>
                </a:solidFill>
              </a:rPr>
              <a:t>  Positive (42.8%)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2060"/>
                </a:solidFill>
              </a:rPr>
              <a:t>  Neutral (44%)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2060"/>
                </a:solidFill>
              </a:rPr>
              <a:t>  Negative (13.2</a:t>
            </a:r>
            <a:r>
              <a:rPr lang="en-US" sz="1600" b="1" dirty="0" smtClean="0">
                <a:solidFill>
                  <a:srgbClr val="002060"/>
                </a:solidFill>
              </a:rPr>
              <a:t>%)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964016" y="5329873"/>
            <a:ext cx="5227983" cy="1511379"/>
          </a:xfrm>
          <a:prstGeom prst="roundRect">
            <a:avLst>
              <a:gd name="adj" fmla="val 18297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Word Cloud of Customer Review Keywords: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The word cloud visualizes common keywords from customer reviews, highlighting important </a:t>
            </a:r>
            <a:r>
              <a:rPr lang="en-US" sz="1600" dirty="0" smtClean="0">
                <a:solidFill>
                  <a:srgbClr val="002060"/>
                </a:solidFill>
              </a:rPr>
              <a:t>aspects. This </a:t>
            </a:r>
            <a:r>
              <a:rPr lang="en-US" sz="1600" dirty="0" smtClean="0">
                <a:solidFill>
                  <a:srgbClr val="002060"/>
                </a:solidFill>
              </a:rPr>
              <a:t>insight helps identify frequently discussed points in customer feedback.</a:t>
            </a:r>
          </a:p>
        </p:txBody>
      </p:sp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332</TotalTime>
  <Words>102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rizwan yoosaf</cp:lastModifiedBy>
  <cp:revision>33</cp:revision>
  <dcterms:created xsi:type="dcterms:W3CDTF">2022-12-06T11:13:27Z</dcterms:created>
  <dcterms:modified xsi:type="dcterms:W3CDTF">2023-08-26T13:03:25Z</dcterms:modified>
</cp:coreProperties>
</file>