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58" r:id="rId5"/>
    <p:sldId id="261" r:id="rId6"/>
    <p:sldId id="264" r:id="rId7"/>
    <p:sldId id="265" r:id="rId8"/>
    <p:sldId id="259" r:id="rId9"/>
  </p:sldIdLst>
  <p:sldSz cx="12192000" cy="6858000"/>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3C018-BEA8-4FB1-9888-3BA99F475154}" v="1" dt="2024-06-30T21:46:51.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zwana shaik" userId="3f1798d701644849" providerId="LiveId" clId="{8403C018-BEA8-4FB1-9888-3BA99F475154}"/>
    <pc:docChg chg="modSld">
      <pc:chgData name="rizwana shaik" userId="3f1798d701644849" providerId="LiveId" clId="{8403C018-BEA8-4FB1-9888-3BA99F475154}" dt="2024-06-30T21:48:13.378" v="35" actId="1076"/>
      <pc:docMkLst>
        <pc:docMk/>
      </pc:docMkLst>
      <pc:sldChg chg="modSp mod">
        <pc:chgData name="rizwana shaik" userId="3f1798d701644849" providerId="LiveId" clId="{8403C018-BEA8-4FB1-9888-3BA99F475154}" dt="2024-06-30T21:48:13.378" v="35" actId="1076"/>
        <pc:sldMkLst>
          <pc:docMk/>
          <pc:sldMk cId="0" sldId="258"/>
        </pc:sldMkLst>
        <pc:spChg chg="mod">
          <ac:chgData name="rizwana shaik" userId="3f1798d701644849" providerId="LiveId" clId="{8403C018-BEA8-4FB1-9888-3BA99F475154}" dt="2024-06-30T21:48:13.378" v="35" actId="1076"/>
          <ac:spMkLst>
            <pc:docMk/>
            <pc:sldMk cId="0" sldId="258"/>
            <ac:spMk id="6" creationId="{3DA888EC-D5C6-6089-7062-8F8475D63333}"/>
          </ac:spMkLst>
        </pc:spChg>
        <pc:spChg chg="mod">
          <ac:chgData name="rizwana shaik" userId="3f1798d701644849" providerId="LiveId" clId="{8403C018-BEA8-4FB1-9888-3BA99F475154}" dt="2024-06-30T21:47:56.072" v="33" actId="1076"/>
          <ac:spMkLst>
            <pc:docMk/>
            <pc:sldMk cId="0" sldId="258"/>
            <ac:spMk id="7" creationId="{B9A2DADD-E108-56C5-4A28-1E0E119605C2}"/>
          </ac:spMkLst>
        </pc:spChg>
        <pc:spChg chg="mod">
          <ac:chgData name="rizwana shaik" userId="3f1798d701644849" providerId="LiveId" clId="{8403C018-BEA8-4FB1-9888-3BA99F475154}" dt="2024-06-30T21:48:03.449" v="34" actId="1076"/>
          <ac:spMkLst>
            <pc:docMk/>
            <pc:sldMk cId="0" sldId="258"/>
            <ac:spMk id="9" creationId="{1A73C200-1508-B724-8895-506A0CE957BF}"/>
          </ac:spMkLst>
        </pc:spChg>
        <pc:picChg chg="mod">
          <ac:chgData name="rizwana shaik" userId="3f1798d701644849" providerId="LiveId" clId="{8403C018-BEA8-4FB1-9888-3BA99F475154}" dt="2024-06-30T21:46:51.848" v="8" actId="1076"/>
          <ac:picMkLst>
            <pc:docMk/>
            <pc:sldMk cId="0" sldId="258"/>
            <ac:picMk id="3074" creationId="{60761B7A-0695-888C-B63D-2750E9ABD0AB}"/>
          </ac:picMkLst>
        </pc:picChg>
      </pc:sldChg>
      <pc:sldChg chg="modSp mod">
        <pc:chgData name="rizwana shaik" userId="3f1798d701644849" providerId="LiveId" clId="{8403C018-BEA8-4FB1-9888-3BA99F475154}" dt="2024-06-30T21:47:25.623" v="32" actId="20577"/>
        <pc:sldMkLst>
          <pc:docMk/>
          <pc:sldMk cId="194825067" sldId="264"/>
        </pc:sldMkLst>
        <pc:spChg chg="mod">
          <ac:chgData name="rizwana shaik" userId="3f1798d701644849" providerId="LiveId" clId="{8403C018-BEA8-4FB1-9888-3BA99F475154}" dt="2024-06-30T21:47:25.623" v="32" actId="20577"/>
          <ac:spMkLst>
            <pc:docMk/>
            <pc:sldMk cId="194825067" sldId="264"/>
            <ac:spMk id="2" creationId="{F3EB200E-7E9D-CCA1-8B2A-FAEE1D4122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g10ee59723ee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10ee59723ee_0_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10ee59723ee_0_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10ee59723ee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10ee59723ee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g10ee59723ee_0_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e59723ee_0_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10ee59723ee_0_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0ee59723ee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10ee59723ee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g10ee59723ee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10ee59723ee_0_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10ee59723ee_0_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e59723ee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10ee59723ee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g10ee59723ee_0_4"/>
          <p:cNvPicPr preferRelativeResize="0"/>
          <p:nvPr/>
        </p:nvPicPr>
        <p:blipFill rotWithShape="1">
          <a:blip r:embed="rId3">
            <a:alphaModFix/>
          </a:blip>
          <a:srcRect/>
          <a:stretch/>
        </p:blipFill>
        <p:spPr>
          <a:xfrm>
            <a:off x="11296551" y="6390016"/>
            <a:ext cx="803574" cy="297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ee59723ee_0_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10ee59723ee_0_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g10ee59723ee_0_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0ee59723ee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e59723ee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g10ee59723ee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0ee59723ee_0_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10ee59723ee_0_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g10ee59723ee_0_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e59723ee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10ee59723ee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g10ee59723ee_0_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10ee59723ee_0_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g10ee59723ee_0_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g10ee59723ee_0_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10ee59723ee_0_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10ee59723ee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0ee59723ee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e59723ee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0ee59723ee_0_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10ee59723ee_0_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10ee59723ee_0_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10ee59723ee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ee59723ee_0_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e59723ee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10ee59723ee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g10ee59723ee_0_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10ee59723ee_0_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g10ee59723ee_0_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g10ee59723ee_0_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10ee59723ee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10ee59723ee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g10ee59723ee_0_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e59723ee_0_49"/>
          <p:cNvSpPr>
            <a:spLocks noGrp="1"/>
          </p:cNvSpPr>
          <p:nvPr>
            <p:ph type="pic" idx="2"/>
          </p:nvPr>
        </p:nvSpPr>
        <p:spPr>
          <a:xfrm>
            <a:off x="5183188" y="987425"/>
            <a:ext cx="6172200" cy="4873500"/>
          </a:xfrm>
          <a:prstGeom prst="rect">
            <a:avLst/>
          </a:prstGeom>
          <a:noFill/>
          <a:ln>
            <a:noFill/>
          </a:ln>
        </p:spPr>
      </p:sp>
      <p:sp>
        <p:nvSpPr>
          <p:cNvPr id="62" name="Google Shape;62;g10ee59723ee_0_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g10ee59723ee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10ee59723ee_0_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e59723ee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IZWANASHAIK333/MyntraHackerRam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9525"/>
            <a:ext cx="12192000" cy="6858000"/>
          </a:xfrm>
          <a:prstGeom prst="rect">
            <a:avLst/>
          </a:prstGeom>
          <a:noFill/>
          <a:ln>
            <a:noFill/>
          </a:ln>
        </p:spPr>
      </p:pic>
      <p:sp>
        <p:nvSpPr>
          <p:cNvPr id="83" name="Google Shape;83;p1"/>
          <p:cNvSpPr txBox="1">
            <a:spLocks noGrp="1"/>
          </p:cNvSpPr>
          <p:nvPr>
            <p:ph type="title"/>
          </p:nvPr>
        </p:nvSpPr>
        <p:spPr>
          <a:xfrm>
            <a:off x="6787300" y="5172975"/>
            <a:ext cx="5067000" cy="877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1900" dirty="0">
                <a:solidFill>
                  <a:schemeClr val="dk1"/>
                </a:solidFill>
                <a:latin typeface="Roboto"/>
                <a:ea typeface="Roboto"/>
                <a:cs typeface="Roboto"/>
                <a:sym typeface="Roboto"/>
              </a:rPr>
              <a:t>Team Name : </a:t>
            </a:r>
            <a:r>
              <a:rPr lang="en-US" sz="1900" b="1" dirty="0" err="1">
                <a:solidFill>
                  <a:schemeClr val="dk1"/>
                </a:solidFill>
                <a:latin typeface="Roboto"/>
                <a:ea typeface="Roboto"/>
                <a:cs typeface="Roboto"/>
                <a:sym typeface="Roboto"/>
              </a:rPr>
              <a:t>InnovateHers</a:t>
            </a:r>
            <a:r>
              <a:rPr lang="en-US" sz="1900" b="1" dirty="0">
                <a:solidFill>
                  <a:schemeClr val="dk1"/>
                </a:solidFill>
                <a:latin typeface="Roboto"/>
                <a:ea typeface="Roboto"/>
                <a:cs typeface="Roboto"/>
                <a:sym typeface="Roboto"/>
              </a:rPr>
              <a:t> </a:t>
            </a:r>
            <a:endParaRPr sz="1900" b="1" dirty="0">
              <a:solidFill>
                <a:schemeClr val="dk1"/>
              </a:solidFill>
              <a:latin typeface="Roboto"/>
              <a:ea typeface="Roboto"/>
              <a:cs typeface="Roboto"/>
              <a:sym typeface="Roboto"/>
            </a:endParaRPr>
          </a:p>
          <a:p>
            <a:pPr marL="0" lvl="0" indent="0" algn="l" rtl="0">
              <a:lnSpc>
                <a:spcPct val="90000"/>
              </a:lnSpc>
              <a:spcBef>
                <a:spcPts val="0"/>
              </a:spcBef>
              <a:spcAft>
                <a:spcPts val="0"/>
              </a:spcAft>
              <a:buClr>
                <a:schemeClr val="dk1"/>
              </a:buClr>
              <a:buSzPts val="4400"/>
              <a:buFont typeface="Calibri"/>
              <a:buNone/>
            </a:pPr>
            <a:endParaRPr sz="1900" dirty="0">
              <a:solidFill>
                <a:schemeClr val="dk1"/>
              </a:solidFill>
            </a:endParaRPr>
          </a:p>
          <a:p>
            <a:pPr marL="0" lvl="0" indent="0" algn="l" rtl="0">
              <a:lnSpc>
                <a:spcPct val="90000"/>
              </a:lnSpc>
              <a:spcBef>
                <a:spcPts val="0"/>
              </a:spcBef>
              <a:spcAft>
                <a:spcPts val="0"/>
              </a:spcAft>
              <a:buClr>
                <a:schemeClr val="dk1"/>
              </a:buClr>
              <a:buSzPts val="4400"/>
              <a:buFont typeface="Calibri"/>
              <a:buNone/>
            </a:pPr>
            <a:r>
              <a:rPr lang="en-US" sz="1900" dirty="0">
                <a:solidFill>
                  <a:schemeClr val="dk1"/>
                </a:solidFill>
              </a:rPr>
              <a:t>Team </a:t>
            </a:r>
            <a:r>
              <a:rPr lang="en-US" sz="1900" dirty="0">
                <a:solidFill>
                  <a:schemeClr val="dk1"/>
                </a:solidFill>
                <a:latin typeface="Roboto"/>
                <a:ea typeface="Roboto"/>
                <a:cs typeface="Roboto"/>
                <a:sym typeface="Roboto"/>
              </a:rPr>
              <a:t>Details : </a:t>
            </a:r>
            <a:br>
              <a:rPr lang="en-US" sz="1900" dirty="0">
                <a:solidFill>
                  <a:schemeClr val="dk1"/>
                </a:solidFill>
                <a:latin typeface="Roboto"/>
                <a:ea typeface="Roboto"/>
                <a:cs typeface="Roboto"/>
                <a:sym typeface="Roboto"/>
              </a:rPr>
            </a:br>
            <a:r>
              <a:rPr lang="en-US" sz="1900" dirty="0">
                <a:solidFill>
                  <a:schemeClr val="dk1"/>
                </a:solidFill>
                <a:latin typeface="Roboto"/>
                <a:ea typeface="Roboto"/>
                <a:cs typeface="Roboto"/>
                <a:sym typeface="Roboto"/>
              </a:rPr>
              <a:t>Team Member 1 - Shaik Rizwana (Leader)</a:t>
            </a:r>
            <a:br>
              <a:rPr lang="en-US" sz="1900" dirty="0">
                <a:solidFill>
                  <a:schemeClr val="dk1"/>
                </a:solidFill>
              </a:rPr>
            </a:br>
            <a:r>
              <a:rPr lang="en-US" sz="1900" dirty="0">
                <a:solidFill>
                  <a:schemeClr val="dk1"/>
                </a:solidFill>
              </a:rPr>
              <a:t>Team Member 2 - </a:t>
            </a:r>
            <a:r>
              <a:rPr lang="en-US" sz="1900" dirty="0" err="1">
                <a:solidFill>
                  <a:schemeClr val="dk1"/>
                </a:solidFill>
                <a:latin typeface="Roboto"/>
                <a:ea typeface="Roboto"/>
                <a:cs typeface="Roboto"/>
                <a:sym typeface="Roboto"/>
              </a:rPr>
              <a:t>Maddineni</a:t>
            </a:r>
            <a:r>
              <a:rPr lang="en-US" sz="1900" dirty="0">
                <a:solidFill>
                  <a:schemeClr val="dk1"/>
                </a:solidFill>
                <a:latin typeface="Roboto"/>
                <a:ea typeface="Roboto"/>
                <a:cs typeface="Roboto"/>
                <a:sym typeface="Roboto"/>
              </a:rPr>
              <a:t> Kavya</a:t>
            </a:r>
            <a:br>
              <a:rPr lang="en-US" sz="1900" dirty="0">
                <a:solidFill>
                  <a:schemeClr val="dk1"/>
                </a:solidFill>
                <a:latin typeface="Roboto"/>
                <a:ea typeface="Roboto"/>
                <a:cs typeface="Roboto"/>
                <a:sym typeface="Roboto"/>
              </a:rPr>
            </a:br>
            <a:r>
              <a:rPr lang="en-US" sz="1900" dirty="0">
                <a:solidFill>
                  <a:schemeClr val="dk1"/>
                </a:solidFill>
                <a:latin typeface="Roboto"/>
                <a:ea typeface="Roboto"/>
                <a:cs typeface="Roboto"/>
                <a:sym typeface="Roboto"/>
              </a:rPr>
              <a:t>Team Member 3 - M.S.N Divya</a:t>
            </a:r>
            <a:endParaRPr sz="1900" dirty="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131200" y="94271"/>
            <a:ext cx="10515600" cy="8775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Calibri"/>
              <a:buNone/>
            </a:pPr>
            <a:r>
              <a:rPr lang="en-US" sz="3800" u="sng" dirty="0">
                <a:solidFill>
                  <a:srgbClr val="0070C0"/>
                </a:solidFill>
                <a:latin typeface="Roboto"/>
                <a:ea typeface="Roboto"/>
                <a:cs typeface="Roboto"/>
                <a:sym typeface="Roboto"/>
              </a:rPr>
              <a:t>PROBLEM STATEMENT</a:t>
            </a:r>
            <a:endParaRPr sz="3800" u="sng" dirty="0">
              <a:solidFill>
                <a:srgbClr val="0070C0"/>
              </a:solidFill>
              <a:latin typeface="Roboto"/>
              <a:ea typeface="Roboto"/>
              <a:cs typeface="Roboto"/>
              <a:sym typeface="Roboto"/>
            </a:endParaRPr>
          </a:p>
        </p:txBody>
      </p:sp>
      <p:sp>
        <p:nvSpPr>
          <p:cNvPr id="3" name="TextBox 2">
            <a:extLst>
              <a:ext uri="{FF2B5EF4-FFF2-40B4-BE49-F238E27FC236}">
                <a16:creationId xmlns:a16="http://schemas.microsoft.com/office/drawing/2014/main" id="{D9B1E499-E9D7-E4A9-D193-25BB58488974}"/>
              </a:ext>
            </a:extLst>
          </p:cNvPr>
          <p:cNvSpPr txBox="1"/>
          <p:nvPr/>
        </p:nvSpPr>
        <p:spPr>
          <a:xfrm>
            <a:off x="524932" y="1185333"/>
            <a:ext cx="11133667"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"In today’s online shopping, </a:t>
            </a:r>
            <a:r>
              <a:rPr lang="en-US" sz="2400" b="1" dirty="0" err="1"/>
              <a:t>GenZ</a:t>
            </a:r>
            <a:r>
              <a:rPr lang="en-US" sz="2400" dirty="0"/>
              <a:t> customers face impersonal experiences and limited engagement. We need a transformative platform with personalized recommendations, virtual try-ons, and seamless social media integration."</a:t>
            </a:r>
          </a:p>
        </p:txBody>
      </p:sp>
      <p:sp>
        <p:nvSpPr>
          <p:cNvPr id="8" name="TextBox 7">
            <a:extLst>
              <a:ext uri="{FF2B5EF4-FFF2-40B4-BE49-F238E27FC236}">
                <a16:creationId xmlns:a16="http://schemas.microsoft.com/office/drawing/2014/main" id="{F912C379-6713-E387-112E-81B2E6BCC816}"/>
              </a:ext>
            </a:extLst>
          </p:cNvPr>
          <p:cNvSpPr txBox="1"/>
          <p:nvPr/>
        </p:nvSpPr>
        <p:spPr>
          <a:xfrm>
            <a:off x="228601" y="2855204"/>
            <a:ext cx="12230100" cy="677108"/>
          </a:xfrm>
          <a:prstGeom prst="rect">
            <a:avLst/>
          </a:prstGeom>
          <a:noFill/>
        </p:spPr>
        <p:txBody>
          <a:bodyPr wrap="square" rtlCol="0">
            <a:spAutoFit/>
          </a:bodyPr>
          <a:lstStyle/>
          <a:p>
            <a:r>
              <a:rPr lang="en-IN" sz="3800" u="sng" dirty="0">
                <a:solidFill>
                  <a:srgbClr val="0070C0"/>
                </a:solidFill>
                <a:latin typeface="Roboto" panose="02000000000000000000" pitchFamily="2" charset="0"/>
                <a:ea typeface="Roboto" panose="02000000000000000000" pitchFamily="2" charset="0"/>
                <a:cs typeface="Roboto" panose="02000000000000000000" pitchFamily="2" charset="0"/>
              </a:rPr>
              <a:t>PRESENT SCENARIO</a:t>
            </a:r>
          </a:p>
        </p:txBody>
      </p:sp>
      <p:sp>
        <p:nvSpPr>
          <p:cNvPr id="12" name="TextBox 11">
            <a:extLst>
              <a:ext uri="{FF2B5EF4-FFF2-40B4-BE49-F238E27FC236}">
                <a16:creationId xmlns:a16="http://schemas.microsoft.com/office/drawing/2014/main" id="{235CC6E5-1DA7-1233-273B-8EB543D67170}"/>
              </a:ext>
            </a:extLst>
          </p:cNvPr>
          <p:cNvSpPr txBox="1"/>
          <p:nvPr/>
        </p:nvSpPr>
        <p:spPr>
          <a:xfrm>
            <a:off x="423333" y="3632200"/>
            <a:ext cx="11531600" cy="3016210"/>
          </a:xfrm>
          <a:prstGeom prst="rect">
            <a:avLst/>
          </a:prstGeom>
          <a:noFill/>
        </p:spPr>
        <p:txBody>
          <a:bodyPr wrap="square" rtlCol="0">
            <a:spAutoFit/>
          </a:bodyPr>
          <a:lstStyle/>
          <a:p>
            <a:pPr marL="285750" indent="-285750">
              <a:buFont typeface="Wingdings" panose="05000000000000000000" pitchFamily="2" charset="2"/>
              <a:buChar char="q"/>
            </a:pPr>
            <a:r>
              <a:rPr lang="en-IN" sz="1800" b="1" dirty="0"/>
              <a:t>Lack of Personalization: </a:t>
            </a:r>
            <a:r>
              <a:rPr lang="en-US" sz="1800" dirty="0"/>
              <a:t>Existing online shopping platforms often lack personalization, making it challenging for users to discover products that truly match their unique body measurements and style preferences.</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IN" sz="1800" b="1" dirty="0"/>
              <a:t>Limited Engagement Features</a:t>
            </a:r>
            <a:r>
              <a:rPr lang="en-US" sz="1800" b="1" dirty="0"/>
              <a:t>: </a:t>
            </a:r>
            <a:r>
              <a:rPr lang="en-US" sz="1800" dirty="0"/>
              <a:t>Customers currently have limited opportunities to engage meaningfully with the shopping platform beyond making purchases.</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IN" sz="1800" b="1" dirty="0"/>
              <a:t>Complex Occasion Planning:</a:t>
            </a:r>
            <a:r>
              <a:rPr lang="en-US" sz="1800" b="1" dirty="0"/>
              <a:t> </a:t>
            </a:r>
            <a:r>
              <a:rPr lang="en-US" sz="1800" dirty="0"/>
              <a:t>Planning outfits for special occasions remains cumbersome, with users needing to browse extensively for suitable options without tailored recommendations based on event specifics.</a:t>
            </a:r>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67C4-2399-161E-2A60-3905C0219765}"/>
              </a:ext>
            </a:extLst>
          </p:cNvPr>
          <p:cNvSpPr>
            <a:spLocks noGrp="1"/>
          </p:cNvSpPr>
          <p:nvPr>
            <p:ph type="title"/>
          </p:nvPr>
        </p:nvSpPr>
        <p:spPr/>
        <p:txBody>
          <a:bodyPr/>
          <a:lstStyle/>
          <a:p>
            <a:r>
              <a:rPr lang="en-IN" u="sng" dirty="0">
                <a:solidFill>
                  <a:srgbClr val="0070C0"/>
                </a:solidFill>
              </a:rPr>
              <a:t>IMPACT OF THE PROBLEM</a:t>
            </a:r>
          </a:p>
        </p:txBody>
      </p:sp>
      <p:sp>
        <p:nvSpPr>
          <p:cNvPr id="7" name="TextBox 6">
            <a:extLst>
              <a:ext uri="{FF2B5EF4-FFF2-40B4-BE49-F238E27FC236}">
                <a16:creationId xmlns:a16="http://schemas.microsoft.com/office/drawing/2014/main" id="{C57741D6-B85B-56F3-D646-C49FD8918C35}"/>
              </a:ext>
            </a:extLst>
          </p:cNvPr>
          <p:cNvSpPr txBox="1"/>
          <p:nvPr/>
        </p:nvSpPr>
        <p:spPr>
          <a:xfrm>
            <a:off x="838200" y="1690825"/>
            <a:ext cx="10688515" cy="4308872"/>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Consequences: “</a:t>
            </a:r>
            <a:r>
              <a:rPr lang="en-US" sz="2000" dirty="0"/>
              <a:t>Users struggle to find products that fit their preferences, leading to frustration and potential loss of customers.”</a:t>
            </a:r>
            <a:endParaRPr lang="en-US" sz="2000" b="1" dirty="0"/>
          </a:p>
          <a:p>
            <a:endParaRPr lang="en-IN" sz="2000" b="1" dirty="0"/>
          </a:p>
          <a:p>
            <a:pPr marL="285750" indent="-285750">
              <a:buFont typeface="Wingdings" panose="05000000000000000000" pitchFamily="2" charset="2"/>
              <a:buChar char="Ø"/>
            </a:pPr>
            <a:r>
              <a:rPr lang="en-IN" sz="2000" b="1" dirty="0"/>
              <a:t>Relevance: </a:t>
            </a:r>
            <a:r>
              <a:rPr lang="en-US" sz="2000" dirty="0"/>
              <a:t>"According to a recent survey, </a:t>
            </a:r>
            <a:r>
              <a:rPr lang="en-US" sz="2000" dirty="0">
                <a:solidFill>
                  <a:srgbClr val="FF0000"/>
                </a:solidFill>
              </a:rPr>
              <a:t>85% </a:t>
            </a:r>
            <a:r>
              <a:rPr lang="en-US" sz="2000" dirty="0"/>
              <a:t>of online shoppers prioritize personalized shopping experiences.“</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r>
              <a:rPr lang="en-IN" sz="2000" b="1" dirty="0"/>
              <a:t>Revenue Increase: </a:t>
            </a:r>
            <a:r>
              <a:rPr lang="en-US" sz="2000" dirty="0"/>
              <a:t>"Companies that have successfully implemented personalized recommendations and virtual try-on features have reported up to a </a:t>
            </a:r>
            <a:r>
              <a:rPr lang="en-US" sz="2000" dirty="0">
                <a:solidFill>
                  <a:srgbClr val="FF0000"/>
                </a:solidFill>
              </a:rPr>
              <a:t>20%</a:t>
            </a:r>
            <a:r>
              <a:rPr lang="en-US" sz="2000" dirty="0"/>
              <a:t> increase in revenue.“</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b="1" dirty="0"/>
              <a:t>Market Differentiation:</a:t>
            </a:r>
            <a:r>
              <a:rPr lang="en-US" sz="2000" b="1" dirty="0"/>
              <a:t> </a:t>
            </a:r>
            <a:r>
              <a:rPr lang="en-US" sz="2000" dirty="0"/>
              <a:t>"By addressing these shortcomings and offering highly personalized shopping experiences, Myntra can differentiate itself in the competitive online retail market.“</a:t>
            </a:r>
          </a:p>
          <a:p>
            <a:endParaRPr lang="en-US" dirty="0"/>
          </a:p>
        </p:txBody>
      </p:sp>
      <p:pic>
        <p:nvPicPr>
          <p:cNvPr id="22" name="Picture 21">
            <a:extLst>
              <a:ext uri="{FF2B5EF4-FFF2-40B4-BE49-F238E27FC236}">
                <a16:creationId xmlns:a16="http://schemas.microsoft.com/office/drawing/2014/main" id="{98353C10-2C5C-D69D-24B9-A4D65B062FBA}"/>
              </a:ext>
            </a:extLst>
          </p:cNvPr>
          <p:cNvPicPr>
            <a:picLocks noChangeAspect="1"/>
          </p:cNvPicPr>
          <p:nvPr/>
        </p:nvPicPr>
        <p:blipFill>
          <a:blip r:embed="rId2"/>
          <a:stretch>
            <a:fillRect/>
          </a:stretch>
        </p:blipFill>
        <p:spPr>
          <a:xfrm>
            <a:off x="11353800" y="6234901"/>
            <a:ext cx="657317" cy="342948"/>
          </a:xfrm>
          <a:prstGeom prst="rect">
            <a:avLst/>
          </a:prstGeom>
        </p:spPr>
      </p:pic>
      <p:pic>
        <p:nvPicPr>
          <p:cNvPr id="24" name="Picture 23">
            <a:extLst>
              <a:ext uri="{FF2B5EF4-FFF2-40B4-BE49-F238E27FC236}">
                <a16:creationId xmlns:a16="http://schemas.microsoft.com/office/drawing/2014/main" id="{265B21E6-C1DF-79D2-B800-4E1112D6EF0F}"/>
              </a:ext>
            </a:extLst>
          </p:cNvPr>
          <p:cNvPicPr>
            <a:picLocks noChangeAspect="1"/>
          </p:cNvPicPr>
          <p:nvPr/>
        </p:nvPicPr>
        <p:blipFill>
          <a:blip r:embed="rId3"/>
          <a:stretch>
            <a:fillRect/>
          </a:stretch>
        </p:blipFill>
        <p:spPr>
          <a:xfrm>
            <a:off x="0" y="6656294"/>
            <a:ext cx="12192000" cy="201706"/>
          </a:xfrm>
          <a:prstGeom prst="rect">
            <a:avLst/>
          </a:prstGeom>
        </p:spPr>
      </p:pic>
    </p:spTree>
    <p:extLst>
      <p:ext uri="{BB962C8B-B14F-4D97-AF65-F5344CB8AC3E}">
        <p14:creationId xmlns:p14="http://schemas.microsoft.com/office/powerpoint/2010/main" val="225052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119425" y="-3339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u="sng" dirty="0">
                <a:solidFill>
                  <a:srgbClr val="0070C0"/>
                </a:solidFill>
                <a:latin typeface="Roboto"/>
                <a:ea typeface="Roboto"/>
                <a:cs typeface="Roboto"/>
                <a:sym typeface="Roboto"/>
              </a:rPr>
              <a:t>PROPOSED SOLUTION</a:t>
            </a:r>
            <a:endParaRPr sz="3800" u="sng" dirty="0">
              <a:solidFill>
                <a:srgbClr val="0070C0"/>
              </a:solidFill>
              <a:latin typeface="Roboto"/>
              <a:ea typeface="Roboto"/>
              <a:cs typeface="Roboto"/>
              <a:sym typeface="Roboto"/>
            </a:endParaRPr>
          </a:p>
        </p:txBody>
      </p:sp>
      <p:sp>
        <p:nvSpPr>
          <p:cNvPr id="2" name="TextBox 1">
            <a:extLst>
              <a:ext uri="{FF2B5EF4-FFF2-40B4-BE49-F238E27FC236}">
                <a16:creationId xmlns:a16="http://schemas.microsoft.com/office/drawing/2014/main" id="{8240B142-C064-6D6D-FC56-C2AB5CCE92E0}"/>
              </a:ext>
            </a:extLst>
          </p:cNvPr>
          <p:cNvSpPr txBox="1"/>
          <p:nvPr/>
        </p:nvSpPr>
        <p:spPr>
          <a:xfrm>
            <a:off x="250054" y="643661"/>
            <a:ext cx="11681926" cy="400110"/>
          </a:xfrm>
          <a:prstGeom prst="rect">
            <a:avLst/>
          </a:prstGeom>
          <a:noFill/>
        </p:spPr>
        <p:txBody>
          <a:bodyPr wrap="square" rtlCol="0">
            <a:spAutoFit/>
          </a:bodyPr>
          <a:lstStyle/>
          <a:p>
            <a:pPr algn="ctr"/>
            <a:r>
              <a:rPr lang="en-IN" sz="2000" b="1" u="sng" dirty="0">
                <a:solidFill>
                  <a:srgbClr val="7030A0"/>
                </a:solidFill>
              </a:rPr>
              <a:t> Personalized Sign-Up Details</a:t>
            </a:r>
          </a:p>
        </p:txBody>
      </p:sp>
      <p:sp>
        <p:nvSpPr>
          <p:cNvPr id="3" name="TextBox 2">
            <a:extLst>
              <a:ext uri="{FF2B5EF4-FFF2-40B4-BE49-F238E27FC236}">
                <a16:creationId xmlns:a16="http://schemas.microsoft.com/office/drawing/2014/main" id="{1055BFCE-1F12-66E0-6366-F5669943EBFC}"/>
              </a:ext>
            </a:extLst>
          </p:cNvPr>
          <p:cNvSpPr txBox="1"/>
          <p:nvPr/>
        </p:nvSpPr>
        <p:spPr>
          <a:xfrm>
            <a:off x="379445" y="1122799"/>
            <a:ext cx="11812555" cy="400110"/>
          </a:xfrm>
          <a:prstGeom prst="rect">
            <a:avLst/>
          </a:prstGeom>
          <a:noFill/>
        </p:spPr>
        <p:txBody>
          <a:bodyPr wrap="square" rtlCol="0">
            <a:spAutoFit/>
          </a:bodyPr>
          <a:lstStyle/>
          <a:p>
            <a:pPr marL="342900" indent="-342900" algn="ctr">
              <a:buFont typeface="Wingdings" panose="05000000000000000000" pitchFamily="2" charset="2"/>
              <a:buChar char="q"/>
            </a:pPr>
            <a:r>
              <a:rPr lang="en-US" sz="2000" dirty="0"/>
              <a:t>Allow users to input body measurements and style preferences during sign-up.</a:t>
            </a:r>
            <a:endParaRPr lang="en-IN" sz="2000" dirty="0"/>
          </a:p>
        </p:txBody>
      </p:sp>
      <p:sp>
        <p:nvSpPr>
          <p:cNvPr id="5" name="TextBox 4">
            <a:extLst>
              <a:ext uri="{FF2B5EF4-FFF2-40B4-BE49-F238E27FC236}">
                <a16:creationId xmlns:a16="http://schemas.microsoft.com/office/drawing/2014/main" id="{BDDC046A-B3EC-FE72-E48E-BB69989FD5D0}"/>
              </a:ext>
            </a:extLst>
          </p:cNvPr>
          <p:cNvSpPr txBox="1"/>
          <p:nvPr/>
        </p:nvSpPr>
        <p:spPr>
          <a:xfrm>
            <a:off x="119425" y="1547835"/>
            <a:ext cx="11812555" cy="400110"/>
          </a:xfrm>
          <a:prstGeom prst="rect">
            <a:avLst/>
          </a:prstGeom>
          <a:noFill/>
        </p:spPr>
        <p:txBody>
          <a:bodyPr wrap="square" rtlCol="0">
            <a:spAutoFit/>
          </a:bodyPr>
          <a:lstStyle/>
          <a:p>
            <a:pPr algn="ctr"/>
            <a:r>
              <a:rPr lang="en-IN" sz="2000" b="1" u="sng" dirty="0">
                <a:solidFill>
                  <a:srgbClr val="7030A0"/>
                </a:solidFill>
              </a:rPr>
              <a:t>AI-Powered Recommendations</a:t>
            </a:r>
          </a:p>
        </p:txBody>
      </p:sp>
      <p:sp>
        <p:nvSpPr>
          <p:cNvPr id="6" name="TextBox 5">
            <a:extLst>
              <a:ext uri="{FF2B5EF4-FFF2-40B4-BE49-F238E27FC236}">
                <a16:creationId xmlns:a16="http://schemas.microsoft.com/office/drawing/2014/main" id="{3DA888EC-D5C6-6089-7062-8F8475D63333}"/>
              </a:ext>
            </a:extLst>
          </p:cNvPr>
          <p:cNvSpPr txBox="1"/>
          <p:nvPr/>
        </p:nvSpPr>
        <p:spPr>
          <a:xfrm>
            <a:off x="1688006" y="1996173"/>
            <a:ext cx="8434873" cy="1015663"/>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Utilizes AI algorithms such as content based filtering </a:t>
            </a:r>
          </a:p>
          <a:p>
            <a:r>
              <a:rPr lang="en-US" sz="2000" dirty="0"/>
              <a:t> to generate personalized product  recommendations based </a:t>
            </a:r>
          </a:p>
          <a:p>
            <a:r>
              <a:rPr lang="en-US" sz="2000" dirty="0"/>
              <a:t>on user profiles.</a:t>
            </a:r>
            <a:endParaRPr lang="en-IN" sz="2000" dirty="0"/>
          </a:p>
        </p:txBody>
      </p:sp>
      <p:pic>
        <p:nvPicPr>
          <p:cNvPr id="3074" name="Picture 2" descr="PDF] Using Content-Based Filtering for ...">
            <a:extLst>
              <a:ext uri="{FF2B5EF4-FFF2-40B4-BE49-F238E27FC236}">
                <a16:creationId xmlns:a16="http://schemas.microsoft.com/office/drawing/2014/main" id="{60761B7A-0695-888C-B63D-2750E9ABD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2692" y="1522909"/>
            <a:ext cx="3000375"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A2DADD-E108-56C5-4A28-1E0E119605C2}"/>
              </a:ext>
            </a:extLst>
          </p:cNvPr>
          <p:cNvSpPr txBox="1"/>
          <p:nvPr/>
        </p:nvSpPr>
        <p:spPr>
          <a:xfrm>
            <a:off x="760403" y="2842202"/>
            <a:ext cx="11812555" cy="400110"/>
          </a:xfrm>
          <a:prstGeom prst="rect">
            <a:avLst/>
          </a:prstGeom>
          <a:noFill/>
        </p:spPr>
        <p:txBody>
          <a:bodyPr wrap="square" rtlCol="0">
            <a:spAutoFit/>
          </a:bodyPr>
          <a:lstStyle/>
          <a:p>
            <a:pPr algn="ctr"/>
            <a:r>
              <a:rPr lang="en-IN" sz="2000" b="1" u="sng" dirty="0">
                <a:solidFill>
                  <a:srgbClr val="7030A0"/>
                </a:solidFill>
              </a:rPr>
              <a:t>Virtual Try-On and Share</a:t>
            </a:r>
          </a:p>
        </p:txBody>
      </p:sp>
      <p:sp>
        <p:nvSpPr>
          <p:cNvPr id="9" name="TextBox 8">
            <a:extLst>
              <a:ext uri="{FF2B5EF4-FFF2-40B4-BE49-F238E27FC236}">
                <a16:creationId xmlns:a16="http://schemas.microsoft.com/office/drawing/2014/main" id="{1A73C200-1508-B724-8895-506A0CE957BF}"/>
              </a:ext>
            </a:extLst>
          </p:cNvPr>
          <p:cNvSpPr txBox="1"/>
          <p:nvPr/>
        </p:nvSpPr>
        <p:spPr>
          <a:xfrm>
            <a:off x="4358874" y="3240262"/>
            <a:ext cx="6139542" cy="3477875"/>
          </a:xfrm>
          <a:prstGeom prst="rect">
            <a:avLst/>
          </a:prstGeom>
          <a:noFill/>
        </p:spPr>
        <p:txBody>
          <a:bodyPr wrap="square">
            <a:spAutoFit/>
          </a:bodyPr>
          <a:lstStyle/>
          <a:p>
            <a:pPr marL="342900" indent="-342900">
              <a:buFont typeface="Wingdings" panose="05000000000000000000" pitchFamily="2" charset="2"/>
              <a:buChar char="q"/>
            </a:pPr>
            <a:r>
              <a:rPr lang="en-US" sz="2000" dirty="0"/>
              <a:t>Introduces a virtual try-on button that overlays selected clothing items would look on a virtual avatar with their exact body measurements provided during sign-up, giving users a realistic preview of the fit and style.</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Also Enables a share button for users to share these virtual try-on images on social media platforms, fostering engagement and influencing fashion choices within their community, enhancing user interaction and brand visibility.</a:t>
            </a:r>
            <a:endParaRPr lang="en-IN" sz="2000" dirty="0"/>
          </a:p>
        </p:txBody>
      </p:sp>
      <p:pic>
        <p:nvPicPr>
          <p:cNvPr id="3076" name="Picture 4" descr="Virtual Clothing Try On: The Future Of Fashion?, 44% OFF">
            <a:extLst>
              <a:ext uri="{FF2B5EF4-FFF2-40B4-BE49-F238E27FC236}">
                <a16:creationId xmlns:a16="http://schemas.microsoft.com/office/drawing/2014/main" id="{F8B8532A-2F2F-1C1D-9980-0B3FCBED3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32" y="3411177"/>
            <a:ext cx="3789942" cy="3080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4952-1FBA-C802-D4B2-65EA44B9332D}"/>
              </a:ext>
            </a:extLst>
          </p:cNvPr>
          <p:cNvSpPr>
            <a:spLocks noGrp="1"/>
          </p:cNvSpPr>
          <p:nvPr>
            <p:ph type="title"/>
          </p:nvPr>
        </p:nvSpPr>
        <p:spPr>
          <a:xfrm>
            <a:off x="87923" y="-162413"/>
            <a:ext cx="10515600" cy="1325700"/>
          </a:xfrm>
        </p:spPr>
        <p:txBody>
          <a:bodyPr/>
          <a:lstStyle/>
          <a:p>
            <a:r>
              <a:rPr lang="en-IN" u="sng" dirty="0">
                <a:solidFill>
                  <a:srgbClr val="0070C0"/>
                </a:solidFill>
              </a:rPr>
              <a:t>PROPOSED SOLUTION</a:t>
            </a:r>
          </a:p>
        </p:txBody>
      </p:sp>
      <p:sp>
        <p:nvSpPr>
          <p:cNvPr id="3" name="TextBox 2">
            <a:extLst>
              <a:ext uri="{FF2B5EF4-FFF2-40B4-BE49-F238E27FC236}">
                <a16:creationId xmlns:a16="http://schemas.microsoft.com/office/drawing/2014/main" id="{8C9266BF-094A-2A51-B37B-10E43E143175}"/>
              </a:ext>
            </a:extLst>
          </p:cNvPr>
          <p:cNvSpPr txBox="1"/>
          <p:nvPr/>
        </p:nvSpPr>
        <p:spPr>
          <a:xfrm>
            <a:off x="199292" y="926123"/>
            <a:ext cx="11535508" cy="523220"/>
          </a:xfrm>
          <a:prstGeom prst="rect">
            <a:avLst/>
          </a:prstGeom>
          <a:noFill/>
        </p:spPr>
        <p:txBody>
          <a:bodyPr wrap="square" rtlCol="0">
            <a:spAutoFit/>
          </a:bodyPr>
          <a:lstStyle/>
          <a:p>
            <a:pPr algn="ctr"/>
            <a:r>
              <a:rPr lang="en-IN" sz="2800" b="1" u="sng" dirty="0">
                <a:solidFill>
                  <a:srgbClr val="7030A0"/>
                </a:solidFill>
              </a:rPr>
              <a:t>Occasion-Based Calendar</a:t>
            </a:r>
          </a:p>
        </p:txBody>
      </p:sp>
      <p:sp>
        <p:nvSpPr>
          <p:cNvPr id="4" name="TextBox 3">
            <a:extLst>
              <a:ext uri="{FF2B5EF4-FFF2-40B4-BE49-F238E27FC236}">
                <a16:creationId xmlns:a16="http://schemas.microsoft.com/office/drawing/2014/main" id="{EFB5D04C-2ACC-7C54-44B0-A897A0E472B8}"/>
              </a:ext>
            </a:extLst>
          </p:cNvPr>
          <p:cNvSpPr txBox="1"/>
          <p:nvPr/>
        </p:nvSpPr>
        <p:spPr>
          <a:xfrm>
            <a:off x="328246" y="1586860"/>
            <a:ext cx="11312770" cy="1631216"/>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Allows users to mark special occasions, such as </a:t>
            </a:r>
            <a:r>
              <a:rPr lang="en-US" sz="2000" b="1" dirty="0">
                <a:solidFill>
                  <a:srgbClr val="7030A0"/>
                </a:solidFill>
              </a:rPr>
              <a:t>weddings</a:t>
            </a:r>
            <a:r>
              <a:rPr lang="en-US" sz="2000" dirty="0">
                <a:solidFill>
                  <a:srgbClr val="7030A0"/>
                </a:solidFill>
              </a:rPr>
              <a:t>, </a:t>
            </a:r>
            <a:r>
              <a:rPr lang="en-US" sz="2000" b="1" dirty="0">
                <a:solidFill>
                  <a:srgbClr val="7030A0"/>
                </a:solidFill>
              </a:rPr>
              <a:t>parties, or holidays. </a:t>
            </a:r>
          </a:p>
          <a:p>
            <a:pPr marL="342900" indent="-342900">
              <a:buFont typeface="Wingdings" panose="05000000000000000000" pitchFamily="2" charset="2"/>
              <a:buChar char="q"/>
            </a:pPr>
            <a:endParaRPr lang="en-US" sz="2000" b="1" dirty="0">
              <a:solidFill>
                <a:srgbClr val="7030A0"/>
              </a:solidFill>
            </a:endParaRPr>
          </a:p>
          <a:p>
            <a:pPr marL="342900" indent="-342900">
              <a:buFont typeface="Wingdings" panose="05000000000000000000" pitchFamily="2" charset="2"/>
              <a:buChar char="q"/>
            </a:pPr>
            <a:r>
              <a:rPr lang="en-US" sz="2000" dirty="0"/>
              <a:t>Users will Receive personalized outfit recommendations tailored to those events, utilizes machine learning algorithms such as collaborative filtering and content-based filtering to analyze user preferences. </a:t>
            </a:r>
          </a:p>
        </p:txBody>
      </p:sp>
      <p:sp>
        <p:nvSpPr>
          <p:cNvPr id="5" name="TextBox 4">
            <a:extLst>
              <a:ext uri="{FF2B5EF4-FFF2-40B4-BE49-F238E27FC236}">
                <a16:creationId xmlns:a16="http://schemas.microsoft.com/office/drawing/2014/main" id="{165FC489-6BBA-2886-3BD4-B347672143EE}"/>
              </a:ext>
            </a:extLst>
          </p:cNvPr>
          <p:cNvSpPr txBox="1"/>
          <p:nvPr/>
        </p:nvSpPr>
        <p:spPr>
          <a:xfrm>
            <a:off x="-339969" y="3167390"/>
            <a:ext cx="12203723" cy="523220"/>
          </a:xfrm>
          <a:prstGeom prst="rect">
            <a:avLst/>
          </a:prstGeom>
          <a:noFill/>
        </p:spPr>
        <p:txBody>
          <a:bodyPr wrap="square" rtlCol="0">
            <a:spAutoFit/>
          </a:bodyPr>
          <a:lstStyle/>
          <a:p>
            <a:pPr algn="ctr"/>
            <a:r>
              <a:rPr lang="en-IN" sz="2800" b="1" u="sng" dirty="0">
                <a:solidFill>
                  <a:srgbClr val="7030A0"/>
                </a:solidFill>
              </a:rPr>
              <a:t>Daily Style Snap</a:t>
            </a:r>
            <a:r>
              <a:rPr lang="en-IN" dirty="0"/>
              <a:t>:</a:t>
            </a:r>
          </a:p>
        </p:txBody>
      </p:sp>
      <p:sp>
        <p:nvSpPr>
          <p:cNvPr id="6" name="TextBox 5">
            <a:extLst>
              <a:ext uri="{FF2B5EF4-FFF2-40B4-BE49-F238E27FC236}">
                <a16:creationId xmlns:a16="http://schemas.microsoft.com/office/drawing/2014/main" id="{640D20EB-62F3-3D96-4366-FA44E79F12B0}"/>
              </a:ext>
            </a:extLst>
          </p:cNvPr>
          <p:cNvSpPr txBox="1"/>
          <p:nvPr/>
        </p:nvSpPr>
        <p:spPr>
          <a:xfrm>
            <a:off x="328246" y="3947701"/>
            <a:ext cx="11406554" cy="1631216"/>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Users are encouraged to share their daily outfits on Myntra as posts, with the option for others to like and share, fostering community interaction and fashion inspiration.</a:t>
            </a:r>
          </a:p>
          <a:p>
            <a:endParaRPr lang="en-US" sz="2000" dirty="0"/>
          </a:p>
          <a:p>
            <a:pPr marL="342900" indent="-342900">
              <a:buFont typeface="Wingdings" panose="05000000000000000000" pitchFamily="2" charset="2"/>
              <a:buChar char="q"/>
            </a:pPr>
            <a:r>
              <a:rPr lang="en-US" sz="2000" dirty="0"/>
              <a:t>Users can maintain a streak by daily posting on Myntra, earning reward points for each 7-day streak. This fosters consistent engagement, encouraging users to make Myntra a daily habit.</a:t>
            </a:r>
            <a:endParaRPr lang="en-IN" sz="2000" b="1" dirty="0"/>
          </a:p>
        </p:txBody>
      </p:sp>
      <p:pic>
        <p:nvPicPr>
          <p:cNvPr id="12" name="Picture 11">
            <a:extLst>
              <a:ext uri="{FF2B5EF4-FFF2-40B4-BE49-F238E27FC236}">
                <a16:creationId xmlns:a16="http://schemas.microsoft.com/office/drawing/2014/main" id="{96D1C716-7F1B-7073-E429-0707C1949807}"/>
              </a:ext>
            </a:extLst>
          </p:cNvPr>
          <p:cNvPicPr>
            <a:picLocks noChangeAspect="1"/>
          </p:cNvPicPr>
          <p:nvPr/>
        </p:nvPicPr>
        <p:blipFill>
          <a:blip r:embed="rId2"/>
          <a:stretch>
            <a:fillRect/>
          </a:stretch>
        </p:blipFill>
        <p:spPr>
          <a:xfrm>
            <a:off x="0" y="6656294"/>
            <a:ext cx="12192000" cy="201706"/>
          </a:xfrm>
          <a:prstGeom prst="rect">
            <a:avLst/>
          </a:prstGeom>
        </p:spPr>
      </p:pic>
      <p:pic>
        <p:nvPicPr>
          <p:cNvPr id="14" name="Picture 13">
            <a:extLst>
              <a:ext uri="{FF2B5EF4-FFF2-40B4-BE49-F238E27FC236}">
                <a16:creationId xmlns:a16="http://schemas.microsoft.com/office/drawing/2014/main" id="{7693E3A3-2FC6-119B-57D3-CDCC798D76EA}"/>
              </a:ext>
            </a:extLst>
          </p:cNvPr>
          <p:cNvPicPr>
            <a:picLocks noChangeAspect="1"/>
          </p:cNvPicPr>
          <p:nvPr/>
        </p:nvPicPr>
        <p:blipFill>
          <a:blip r:embed="rId3"/>
          <a:stretch>
            <a:fillRect/>
          </a:stretch>
        </p:blipFill>
        <p:spPr>
          <a:xfrm>
            <a:off x="11387089" y="6293370"/>
            <a:ext cx="695422" cy="323895"/>
          </a:xfrm>
          <a:prstGeom prst="rect">
            <a:avLst/>
          </a:prstGeom>
        </p:spPr>
      </p:pic>
    </p:spTree>
    <p:extLst>
      <p:ext uri="{BB962C8B-B14F-4D97-AF65-F5344CB8AC3E}">
        <p14:creationId xmlns:p14="http://schemas.microsoft.com/office/powerpoint/2010/main" val="285662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200E-7E9D-CCA1-8B2A-FAEE1D41229E}"/>
              </a:ext>
            </a:extLst>
          </p:cNvPr>
          <p:cNvSpPr>
            <a:spLocks noGrp="1"/>
          </p:cNvSpPr>
          <p:nvPr>
            <p:ph type="title"/>
          </p:nvPr>
        </p:nvSpPr>
        <p:spPr>
          <a:xfrm>
            <a:off x="0" y="-206734"/>
            <a:ext cx="10515600" cy="1325700"/>
          </a:xfrm>
        </p:spPr>
        <p:txBody>
          <a:bodyPr/>
          <a:lstStyle/>
          <a:p>
            <a:r>
              <a:rPr lang="en-IN" u="sng" dirty="0">
                <a:solidFill>
                  <a:srgbClr val="0070C0"/>
                </a:solidFill>
              </a:rPr>
              <a:t>FEASIBILITY</a:t>
            </a:r>
          </a:p>
        </p:txBody>
      </p:sp>
      <p:sp>
        <p:nvSpPr>
          <p:cNvPr id="4" name="Rectangle 1">
            <a:extLst>
              <a:ext uri="{FF2B5EF4-FFF2-40B4-BE49-F238E27FC236}">
                <a16:creationId xmlns:a16="http://schemas.microsoft.com/office/drawing/2014/main" id="{3ADC0727-C02C-6469-EB0B-908857AEFE53}"/>
              </a:ext>
            </a:extLst>
          </p:cNvPr>
          <p:cNvSpPr>
            <a:spLocks noGrp="1" noChangeArrowheads="1"/>
          </p:cNvSpPr>
          <p:nvPr>
            <p:ph type="body" idx="1"/>
          </p:nvPr>
        </p:nvSpPr>
        <p:spPr bwMode="auto">
          <a:xfrm>
            <a:off x="866497" y="770468"/>
            <a:ext cx="10963258"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rgbClr val="7030A0"/>
                </a:solidFill>
                <a:effectLst/>
                <a:latin typeface="Arial" panose="020B0604020202020204" pitchFamily="34" charset="0"/>
              </a:rPr>
              <a:t>Personalized Sign-Up Details</a:t>
            </a:r>
          </a:p>
          <a:p>
            <a:pPr marL="285750" indent="-285750" eaLnBrk="0" fontAlgn="base" hangingPunct="0">
              <a:lnSpc>
                <a:spcPct val="100000"/>
              </a:lnSpc>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rPr>
              <a:t>Feasibility: </a:t>
            </a:r>
            <a:r>
              <a:rPr kumimoji="0" lang="en-US" altLang="en-US" sz="1800" b="0" i="0" u="none" strike="noStrike" cap="none" normalizeH="0" baseline="0" dirty="0">
                <a:ln>
                  <a:noFill/>
                </a:ln>
                <a:solidFill>
                  <a:schemeClr val="accent1"/>
                </a:solidFill>
                <a:effectLst/>
                <a:latin typeface="Arial" panose="020B0604020202020204" pitchFamily="34" charset="0"/>
              </a:rPr>
              <a:t>Feasible; </a:t>
            </a:r>
            <a:r>
              <a:rPr kumimoji="0" lang="en-US" altLang="en-US" sz="1800" b="0" i="0" u="none" strike="noStrike" cap="none" normalizeH="0" baseline="0" dirty="0">
                <a:ln>
                  <a:noFill/>
                </a:ln>
                <a:solidFill>
                  <a:schemeClr val="tx1"/>
                </a:solidFill>
                <a:effectLst/>
                <a:latin typeface="Arial" panose="020B0604020202020204" pitchFamily="34" charset="0"/>
              </a:rPr>
              <a:t>implementation involves front-end development for user interface design and </a:t>
            </a:r>
          </a:p>
          <a:p>
            <a:pPr marL="0" indent="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back-end integration for data storage and retrieval.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rgbClr val="7030A0"/>
                </a:solidFill>
                <a:effectLst/>
                <a:latin typeface="Arial" panose="020B0604020202020204" pitchFamily="34" charset="0"/>
              </a:rPr>
              <a:t>AI-Powered Recommendations</a:t>
            </a:r>
            <a:endParaRPr kumimoji="0" lang="en-US" altLang="en-US" sz="1800" b="0" i="0" u="sng" strike="noStrike" cap="none" normalizeH="0" baseline="0" dirty="0">
              <a:ln>
                <a:noFill/>
              </a:ln>
              <a:solidFill>
                <a:srgbClr val="7030A0"/>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Feasibility: </a:t>
            </a:r>
            <a:r>
              <a:rPr kumimoji="0" lang="en-US" altLang="en-US" sz="1800" b="0" i="0" u="none" strike="noStrike" cap="none" normalizeH="0" baseline="0" dirty="0">
                <a:ln>
                  <a:noFill/>
                </a:ln>
                <a:solidFill>
                  <a:srgbClr val="0070C0"/>
                </a:solidFill>
                <a:effectLst/>
                <a:latin typeface="Arial" panose="020B0604020202020204" pitchFamily="34" charset="0"/>
              </a:rPr>
              <a:t>Feasible; </a:t>
            </a:r>
            <a:r>
              <a:rPr kumimoji="0" lang="en-US" altLang="en-US" sz="1800" b="0" i="0" u="none" strike="noStrike" cap="none" normalizeH="0" baseline="0" dirty="0">
                <a:ln>
                  <a:noFill/>
                </a:ln>
                <a:solidFill>
                  <a:schemeClr val="tx1"/>
                </a:solidFill>
                <a:effectLst/>
                <a:latin typeface="Arial" panose="020B0604020202020204" pitchFamily="34" charset="0"/>
              </a:rPr>
              <a:t>requires integration of AI algorithms (e.g., content based filtering, deep learning)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into existing recommendation systems, leveraging scalable cloud computing resources.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rgbClr val="7030A0"/>
                </a:solidFill>
                <a:effectLst/>
                <a:latin typeface="Arial" panose="020B0604020202020204" pitchFamily="34" charset="0"/>
              </a:rPr>
              <a:t>Virtual Try-On Button</a:t>
            </a:r>
            <a:endParaRPr kumimoji="0" lang="en-US" altLang="en-US" sz="1800" b="0" i="0" u="sng" strike="noStrike" cap="none" normalizeH="0" baseline="0" dirty="0">
              <a:ln>
                <a:noFill/>
              </a:ln>
              <a:solidFill>
                <a:srgbClr val="7030A0"/>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Feasibility: </a:t>
            </a:r>
            <a:r>
              <a:rPr kumimoji="0" lang="en-US" altLang="en-US" sz="1800" b="0" i="0" u="none" strike="noStrike" cap="none" normalizeH="0" baseline="0" dirty="0">
                <a:ln>
                  <a:noFill/>
                </a:ln>
                <a:solidFill>
                  <a:srgbClr val="0070C0"/>
                </a:solidFill>
                <a:effectLst/>
                <a:latin typeface="Arial" panose="020B0604020202020204" pitchFamily="34" charset="0"/>
              </a:rPr>
              <a:t>Feasible; </a:t>
            </a:r>
            <a:r>
              <a:rPr kumimoji="0" lang="en-US" altLang="en-US" sz="1800" b="0" i="0" u="none" strike="noStrike" cap="none" normalizeH="0" baseline="0" dirty="0">
                <a:ln>
                  <a:noFill/>
                </a:ln>
                <a:solidFill>
                  <a:schemeClr val="tx1"/>
                </a:solidFill>
                <a:effectLst/>
                <a:latin typeface="Arial" panose="020B0604020202020204" pitchFamily="34" charset="0"/>
              </a:rPr>
              <a:t>implementation includes AR technology integration (e.g., </a:t>
            </a:r>
            <a:r>
              <a:rPr kumimoji="0" lang="en-US" altLang="en-US" sz="1800" b="0" i="0" u="none" strike="noStrike" cap="none" normalizeH="0" baseline="0" dirty="0" err="1">
                <a:ln>
                  <a:noFill/>
                </a:ln>
                <a:solidFill>
                  <a:schemeClr val="tx1"/>
                </a:solidFill>
                <a:effectLst/>
                <a:latin typeface="Arial" panose="020B0604020202020204" pitchFamily="34" charset="0"/>
              </a:rPr>
              <a:t>ARKit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ARCore</a:t>
            </a:r>
            <a:r>
              <a:rPr kumimoji="0" lang="en-US" altLang="en-US" sz="1800" b="0" i="0" u="none" strike="noStrike" cap="none" normalizeH="0" baseline="0" dirty="0">
                <a:ln>
                  <a:noFill/>
                </a:ln>
                <a:solidFill>
                  <a:schemeClr val="tx1"/>
                </a:solidFill>
                <a:effectLst/>
                <a:latin typeface="Arial" panose="020B0604020202020204" pitchFamily="34" charset="0"/>
              </a:rPr>
              <a:t>) for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virtual garment try-ons, supported by robust image processing capabilities. </a:t>
            </a:r>
            <a:r>
              <a:rPr lang="en-US" sz="2000" dirty="0"/>
              <a:t>Sharing the try-on </a:t>
            </a:r>
          </a:p>
          <a:p>
            <a:pPr marL="0" marR="0" lvl="0" indent="0" algn="l" defTabSz="914400" rtl="0" eaLnBrk="0" fontAlgn="base" latinLnBrk="0" hangingPunct="0">
              <a:lnSpc>
                <a:spcPct val="100000"/>
              </a:lnSpc>
              <a:spcBef>
                <a:spcPct val="0"/>
              </a:spcBef>
              <a:spcAft>
                <a:spcPct val="0"/>
              </a:spcAft>
              <a:buClrTx/>
              <a:buSzTx/>
              <a:buNone/>
              <a:tabLst/>
            </a:pPr>
            <a:r>
              <a:rPr lang="en-US" sz="2000" dirty="0"/>
              <a:t>      image involves integrating social media APIs or in-app sharing features.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rgbClr val="7030A0"/>
                </a:solidFill>
                <a:effectLst/>
                <a:latin typeface="Arial" panose="020B0604020202020204" pitchFamily="34" charset="0"/>
              </a:rPr>
              <a:t>Occasion-Based Calendar Feature</a:t>
            </a:r>
            <a:endParaRPr kumimoji="0" lang="en-US" altLang="en-US" sz="1800" b="0" i="0" u="sng" strike="noStrike" cap="none" normalizeH="0" baseline="0" dirty="0">
              <a:ln>
                <a:noFill/>
              </a:ln>
              <a:solidFill>
                <a:srgbClr val="7030A0"/>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Feasibility: </a:t>
            </a:r>
            <a:r>
              <a:rPr kumimoji="0" lang="en-US" altLang="en-US" sz="1800" b="0" i="0" u="none" strike="noStrike" cap="none" normalizeH="0" baseline="0" dirty="0">
                <a:ln>
                  <a:noFill/>
                </a:ln>
                <a:solidFill>
                  <a:srgbClr val="0070C0"/>
                </a:solidFill>
                <a:effectLst/>
                <a:latin typeface="Arial" panose="020B0604020202020204" pitchFamily="34" charset="0"/>
              </a:rPr>
              <a:t>Feasible; </a:t>
            </a:r>
            <a:r>
              <a:rPr kumimoji="0" lang="en-US" altLang="en-US" sz="1800" b="0" i="0" u="none" strike="noStrike" cap="none" normalizeH="0" baseline="0" dirty="0">
                <a:ln>
                  <a:noFill/>
                </a:ln>
                <a:solidFill>
                  <a:schemeClr val="tx1"/>
                </a:solidFill>
                <a:effectLst/>
                <a:latin typeface="Arial" panose="020B0604020202020204" pitchFamily="34" charset="0"/>
              </a:rPr>
              <a:t>involves development of a calendar interface within the app or website,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coupled with backend algorithms for event recognition and personalized recommendation generation.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rgbClr val="7030A0"/>
                </a:solidFill>
                <a:effectLst/>
                <a:latin typeface="Arial" panose="020B0604020202020204" pitchFamily="34" charset="0"/>
              </a:rPr>
              <a:t>Daily Style Snap</a:t>
            </a:r>
            <a:endParaRPr kumimoji="0" lang="en-US" altLang="en-US" sz="1800" b="0" i="0" u="sng" strike="noStrike" cap="none" normalizeH="0" baseline="0" dirty="0">
              <a:ln>
                <a:noFill/>
              </a:ln>
              <a:solidFill>
                <a:srgbClr val="7030A0"/>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Feasibility: </a:t>
            </a:r>
            <a:r>
              <a:rPr kumimoji="0" lang="en-US" altLang="en-US" sz="1800" b="0" i="0" u="none" strike="noStrike" cap="none" normalizeH="0" baseline="0" dirty="0">
                <a:ln>
                  <a:noFill/>
                </a:ln>
                <a:solidFill>
                  <a:srgbClr val="0070C0"/>
                </a:solidFill>
                <a:effectLst/>
                <a:latin typeface="Arial" panose="020B0604020202020204" pitchFamily="34" charset="0"/>
              </a:rPr>
              <a:t>Feasible; </a:t>
            </a:r>
            <a:r>
              <a:rPr kumimoji="0" lang="en-US" altLang="en-US" sz="1800" b="0" i="0" u="none" strike="noStrike" cap="none" normalizeH="0" baseline="0" dirty="0">
                <a:ln>
                  <a:noFill/>
                </a:ln>
                <a:solidFill>
                  <a:schemeClr val="tx1"/>
                </a:solidFill>
                <a:effectLst/>
                <a:latin typeface="Arial" panose="020B0604020202020204" pitchFamily="34" charset="0"/>
              </a:rPr>
              <a:t>requires user-friendly interface design for seamless sharing of daily outfit photos,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enhancing user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82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6856-6EAF-BE87-6399-CFB277A1F7A1}"/>
              </a:ext>
            </a:extLst>
          </p:cNvPr>
          <p:cNvSpPr>
            <a:spLocks noGrp="1"/>
          </p:cNvSpPr>
          <p:nvPr>
            <p:ph type="title"/>
          </p:nvPr>
        </p:nvSpPr>
        <p:spPr>
          <a:xfrm>
            <a:off x="146824" y="0"/>
            <a:ext cx="10515600" cy="1325700"/>
          </a:xfrm>
        </p:spPr>
        <p:txBody>
          <a:bodyPr/>
          <a:lstStyle/>
          <a:p>
            <a:r>
              <a:rPr lang="en-IN" u="sng" dirty="0">
                <a:solidFill>
                  <a:srgbClr val="0070C0"/>
                </a:solidFill>
              </a:rPr>
              <a:t>TECH STACK OVERVIEW</a:t>
            </a:r>
          </a:p>
        </p:txBody>
      </p:sp>
      <p:sp>
        <p:nvSpPr>
          <p:cNvPr id="4" name="Rectangle 1">
            <a:extLst>
              <a:ext uri="{FF2B5EF4-FFF2-40B4-BE49-F238E27FC236}">
                <a16:creationId xmlns:a16="http://schemas.microsoft.com/office/drawing/2014/main" id="{497B42A0-DC8E-B145-DDB6-0E52936BA2F1}"/>
              </a:ext>
            </a:extLst>
          </p:cNvPr>
          <p:cNvSpPr>
            <a:spLocks noGrp="1" noChangeArrowheads="1"/>
          </p:cNvSpPr>
          <p:nvPr>
            <p:ph type="body" idx="1"/>
          </p:nvPr>
        </p:nvSpPr>
        <p:spPr bwMode="auto">
          <a:xfrm>
            <a:off x="581722" y="1859339"/>
            <a:ext cx="58689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7030A0"/>
                </a:solidFill>
                <a:effectLst/>
                <a:latin typeface="Arial" panose="020B0604020202020204" pitchFamily="34" charset="0"/>
              </a:rPr>
              <a:t>Personalized Sign-Up Details:	</a:t>
            </a:r>
            <a:endParaRPr kumimoji="0" lang="en-US" altLang="en-US" sz="1800" b="0" i="0" u="none" strike="noStrike" cap="none" normalizeH="0" baseline="0" dirty="0">
              <a:ln>
                <a:noFill/>
              </a:ln>
              <a:solidFill>
                <a:srgbClr val="7030A0"/>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Frontend:</a:t>
            </a:r>
            <a:r>
              <a:rPr kumimoji="0" lang="en-US" altLang="en-US" sz="1800" b="0" i="0" u="none" strike="noStrike" cap="none" normalizeH="0" baseline="0" dirty="0">
                <a:ln>
                  <a:noFill/>
                </a:ln>
                <a:solidFill>
                  <a:schemeClr val="tx1"/>
                </a:solidFill>
                <a:effectLst/>
                <a:latin typeface="Arial" panose="020B0604020202020204" pitchFamily="34" charset="0"/>
              </a:rPr>
              <a:t> HTML, CSS, JavaScript</a:t>
            </a:r>
          </a:p>
          <a:p>
            <a:pPr marL="457200" lvl="1"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Backend:</a:t>
            </a:r>
            <a:r>
              <a:rPr kumimoji="0" lang="en-US" altLang="en-US" sz="1800" b="0" i="0" u="none" strike="noStrike" cap="none" normalizeH="0" baseline="0" dirty="0">
                <a:ln>
                  <a:noFill/>
                </a:ln>
                <a:solidFill>
                  <a:schemeClr val="tx1"/>
                </a:solidFill>
                <a:effectLst/>
                <a:latin typeface="Arial" panose="020B0604020202020204" pitchFamily="34" charset="0"/>
              </a:rPr>
              <a:t> Python, Django/ Java</a:t>
            </a:r>
          </a:p>
          <a:p>
            <a:pPr marL="457200" lvl="1"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MySQL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7030A0"/>
                </a:solidFill>
                <a:effectLst/>
                <a:latin typeface="Arial" panose="020B0604020202020204" pitchFamily="34" charset="0"/>
              </a:rPr>
              <a:t>AI-Powered Recommendations:</a:t>
            </a:r>
          </a:p>
          <a:p>
            <a:pPr marL="457200" lvl="1"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Machine Learning:</a:t>
            </a:r>
            <a:r>
              <a:rPr kumimoji="0" lang="en-US" altLang="en-US" sz="1800" b="0" i="0" u="none" strike="noStrike" cap="none" normalizeH="0" baseline="0" dirty="0">
                <a:ln>
                  <a:noFill/>
                </a:ln>
                <a:solidFill>
                  <a:schemeClr val="tx1"/>
                </a:solidFill>
                <a:effectLst/>
                <a:latin typeface="Arial" panose="020B0604020202020204" pitchFamily="34" charset="0"/>
              </a:rPr>
              <a:t> Python, TensorFlow,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Cloud Services:</a:t>
            </a:r>
            <a:r>
              <a:rPr kumimoji="0" lang="en-US" altLang="en-US" sz="1800" b="0" i="0" u="none" strike="noStrike" cap="none" normalizeH="0" baseline="0" dirty="0">
                <a:ln>
                  <a:noFill/>
                </a:ln>
                <a:solidFill>
                  <a:schemeClr val="tx1"/>
                </a:solidFill>
                <a:effectLst/>
                <a:latin typeface="Arial" panose="020B0604020202020204" pitchFamily="34" charset="0"/>
              </a:rPr>
              <a:t> AWS, Google Cloud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7030A0"/>
                </a:solidFill>
                <a:effectLst/>
                <a:latin typeface="Arial" panose="020B0604020202020204" pitchFamily="34" charset="0"/>
              </a:rPr>
              <a:t>Virtual Try-On Button:</a:t>
            </a:r>
            <a:endParaRPr kumimoji="0" lang="en-US" altLang="en-US" sz="1800" b="0" i="0" u="none" strike="noStrike" cap="none" normalizeH="0" baseline="0" dirty="0">
              <a:ln>
                <a:noFill/>
              </a:ln>
              <a:solidFill>
                <a:srgbClr val="7030A0"/>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AR Technology: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ARKit</a:t>
            </a:r>
            <a:r>
              <a:rPr kumimoji="0" lang="en-US" altLang="en-US" sz="1800" b="0" i="0" u="none" strike="noStrike" cap="none" normalizeH="0" baseline="0" dirty="0">
                <a:ln>
                  <a:noFill/>
                </a:ln>
                <a:solidFill>
                  <a:schemeClr val="tx1"/>
                </a:solidFill>
                <a:effectLst/>
                <a:latin typeface="Arial" panose="020B0604020202020204" pitchFamily="34" charset="0"/>
              </a:rPr>
              <a:t> (iOS), </a:t>
            </a:r>
            <a:r>
              <a:rPr kumimoji="0" lang="en-US" altLang="en-US" sz="1800" b="0" i="0" u="none" strike="noStrike" cap="none" normalizeH="0" baseline="0" dirty="0" err="1">
                <a:ln>
                  <a:noFill/>
                </a:ln>
                <a:solidFill>
                  <a:schemeClr val="tx1"/>
                </a:solidFill>
                <a:effectLst/>
                <a:latin typeface="Arial" panose="020B0604020202020204" pitchFamily="34" charset="0"/>
              </a:rPr>
              <a:t>ARCore</a:t>
            </a:r>
            <a:r>
              <a:rPr kumimoji="0" lang="en-US" altLang="en-US" sz="1800" b="0" i="0" u="none" strike="noStrike" cap="none" normalizeH="0" baseline="0" dirty="0">
                <a:ln>
                  <a:noFill/>
                </a:ln>
                <a:solidFill>
                  <a:schemeClr val="tx1"/>
                </a:solidFill>
                <a:effectLst/>
                <a:latin typeface="Arial" panose="020B0604020202020204" pitchFamily="34" charset="0"/>
              </a:rPr>
              <a:t> (Android)</a:t>
            </a:r>
          </a:p>
        </p:txBody>
      </p:sp>
      <p:sp>
        <p:nvSpPr>
          <p:cNvPr id="5" name="TextBox 4">
            <a:extLst>
              <a:ext uri="{FF2B5EF4-FFF2-40B4-BE49-F238E27FC236}">
                <a16:creationId xmlns:a16="http://schemas.microsoft.com/office/drawing/2014/main" id="{21BA3E7F-EE76-8E77-C9EF-C3796EE45372}"/>
              </a:ext>
            </a:extLst>
          </p:cNvPr>
          <p:cNvSpPr txBox="1"/>
          <p:nvPr/>
        </p:nvSpPr>
        <p:spPr>
          <a:xfrm>
            <a:off x="6478860" y="1859339"/>
            <a:ext cx="4551556" cy="246221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7030A0"/>
                </a:solidFill>
                <a:effectLst/>
                <a:latin typeface="Arial" panose="020B0604020202020204" pitchFamily="34" charset="0"/>
              </a:rPr>
              <a:t>Occasion-Based Calendar Feature:</a:t>
            </a:r>
            <a:endParaRPr kumimoji="0" lang="en-US" altLang="en-US" sz="1800" b="0" i="0" u="none" strike="noStrike" cap="none" normalizeH="0" baseline="0" dirty="0">
              <a:ln>
                <a:noFill/>
              </a:ln>
              <a:solidFill>
                <a:srgbClr val="7030A0"/>
              </a:solidFill>
              <a:effectLst/>
              <a:latin typeface="Arial" panose="020B0604020202020204" pitchFamily="34" charset="0"/>
            </a:endParaRPr>
          </a:p>
          <a:p>
            <a:pPr lvl="6" eaLnBrk="0" fontAlgn="base" hangingPunct="0">
              <a:spcBef>
                <a:spcPct val="0"/>
              </a:spcBef>
              <a:spcAft>
                <a:spcPct val="0"/>
              </a:spcAft>
              <a:buClrTx/>
            </a:pPr>
            <a:r>
              <a:rPr kumimoji="0" lang="en-US" altLang="en-US" sz="1800" b="1" i="0" u="none" strike="noStrike" cap="none" normalizeH="0" baseline="0" dirty="0">
                <a:ln>
                  <a:noFill/>
                </a:ln>
                <a:solidFill>
                  <a:schemeClr val="tx1"/>
                </a:solidFill>
                <a:effectLst/>
                <a:latin typeface="Arial" panose="020B0604020202020204" pitchFamily="34" charset="0"/>
              </a:rPr>
              <a:t>        Frontend:</a:t>
            </a:r>
            <a:r>
              <a:rPr kumimoji="0" lang="en-US" altLang="en-US" sz="1800" b="0" i="0" u="none" strike="noStrike" cap="none" normalizeH="0" baseline="0" dirty="0">
                <a:ln>
                  <a:noFill/>
                </a:ln>
                <a:solidFill>
                  <a:schemeClr val="tx1"/>
                </a:solidFill>
                <a:effectLst/>
                <a:latin typeface="Arial" panose="020B0604020202020204" pitchFamily="34" charset="0"/>
              </a:rPr>
              <a:t> HTML, CSS, JavaScript  </a:t>
            </a:r>
          </a:p>
          <a:p>
            <a:pPr lvl="6" eaLnBrk="0" fontAlgn="base" hangingPunct="0">
              <a:spcBef>
                <a:spcPct val="0"/>
              </a:spcBef>
              <a:spcAft>
                <a:spcPct val="0"/>
              </a:spcAft>
              <a:buClrTx/>
            </a:pPr>
            <a:r>
              <a:rPr lang="en-US" altLang="en-US" sz="1800" dirty="0">
                <a:solidFill>
                  <a:schemeClr val="tx1"/>
                </a:solidFill>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     Backend:</a:t>
            </a:r>
            <a:r>
              <a:rPr kumimoji="0" lang="en-US" altLang="en-US" sz="1800" b="0" i="0" u="none" strike="noStrike" cap="none" normalizeH="0" baseline="0" dirty="0">
                <a:ln>
                  <a:noFill/>
                </a:ln>
                <a:solidFill>
                  <a:schemeClr val="tx1"/>
                </a:solidFill>
                <a:effectLst/>
                <a:latin typeface="Arial" panose="020B0604020202020204" pitchFamily="34" charset="0"/>
              </a:rPr>
              <a:t> Python, Django/ Java   </a:t>
            </a:r>
          </a:p>
          <a:p>
            <a:pPr lvl="6" eaLnBrk="0" fontAlgn="base" hangingPunct="0">
              <a:spcBef>
                <a:spcPct val="0"/>
              </a:spcBef>
              <a:spcAft>
                <a:spcPct val="0"/>
              </a:spcAft>
              <a:buClrTx/>
            </a:pPr>
            <a:r>
              <a:rPr lang="en-US" altLang="en-US" sz="1800" dirty="0">
                <a:solidFill>
                  <a:schemeClr val="tx1"/>
                </a:solidFill>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     Database:</a:t>
            </a:r>
            <a:r>
              <a:rPr kumimoji="0" lang="en-US" altLang="en-US" sz="1800" b="0" i="0" u="none" strike="noStrike" cap="none" normalizeH="0" baseline="0" dirty="0">
                <a:ln>
                  <a:noFill/>
                </a:ln>
                <a:solidFill>
                  <a:schemeClr val="tx1"/>
                </a:solidFill>
                <a:effectLst/>
                <a:latin typeface="Arial" panose="020B0604020202020204" pitchFamily="34" charset="0"/>
              </a:rPr>
              <a:t> MySQL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7030A0"/>
                </a:solidFill>
                <a:effectLst/>
                <a:latin typeface="Arial" panose="020B0604020202020204" pitchFamily="34" charset="0"/>
              </a:rPr>
              <a:t>Daily Style Snap:</a:t>
            </a:r>
            <a:endParaRPr kumimoji="0" lang="en-US" altLang="en-US" sz="1800"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Frontend:</a:t>
            </a:r>
            <a:r>
              <a:rPr kumimoji="0" lang="en-US" altLang="en-US" sz="1800" b="0" i="0" u="none" strike="noStrike" cap="none" normalizeH="0" baseline="0" dirty="0">
                <a:ln>
                  <a:noFill/>
                </a:ln>
                <a:solidFill>
                  <a:schemeClr val="tx1"/>
                </a:solidFill>
                <a:effectLst/>
                <a:latin typeface="Arial" panose="020B0604020202020204" pitchFamily="34" charset="0"/>
              </a:rPr>
              <a:t> HTML,CSS, JavaScript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Backend:</a:t>
            </a:r>
            <a:r>
              <a:rPr kumimoji="0" lang="en-US" altLang="en-US" sz="1800" b="0" i="0" u="none" strike="noStrike" cap="none" normalizeH="0" baseline="0" dirty="0">
                <a:ln>
                  <a:noFill/>
                </a:ln>
                <a:solidFill>
                  <a:schemeClr val="tx1"/>
                </a:solidFill>
                <a:effectLst/>
                <a:latin typeface="Arial" panose="020B0604020202020204" pitchFamily="34" charset="0"/>
              </a:rPr>
              <a:t> Python, Django/ Java</a:t>
            </a:r>
          </a:p>
          <a:p>
            <a:endParaRPr lang="en-IN" dirty="0"/>
          </a:p>
        </p:txBody>
      </p:sp>
    </p:spTree>
    <p:extLst>
      <p:ext uri="{BB962C8B-B14F-4D97-AF65-F5344CB8AC3E}">
        <p14:creationId xmlns:p14="http://schemas.microsoft.com/office/powerpoint/2010/main" val="174889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0" y="-289932"/>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u="sng" dirty="0">
                <a:solidFill>
                  <a:srgbClr val="0070C0"/>
                </a:solidFill>
                <a:latin typeface="Roboto"/>
                <a:ea typeface="Roboto"/>
                <a:cs typeface="Roboto"/>
                <a:sym typeface="Roboto"/>
              </a:rPr>
              <a:t>BENEFITS</a:t>
            </a:r>
            <a:r>
              <a:rPr lang="en-US" sz="3800" dirty="0">
                <a:latin typeface="Roboto"/>
                <a:ea typeface="Roboto"/>
                <a:cs typeface="Roboto"/>
                <a:sym typeface="Roboto"/>
              </a:rPr>
              <a:t> </a:t>
            </a:r>
            <a:endParaRPr sz="3800" dirty="0">
              <a:latin typeface="Roboto"/>
              <a:ea typeface="Roboto"/>
              <a:cs typeface="Roboto"/>
              <a:sym typeface="Roboto"/>
            </a:endParaRPr>
          </a:p>
        </p:txBody>
      </p:sp>
      <p:sp>
        <p:nvSpPr>
          <p:cNvPr id="2" name="TextBox 1">
            <a:extLst>
              <a:ext uri="{FF2B5EF4-FFF2-40B4-BE49-F238E27FC236}">
                <a16:creationId xmlns:a16="http://schemas.microsoft.com/office/drawing/2014/main" id="{FDABA321-5B3C-06FE-7A06-159262A5DE9B}"/>
              </a:ext>
            </a:extLst>
          </p:cNvPr>
          <p:cNvSpPr txBox="1"/>
          <p:nvPr/>
        </p:nvSpPr>
        <p:spPr>
          <a:xfrm>
            <a:off x="300807" y="674400"/>
            <a:ext cx="10983952" cy="5509200"/>
          </a:xfrm>
          <a:prstGeom prst="rect">
            <a:avLst/>
          </a:prstGeom>
          <a:noFill/>
        </p:spPr>
        <p:txBody>
          <a:bodyPr wrap="square" rtlCol="0">
            <a:spAutoFit/>
          </a:bodyPr>
          <a:lstStyle/>
          <a:p>
            <a:pPr marL="285750" indent="-285750">
              <a:buFont typeface="Wingdings" panose="05000000000000000000" pitchFamily="2" charset="2"/>
              <a:buChar char="ü"/>
            </a:pPr>
            <a:r>
              <a:rPr lang="en-US" sz="1600" b="1" dirty="0">
                <a:solidFill>
                  <a:srgbClr val="7030A0"/>
                </a:solidFill>
              </a:rPr>
              <a:t>Active Participation:</a:t>
            </a:r>
            <a:r>
              <a:rPr lang="en-US" sz="1600" dirty="0">
                <a:solidFill>
                  <a:srgbClr val="7030A0"/>
                </a:solidFill>
              </a:rPr>
              <a:t> </a:t>
            </a:r>
            <a:r>
              <a:rPr lang="en-US" sz="1600" dirty="0"/>
              <a:t>Features like personalized recommendations, virtual try-ons, and occasion-based outfit suggestions encourage users to actively participate in the shopping process. They spend more time exploring products and interacting with the platform.</a:t>
            </a:r>
          </a:p>
          <a:p>
            <a:pPr marL="285750" indent="-285750">
              <a:buFont typeface="Wingdings" panose="05000000000000000000" pitchFamily="2" charset="2"/>
              <a:buChar char="ü"/>
            </a:pPr>
            <a:endParaRPr lang="en-US" sz="1600" dirty="0">
              <a:solidFill>
                <a:srgbClr val="7030A0"/>
              </a:solidFill>
            </a:endParaRPr>
          </a:p>
          <a:p>
            <a:pPr marL="285750" indent="-285750">
              <a:buFont typeface="Wingdings" panose="05000000000000000000" pitchFamily="2" charset="2"/>
              <a:buChar char="ü"/>
            </a:pPr>
            <a:r>
              <a:rPr lang="en-US" sz="1600" b="1" dirty="0">
                <a:solidFill>
                  <a:srgbClr val="7030A0"/>
                </a:solidFill>
              </a:rPr>
              <a:t>Social Interaction:</a:t>
            </a:r>
            <a:r>
              <a:rPr lang="en-US" sz="1600" dirty="0">
                <a:solidFill>
                  <a:srgbClr val="7030A0"/>
                </a:solidFill>
              </a:rPr>
              <a:t> </a:t>
            </a:r>
            <a:r>
              <a:rPr lang="en-US" sz="1600" dirty="0"/>
              <a:t>Daily Style Snap and social media integration allow users to share their fashion choices, comment on others' posts, and engage in discussions. This social interaction enhances the community feel and keeps users coming back to the platform.</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b="1" dirty="0">
                <a:solidFill>
                  <a:srgbClr val="7030A0"/>
                </a:solidFill>
              </a:rPr>
              <a:t>Continuous Interaction:</a:t>
            </a:r>
            <a:r>
              <a:rPr lang="en-US" sz="1600" dirty="0">
                <a:solidFill>
                  <a:srgbClr val="7030A0"/>
                </a:solidFill>
              </a:rPr>
              <a:t> </a:t>
            </a:r>
            <a:r>
              <a:rPr lang="en-US" sz="1600" dirty="0"/>
              <a:t>Gamification elements, such as streaks and rewards for engagement, motivate users to visit Myntra regularly. This continuous interaction strengthens their connection with the brand.</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b="1" dirty="0">
                <a:solidFill>
                  <a:srgbClr val="7030A0"/>
                </a:solidFill>
              </a:rPr>
              <a:t>Revenue Growth:</a:t>
            </a:r>
            <a:r>
              <a:rPr lang="en-US" sz="1600" dirty="0">
                <a:solidFill>
                  <a:srgbClr val="7030A0"/>
                </a:solidFill>
              </a:rPr>
              <a:t> </a:t>
            </a:r>
            <a:r>
              <a:rPr lang="en-US" sz="1600" dirty="0"/>
              <a:t>Combined, these improvements can lead to overall revenue growth through increased sales volume, higher transaction values, and improved customer retention.</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b="1" dirty="0">
                <a:solidFill>
                  <a:srgbClr val="7030A0"/>
                </a:solidFill>
              </a:rPr>
              <a:t>Market Differentiation:</a:t>
            </a:r>
            <a:r>
              <a:rPr lang="en-US" sz="1600" dirty="0">
                <a:solidFill>
                  <a:srgbClr val="7030A0"/>
                </a:solidFill>
              </a:rPr>
              <a:t> </a:t>
            </a:r>
            <a:r>
              <a:rPr lang="en-US" sz="1600" dirty="0"/>
              <a:t>By providing a unique and personalized shopping experience, Myntra distinguishes itself from competitors, attracting new users and retaining existing ones through innovative features.</a:t>
            </a:r>
          </a:p>
          <a:p>
            <a:pPr marL="285750" indent="-285750">
              <a:buFont typeface="Wingdings" panose="05000000000000000000" pitchFamily="2" charset="2"/>
              <a:buChar char="ü"/>
            </a:pPr>
            <a:endParaRPr lang="en-US" sz="1600" dirty="0">
              <a:solidFill>
                <a:srgbClr val="7030A0"/>
              </a:solidFill>
            </a:endParaRPr>
          </a:p>
          <a:p>
            <a:pPr marL="285750" indent="-285750">
              <a:buFont typeface="Wingdings" panose="05000000000000000000" pitchFamily="2" charset="2"/>
              <a:buChar char="ü"/>
            </a:pPr>
            <a:r>
              <a:rPr lang="en-US" sz="1600" b="1" dirty="0">
                <a:solidFill>
                  <a:srgbClr val="7030A0"/>
                </a:solidFill>
              </a:rPr>
              <a:t>Reduced Returns:</a:t>
            </a:r>
            <a:r>
              <a:rPr lang="en-US" sz="1600" dirty="0">
                <a:solidFill>
                  <a:srgbClr val="7030A0"/>
                </a:solidFill>
              </a:rPr>
              <a:t> </a:t>
            </a:r>
            <a:r>
              <a:rPr lang="en-US" sz="1600" dirty="0"/>
              <a:t>Virtual try-on capabilities help users visualize how clothing items fit before purchase, potentially reducing return rates and associated costs.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b="1" dirty="0">
                <a:solidFill>
                  <a:srgbClr val="7030A0"/>
                </a:solidFill>
              </a:rPr>
              <a:t>Viral Marketing:</a:t>
            </a:r>
            <a:r>
              <a:rPr lang="en-US" sz="1600" dirty="0">
                <a:solidFill>
                  <a:srgbClr val="7030A0"/>
                </a:solidFill>
              </a:rPr>
              <a:t> </a:t>
            </a:r>
            <a:r>
              <a:rPr lang="en-US" sz="1600" dirty="0"/>
              <a:t>Engaged users who share their experiences and purchases on social media act as brand advocates, potentially attracting new customers through word-of-mouth and social sharing.</a:t>
            </a:r>
            <a:endParaRPr lang="en-IN" sz="1600" dirty="0"/>
          </a:p>
        </p:txBody>
      </p:sp>
      <p:sp>
        <p:nvSpPr>
          <p:cNvPr id="3" name="TextBox 2">
            <a:extLst>
              <a:ext uri="{FF2B5EF4-FFF2-40B4-BE49-F238E27FC236}">
                <a16:creationId xmlns:a16="http://schemas.microsoft.com/office/drawing/2014/main" id="{BBCA6BA3-605A-469B-8768-75225D4C2BA0}"/>
              </a:ext>
            </a:extLst>
          </p:cNvPr>
          <p:cNvSpPr txBox="1"/>
          <p:nvPr/>
        </p:nvSpPr>
        <p:spPr>
          <a:xfrm>
            <a:off x="2099734" y="6321777"/>
            <a:ext cx="10735733" cy="523220"/>
          </a:xfrm>
          <a:prstGeom prst="rect">
            <a:avLst/>
          </a:prstGeom>
          <a:noFill/>
        </p:spPr>
        <p:txBody>
          <a:bodyPr wrap="square" rtlCol="0">
            <a:spAutoFit/>
          </a:bodyPr>
          <a:lstStyle/>
          <a:p>
            <a:r>
              <a:rPr lang="en-IN" b="1" dirty="0"/>
              <a:t>REFER THIS :</a:t>
            </a:r>
            <a:r>
              <a:rPr lang="en-IN" dirty="0"/>
              <a:t> </a:t>
            </a:r>
            <a:r>
              <a:rPr lang="en-IN" b="1" dirty="0">
                <a:solidFill>
                  <a:srgbClr val="7030A0"/>
                </a:solidFill>
                <a:hlinkClick r:id="rId3"/>
              </a:rPr>
              <a:t>https://github.com/RIZWANASHAIK333/MyntraHackerRamp</a:t>
            </a:r>
            <a:endParaRPr lang="en-IN" b="1" dirty="0">
              <a:solidFill>
                <a:srgbClr val="7030A0"/>
              </a:solidFill>
            </a:endParaRPr>
          </a:p>
          <a:p>
            <a:endParaRPr lang="en-IN" b="1" dirty="0">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980</Words>
  <Application>Microsoft Office PowerPoint</Application>
  <PresentationFormat>Widescreen</PresentationFormat>
  <Paragraphs>95</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Wingdings</vt:lpstr>
      <vt:lpstr>Courier New</vt:lpstr>
      <vt:lpstr>Roboto</vt:lpstr>
      <vt:lpstr>Calibri</vt:lpstr>
      <vt:lpstr>Arial</vt:lpstr>
      <vt:lpstr>Office Theme</vt:lpstr>
      <vt:lpstr>Team Name : InnovateHers   Team Details :  Team Member 1 - Shaik Rizwana (Leader) Team Member 2 - Maddineni Kavya Team Member 3 - M.S.N Divya</vt:lpstr>
      <vt:lpstr>PROBLEM STATEMENT</vt:lpstr>
      <vt:lpstr>IMPACT OF THE PROBLEM</vt:lpstr>
      <vt:lpstr>PROPOSED SOLUTION</vt:lpstr>
      <vt:lpstr>PROPOSED SOLUTION</vt:lpstr>
      <vt:lpstr>FEASIBILITY</vt:lpstr>
      <vt:lpstr>TECH STACK OVERVIEW</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rizwana shaik</cp:lastModifiedBy>
  <cp:revision>2</cp:revision>
  <dcterms:modified xsi:type="dcterms:W3CDTF">2024-06-30T21:48:14Z</dcterms:modified>
</cp:coreProperties>
</file>