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9" r:id="rId3"/>
    <p:sldId id="300" r:id="rId4"/>
    <p:sldId id="301" r:id="rId5"/>
    <p:sldId id="304" r:id="rId6"/>
    <p:sldId id="305" r:id="rId7"/>
    <p:sldId id="306" r:id="rId8"/>
    <p:sldId id="307" r:id="rId9"/>
    <p:sldId id="308" r:id="rId10"/>
    <p:sldId id="302" r:id="rId11"/>
    <p:sldId id="29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5D6BD8-8855-49A1-BFC2-51082041E9ED}" type="datetimeFigureOut">
              <a:rPr lang="en-US" smtClean="0"/>
              <a:t>05-08-2020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E9362-347F-4884-A138-566B06031EF4}" type="slidenum">
              <a:rPr lang="en-US" smtClean="0"/>
              <a:t>‹#›</a:t>
            </a:fld>
            <a:endParaRPr lang="en-US"/>
          </a:p>
        </p:txBody>
      </p:sp>
    </p:spTree>
    <p:extLst>
      <p:ext uri="{BB962C8B-B14F-4D97-AF65-F5344CB8AC3E}">
        <p14:creationId xmlns:p14="http://schemas.microsoft.com/office/powerpoint/2010/main" val="1161401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E7B3213-68EC-49E2-914A-B9CD69DEBD21}" type="datetimeFigureOut">
              <a:rPr lang="en-US" smtClean="0"/>
              <a:t>05-08-2020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015C8CA-1524-4139-8EF2-1EE8F0D8D66A}"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7B3213-68EC-49E2-914A-B9CD69DEBD21}" type="datetimeFigureOut">
              <a:rPr lang="en-US" smtClean="0"/>
              <a:t>05-08-2020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5C8CA-1524-4139-8EF2-1EE8F0D8D66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015C8CA-1524-4139-8EF2-1EE8F0D8D66A}"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7B3213-68EC-49E2-914A-B9CD69DEBD21}" type="datetimeFigureOut">
              <a:rPr lang="en-US" smtClean="0"/>
              <a:t>05-08-2020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E7B3213-68EC-49E2-914A-B9CD69DEBD21}" type="datetimeFigureOut">
              <a:rPr lang="en-US" smtClean="0"/>
              <a:t>05-08-2020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015C8CA-1524-4139-8EF2-1EE8F0D8D66A}"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E7B3213-68EC-49E2-914A-B9CD69DEBD21}" type="datetimeFigureOut">
              <a:rPr lang="en-US" smtClean="0"/>
              <a:t>05-08-2020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015C8CA-1524-4139-8EF2-1EE8F0D8D66A}"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E7B3213-68EC-49E2-914A-B9CD69DEBD21}" type="datetimeFigureOut">
              <a:rPr lang="en-US" smtClean="0"/>
              <a:t>05-08-2020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5C8CA-1524-4139-8EF2-1EE8F0D8D66A}"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E7B3213-68EC-49E2-914A-B9CD69DEBD21}" type="datetimeFigureOut">
              <a:rPr lang="en-US" smtClean="0"/>
              <a:t>05-08-2020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015C8CA-1524-4139-8EF2-1EE8F0D8D66A}"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E7B3213-68EC-49E2-914A-B9CD69DEBD21}" type="datetimeFigureOut">
              <a:rPr lang="en-US" smtClean="0"/>
              <a:t>05-08-2020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015C8CA-1524-4139-8EF2-1EE8F0D8D6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E7B3213-68EC-49E2-914A-B9CD69DEBD21}" type="datetimeFigureOut">
              <a:rPr lang="en-US" smtClean="0"/>
              <a:t>05-08-2020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015C8CA-1524-4139-8EF2-1EE8F0D8D6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015C8CA-1524-4139-8EF2-1EE8F0D8D66A}"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E7B3213-68EC-49E2-914A-B9CD69DEBD21}" type="datetimeFigureOut">
              <a:rPr lang="en-US" smtClean="0"/>
              <a:t>05-08-2020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015C8CA-1524-4139-8EF2-1EE8F0D8D66A}"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E7B3213-68EC-49E2-914A-B9CD69DEBD21}" type="datetimeFigureOut">
              <a:rPr lang="en-US" smtClean="0"/>
              <a:t>05-08-2020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E7B3213-68EC-49E2-914A-B9CD69DEBD21}" type="datetimeFigureOut">
              <a:rPr lang="en-US" smtClean="0"/>
              <a:t>05-08-2020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015C8CA-1524-4139-8EF2-1EE8F0D8D66A}"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ANALYSIS AND DESIGN OF ALGORITHM</a:t>
            </a:r>
          </a:p>
          <a:p>
            <a:r>
              <a:rPr lang="en-US" dirty="0" smtClean="0"/>
              <a:t>UNIT - 3</a:t>
            </a:r>
            <a:endParaRPr lang="en-US" dirty="0"/>
          </a:p>
        </p:txBody>
      </p:sp>
      <p:sp>
        <p:nvSpPr>
          <p:cNvPr id="2" name="Title 1"/>
          <p:cNvSpPr>
            <a:spLocks noGrp="1"/>
          </p:cNvSpPr>
          <p:nvPr>
            <p:ph type="ctrTitle"/>
          </p:nvPr>
        </p:nvSpPr>
        <p:spPr/>
        <p:txBody>
          <a:bodyPr/>
          <a:lstStyle/>
          <a:p>
            <a:r>
              <a:rPr lang="en-US" dirty="0" smtClean="0"/>
              <a:t>Binary search</a:t>
            </a:r>
            <a:endParaRPr lang="en-US" dirty="0"/>
          </a:p>
        </p:txBody>
      </p:sp>
      <p:sp>
        <p:nvSpPr>
          <p:cNvPr id="4" name="TextBox 3"/>
          <p:cNvSpPr txBox="1"/>
          <p:nvPr/>
        </p:nvSpPr>
        <p:spPr>
          <a:xfrm>
            <a:off x="2971800" y="5361709"/>
            <a:ext cx="3534942" cy="369332"/>
          </a:xfrm>
          <a:prstGeom prst="rect">
            <a:avLst/>
          </a:prstGeom>
          <a:noFill/>
        </p:spPr>
        <p:txBody>
          <a:bodyPr wrap="none" rtlCol="0">
            <a:spAutoFit/>
          </a:bodyPr>
          <a:lstStyle/>
          <a:p>
            <a:r>
              <a:rPr lang="en-US" b="1" dirty="0" smtClean="0"/>
              <a:t>Prepared By : </a:t>
            </a:r>
            <a:r>
              <a:rPr lang="en-US" b="1" dirty="0" err="1" smtClean="0"/>
              <a:t>Kashyap</a:t>
            </a:r>
            <a:r>
              <a:rPr lang="en-US" b="1" dirty="0" smtClean="0"/>
              <a:t> Dave</a:t>
            </a:r>
            <a:endParaRPr lang="en-US" b="1" dirty="0"/>
          </a:p>
        </p:txBody>
      </p:sp>
    </p:spTree>
    <p:extLst>
      <p:ext uri="{BB962C8B-B14F-4D97-AF65-F5344CB8AC3E}">
        <p14:creationId xmlns:p14="http://schemas.microsoft.com/office/powerpoint/2010/main" val="268299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To analyze the binary search algorithm, we need to recall that each  comparison eliminates about half of the remaining items from  consideration. If we start with n items, about n/2 items will be left  after the first comparison. After the second comparison, there will  be about n/4. Then n/8, n/16, and so on.</a:t>
            </a:r>
          </a:p>
          <a:p>
            <a:endParaRPr lang="en-US" dirty="0"/>
          </a:p>
          <a:p>
            <a:r>
              <a:rPr lang="en-US" dirty="0"/>
              <a:t>When we split the list enough times, we end up with a list that has  just one item. Either that is the item we are looking for or it is not.  Either way, we are done. The number of comparisons necessary to  get to this point is	</a:t>
            </a:r>
            <a:r>
              <a:rPr lang="en-US" dirty="0" err="1"/>
              <a:t>i</a:t>
            </a:r>
            <a:r>
              <a:rPr lang="en-US" dirty="0"/>
              <a:t> where n/2^i=1. Solving for </a:t>
            </a:r>
            <a:r>
              <a:rPr lang="en-US" dirty="0" err="1"/>
              <a:t>i</a:t>
            </a:r>
            <a:r>
              <a:rPr lang="en-US" dirty="0"/>
              <a:t> gives us </a:t>
            </a:r>
            <a:r>
              <a:rPr lang="en-US" dirty="0" err="1"/>
              <a:t>i</a:t>
            </a:r>
            <a:r>
              <a:rPr lang="en-US" dirty="0"/>
              <a:t>=(log n).</a:t>
            </a:r>
          </a:p>
          <a:p>
            <a:r>
              <a:rPr lang="en-US" dirty="0"/>
              <a:t>The maximum number of comparisons is log n. Therefore, the  complexity of binary search is O(log n).</a:t>
            </a:r>
          </a:p>
          <a:p>
            <a:endParaRPr lang="en-US" dirty="0"/>
          </a:p>
        </p:txBody>
      </p:sp>
    </p:spTree>
    <p:extLst>
      <p:ext uri="{BB962C8B-B14F-4D97-AF65-F5344CB8AC3E}">
        <p14:creationId xmlns:p14="http://schemas.microsoft.com/office/powerpoint/2010/main" val="4118638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Content Placeholder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US" smtClean="0"/>
              <a:t>			        Thank you</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6248400" cy="349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633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t>
            </a:r>
            <a:endParaRPr lang="en-US" dirty="0"/>
          </a:p>
        </p:txBody>
      </p:sp>
      <p:sp>
        <p:nvSpPr>
          <p:cNvPr id="3" name="Content Placeholder 2"/>
          <p:cNvSpPr>
            <a:spLocks noGrp="1"/>
          </p:cNvSpPr>
          <p:nvPr>
            <p:ph sz="quarter" idx="1"/>
          </p:nvPr>
        </p:nvSpPr>
        <p:spPr/>
        <p:txBody>
          <a:bodyPr/>
          <a:lstStyle/>
          <a:p>
            <a:r>
              <a:rPr lang="en-US" sz="2800" dirty="0">
                <a:latin typeface="Times New Roman" pitchFamily="18" charset="0"/>
                <a:ea typeface="Tahoma" pitchFamily="34" charset="0"/>
                <a:cs typeface="Times New Roman" pitchFamily="18" charset="0"/>
              </a:rPr>
              <a:t>A </a:t>
            </a:r>
            <a:r>
              <a:rPr lang="en-US" sz="2800" b="1" spc="-5" dirty="0">
                <a:latin typeface="Times New Roman" pitchFamily="18" charset="0"/>
                <a:ea typeface="Tahoma" pitchFamily="34" charset="0"/>
                <a:cs typeface="Times New Roman" pitchFamily="18" charset="0"/>
              </a:rPr>
              <a:t>Binary search </a:t>
            </a:r>
            <a:r>
              <a:rPr lang="en-US" sz="2800" spc="-5" dirty="0">
                <a:latin typeface="Times New Roman" pitchFamily="18" charset="0"/>
                <a:ea typeface="Tahoma" pitchFamily="34" charset="0"/>
                <a:cs typeface="Times New Roman" pitchFamily="18" charset="0"/>
              </a:rPr>
              <a:t>algorithm finds </a:t>
            </a:r>
            <a:r>
              <a:rPr lang="en-US" sz="2800" dirty="0">
                <a:latin typeface="Times New Roman" pitchFamily="18" charset="0"/>
                <a:ea typeface="Tahoma" pitchFamily="34" charset="0"/>
                <a:cs typeface="Times New Roman" pitchFamily="18" charset="0"/>
              </a:rPr>
              <a:t>the </a:t>
            </a:r>
            <a:r>
              <a:rPr lang="en-US" sz="2800" spc="-5" dirty="0">
                <a:latin typeface="Times New Roman" pitchFamily="18" charset="0"/>
                <a:ea typeface="Tahoma" pitchFamily="34" charset="0"/>
                <a:cs typeface="Times New Roman" pitchFamily="18" charset="0"/>
              </a:rPr>
              <a:t>position </a:t>
            </a:r>
            <a:r>
              <a:rPr lang="en-US" sz="2800" dirty="0">
                <a:latin typeface="Times New Roman" pitchFamily="18" charset="0"/>
                <a:ea typeface="Tahoma" pitchFamily="34" charset="0"/>
                <a:cs typeface="Times New Roman" pitchFamily="18" charset="0"/>
              </a:rPr>
              <a:t>of </a:t>
            </a:r>
            <a:r>
              <a:rPr lang="en-US" sz="2800" spc="-5" dirty="0">
                <a:latin typeface="Times New Roman" pitchFamily="18" charset="0"/>
                <a:ea typeface="Tahoma" pitchFamily="34" charset="0"/>
                <a:cs typeface="Times New Roman" pitchFamily="18" charset="0"/>
              </a:rPr>
              <a:t>a specified input value  (the search </a:t>
            </a:r>
            <a:r>
              <a:rPr lang="en-US" sz="2800" spc="-10" dirty="0">
                <a:latin typeface="Times New Roman" pitchFamily="18" charset="0"/>
                <a:ea typeface="Tahoma" pitchFamily="34" charset="0"/>
                <a:cs typeface="Times New Roman" pitchFamily="18" charset="0"/>
              </a:rPr>
              <a:t>"key") within </a:t>
            </a:r>
            <a:r>
              <a:rPr lang="en-US" sz="2800" spc="-5" dirty="0">
                <a:latin typeface="Times New Roman" pitchFamily="18" charset="0"/>
                <a:ea typeface="Tahoma" pitchFamily="34" charset="0"/>
                <a:cs typeface="Times New Roman" pitchFamily="18" charset="0"/>
              </a:rPr>
              <a:t>a sorted array </a:t>
            </a:r>
            <a:r>
              <a:rPr lang="en-US" sz="2800" dirty="0">
                <a:latin typeface="Times New Roman" pitchFamily="18" charset="0"/>
                <a:ea typeface="Tahoma" pitchFamily="34" charset="0"/>
                <a:cs typeface="Times New Roman" pitchFamily="18" charset="0"/>
              </a:rPr>
              <a:t>. For </a:t>
            </a:r>
            <a:r>
              <a:rPr lang="en-US" sz="2800" spc="-5" dirty="0">
                <a:latin typeface="Times New Roman" pitchFamily="18" charset="0"/>
                <a:ea typeface="Tahoma" pitchFamily="34" charset="0"/>
                <a:cs typeface="Times New Roman" pitchFamily="18" charset="0"/>
              </a:rPr>
              <a:t>binary search, </a:t>
            </a:r>
            <a:r>
              <a:rPr lang="en-US" sz="2800" dirty="0">
                <a:latin typeface="Times New Roman" pitchFamily="18" charset="0"/>
                <a:ea typeface="Tahoma" pitchFamily="34" charset="0"/>
                <a:cs typeface="Times New Roman" pitchFamily="18" charset="0"/>
              </a:rPr>
              <a:t>the </a:t>
            </a:r>
            <a:r>
              <a:rPr lang="en-US" sz="2800" spc="-5" dirty="0">
                <a:latin typeface="Times New Roman" pitchFamily="18" charset="0"/>
                <a:ea typeface="Tahoma" pitchFamily="34" charset="0"/>
                <a:cs typeface="Times New Roman" pitchFamily="18" charset="0"/>
              </a:rPr>
              <a:t>array  should be </a:t>
            </a:r>
            <a:r>
              <a:rPr lang="en-US" sz="2800" spc="-10" dirty="0">
                <a:latin typeface="Times New Roman" pitchFamily="18" charset="0"/>
                <a:ea typeface="Tahoma" pitchFamily="34" charset="0"/>
                <a:cs typeface="Times New Roman" pitchFamily="18" charset="0"/>
              </a:rPr>
              <a:t>arranged </a:t>
            </a:r>
            <a:r>
              <a:rPr lang="en-US" sz="2800" dirty="0">
                <a:latin typeface="Times New Roman" pitchFamily="18" charset="0"/>
                <a:ea typeface="Tahoma" pitchFamily="34" charset="0"/>
                <a:cs typeface="Times New Roman" pitchFamily="18" charset="0"/>
              </a:rPr>
              <a:t>in </a:t>
            </a:r>
            <a:r>
              <a:rPr lang="en-US" sz="2800" spc="-10" dirty="0">
                <a:latin typeface="Times New Roman" pitchFamily="18" charset="0"/>
                <a:ea typeface="Tahoma" pitchFamily="34" charset="0"/>
                <a:cs typeface="Times New Roman" pitchFamily="18" charset="0"/>
              </a:rPr>
              <a:t>ascending </a:t>
            </a:r>
            <a:r>
              <a:rPr lang="en-US" sz="2800" spc="-5" dirty="0">
                <a:latin typeface="Times New Roman" pitchFamily="18" charset="0"/>
                <a:ea typeface="Tahoma" pitchFamily="34" charset="0"/>
                <a:cs typeface="Times New Roman" pitchFamily="18" charset="0"/>
              </a:rPr>
              <a:t>or descending</a:t>
            </a:r>
            <a:r>
              <a:rPr lang="en-US" sz="2800" spc="90" dirty="0">
                <a:latin typeface="Times New Roman" pitchFamily="18" charset="0"/>
                <a:ea typeface="Tahoma" pitchFamily="34" charset="0"/>
                <a:cs typeface="Times New Roman" pitchFamily="18" charset="0"/>
              </a:rPr>
              <a:t> </a:t>
            </a:r>
            <a:r>
              <a:rPr lang="en-US" sz="2800" spc="-25" dirty="0">
                <a:latin typeface="Times New Roman" pitchFamily="18" charset="0"/>
                <a:ea typeface="Tahoma" pitchFamily="34" charset="0"/>
                <a:cs typeface="Times New Roman" pitchFamily="18" charset="0"/>
              </a:rPr>
              <a:t>order.</a:t>
            </a:r>
            <a:endParaRPr lang="en-US" sz="2800" dirty="0">
              <a:latin typeface="Times New Roman" pitchFamily="18" charset="0"/>
              <a:ea typeface="Tahoma" pitchFamily="34" charset="0"/>
              <a:cs typeface="Times New Roman" pitchFamily="18" charset="0"/>
            </a:endParaRPr>
          </a:p>
          <a:p>
            <a:endParaRPr lang="en-US" dirty="0"/>
          </a:p>
        </p:txBody>
      </p:sp>
    </p:spTree>
    <p:extLst>
      <p:ext uri="{BB962C8B-B14F-4D97-AF65-F5344CB8AC3E}">
        <p14:creationId xmlns:p14="http://schemas.microsoft.com/office/powerpoint/2010/main" val="3638461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(Recursive)</a:t>
            </a:r>
          </a:p>
        </p:txBody>
      </p:sp>
      <p:sp>
        <p:nvSpPr>
          <p:cNvPr id="3" name="Content Placeholder 2"/>
          <p:cNvSpPr>
            <a:spLocks noGrp="1"/>
          </p:cNvSpPr>
          <p:nvPr>
            <p:ph sz="quarter" idx="1"/>
          </p:nvPr>
        </p:nvSpPr>
        <p:spPr/>
        <p:txBody>
          <a:bodyPr>
            <a:normAutofit fontScale="85000" lnSpcReduction="20000"/>
          </a:bodyPr>
          <a:lstStyle/>
          <a:p>
            <a:pPr marL="0" indent="0">
              <a:buNone/>
            </a:pPr>
            <a:r>
              <a:rPr lang="en-US" dirty="0" err="1"/>
              <a:t>recursivebinarysearch</a:t>
            </a:r>
            <a:r>
              <a:rPr lang="en-US" dirty="0"/>
              <a:t>(</a:t>
            </a:r>
            <a:r>
              <a:rPr lang="en-US" dirty="0" err="1"/>
              <a:t>int</a:t>
            </a:r>
            <a:r>
              <a:rPr lang="en-US" dirty="0"/>
              <a:t> A[], </a:t>
            </a:r>
            <a:r>
              <a:rPr lang="en-US" dirty="0" err="1"/>
              <a:t>int</a:t>
            </a:r>
            <a:r>
              <a:rPr lang="en-US" dirty="0"/>
              <a:t> first, </a:t>
            </a:r>
            <a:r>
              <a:rPr lang="en-US" dirty="0" err="1"/>
              <a:t>int</a:t>
            </a:r>
            <a:r>
              <a:rPr lang="en-US" dirty="0"/>
              <a:t> last, </a:t>
            </a:r>
            <a:r>
              <a:rPr lang="en-US" dirty="0" err="1"/>
              <a:t>int</a:t>
            </a:r>
            <a:r>
              <a:rPr lang="en-US" dirty="0"/>
              <a:t> key)</a:t>
            </a:r>
          </a:p>
          <a:p>
            <a:pPr marL="0" indent="0">
              <a:buNone/>
            </a:pPr>
            <a:r>
              <a:rPr lang="en-US" dirty="0" smtClean="0"/>
              <a:t>	if   last&lt;first  </a:t>
            </a:r>
          </a:p>
          <a:p>
            <a:pPr marL="0" indent="0">
              <a:buNone/>
            </a:pPr>
            <a:r>
              <a:rPr lang="en-US" dirty="0"/>
              <a:t>	</a:t>
            </a:r>
            <a:r>
              <a:rPr lang="en-US" dirty="0" smtClean="0"/>
              <a:t>	index</a:t>
            </a:r>
            <a:r>
              <a:rPr lang="en-US" dirty="0"/>
              <a:t>=-1</a:t>
            </a:r>
          </a:p>
          <a:p>
            <a:pPr marL="0" indent="0">
              <a:buNone/>
            </a:pPr>
            <a:r>
              <a:rPr lang="en-US" dirty="0" smtClean="0"/>
              <a:t>	else</a:t>
            </a:r>
            <a:endParaRPr lang="en-US" dirty="0"/>
          </a:p>
          <a:p>
            <a:pPr marL="0" indent="0">
              <a:buNone/>
            </a:pPr>
            <a:r>
              <a:rPr lang="en-US" dirty="0" smtClean="0"/>
              <a:t>		</a:t>
            </a:r>
            <a:r>
              <a:rPr lang="en-US" dirty="0" err="1" smtClean="0"/>
              <a:t>int</a:t>
            </a:r>
            <a:r>
              <a:rPr lang="en-US" dirty="0" smtClean="0"/>
              <a:t> </a:t>
            </a:r>
            <a:r>
              <a:rPr lang="en-US" dirty="0"/>
              <a:t>mid = (first + last) / 2  </a:t>
            </a:r>
            <a:endParaRPr lang="en-US" dirty="0" smtClean="0"/>
          </a:p>
          <a:p>
            <a:pPr marL="0" indent="0">
              <a:buNone/>
            </a:pPr>
            <a:r>
              <a:rPr lang="en-US" dirty="0"/>
              <a:t>	</a:t>
            </a:r>
            <a:r>
              <a:rPr lang="en-US" dirty="0" smtClean="0"/>
              <a:t>if </a:t>
            </a:r>
            <a:r>
              <a:rPr lang="en-US" dirty="0"/>
              <a:t>key=A[mid]</a:t>
            </a:r>
          </a:p>
          <a:p>
            <a:pPr marL="0" indent="0">
              <a:buNone/>
            </a:pPr>
            <a:r>
              <a:rPr lang="en-US" dirty="0" smtClean="0"/>
              <a:t>		index=mid</a:t>
            </a:r>
            <a:endParaRPr lang="en-US" dirty="0"/>
          </a:p>
          <a:p>
            <a:pPr marL="0" indent="0">
              <a:buNone/>
            </a:pPr>
            <a:r>
              <a:rPr lang="en-US" dirty="0" smtClean="0"/>
              <a:t>	else </a:t>
            </a:r>
            <a:r>
              <a:rPr lang="en-US" dirty="0"/>
              <a:t>if key&lt;A[mid]</a:t>
            </a:r>
          </a:p>
          <a:p>
            <a:pPr marL="0" indent="0">
              <a:buNone/>
            </a:pPr>
            <a:r>
              <a:rPr lang="en-US" dirty="0" smtClean="0"/>
              <a:t>		</a:t>
            </a:r>
            <a:r>
              <a:rPr lang="en-US" sz="2400" dirty="0" smtClean="0"/>
              <a:t>index</a:t>
            </a:r>
            <a:r>
              <a:rPr lang="en-US" sz="2400" dirty="0"/>
              <a:t>= </a:t>
            </a:r>
            <a:r>
              <a:rPr lang="en-US" sz="2400" dirty="0" err="1"/>
              <a:t>recursivebinarysearch</a:t>
            </a:r>
            <a:r>
              <a:rPr lang="en-US" sz="2400" dirty="0"/>
              <a:t>(A, first, mid – 1, key)  </a:t>
            </a:r>
            <a:endParaRPr lang="en-US" sz="2100" dirty="0" smtClean="0"/>
          </a:p>
          <a:p>
            <a:pPr marL="0" indent="0">
              <a:buNone/>
            </a:pPr>
            <a:r>
              <a:rPr lang="en-US" dirty="0" smtClean="0"/>
              <a:t>	else</a:t>
            </a:r>
            <a:endParaRPr lang="en-US" dirty="0"/>
          </a:p>
          <a:p>
            <a:pPr marL="0" indent="0">
              <a:buNone/>
            </a:pPr>
            <a:r>
              <a:rPr lang="en-US" dirty="0" smtClean="0"/>
              <a:t>		</a:t>
            </a:r>
            <a:r>
              <a:rPr lang="en-US" sz="2400" dirty="0" smtClean="0"/>
              <a:t>index</a:t>
            </a:r>
            <a:r>
              <a:rPr lang="en-US" sz="2400" dirty="0"/>
              <a:t>= </a:t>
            </a:r>
            <a:r>
              <a:rPr lang="en-US" sz="2400" dirty="0" err="1"/>
              <a:t>recursivebinarysearch</a:t>
            </a:r>
            <a:r>
              <a:rPr lang="en-US" sz="2400" dirty="0"/>
              <a:t>(A, mid + 1, last, key)</a:t>
            </a:r>
            <a:endParaRPr lang="en-US" dirty="0"/>
          </a:p>
          <a:p>
            <a:pPr marL="0" indent="0">
              <a:buNone/>
            </a:pPr>
            <a:r>
              <a:rPr lang="en-US" dirty="0" smtClean="0"/>
              <a:t>	return </a:t>
            </a:r>
            <a:r>
              <a:rPr lang="en-US" dirty="0"/>
              <a:t>index</a:t>
            </a:r>
          </a:p>
          <a:p>
            <a:pPr marL="0" indent="0">
              <a:buNone/>
            </a:pPr>
            <a:endParaRPr lang="en-US" dirty="0"/>
          </a:p>
        </p:txBody>
      </p:sp>
    </p:spTree>
    <p:extLst>
      <p:ext uri="{BB962C8B-B14F-4D97-AF65-F5344CB8AC3E}">
        <p14:creationId xmlns:p14="http://schemas.microsoft.com/office/powerpoint/2010/main" val="935381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Algorithm is quite simple. It can be done either recursively or  iteratively:</a:t>
            </a:r>
          </a:p>
          <a:p>
            <a:endParaRPr lang="en-US" dirty="0"/>
          </a:p>
          <a:p>
            <a:r>
              <a:rPr lang="en-US" dirty="0"/>
              <a:t>Get the middle element;</a:t>
            </a:r>
          </a:p>
          <a:p>
            <a:r>
              <a:rPr lang="en-US" dirty="0"/>
              <a:t>If the middle element equals to the searched value, the algorithm  stops;</a:t>
            </a:r>
          </a:p>
          <a:p>
            <a:r>
              <a:rPr lang="en-US" dirty="0"/>
              <a:t>Otherwise, two cases are possible:</a:t>
            </a:r>
          </a:p>
          <a:p>
            <a:r>
              <a:rPr lang="en-US" dirty="0"/>
              <a:t>Searched value is less, than the middle element. In this case, go to  the step 1 for the part of the array, before middle element.</a:t>
            </a:r>
          </a:p>
          <a:p>
            <a:r>
              <a:rPr lang="en-US" dirty="0"/>
              <a:t>Searched value is greater, than the middle element. In this case, go</a:t>
            </a:r>
          </a:p>
          <a:p>
            <a:r>
              <a:rPr lang="en-US" dirty="0"/>
              <a:t>to the step 1 for the part of the array, after middle element.</a:t>
            </a:r>
          </a:p>
          <a:p>
            <a:r>
              <a:rPr lang="en-US" dirty="0"/>
              <a:t>Now, The iterations should stop when searched element is found &amp;  when sub array has no elements. In this case, we can conclude,  that searched value is not present in the array.</a:t>
            </a:r>
          </a:p>
          <a:p>
            <a:endParaRPr lang="en-US" dirty="0"/>
          </a:p>
        </p:txBody>
      </p:sp>
    </p:spTree>
    <p:extLst>
      <p:ext uri="{BB962C8B-B14F-4D97-AF65-F5344CB8AC3E}">
        <p14:creationId xmlns:p14="http://schemas.microsoft.com/office/powerpoint/2010/main" val="3454867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4" name="object 3"/>
          <p:cNvSpPr>
            <a:spLocks noGrp="1"/>
          </p:cNvSpPr>
          <p:nvPr>
            <p:ph sz="quarter" idx="1"/>
          </p:nvPr>
        </p:nvSpPr>
        <p:spPr>
          <a:prstGeom prst="rect">
            <a:avLst/>
          </a:prstGeom>
          <a:blipFill>
            <a:blip r:embed="rId2"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3259262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sp>
        <p:nvSpPr>
          <p:cNvPr id="4" name="object 3"/>
          <p:cNvSpPr/>
          <p:nvPr/>
        </p:nvSpPr>
        <p:spPr>
          <a:xfrm>
            <a:off x="304800" y="2590800"/>
            <a:ext cx="8267700" cy="2362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16559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object 4"/>
          <p:cNvSpPr>
            <a:spLocks noGrp="1"/>
          </p:cNvSpPr>
          <p:nvPr>
            <p:ph sz="quarter" idx="1"/>
          </p:nvPr>
        </p:nvSpPr>
        <p:spPr>
          <a:xfrm>
            <a:off x="304800" y="1905000"/>
            <a:ext cx="8503920" cy="4572000"/>
          </a:xfrm>
          <a:prstGeom prst="rect">
            <a:avLst/>
          </a:prstGeom>
          <a:blipFill>
            <a:blip r:embed="rId2" cstate="print"/>
            <a:stretch>
              <a:fillRect/>
            </a:stretch>
          </a:blipFill>
        </p:spPr>
        <p:txBody>
          <a:bodyPr wrap="square" lIns="0" tIns="0" rIns="0" bIns="0" rtlCol="0"/>
          <a:lstStyle/>
          <a:p>
            <a:endParaRPr lang="en-US"/>
          </a:p>
        </p:txBody>
      </p:sp>
      <p:sp>
        <p:nvSpPr>
          <p:cNvPr id="5" name="TextBox 4"/>
          <p:cNvSpPr txBox="1"/>
          <p:nvPr/>
        </p:nvSpPr>
        <p:spPr>
          <a:xfrm>
            <a:off x="533400" y="1432594"/>
            <a:ext cx="922047" cy="369332"/>
          </a:xfrm>
          <a:prstGeom prst="rect">
            <a:avLst/>
          </a:prstGeom>
          <a:noFill/>
        </p:spPr>
        <p:txBody>
          <a:bodyPr wrap="none" rtlCol="0">
            <a:spAutoFit/>
          </a:bodyPr>
          <a:lstStyle/>
          <a:p>
            <a:r>
              <a:rPr lang="en-US" dirty="0" smtClean="0"/>
              <a:t>Step : 1</a:t>
            </a:r>
            <a:endParaRPr lang="en-US" dirty="0"/>
          </a:p>
        </p:txBody>
      </p:sp>
    </p:spTree>
    <p:extLst>
      <p:ext uri="{BB962C8B-B14F-4D97-AF65-F5344CB8AC3E}">
        <p14:creationId xmlns:p14="http://schemas.microsoft.com/office/powerpoint/2010/main" val="4034739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endParaRPr lang="en-US"/>
          </a:p>
        </p:txBody>
      </p:sp>
      <p:sp>
        <p:nvSpPr>
          <p:cNvPr id="4" name="object 4"/>
          <p:cNvSpPr/>
          <p:nvPr/>
        </p:nvSpPr>
        <p:spPr>
          <a:xfrm>
            <a:off x="533400" y="1828800"/>
            <a:ext cx="7975905" cy="4495800"/>
          </a:xfrm>
          <a:prstGeom prst="rect">
            <a:avLst/>
          </a:prstGeom>
          <a:blipFill>
            <a:blip r:embed="rId2" cstate="print"/>
            <a:stretch>
              <a:fillRect/>
            </a:stretch>
          </a:blipFill>
        </p:spPr>
        <p:txBody>
          <a:bodyPr wrap="square" lIns="0" tIns="0" rIns="0" bIns="0" rtlCol="0"/>
          <a:lstStyle/>
          <a:p>
            <a:endParaRPr/>
          </a:p>
        </p:txBody>
      </p:sp>
      <p:sp>
        <p:nvSpPr>
          <p:cNvPr id="5" name="TextBox 4"/>
          <p:cNvSpPr txBox="1"/>
          <p:nvPr/>
        </p:nvSpPr>
        <p:spPr>
          <a:xfrm>
            <a:off x="533400" y="1432594"/>
            <a:ext cx="950901" cy="369332"/>
          </a:xfrm>
          <a:prstGeom prst="rect">
            <a:avLst/>
          </a:prstGeom>
          <a:noFill/>
        </p:spPr>
        <p:txBody>
          <a:bodyPr wrap="none" rtlCol="0">
            <a:spAutoFit/>
          </a:bodyPr>
          <a:lstStyle/>
          <a:p>
            <a:r>
              <a:rPr lang="en-US" dirty="0" smtClean="0"/>
              <a:t>Step : 2</a:t>
            </a:r>
            <a:endParaRPr lang="en-US" dirty="0"/>
          </a:p>
        </p:txBody>
      </p:sp>
    </p:spTree>
    <p:extLst>
      <p:ext uri="{BB962C8B-B14F-4D97-AF65-F5344CB8AC3E}">
        <p14:creationId xmlns:p14="http://schemas.microsoft.com/office/powerpoint/2010/main" val="2513224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endParaRPr lang="en-US" dirty="0"/>
          </a:p>
        </p:txBody>
      </p:sp>
      <p:sp>
        <p:nvSpPr>
          <p:cNvPr id="4" name="object 4"/>
          <p:cNvSpPr/>
          <p:nvPr/>
        </p:nvSpPr>
        <p:spPr>
          <a:xfrm>
            <a:off x="609600" y="1981200"/>
            <a:ext cx="7705740" cy="4419600"/>
          </a:xfrm>
          <a:prstGeom prst="rect">
            <a:avLst/>
          </a:prstGeom>
          <a:blipFill>
            <a:blip r:embed="rId2" cstate="print"/>
            <a:stretch>
              <a:fillRect/>
            </a:stretch>
          </a:blipFill>
        </p:spPr>
        <p:txBody>
          <a:bodyPr wrap="square" lIns="0" tIns="0" rIns="0" bIns="0" rtlCol="0"/>
          <a:lstStyle/>
          <a:p>
            <a:endParaRPr/>
          </a:p>
        </p:txBody>
      </p:sp>
      <p:sp>
        <p:nvSpPr>
          <p:cNvPr id="5" name="TextBox 4"/>
          <p:cNvSpPr txBox="1"/>
          <p:nvPr/>
        </p:nvSpPr>
        <p:spPr>
          <a:xfrm>
            <a:off x="838200" y="1473116"/>
            <a:ext cx="949299" cy="369332"/>
          </a:xfrm>
          <a:prstGeom prst="rect">
            <a:avLst/>
          </a:prstGeom>
          <a:noFill/>
        </p:spPr>
        <p:txBody>
          <a:bodyPr wrap="none" rtlCol="0">
            <a:spAutoFit/>
          </a:bodyPr>
          <a:lstStyle/>
          <a:p>
            <a:r>
              <a:rPr lang="en-US" dirty="0" smtClean="0"/>
              <a:t>Step : 3</a:t>
            </a:r>
            <a:endParaRPr lang="en-US" dirty="0"/>
          </a:p>
        </p:txBody>
      </p:sp>
    </p:spTree>
    <p:extLst>
      <p:ext uri="{BB962C8B-B14F-4D97-AF65-F5344CB8AC3E}">
        <p14:creationId xmlns:p14="http://schemas.microsoft.com/office/powerpoint/2010/main" val="2073806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151</TotalTime>
  <Words>342</Words>
  <Application>Microsoft Office PowerPoint</Application>
  <PresentationFormat>On-screen Show (4:3)</PresentationFormat>
  <Paragraphs>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Georgia</vt:lpstr>
      <vt:lpstr>Tahoma</vt:lpstr>
      <vt:lpstr>Times New Roman</vt:lpstr>
      <vt:lpstr>Wingdings</vt:lpstr>
      <vt:lpstr>Wingdings 2</vt:lpstr>
      <vt:lpstr>Civic</vt:lpstr>
      <vt:lpstr>Binary search</vt:lpstr>
      <vt:lpstr>Binary search </vt:lpstr>
      <vt:lpstr>ALGORITHM (Recursive)</vt:lpstr>
      <vt:lpstr>Algorithm</vt:lpstr>
      <vt:lpstr>Pseudo code</vt:lpstr>
      <vt:lpstr>Example</vt:lpstr>
      <vt:lpstr>Cont..</vt:lpstr>
      <vt:lpstr>Cont..</vt:lpstr>
      <vt:lpstr>Cont..</vt:lpstr>
      <vt:lpstr>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 sort</dc:title>
  <dc:creator>ACER</dc:creator>
  <cp:lastModifiedBy>ACER</cp:lastModifiedBy>
  <cp:revision>131</cp:revision>
  <dcterms:created xsi:type="dcterms:W3CDTF">2020-07-20T09:26:29Z</dcterms:created>
  <dcterms:modified xsi:type="dcterms:W3CDTF">2020-08-05T06:21:26Z</dcterms:modified>
</cp:coreProperties>
</file>