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75" r:id="rId4"/>
    <p:sldMasterId id="2147484495" r:id="rId5"/>
  </p:sldMasterIdLst>
  <p:notesMasterIdLst>
    <p:notesMasterId r:id="rId22"/>
  </p:notesMasterIdLst>
  <p:handoutMasterIdLst>
    <p:handoutMasterId r:id="rId23"/>
  </p:handoutMasterIdLst>
  <p:sldIdLst>
    <p:sldId id="1502" r:id="rId6"/>
    <p:sldId id="1581" r:id="rId7"/>
    <p:sldId id="1582" r:id="rId8"/>
    <p:sldId id="1583" r:id="rId9"/>
    <p:sldId id="1569" r:id="rId10"/>
    <p:sldId id="1573" r:id="rId11"/>
    <p:sldId id="1590" r:id="rId12"/>
    <p:sldId id="1587" r:id="rId13"/>
    <p:sldId id="1577" r:id="rId14"/>
    <p:sldId id="1578" r:id="rId15"/>
    <p:sldId id="1579" r:id="rId16"/>
    <p:sldId id="1595" r:id="rId17"/>
    <p:sldId id="1594" r:id="rId18"/>
    <p:sldId id="1591" r:id="rId19"/>
    <p:sldId id="1572" r:id="rId20"/>
    <p:sldId id="1567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2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89FF"/>
    <a:srgbClr val="99FF99"/>
    <a:srgbClr val="E6E6E6"/>
    <a:srgbClr val="FFFFFF"/>
    <a:srgbClr val="0078D7"/>
    <a:srgbClr val="000000"/>
    <a:srgbClr val="FF8C00"/>
    <a:srgbClr val="D83B01"/>
    <a:srgbClr val="FFB900"/>
    <a:srgbClr val="107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3814" autoAdjust="0"/>
    <p:restoredTop sz="92245" autoAdjust="0"/>
  </p:normalViewPr>
  <p:slideViewPr>
    <p:cSldViewPr>
      <p:cViewPr varScale="1">
        <p:scale>
          <a:sx n="94" d="100"/>
          <a:sy n="94" d="100"/>
        </p:scale>
        <p:origin x="29" y="29"/>
      </p:cViewPr>
      <p:guideLst/>
    </p:cSldViewPr>
  </p:slideViewPr>
  <p:outlineViewPr>
    <p:cViewPr>
      <p:scale>
        <a:sx n="33" d="100"/>
        <a:sy n="33" d="100"/>
      </p:scale>
      <p:origin x="0" y="-9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3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2/25/2018 12:54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2/25/2018 12:54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313C66B-7AF5-40BA-8933-D16874FF94CC}" type="datetime8">
              <a:rPr lang="en-US" smtClean="0"/>
              <a:t>2/25/2018 12:54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24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2400"/>
              </a:spcBef>
            </a:pPr>
            <a:endParaRPr lang="en-US" sz="9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Inspire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2/25/2018 12:54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9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2/25/2018 12:54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2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11263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41371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 flipV="1">
            <a:off x="0" y="6994524"/>
            <a:ext cx="12435840" cy="4571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813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832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381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10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038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1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11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12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1220567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050675"/>
            <a:ext cx="7315137" cy="1828007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 flipV="1">
            <a:off x="0" y="6994524"/>
            <a:ext cx="12435840" cy="45719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647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712788" marR="0" lvl="1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908050" marR="0" lvl="2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1109662" marR="0" lvl="3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1311275" marR="0" lvl="4" indent="-4572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427038" marR="0" lvl="1" indent="-17145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639763" marR="0" lvl="2" indent="-1889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828675" marR="0" lvl="3" indent="-17621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1023938" marR="0" lvl="4" indent="-169863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7646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62452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405076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7440629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740132"/>
            <a:ext cx="4892040" cy="1514261"/>
          </a:xfrm>
        </p:spPr>
        <p:txBody>
          <a:bodyPr wrap="square" anchor="ctr">
            <a:spAutoFit/>
          </a:bodyPr>
          <a:lstStyle>
            <a:lvl1pPr>
              <a:defRPr sz="48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5441315" y="0"/>
            <a:ext cx="6995160" cy="699258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715563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42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784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alu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969" y="295274"/>
            <a:ext cx="7043233" cy="91757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120970" y="4868863"/>
            <a:ext cx="7042456" cy="1828800"/>
          </a:xfrm>
        </p:spPr>
        <p:txBody>
          <a:bodyPr wrap="square">
            <a:noAutofit/>
          </a:bodyPr>
          <a:lstStyle>
            <a:lvl1pPr marL="0" indent="0">
              <a:spcBef>
                <a:spcPts val="1800"/>
              </a:spcBef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5" name="Picture 4" descr="Image of Ignite app on a Windows Device." title="Ignite event image">
            <a:extLst>
              <a:ext uri="{FF2B5EF4-FFF2-40B4-BE49-F238E27FC236}">
                <a16:creationId xmlns:a16="http://schemas.microsoft.com/office/drawing/2014/main" id="{E803C22C-E970-4ADA-A60C-5127C1C2C1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119" r="5881"/>
          <a:stretch/>
        </p:blipFill>
        <p:spPr>
          <a:xfrm>
            <a:off x="0" y="-1"/>
            <a:ext cx="4925696" cy="69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9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058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73767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65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931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10058401" cy="73866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919933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2125677"/>
            <a:ext cx="10056812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200" b="0" kern="1200" cap="none" spc="-100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280903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61863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60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8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86" r:id="rId8"/>
    <p:sldLayoutId id="2147484487" r:id="rId9"/>
    <p:sldLayoutId id="2147484488" r:id="rId10"/>
    <p:sldLayoutId id="2147484489" r:id="rId11"/>
    <p:sldLayoutId id="2147484490" r:id="rId12"/>
    <p:sldLayoutId id="2147484491" r:id="rId13"/>
    <p:sldLayoutId id="2147484517" r:id="rId14"/>
    <p:sldLayoutId id="2147484492" r:id="rId15"/>
    <p:sldLayoutId id="2147484493" r:id="rId16"/>
    <p:sldLayoutId id="2147484494" r:id="rId17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98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16" r:id="rId7"/>
    <p:sldLayoutId id="2147484505" r:id="rId8"/>
    <p:sldLayoutId id="2147484506" r:id="rId9"/>
    <p:sldLayoutId id="2147484507" r:id="rId10"/>
    <p:sldLayoutId id="2147484508" r:id="rId11"/>
    <p:sldLayoutId id="2147484509" r:id="rId12"/>
    <p:sldLayoutId id="2147484518" r:id="rId13"/>
    <p:sldLayoutId id="2147484510" r:id="rId14"/>
    <p:sldLayoutId id="2147484511" r:id="rId15"/>
    <p:sldLayoutId id="2147484512" r:id="rId16"/>
    <p:sldLayoutId id="2147484513" r:id="rId17"/>
    <p:sldLayoutId id="2147484514" r:id="rId18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container-instances/container-instances-mounting-azure-files-volum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microsoftfeedback/aci-issues" TargetMode="External"/><Relationship Id="rId5" Type="http://schemas.openxmlformats.org/officeDocument/2006/relationships/hyperlink" Target="https://feedback.azure.com/forums/602224-azure-container-instances" TargetMode="External"/><Relationship Id="rId4" Type="http://schemas.openxmlformats.org/officeDocument/2006/relationships/hyperlink" Target="https://github.com/Azure/aci-connector-k8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Container Instances</a:t>
            </a:r>
          </a:p>
        </p:txBody>
      </p:sp>
    </p:spTree>
    <p:extLst>
      <p:ext uri="{BB962C8B-B14F-4D97-AF65-F5344CB8AC3E}">
        <p14:creationId xmlns:p14="http://schemas.microsoft.com/office/powerpoint/2010/main" val="378864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F1ADBE-3559-472D-8628-6F451E12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/>
              <a:t>Then what you need is an orchestrator.</a:t>
            </a:r>
          </a:p>
        </p:txBody>
      </p:sp>
    </p:spTree>
    <p:extLst>
      <p:ext uri="{BB962C8B-B14F-4D97-AF65-F5344CB8AC3E}">
        <p14:creationId xmlns:p14="http://schemas.microsoft.com/office/powerpoint/2010/main" val="22038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A76F2E-019D-4CAB-9CB1-6CD8E6EE8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also want…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9CD76-A6C2-4D42-B46B-53E9A12352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120854"/>
          </a:xfrm>
        </p:spPr>
        <p:txBody>
          <a:bodyPr/>
          <a:lstStyle/>
          <a:p>
            <a:r>
              <a:rPr lang="en-US" dirty="0"/>
              <a:t>Fast startup</a:t>
            </a:r>
          </a:p>
          <a:p>
            <a:r>
              <a:rPr lang="en-US" dirty="0"/>
              <a:t>No VM management</a:t>
            </a:r>
          </a:p>
          <a:p>
            <a:r>
              <a:rPr lang="en-US" dirty="0"/>
              <a:t>Custom resource sizing</a:t>
            </a:r>
          </a:p>
          <a:p>
            <a:r>
              <a:rPr lang="en-US" dirty="0"/>
              <a:t>Per-second billing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6674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/>
              <a:t>Can you summarize all these container options for me?</a:t>
            </a:r>
          </a:p>
        </p:txBody>
      </p:sp>
    </p:spTree>
    <p:extLst>
      <p:ext uri="{BB962C8B-B14F-4D97-AF65-F5344CB8AC3E}">
        <p14:creationId xmlns:p14="http://schemas.microsoft.com/office/powerpoint/2010/main" val="201580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Sure thing.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70012"/>
              </p:ext>
            </p:extLst>
          </p:nvPr>
        </p:nvGraphicFramePr>
        <p:xfrm>
          <a:off x="427037" y="1516062"/>
          <a:ext cx="11201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Sweet</a:t>
                      </a:r>
                      <a:r>
                        <a:rPr lang="en-US" sz="2200" baseline="0" dirty="0"/>
                        <a:t> spot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Azure Web</a:t>
                      </a:r>
                      <a:r>
                        <a:rPr lang="en-US" sz="2200" baseline="0" dirty="0"/>
                        <a:t> Apps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Deploy scalable</a:t>
                      </a:r>
                      <a:r>
                        <a:rPr lang="en-US" sz="2200" baseline="0" dirty="0"/>
                        <a:t> web apps and services using containers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Service Fabric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Build </a:t>
                      </a:r>
                      <a:r>
                        <a:rPr lang="en-US" sz="2200" dirty="0" err="1"/>
                        <a:t>microservice</a:t>
                      </a:r>
                      <a:r>
                        <a:rPr lang="en-US" sz="2200" baseline="0" dirty="0"/>
                        <a:t> applications packaged in containers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Azure Container</a:t>
                      </a:r>
                      <a:r>
                        <a:rPr lang="en-US" sz="2200" baseline="0" dirty="0"/>
                        <a:t> Service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Use OSS</a:t>
                      </a:r>
                      <a:r>
                        <a:rPr lang="en-US" sz="2200" baseline="0" dirty="0"/>
                        <a:t> orchestrators to manage containers across VMs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Azure</a:t>
                      </a:r>
                      <a:r>
                        <a:rPr lang="en-US" sz="2200" baseline="0" dirty="0"/>
                        <a:t> Batch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Schedule</a:t>
                      </a:r>
                      <a:r>
                        <a:rPr lang="en-US" sz="2200" baseline="0" dirty="0"/>
                        <a:t> large scale batch processes deployed in containers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Azure Container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Run individual containers with no VM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5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A05AE5-27DA-4586-9489-D44A2C607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ACI: What you can do today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256D-7819-4FAD-9A73-5B6CAD4095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730252"/>
          </a:xfrm>
        </p:spPr>
        <p:txBody>
          <a:bodyPr/>
          <a:lstStyle/>
          <a:p>
            <a:r>
              <a:rPr lang="en-US" dirty="0"/>
              <a:t>Run Linux and Windows containers</a:t>
            </a:r>
          </a:p>
          <a:p>
            <a:r>
              <a:rPr lang="en-US" dirty="0"/>
              <a:t>Custom CPU/memory (up to 4 CPU/8 GB memory)</a:t>
            </a:r>
          </a:p>
          <a:p>
            <a:r>
              <a:rPr lang="en-US" dirty="0"/>
              <a:t>Expose containers via public IP</a:t>
            </a:r>
          </a:p>
          <a:p>
            <a:r>
              <a:rPr lang="en-US" dirty="0"/>
              <a:t>Mount Azure files volumes for persistent storage</a:t>
            </a:r>
          </a:p>
          <a:p>
            <a:r>
              <a:rPr lang="en-US" dirty="0"/>
              <a:t>Set environment variables</a:t>
            </a:r>
          </a:p>
          <a:p>
            <a:r>
              <a:rPr lang="en-US" dirty="0"/>
              <a:t>Override the command line</a:t>
            </a:r>
          </a:p>
        </p:txBody>
      </p:sp>
    </p:spTree>
    <p:extLst>
      <p:ext uri="{BB962C8B-B14F-4D97-AF65-F5344CB8AC3E}">
        <p14:creationId xmlns:p14="http://schemas.microsoft.com/office/powerpoint/2010/main" val="142326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3336298"/>
          </a:xfrm>
        </p:spPr>
        <p:txBody>
          <a:bodyPr/>
          <a:lstStyle/>
          <a:p>
            <a:r>
              <a:rPr lang="en-US" sz="3200" dirty="0"/>
              <a:t>Provide most standard container capabilities</a:t>
            </a:r>
          </a:p>
          <a:p>
            <a:pPr lvl="1"/>
            <a:r>
              <a:rPr lang="en-US" sz="1600" dirty="0"/>
              <a:t>Attach to an existing container</a:t>
            </a:r>
          </a:p>
          <a:p>
            <a:pPr lvl="1"/>
            <a:r>
              <a:rPr lang="en-US" sz="1600" dirty="0"/>
              <a:t>Copy files into/out of running containers</a:t>
            </a:r>
          </a:p>
          <a:p>
            <a:r>
              <a:rPr lang="en-US" sz="3200" dirty="0"/>
              <a:t>Enable ACI containers to do most things that VMs can do in Azure</a:t>
            </a:r>
          </a:p>
          <a:p>
            <a:pPr lvl="1"/>
            <a:r>
              <a:rPr lang="en-US" sz="1600" dirty="0"/>
              <a:t>Networking: Join a private </a:t>
            </a:r>
            <a:r>
              <a:rPr lang="en-US" sz="1600" dirty="0" err="1"/>
              <a:t>vnet</a:t>
            </a:r>
            <a:r>
              <a:rPr lang="en-US" sz="1600" dirty="0"/>
              <a:t>, sit behind an internal or external load balancer</a:t>
            </a:r>
          </a:p>
          <a:p>
            <a:pPr lvl="1"/>
            <a:r>
              <a:rPr lang="en-US" sz="1600" dirty="0"/>
              <a:t>Storage: Mount managed disks (Azure files is already available)</a:t>
            </a:r>
          </a:p>
          <a:p>
            <a:r>
              <a:rPr lang="en-US" sz="3200" dirty="0"/>
              <a:t>Invest in ACI Connector for more complex applications</a:t>
            </a:r>
          </a:p>
          <a:p>
            <a:pPr lvl="1"/>
            <a:r>
              <a:rPr lang="en-US" sz="1600" dirty="0" err="1"/>
              <a:t>Autoscaling</a:t>
            </a:r>
            <a:r>
              <a:rPr lang="en-US" sz="1600" dirty="0"/>
              <a:t>, HA, rolling upgrades, load balancing, etc. will all be easier with an orchestrator</a:t>
            </a:r>
          </a:p>
          <a:p>
            <a:pPr lvl="1"/>
            <a:r>
              <a:rPr lang="en-US" sz="1600" dirty="0"/>
              <a:t>Developer tooling will also primarily target the orchestrator layer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111519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94210E-5295-4FEB-BEB6-A357FAF0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8E313E-75F1-4695-965D-3438FA547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2511457"/>
          </a:xfrm>
        </p:spPr>
        <p:txBody>
          <a:bodyPr/>
          <a:lstStyle/>
          <a:p>
            <a:r>
              <a:rPr lang="en-US" dirty="0">
                <a:hlinkClick r:id="rId3"/>
              </a:rPr>
              <a:t>Documentation</a:t>
            </a:r>
            <a:endParaRPr lang="en-US" dirty="0"/>
          </a:p>
          <a:p>
            <a:r>
              <a:rPr lang="en-US" dirty="0">
                <a:hlinkClick r:id="rId4"/>
              </a:rPr>
              <a:t>ACI Connector for Kubernetes</a:t>
            </a:r>
            <a:endParaRPr lang="en-US" dirty="0"/>
          </a:p>
          <a:p>
            <a:r>
              <a:rPr lang="en-US" dirty="0">
                <a:hlinkClick r:id="rId5"/>
              </a:rPr>
              <a:t>Feedback forum</a:t>
            </a:r>
            <a:endParaRPr lang="en-US" dirty="0"/>
          </a:p>
          <a:p>
            <a:r>
              <a:rPr lang="en-US" dirty="0">
                <a:hlinkClick r:id="rId6"/>
              </a:rPr>
              <a:t>Issues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3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C61A3EA-5BC1-4666-8E2F-B4D66DD8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Azure Container Instances?</a:t>
            </a:r>
          </a:p>
        </p:txBody>
      </p:sp>
    </p:spTree>
    <p:extLst>
      <p:ext uri="{BB962C8B-B14F-4D97-AF65-F5344CB8AC3E}">
        <p14:creationId xmlns:p14="http://schemas.microsoft.com/office/powerpoint/2010/main" val="29139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4AD7-A606-4A1C-A04E-6DF455E0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2179058"/>
          </a:xfrm>
        </p:spPr>
        <p:txBody>
          <a:bodyPr/>
          <a:lstStyle/>
          <a:p>
            <a:pPr algn="r"/>
            <a:r>
              <a:rPr lang="en-US" dirty="0"/>
              <a:t>Containers as a </a:t>
            </a:r>
            <a:br>
              <a:rPr lang="en-US" dirty="0"/>
            </a:br>
            <a:r>
              <a:rPr lang="en-US" dirty="0"/>
              <a:t>core Azure resource.</a:t>
            </a:r>
          </a:p>
        </p:txBody>
      </p:sp>
    </p:spTree>
    <p:extLst>
      <p:ext uri="{BB962C8B-B14F-4D97-AF65-F5344CB8AC3E}">
        <p14:creationId xmlns:p14="http://schemas.microsoft.com/office/powerpoint/2010/main" val="197005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069117-06B7-4DA6-81E2-496C6EA7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that matter?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7C7E0-3643-45F5-951A-DE66251C1B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4745915"/>
          </a:xfrm>
        </p:spPr>
        <p:txBody>
          <a:bodyPr/>
          <a:lstStyle/>
          <a:p>
            <a:r>
              <a:rPr lang="en-US" dirty="0"/>
              <a:t>Today, containers never travel solo</a:t>
            </a:r>
          </a:p>
          <a:p>
            <a:r>
              <a:rPr lang="en-US" dirty="0"/>
              <a:t>Options include</a:t>
            </a:r>
          </a:p>
          <a:p>
            <a:pPr lvl="1"/>
            <a:r>
              <a:rPr lang="en-US" dirty="0"/>
              <a:t>Setup one or more VMs and manage them as container hosts</a:t>
            </a:r>
          </a:p>
          <a:p>
            <a:pPr lvl="1"/>
            <a:r>
              <a:rPr lang="en-US" dirty="0"/>
              <a:t>Deploy a container orchestrator service on VMs</a:t>
            </a:r>
          </a:p>
          <a:p>
            <a:pPr lvl="1"/>
            <a:r>
              <a:rPr lang="en-US" dirty="0"/>
              <a:t>Use containers as a packaging mechanism for a higher-level service</a:t>
            </a:r>
          </a:p>
          <a:p>
            <a:r>
              <a:rPr lang="en-US" dirty="0"/>
              <a:t>These options are often not ideal</a:t>
            </a:r>
          </a:p>
          <a:p>
            <a:pPr lvl="1"/>
            <a:r>
              <a:rPr lang="en-US"/>
              <a:t>Costly</a:t>
            </a:r>
            <a:endParaRPr lang="en-US" dirty="0"/>
          </a:p>
          <a:p>
            <a:pPr lvl="1"/>
            <a:r>
              <a:rPr lang="en-US"/>
              <a:t>Complicated to </a:t>
            </a:r>
            <a:r>
              <a:rPr lang="en-US" dirty="0"/>
              <a:t>learn</a:t>
            </a:r>
          </a:p>
          <a:p>
            <a:pPr lvl="1"/>
            <a:r>
              <a:rPr lang="en-US"/>
              <a:t>Complicated to </a:t>
            </a:r>
            <a:r>
              <a:rPr lang="en-US" dirty="0"/>
              <a:t>manage</a:t>
            </a:r>
          </a:p>
        </p:txBody>
      </p:sp>
    </p:spTree>
    <p:extLst>
      <p:ext uri="{BB962C8B-B14F-4D97-AF65-F5344CB8AC3E}">
        <p14:creationId xmlns:p14="http://schemas.microsoft.com/office/powerpoint/2010/main" val="369545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Azure Container Instances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endParaRPr lang="en-US" dirty="0">
              <a:gradFill>
                <a:gsLst>
                  <a:gs pos="1250">
                    <a:schemeClr val="tx2"/>
                  </a:gs>
                  <a:gs pos="100000">
                    <a:schemeClr val="tx2"/>
                  </a:gs>
                </a:gsLst>
                <a:lin ang="5400000" scaled="0"/>
              </a:gra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>
          <a:xfrm>
            <a:off x="856246" y="2038102"/>
            <a:ext cx="11123030" cy="6032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wrap="square" lIns="640080" tIns="146304" rIns="182880" bIns="146304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Fastest and easiest way to run a container in the cloud</a:t>
            </a:r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844675" y="2992356"/>
            <a:ext cx="11123030" cy="5724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wrap="square" lIns="640080" tIns="146304" rIns="182880" bIns="146304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VM management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>
          <a:xfrm>
            <a:off x="856246" y="3946610"/>
            <a:ext cx="11123030" cy="5760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wrap="square" lIns="640080" tIns="146304" rIns="182880" bIns="146304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Per-second billing based on resource requirements (CPU + Memory)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856246" y="4900864"/>
            <a:ext cx="11123030" cy="5760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wrap="square" lIns="640080" tIns="146304" rIns="182880" bIns="146304" rtlCol="0">
            <a:spAutoFit/>
          </a:bodyPr>
          <a:lstStyle>
            <a:lvl1pPr marL="342900" marR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Deploy images from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DockerHub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Azure Container Registry, or any other Docker registry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456621" y="1900942"/>
            <a:ext cx="850392" cy="850392"/>
            <a:chOff x="456621" y="1780073"/>
            <a:chExt cx="850392" cy="850392"/>
          </a:xfrm>
        </p:grpSpPr>
        <p:sp>
          <p:nvSpPr>
            <p:cNvPr id="70" name="Text Placeholder 1"/>
            <p:cNvSpPr txBox="1">
              <a:spLocks/>
            </p:cNvSpPr>
            <p:nvPr/>
          </p:nvSpPr>
          <p:spPr>
            <a:xfrm>
              <a:off x="456621" y="1780073"/>
              <a:ext cx="850392" cy="850392"/>
            </a:xfrm>
            <a:prstGeom prst="ellipse">
              <a:avLst/>
            </a:prstGeom>
            <a:solidFill>
              <a:schemeClr val="tx2"/>
            </a:solidFill>
          </p:spPr>
          <p:txBody>
            <a:bodyPr vert="horz" wrap="square" lIns="182880" tIns="146304" rIns="182880" bIns="1463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Font typeface="Arial" pitchFamily="34" charset="0"/>
                <a:buNone/>
              </a:pPr>
              <a:endParaRPr lang="en-US" sz="3200" dirty="0"/>
            </a:p>
          </p:txBody>
        </p:sp>
        <p:grpSp>
          <p:nvGrpSpPr>
            <p:cNvPr id="105" name="Group 4"/>
            <p:cNvGrpSpPr>
              <a:grpSpLocks noChangeAspect="1"/>
            </p:cNvGrpSpPr>
            <p:nvPr/>
          </p:nvGrpSpPr>
          <p:grpSpPr bwMode="auto">
            <a:xfrm>
              <a:off x="604005" y="1927457"/>
              <a:ext cx="555625" cy="555625"/>
              <a:chOff x="3741" y="2027"/>
              <a:chExt cx="350" cy="350"/>
            </a:xfrm>
          </p:grpSpPr>
          <p:sp>
            <p:nvSpPr>
              <p:cNvPr id="107" name="Freeform 5"/>
              <p:cNvSpPr>
                <a:spLocks noEditPoints="1"/>
              </p:cNvSpPr>
              <p:nvPr/>
            </p:nvSpPr>
            <p:spPr bwMode="auto">
              <a:xfrm>
                <a:off x="3741" y="2027"/>
                <a:ext cx="350" cy="350"/>
              </a:xfrm>
              <a:custGeom>
                <a:avLst/>
                <a:gdLst>
                  <a:gd name="T0" fmla="*/ 127 w 255"/>
                  <a:gd name="T1" fmla="*/ 255 h 255"/>
                  <a:gd name="T2" fmla="*/ 0 w 255"/>
                  <a:gd name="T3" fmla="*/ 127 h 255"/>
                  <a:gd name="T4" fmla="*/ 127 w 255"/>
                  <a:gd name="T5" fmla="*/ 0 h 255"/>
                  <a:gd name="T6" fmla="*/ 255 w 255"/>
                  <a:gd name="T7" fmla="*/ 127 h 255"/>
                  <a:gd name="T8" fmla="*/ 127 w 255"/>
                  <a:gd name="T9" fmla="*/ 255 h 255"/>
                  <a:gd name="T10" fmla="*/ 127 w 255"/>
                  <a:gd name="T11" fmla="*/ 8 h 255"/>
                  <a:gd name="T12" fmla="*/ 8 w 255"/>
                  <a:gd name="T13" fmla="*/ 127 h 255"/>
                  <a:gd name="T14" fmla="*/ 127 w 255"/>
                  <a:gd name="T15" fmla="*/ 247 h 255"/>
                  <a:gd name="T16" fmla="*/ 247 w 255"/>
                  <a:gd name="T17" fmla="*/ 127 h 255"/>
                  <a:gd name="T18" fmla="*/ 127 w 255"/>
                  <a:gd name="T19" fmla="*/ 8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5" h="255">
                    <a:moveTo>
                      <a:pt x="127" y="255"/>
                    </a:moveTo>
                    <a:cubicBezTo>
                      <a:pt x="57" y="255"/>
                      <a:pt x="0" y="197"/>
                      <a:pt x="0" y="127"/>
                    </a:cubicBezTo>
                    <a:cubicBezTo>
                      <a:pt x="0" y="57"/>
                      <a:pt x="57" y="0"/>
                      <a:pt x="127" y="0"/>
                    </a:cubicBezTo>
                    <a:cubicBezTo>
                      <a:pt x="197" y="0"/>
                      <a:pt x="255" y="57"/>
                      <a:pt x="255" y="127"/>
                    </a:cubicBezTo>
                    <a:cubicBezTo>
                      <a:pt x="255" y="197"/>
                      <a:pt x="197" y="255"/>
                      <a:pt x="127" y="255"/>
                    </a:cubicBezTo>
                    <a:close/>
                    <a:moveTo>
                      <a:pt x="127" y="8"/>
                    </a:moveTo>
                    <a:cubicBezTo>
                      <a:pt x="61" y="8"/>
                      <a:pt x="8" y="61"/>
                      <a:pt x="8" y="127"/>
                    </a:cubicBezTo>
                    <a:cubicBezTo>
                      <a:pt x="8" y="193"/>
                      <a:pt x="61" y="247"/>
                      <a:pt x="127" y="247"/>
                    </a:cubicBezTo>
                    <a:cubicBezTo>
                      <a:pt x="193" y="247"/>
                      <a:pt x="247" y="193"/>
                      <a:pt x="247" y="127"/>
                    </a:cubicBezTo>
                    <a:cubicBezTo>
                      <a:pt x="247" y="61"/>
                      <a:pt x="193" y="8"/>
                      <a:pt x="127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6"/>
              <p:cNvSpPr>
                <a:spLocks/>
              </p:cNvSpPr>
              <p:nvPr/>
            </p:nvSpPr>
            <p:spPr bwMode="auto">
              <a:xfrm>
                <a:off x="3824" y="2135"/>
                <a:ext cx="192" cy="135"/>
              </a:xfrm>
              <a:custGeom>
                <a:avLst/>
                <a:gdLst>
                  <a:gd name="T0" fmla="*/ 66 w 192"/>
                  <a:gd name="T1" fmla="*/ 135 h 135"/>
                  <a:gd name="T2" fmla="*/ 0 w 192"/>
                  <a:gd name="T3" fmla="*/ 70 h 135"/>
                  <a:gd name="T4" fmla="*/ 9 w 192"/>
                  <a:gd name="T5" fmla="*/ 63 h 135"/>
                  <a:gd name="T6" fmla="*/ 66 w 192"/>
                  <a:gd name="T7" fmla="*/ 119 h 135"/>
                  <a:gd name="T8" fmla="*/ 184 w 192"/>
                  <a:gd name="T9" fmla="*/ 0 h 135"/>
                  <a:gd name="T10" fmla="*/ 192 w 192"/>
                  <a:gd name="T11" fmla="*/ 8 h 135"/>
                  <a:gd name="T12" fmla="*/ 66 w 192"/>
                  <a:gd name="T13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135">
                    <a:moveTo>
                      <a:pt x="66" y="135"/>
                    </a:moveTo>
                    <a:lnTo>
                      <a:pt x="0" y="70"/>
                    </a:lnTo>
                    <a:lnTo>
                      <a:pt x="9" y="63"/>
                    </a:lnTo>
                    <a:lnTo>
                      <a:pt x="66" y="119"/>
                    </a:lnTo>
                    <a:lnTo>
                      <a:pt x="184" y="0"/>
                    </a:lnTo>
                    <a:lnTo>
                      <a:pt x="192" y="8"/>
                    </a:lnTo>
                    <a:lnTo>
                      <a:pt x="66" y="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4" name="Group 123"/>
          <p:cNvGrpSpPr/>
          <p:nvPr/>
        </p:nvGrpSpPr>
        <p:grpSpPr>
          <a:xfrm>
            <a:off x="456621" y="2855196"/>
            <a:ext cx="850392" cy="850392"/>
            <a:chOff x="456621" y="2734327"/>
            <a:chExt cx="850392" cy="850392"/>
          </a:xfrm>
        </p:grpSpPr>
        <p:sp>
          <p:nvSpPr>
            <p:cNvPr id="77" name="Text Placeholder 1"/>
            <p:cNvSpPr txBox="1">
              <a:spLocks/>
            </p:cNvSpPr>
            <p:nvPr/>
          </p:nvSpPr>
          <p:spPr>
            <a:xfrm>
              <a:off x="456621" y="2734327"/>
              <a:ext cx="850392" cy="850392"/>
            </a:xfrm>
            <a:prstGeom prst="ellipse">
              <a:avLst/>
            </a:prstGeom>
            <a:solidFill>
              <a:schemeClr val="tx2"/>
            </a:solidFill>
          </p:spPr>
          <p:txBody>
            <a:bodyPr vert="horz" wrap="square" lIns="182880" tIns="146304" rIns="182880" bIns="1463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Font typeface="Arial" pitchFamily="34" charset="0"/>
                <a:buNone/>
              </a:pPr>
              <a:endParaRPr lang="en-US" sz="3200" dirty="0"/>
            </a:p>
          </p:txBody>
        </p:sp>
        <p:grpSp>
          <p:nvGrpSpPr>
            <p:cNvPr id="111" name="Group 4"/>
            <p:cNvGrpSpPr>
              <a:grpSpLocks noChangeAspect="1"/>
            </p:cNvGrpSpPr>
            <p:nvPr/>
          </p:nvGrpSpPr>
          <p:grpSpPr bwMode="auto">
            <a:xfrm>
              <a:off x="604005" y="2881711"/>
              <a:ext cx="555625" cy="555625"/>
              <a:chOff x="3741" y="2027"/>
              <a:chExt cx="350" cy="350"/>
            </a:xfrm>
          </p:grpSpPr>
          <p:sp>
            <p:nvSpPr>
              <p:cNvPr id="112" name="Freeform 5"/>
              <p:cNvSpPr>
                <a:spLocks noEditPoints="1"/>
              </p:cNvSpPr>
              <p:nvPr/>
            </p:nvSpPr>
            <p:spPr bwMode="auto">
              <a:xfrm>
                <a:off x="3741" y="2027"/>
                <a:ext cx="350" cy="350"/>
              </a:xfrm>
              <a:custGeom>
                <a:avLst/>
                <a:gdLst>
                  <a:gd name="T0" fmla="*/ 127 w 255"/>
                  <a:gd name="T1" fmla="*/ 255 h 255"/>
                  <a:gd name="T2" fmla="*/ 0 w 255"/>
                  <a:gd name="T3" fmla="*/ 127 h 255"/>
                  <a:gd name="T4" fmla="*/ 127 w 255"/>
                  <a:gd name="T5" fmla="*/ 0 h 255"/>
                  <a:gd name="T6" fmla="*/ 255 w 255"/>
                  <a:gd name="T7" fmla="*/ 127 h 255"/>
                  <a:gd name="T8" fmla="*/ 127 w 255"/>
                  <a:gd name="T9" fmla="*/ 255 h 255"/>
                  <a:gd name="T10" fmla="*/ 127 w 255"/>
                  <a:gd name="T11" fmla="*/ 8 h 255"/>
                  <a:gd name="T12" fmla="*/ 8 w 255"/>
                  <a:gd name="T13" fmla="*/ 127 h 255"/>
                  <a:gd name="T14" fmla="*/ 127 w 255"/>
                  <a:gd name="T15" fmla="*/ 247 h 255"/>
                  <a:gd name="T16" fmla="*/ 247 w 255"/>
                  <a:gd name="T17" fmla="*/ 127 h 255"/>
                  <a:gd name="T18" fmla="*/ 127 w 255"/>
                  <a:gd name="T19" fmla="*/ 8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5" h="255">
                    <a:moveTo>
                      <a:pt x="127" y="255"/>
                    </a:moveTo>
                    <a:cubicBezTo>
                      <a:pt x="57" y="255"/>
                      <a:pt x="0" y="197"/>
                      <a:pt x="0" y="127"/>
                    </a:cubicBezTo>
                    <a:cubicBezTo>
                      <a:pt x="0" y="57"/>
                      <a:pt x="57" y="0"/>
                      <a:pt x="127" y="0"/>
                    </a:cubicBezTo>
                    <a:cubicBezTo>
                      <a:pt x="197" y="0"/>
                      <a:pt x="255" y="57"/>
                      <a:pt x="255" y="127"/>
                    </a:cubicBezTo>
                    <a:cubicBezTo>
                      <a:pt x="255" y="197"/>
                      <a:pt x="197" y="255"/>
                      <a:pt x="127" y="255"/>
                    </a:cubicBezTo>
                    <a:close/>
                    <a:moveTo>
                      <a:pt x="127" y="8"/>
                    </a:moveTo>
                    <a:cubicBezTo>
                      <a:pt x="61" y="8"/>
                      <a:pt x="8" y="61"/>
                      <a:pt x="8" y="127"/>
                    </a:cubicBezTo>
                    <a:cubicBezTo>
                      <a:pt x="8" y="193"/>
                      <a:pt x="61" y="247"/>
                      <a:pt x="127" y="247"/>
                    </a:cubicBezTo>
                    <a:cubicBezTo>
                      <a:pt x="193" y="247"/>
                      <a:pt x="247" y="193"/>
                      <a:pt x="247" y="127"/>
                    </a:cubicBezTo>
                    <a:cubicBezTo>
                      <a:pt x="247" y="61"/>
                      <a:pt x="193" y="8"/>
                      <a:pt x="127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6"/>
              <p:cNvSpPr>
                <a:spLocks/>
              </p:cNvSpPr>
              <p:nvPr/>
            </p:nvSpPr>
            <p:spPr bwMode="auto">
              <a:xfrm>
                <a:off x="3824" y="2135"/>
                <a:ext cx="192" cy="135"/>
              </a:xfrm>
              <a:custGeom>
                <a:avLst/>
                <a:gdLst>
                  <a:gd name="T0" fmla="*/ 66 w 192"/>
                  <a:gd name="T1" fmla="*/ 135 h 135"/>
                  <a:gd name="T2" fmla="*/ 0 w 192"/>
                  <a:gd name="T3" fmla="*/ 70 h 135"/>
                  <a:gd name="T4" fmla="*/ 9 w 192"/>
                  <a:gd name="T5" fmla="*/ 63 h 135"/>
                  <a:gd name="T6" fmla="*/ 66 w 192"/>
                  <a:gd name="T7" fmla="*/ 119 h 135"/>
                  <a:gd name="T8" fmla="*/ 184 w 192"/>
                  <a:gd name="T9" fmla="*/ 0 h 135"/>
                  <a:gd name="T10" fmla="*/ 192 w 192"/>
                  <a:gd name="T11" fmla="*/ 8 h 135"/>
                  <a:gd name="T12" fmla="*/ 66 w 192"/>
                  <a:gd name="T13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135">
                    <a:moveTo>
                      <a:pt x="66" y="135"/>
                    </a:moveTo>
                    <a:lnTo>
                      <a:pt x="0" y="70"/>
                    </a:lnTo>
                    <a:lnTo>
                      <a:pt x="9" y="63"/>
                    </a:lnTo>
                    <a:lnTo>
                      <a:pt x="66" y="119"/>
                    </a:lnTo>
                    <a:lnTo>
                      <a:pt x="184" y="0"/>
                    </a:lnTo>
                    <a:lnTo>
                      <a:pt x="192" y="8"/>
                    </a:lnTo>
                    <a:lnTo>
                      <a:pt x="66" y="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5" name="Group 124"/>
          <p:cNvGrpSpPr/>
          <p:nvPr/>
        </p:nvGrpSpPr>
        <p:grpSpPr>
          <a:xfrm>
            <a:off x="456621" y="3809450"/>
            <a:ext cx="850392" cy="850392"/>
            <a:chOff x="456621" y="3688581"/>
            <a:chExt cx="850392" cy="850392"/>
          </a:xfrm>
        </p:grpSpPr>
        <p:sp>
          <p:nvSpPr>
            <p:cNvPr id="84" name="Text Placeholder 1"/>
            <p:cNvSpPr txBox="1">
              <a:spLocks/>
            </p:cNvSpPr>
            <p:nvPr/>
          </p:nvSpPr>
          <p:spPr>
            <a:xfrm>
              <a:off x="456621" y="3688581"/>
              <a:ext cx="850392" cy="850392"/>
            </a:xfrm>
            <a:prstGeom prst="ellipse">
              <a:avLst/>
            </a:prstGeom>
            <a:solidFill>
              <a:schemeClr val="tx2"/>
            </a:solidFill>
          </p:spPr>
          <p:txBody>
            <a:bodyPr vert="horz" wrap="square" lIns="182880" tIns="146304" rIns="182880" bIns="1463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Font typeface="Arial" pitchFamily="34" charset="0"/>
                <a:buNone/>
              </a:pPr>
              <a:endParaRPr lang="en-US" sz="3200" dirty="0"/>
            </a:p>
          </p:txBody>
        </p:sp>
        <p:grpSp>
          <p:nvGrpSpPr>
            <p:cNvPr id="114" name="Group 4"/>
            <p:cNvGrpSpPr>
              <a:grpSpLocks noChangeAspect="1"/>
            </p:cNvGrpSpPr>
            <p:nvPr/>
          </p:nvGrpSpPr>
          <p:grpSpPr bwMode="auto">
            <a:xfrm>
              <a:off x="604005" y="3835965"/>
              <a:ext cx="555625" cy="555625"/>
              <a:chOff x="3741" y="2027"/>
              <a:chExt cx="350" cy="350"/>
            </a:xfrm>
          </p:grpSpPr>
          <p:sp>
            <p:nvSpPr>
              <p:cNvPr id="115" name="Freeform 5"/>
              <p:cNvSpPr>
                <a:spLocks noEditPoints="1"/>
              </p:cNvSpPr>
              <p:nvPr/>
            </p:nvSpPr>
            <p:spPr bwMode="auto">
              <a:xfrm>
                <a:off x="3741" y="2027"/>
                <a:ext cx="350" cy="350"/>
              </a:xfrm>
              <a:custGeom>
                <a:avLst/>
                <a:gdLst>
                  <a:gd name="T0" fmla="*/ 127 w 255"/>
                  <a:gd name="T1" fmla="*/ 255 h 255"/>
                  <a:gd name="T2" fmla="*/ 0 w 255"/>
                  <a:gd name="T3" fmla="*/ 127 h 255"/>
                  <a:gd name="T4" fmla="*/ 127 w 255"/>
                  <a:gd name="T5" fmla="*/ 0 h 255"/>
                  <a:gd name="T6" fmla="*/ 255 w 255"/>
                  <a:gd name="T7" fmla="*/ 127 h 255"/>
                  <a:gd name="T8" fmla="*/ 127 w 255"/>
                  <a:gd name="T9" fmla="*/ 255 h 255"/>
                  <a:gd name="T10" fmla="*/ 127 w 255"/>
                  <a:gd name="T11" fmla="*/ 8 h 255"/>
                  <a:gd name="T12" fmla="*/ 8 w 255"/>
                  <a:gd name="T13" fmla="*/ 127 h 255"/>
                  <a:gd name="T14" fmla="*/ 127 w 255"/>
                  <a:gd name="T15" fmla="*/ 247 h 255"/>
                  <a:gd name="T16" fmla="*/ 247 w 255"/>
                  <a:gd name="T17" fmla="*/ 127 h 255"/>
                  <a:gd name="T18" fmla="*/ 127 w 255"/>
                  <a:gd name="T19" fmla="*/ 8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5" h="255">
                    <a:moveTo>
                      <a:pt x="127" y="255"/>
                    </a:moveTo>
                    <a:cubicBezTo>
                      <a:pt x="57" y="255"/>
                      <a:pt x="0" y="197"/>
                      <a:pt x="0" y="127"/>
                    </a:cubicBezTo>
                    <a:cubicBezTo>
                      <a:pt x="0" y="57"/>
                      <a:pt x="57" y="0"/>
                      <a:pt x="127" y="0"/>
                    </a:cubicBezTo>
                    <a:cubicBezTo>
                      <a:pt x="197" y="0"/>
                      <a:pt x="255" y="57"/>
                      <a:pt x="255" y="127"/>
                    </a:cubicBezTo>
                    <a:cubicBezTo>
                      <a:pt x="255" y="197"/>
                      <a:pt x="197" y="255"/>
                      <a:pt x="127" y="255"/>
                    </a:cubicBezTo>
                    <a:close/>
                    <a:moveTo>
                      <a:pt x="127" y="8"/>
                    </a:moveTo>
                    <a:cubicBezTo>
                      <a:pt x="61" y="8"/>
                      <a:pt x="8" y="61"/>
                      <a:pt x="8" y="127"/>
                    </a:cubicBezTo>
                    <a:cubicBezTo>
                      <a:pt x="8" y="193"/>
                      <a:pt x="61" y="247"/>
                      <a:pt x="127" y="247"/>
                    </a:cubicBezTo>
                    <a:cubicBezTo>
                      <a:pt x="193" y="247"/>
                      <a:pt x="247" y="193"/>
                      <a:pt x="247" y="127"/>
                    </a:cubicBezTo>
                    <a:cubicBezTo>
                      <a:pt x="247" y="61"/>
                      <a:pt x="193" y="8"/>
                      <a:pt x="127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6"/>
              <p:cNvSpPr>
                <a:spLocks/>
              </p:cNvSpPr>
              <p:nvPr/>
            </p:nvSpPr>
            <p:spPr bwMode="auto">
              <a:xfrm>
                <a:off x="3824" y="2135"/>
                <a:ext cx="192" cy="135"/>
              </a:xfrm>
              <a:custGeom>
                <a:avLst/>
                <a:gdLst>
                  <a:gd name="T0" fmla="*/ 66 w 192"/>
                  <a:gd name="T1" fmla="*/ 135 h 135"/>
                  <a:gd name="T2" fmla="*/ 0 w 192"/>
                  <a:gd name="T3" fmla="*/ 70 h 135"/>
                  <a:gd name="T4" fmla="*/ 9 w 192"/>
                  <a:gd name="T5" fmla="*/ 63 h 135"/>
                  <a:gd name="T6" fmla="*/ 66 w 192"/>
                  <a:gd name="T7" fmla="*/ 119 h 135"/>
                  <a:gd name="T8" fmla="*/ 184 w 192"/>
                  <a:gd name="T9" fmla="*/ 0 h 135"/>
                  <a:gd name="T10" fmla="*/ 192 w 192"/>
                  <a:gd name="T11" fmla="*/ 8 h 135"/>
                  <a:gd name="T12" fmla="*/ 66 w 192"/>
                  <a:gd name="T13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135">
                    <a:moveTo>
                      <a:pt x="66" y="135"/>
                    </a:moveTo>
                    <a:lnTo>
                      <a:pt x="0" y="70"/>
                    </a:lnTo>
                    <a:lnTo>
                      <a:pt x="9" y="63"/>
                    </a:lnTo>
                    <a:lnTo>
                      <a:pt x="66" y="119"/>
                    </a:lnTo>
                    <a:lnTo>
                      <a:pt x="184" y="0"/>
                    </a:lnTo>
                    <a:lnTo>
                      <a:pt x="192" y="8"/>
                    </a:lnTo>
                    <a:lnTo>
                      <a:pt x="66" y="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126" name="Group 125"/>
          <p:cNvGrpSpPr/>
          <p:nvPr/>
        </p:nvGrpSpPr>
        <p:grpSpPr>
          <a:xfrm>
            <a:off x="456621" y="4763704"/>
            <a:ext cx="850392" cy="850392"/>
            <a:chOff x="456621" y="4642835"/>
            <a:chExt cx="850392" cy="850392"/>
          </a:xfrm>
        </p:grpSpPr>
        <p:sp>
          <p:nvSpPr>
            <p:cNvPr id="91" name="Text Placeholder 1"/>
            <p:cNvSpPr txBox="1">
              <a:spLocks/>
            </p:cNvSpPr>
            <p:nvPr/>
          </p:nvSpPr>
          <p:spPr>
            <a:xfrm>
              <a:off x="456621" y="4642835"/>
              <a:ext cx="850392" cy="850392"/>
            </a:xfrm>
            <a:prstGeom prst="ellipse">
              <a:avLst/>
            </a:prstGeom>
            <a:solidFill>
              <a:schemeClr val="tx2"/>
            </a:solidFill>
          </p:spPr>
          <p:txBody>
            <a:bodyPr vert="horz" wrap="square" lIns="182880" tIns="146304" rIns="182880" bIns="146304" rtlCol="0">
              <a:spAutoFit/>
            </a:bodyPr>
            <a:lstStyle>
              <a:lvl1pPr marL="342900" marR="0" indent="-3429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4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j-lt"/>
                  <a:ea typeface="+mn-ea"/>
                  <a:cs typeface="+mn-cs"/>
                </a:defRPr>
              </a:lvl1pPr>
              <a:lvl2pPr marL="584200" marR="0" indent="-2413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4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2pPr>
              <a:lvl3pPr marL="8001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20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3pPr>
              <a:lvl4pPr marL="10287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4pPr>
              <a:lvl5pPr marL="1257300" marR="0" indent="-228600" algn="l" defTabSz="932742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 typeface="Arial" pitchFamily="34" charset="0"/>
                <a:buChar char="•"/>
                <a:tabLst/>
                <a:defRPr sz="1800" kern="1200" spc="0" baseline="0">
                  <a:gradFill>
                    <a:gsLst>
                      <a:gs pos="125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defRPr>
              </a:lvl5pPr>
              <a:lvl6pPr marL="2565040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31412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97783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964155" indent="-233186" algn="l" defTabSz="932742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600"/>
                </a:spcBef>
                <a:buFont typeface="Arial" pitchFamily="34" charset="0"/>
                <a:buNone/>
              </a:pPr>
              <a:endParaRPr lang="en-US" sz="3200" dirty="0"/>
            </a:p>
          </p:txBody>
        </p:sp>
        <p:grpSp>
          <p:nvGrpSpPr>
            <p:cNvPr id="117" name="Group 4"/>
            <p:cNvGrpSpPr>
              <a:grpSpLocks noChangeAspect="1"/>
            </p:cNvGrpSpPr>
            <p:nvPr/>
          </p:nvGrpSpPr>
          <p:grpSpPr bwMode="auto">
            <a:xfrm>
              <a:off x="604005" y="4790219"/>
              <a:ext cx="555625" cy="555625"/>
              <a:chOff x="3741" y="2027"/>
              <a:chExt cx="350" cy="350"/>
            </a:xfrm>
          </p:grpSpPr>
          <p:sp>
            <p:nvSpPr>
              <p:cNvPr id="118" name="Freeform 5"/>
              <p:cNvSpPr>
                <a:spLocks noEditPoints="1"/>
              </p:cNvSpPr>
              <p:nvPr/>
            </p:nvSpPr>
            <p:spPr bwMode="auto">
              <a:xfrm>
                <a:off x="3741" y="2027"/>
                <a:ext cx="350" cy="350"/>
              </a:xfrm>
              <a:custGeom>
                <a:avLst/>
                <a:gdLst>
                  <a:gd name="T0" fmla="*/ 127 w 255"/>
                  <a:gd name="T1" fmla="*/ 255 h 255"/>
                  <a:gd name="T2" fmla="*/ 0 w 255"/>
                  <a:gd name="T3" fmla="*/ 127 h 255"/>
                  <a:gd name="T4" fmla="*/ 127 w 255"/>
                  <a:gd name="T5" fmla="*/ 0 h 255"/>
                  <a:gd name="T6" fmla="*/ 255 w 255"/>
                  <a:gd name="T7" fmla="*/ 127 h 255"/>
                  <a:gd name="T8" fmla="*/ 127 w 255"/>
                  <a:gd name="T9" fmla="*/ 255 h 255"/>
                  <a:gd name="T10" fmla="*/ 127 w 255"/>
                  <a:gd name="T11" fmla="*/ 8 h 255"/>
                  <a:gd name="T12" fmla="*/ 8 w 255"/>
                  <a:gd name="T13" fmla="*/ 127 h 255"/>
                  <a:gd name="T14" fmla="*/ 127 w 255"/>
                  <a:gd name="T15" fmla="*/ 247 h 255"/>
                  <a:gd name="T16" fmla="*/ 247 w 255"/>
                  <a:gd name="T17" fmla="*/ 127 h 255"/>
                  <a:gd name="T18" fmla="*/ 127 w 255"/>
                  <a:gd name="T19" fmla="*/ 8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5" h="255">
                    <a:moveTo>
                      <a:pt x="127" y="255"/>
                    </a:moveTo>
                    <a:cubicBezTo>
                      <a:pt x="57" y="255"/>
                      <a:pt x="0" y="197"/>
                      <a:pt x="0" y="127"/>
                    </a:cubicBezTo>
                    <a:cubicBezTo>
                      <a:pt x="0" y="57"/>
                      <a:pt x="57" y="0"/>
                      <a:pt x="127" y="0"/>
                    </a:cubicBezTo>
                    <a:cubicBezTo>
                      <a:pt x="197" y="0"/>
                      <a:pt x="255" y="57"/>
                      <a:pt x="255" y="127"/>
                    </a:cubicBezTo>
                    <a:cubicBezTo>
                      <a:pt x="255" y="197"/>
                      <a:pt x="197" y="255"/>
                      <a:pt x="127" y="255"/>
                    </a:cubicBezTo>
                    <a:close/>
                    <a:moveTo>
                      <a:pt x="127" y="8"/>
                    </a:moveTo>
                    <a:cubicBezTo>
                      <a:pt x="61" y="8"/>
                      <a:pt x="8" y="61"/>
                      <a:pt x="8" y="127"/>
                    </a:cubicBezTo>
                    <a:cubicBezTo>
                      <a:pt x="8" y="193"/>
                      <a:pt x="61" y="247"/>
                      <a:pt x="127" y="247"/>
                    </a:cubicBezTo>
                    <a:cubicBezTo>
                      <a:pt x="193" y="247"/>
                      <a:pt x="247" y="193"/>
                      <a:pt x="247" y="127"/>
                    </a:cubicBezTo>
                    <a:cubicBezTo>
                      <a:pt x="247" y="61"/>
                      <a:pt x="193" y="8"/>
                      <a:pt x="127" y="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6"/>
              <p:cNvSpPr>
                <a:spLocks/>
              </p:cNvSpPr>
              <p:nvPr/>
            </p:nvSpPr>
            <p:spPr bwMode="auto">
              <a:xfrm>
                <a:off x="3824" y="2135"/>
                <a:ext cx="192" cy="135"/>
              </a:xfrm>
              <a:custGeom>
                <a:avLst/>
                <a:gdLst>
                  <a:gd name="T0" fmla="*/ 66 w 192"/>
                  <a:gd name="T1" fmla="*/ 135 h 135"/>
                  <a:gd name="T2" fmla="*/ 0 w 192"/>
                  <a:gd name="T3" fmla="*/ 70 h 135"/>
                  <a:gd name="T4" fmla="*/ 9 w 192"/>
                  <a:gd name="T5" fmla="*/ 63 h 135"/>
                  <a:gd name="T6" fmla="*/ 66 w 192"/>
                  <a:gd name="T7" fmla="*/ 119 h 135"/>
                  <a:gd name="T8" fmla="*/ 184 w 192"/>
                  <a:gd name="T9" fmla="*/ 0 h 135"/>
                  <a:gd name="T10" fmla="*/ 192 w 192"/>
                  <a:gd name="T11" fmla="*/ 8 h 135"/>
                  <a:gd name="T12" fmla="*/ 66 w 192"/>
                  <a:gd name="T13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2" h="135">
                    <a:moveTo>
                      <a:pt x="66" y="135"/>
                    </a:moveTo>
                    <a:lnTo>
                      <a:pt x="0" y="70"/>
                    </a:lnTo>
                    <a:lnTo>
                      <a:pt x="9" y="63"/>
                    </a:lnTo>
                    <a:lnTo>
                      <a:pt x="66" y="119"/>
                    </a:lnTo>
                    <a:lnTo>
                      <a:pt x="184" y="0"/>
                    </a:lnTo>
                    <a:lnTo>
                      <a:pt x="192" y="8"/>
                    </a:lnTo>
                    <a:lnTo>
                      <a:pt x="66" y="13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635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C69B311-EECE-47C8-A504-4DA26702AE97}"/>
              </a:ext>
            </a:extLst>
          </p:cNvPr>
          <p:cNvGrpSpPr/>
          <p:nvPr/>
        </p:nvGrpSpPr>
        <p:grpSpPr>
          <a:xfrm>
            <a:off x="1036637" y="1135062"/>
            <a:ext cx="9982200" cy="5417967"/>
            <a:chOff x="1036637" y="1135062"/>
            <a:chExt cx="9982200" cy="54179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3FF3020-E794-4676-A609-49B42A649423}"/>
                </a:ext>
              </a:extLst>
            </p:cNvPr>
            <p:cNvSpPr/>
            <p:nvPr/>
          </p:nvSpPr>
          <p:spPr bwMode="auto">
            <a:xfrm>
              <a:off x="1036637" y="1135062"/>
              <a:ext cx="9982200" cy="5417967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F30F854-D8B7-44F6-9768-38F9FA958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0937" y="5562429"/>
              <a:ext cx="990600" cy="990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BBDA00E-62CB-4531-9D42-4AB39474B2D6}"/>
                </a:ext>
              </a:extLst>
            </p:cNvPr>
            <p:cNvSpPr txBox="1"/>
            <p:nvPr/>
          </p:nvSpPr>
          <p:spPr>
            <a:xfrm>
              <a:off x="2027966" y="5666618"/>
              <a:ext cx="2590800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Azure VM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75C01E-B30F-4299-AE00-3564B6D156B0}"/>
              </a:ext>
            </a:extLst>
          </p:cNvPr>
          <p:cNvGrpSpPr/>
          <p:nvPr/>
        </p:nvGrpSpPr>
        <p:grpSpPr>
          <a:xfrm>
            <a:off x="2109315" y="1899035"/>
            <a:ext cx="7840664" cy="3486109"/>
            <a:chOff x="2109315" y="1899035"/>
            <a:chExt cx="7840664" cy="348610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5D2FCC-535E-425C-B88A-AA60E77CA84E}"/>
                </a:ext>
              </a:extLst>
            </p:cNvPr>
            <p:cNvSpPr/>
            <p:nvPr/>
          </p:nvSpPr>
          <p:spPr bwMode="auto">
            <a:xfrm>
              <a:off x="2139479" y="1899035"/>
              <a:ext cx="7810500" cy="339591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32640D-6B9E-478C-9F3A-EC24BA817B53}"/>
                </a:ext>
              </a:extLst>
            </p:cNvPr>
            <p:cNvSpPr txBox="1"/>
            <p:nvPr/>
          </p:nvSpPr>
          <p:spPr>
            <a:xfrm>
              <a:off x="2109315" y="4757280"/>
              <a:ext cx="6394922" cy="627864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ACI Container Group </a:t>
              </a:r>
              <a:r>
                <a:rPr lang="en-US" sz="24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(hypervisor boundary)*</a:t>
              </a:r>
              <a:endPara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C8B3E8-0958-494A-B6BB-AA02A695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ACI model: technical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099D43-E8B6-4B54-A7D0-F94FF10550FC}"/>
              </a:ext>
            </a:extLst>
          </p:cNvPr>
          <p:cNvSpPr/>
          <p:nvPr/>
        </p:nvSpPr>
        <p:spPr bwMode="auto">
          <a:xfrm>
            <a:off x="2406179" y="2419571"/>
            <a:ext cx="2971800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myacr.azurecr.io/app:v1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03D162-EE72-4D5A-B89B-C3893F8341D7}"/>
              </a:ext>
            </a:extLst>
          </p:cNvPr>
          <p:cNvSpPr/>
          <p:nvPr/>
        </p:nvSpPr>
        <p:spPr bwMode="auto">
          <a:xfrm>
            <a:off x="6444779" y="2441571"/>
            <a:ext cx="2971800" cy="685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myacr.azurecr.io/sidecar:v1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9849D1-97FE-45FC-9496-5EE8630D94E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892079" y="3105371"/>
            <a:ext cx="0" cy="6858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E90A41-CC67-4ED2-BC41-2F34E9C7D94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7930679" y="3127371"/>
            <a:ext cx="0" cy="654308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26C80E-D40A-4BAB-9A25-57EEBC491050}"/>
              </a:ext>
            </a:extLst>
          </p:cNvPr>
          <p:cNvGrpSpPr/>
          <p:nvPr/>
        </p:nvGrpSpPr>
        <p:grpSpPr>
          <a:xfrm>
            <a:off x="2406179" y="3791171"/>
            <a:ext cx="2971800" cy="566984"/>
            <a:chOff x="2406179" y="3791171"/>
            <a:chExt cx="2971800" cy="5669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69425C-FF3B-4B41-920A-3D538D9A306A}"/>
                </a:ext>
              </a:extLst>
            </p:cNvPr>
            <p:cNvSpPr/>
            <p:nvPr/>
          </p:nvSpPr>
          <p:spPr bwMode="auto">
            <a:xfrm>
              <a:off x="2406179" y="3791171"/>
              <a:ext cx="2971800" cy="5629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acishare1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4340CA8-CCA2-4AC3-BE75-562F6FD2E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48795" y="3791171"/>
              <a:ext cx="566984" cy="566984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FDC79DF-CB40-4DD6-A4F2-52488EB84B3E}"/>
              </a:ext>
            </a:extLst>
          </p:cNvPr>
          <p:cNvGrpSpPr/>
          <p:nvPr/>
        </p:nvGrpSpPr>
        <p:grpSpPr>
          <a:xfrm>
            <a:off x="6444779" y="3779643"/>
            <a:ext cx="2971800" cy="568964"/>
            <a:chOff x="6444779" y="3779643"/>
            <a:chExt cx="2971800" cy="5689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FF1618-B691-4AE2-BC3C-BA67B49079E3}"/>
                </a:ext>
              </a:extLst>
            </p:cNvPr>
            <p:cNvSpPr/>
            <p:nvPr/>
          </p:nvSpPr>
          <p:spPr bwMode="auto">
            <a:xfrm>
              <a:off x="6444779" y="3781679"/>
              <a:ext cx="2971800" cy="5669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chemeClr val="tx1"/>
                  </a:solidFill>
                  <a:cs typeface="Segoe UI" pitchFamily="34" charset="0"/>
                </a:rPr>
                <a:t>acishare2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289B856B-59FF-4F83-B74F-EFD4EAA67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1255" y="3779643"/>
              <a:ext cx="566928" cy="566928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613D0-FE84-4EAC-B9C4-2C619ABB20B8}"/>
              </a:ext>
            </a:extLst>
          </p:cNvPr>
          <p:cNvGrpSpPr/>
          <p:nvPr/>
        </p:nvGrpSpPr>
        <p:grpSpPr>
          <a:xfrm>
            <a:off x="3777779" y="1903937"/>
            <a:ext cx="1752600" cy="515634"/>
            <a:chOff x="3777779" y="1903937"/>
            <a:chExt cx="1752600" cy="515634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8889F64-C8AB-467D-935F-EC6892581549}"/>
                </a:ext>
              </a:extLst>
            </p:cNvPr>
            <p:cNvCxnSpPr>
              <a:cxnSpLocks/>
              <a:stCxn id="4" idx="0"/>
              <a:endCxn id="28" idx="4"/>
            </p:cNvCxnSpPr>
            <p:nvPr/>
          </p:nvCxnSpPr>
          <p:spPr>
            <a:xfrm flipV="1">
              <a:off x="3892079" y="2229865"/>
              <a:ext cx="0" cy="18970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8BBCD81-D6EC-4167-A3C2-CA0608937008}"/>
                </a:ext>
              </a:extLst>
            </p:cNvPr>
            <p:cNvSpPr/>
            <p:nvPr/>
          </p:nvSpPr>
          <p:spPr bwMode="auto">
            <a:xfrm>
              <a:off x="3777779" y="2001265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876CD60-7725-4269-BC6D-36ACA75C48AC}"/>
                </a:ext>
              </a:extLst>
            </p:cNvPr>
            <p:cNvSpPr txBox="1"/>
            <p:nvPr/>
          </p:nvSpPr>
          <p:spPr>
            <a:xfrm>
              <a:off x="3892079" y="1903937"/>
              <a:ext cx="16383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Port 80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AAD7E7-7B1F-453F-8C9B-E5DEA5C8DCA5}"/>
              </a:ext>
            </a:extLst>
          </p:cNvPr>
          <p:cNvGrpSpPr/>
          <p:nvPr/>
        </p:nvGrpSpPr>
        <p:grpSpPr>
          <a:xfrm>
            <a:off x="7816379" y="1921035"/>
            <a:ext cx="1866899" cy="520536"/>
            <a:chOff x="7816379" y="1921035"/>
            <a:chExt cx="1866899" cy="52053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22950F-FC52-408C-9E97-EED06EF8EE0A}"/>
                </a:ext>
              </a:extLst>
            </p:cNvPr>
            <p:cNvCxnSpPr>
              <a:cxnSpLocks/>
              <a:stCxn id="5" idx="0"/>
              <a:endCxn id="26" idx="4"/>
            </p:cNvCxnSpPr>
            <p:nvPr/>
          </p:nvCxnSpPr>
          <p:spPr>
            <a:xfrm flipV="1">
              <a:off x="7930679" y="2251865"/>
              <a:ext cx="0" cy="189706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8A2B41B-E6B3-4292-9387-BC0846BBBA9A}"/>
                </a:ext>
              </a:extLst>
            </p:cNvPr>
            <p:cNvSpPr/>
            <p:nvPr/>
          </p:nvSpPr>
          <p:spPr bwMode="auto">
            <a:xfrm>
              <a:off x="7816379" y="2023265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886CE4-CEC9-4D56-9660-65A8EA989349}"/>
                </a:ext>
              </a:extLst>
            </p:cNvPr>
            <p:cNvSpPr txBox="1"/>
            <p:nvPr/>
          </p:nvSpPr>
          <p:spPr>
            <a:xfrm>
              <a:off x="8044978" y="1921035"/>
              <a:ext cx="1638300" cy="489365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Port 5000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4AAEF7-3A5A-4967-9F5F-15304B89625F}"/>
              </a:ext>
            </a:extLst>
          </p:cNvPr>
          <p:cNvGrpSpPr/>
          <p:nvPr/>
        </p:nvGrpSpPr>
        <p:grpSpPr>
          <a:xfrm>
            <a:off x="3777779" y="1146111"/>
            <a:ext cx="3657599" cy="855154"/>
            <a:chOff x="3777779" y="1146111"/>
            <a:chExt cx="3657599" cy="855154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438ECAD-3404-4F95-BE3C-66C1B6E15B46}"/>
                </a:ext>
              </a:extLst>
            </p:cNvPr>
            <p:cNvSpPr/>
            <p:nvPr/>
          </p:nvSpPr>
          <p:spPr bwMode="auto">
            <a:xfrm>
              <a:off x="3777779" y="1276571"/>
              <a:ext cx="228600" cy="22860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6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3E8A3E0-9B31-4E43-8A52-4196C5310F5D}"/>
                </a:ext>
              </a:extLst>
            </p:cNvPr>
            <p:cNvCxnSpPr>
              <a:cxnSpLocks/>
              <a:stCxn id="35" idx="4"/>
            </p:cNvCxnSpPr>
            <p:nvPr/>
          </p:nvCxnSpPr>
          <p:spPr>
            <a:xfrm>
              <a:off x="3892079" y="1505171"/>
              <a:ext cx="0" cy="496094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3D84FF6-6E52-466D-9E2A-6AD8A92290A9}"/>
                </a:ext>
              </a:extLst>
            </p:cNvPr>
            <p:cNvSpPr txBox="1"/>
            <p:nvPr/>
          </p:nvSpPr>
          <p:spPr>
            <a:xfrm>
              <a:off x="3892078" y="1146111"/>
              <a:ext cx="3543300" cy="760208"/>
            </a:xfrm>
            <a:prstGeom prst="rect">
              <a:avLst/>
            </a:prstGeom>
            <a:noFill/>
          </p:spPr>
          <p:txBody>
            <a:bodyPr wrap="squar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Public IP: 40.85.154.240</a:t>
              </a:r>
            </a:p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Ports exposed: 80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C1D8E59-A4BF-4BA5-AC2E-140B46941DC0}"/>
              </a:ext>
            </a:extLst>
          </p:cNvPr>
          <p:cNvSpPr txBox="1"/>
          <p:nvPr/>
        </p:nvSpPr>
        <p:spPr>
          <a:xfrm>
            <a:off x="7462880" y="6506391"/>
            <a:ext cx="3733800" cy="4616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* Multi-container groups for Windows coming soon</a:t>
            </a:r>
          </a:p>
        </p:txBody>
      </p:sp>
    </p:spTree>
    <p:extLst>
      <p:ext uri="{BB962C8B-B14F-4D97-AF65-F5344CB8AC3E}">
        <p14:creationId xmlns:p14="http://schemas.microsoft.com/office/powerpoint/2010/main" val="387731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ACI model: billing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797963"/>
          </a:xfrm>
        </p:spPr>
        <p:txBody>
          <a:bodyPr/>
          <a:lstStyle/>
          <a:p>
            <a:r>
              <a:rPr lang="en-US" dirty="0"/>
              <a:t>One-time charge for container creation: $0.0025</a:t>
            </a:r>
          </a:p>
          <a:p>
            <a:r>
              <a:rPr lang="en-US" dirty="0"/>
              <a:t>Per-second charge for CPU/memory requested:</a:t>
            </a:r>
          </a:p>
          <a:p>
            <a:pPr lvl="1"/>
            <a:r>
              <a:rPr lang="en-US" dirty="0"/>
              <a:t>1 vCPU core: $0.000013</a:t>
            </a:r>
          </a:p>
          <a:p>
            <a:pPr lvl="1"/>
            <a:r>
              <a:rPr lang="en-US" dirty="0"/>
              <a:t>1 GB memory: $0.000013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Single container with 1 CPU/1 GB running for one month: $62.21</a:t>
            </a:r>
          </a:p>
          <a:p>
            <a:pPr lvl="1"/>
            <a:r>
              <a:rPr lang="en-US" dirty="0"/>
              <a:t>100 containers with 2 CPU/3 GB running for one hour each: $22.75</a:t>
            </a:r>
          </a:p>
        </p:txBody>
      </p:sp>
    </p:spTree>
    <p:extLst>
      <p:ext uri="{BB962C8B-B14F-4D97-AF65-F5344CB8AC3E}">
        <p14:creationId xmlns:p14="http://schemas.microsoft.com/office/powerpoint/2010/main" val="6068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8E28FF-00A7-4640-824E-14959BB7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scenarios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46758-E772-42EB-8C1A-EADD175480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2511457"/>
          </a:xfrm>
        </p:spPr>
        <p:txBody>
          <a:bodyPr/>
          <a:lstStyle/>
          <a:p>
            <a:r>
              <a:rPr lang="en-US" dirty="0"/>
              <a:t>Task automation</a:t>
            </a:r>
          </a:p>
          <a:p>
            <a:r>
              <a:rPr lang="en-US" dirty="0"/>
              <a:t>CI/CD agents</a:t>
            </a:r>
          </a:p>
          <a:p>
            <a:r>
              <a:rPr lang="en-US" dirty="0"/>
              <a:t>Small-scale batch processing</a:t>
            </a:r>
          </a:p>
          <a:p>
            <a:r>
              <a:rPr lang="en-US" dirty="0"/>
              <a:t>Simple web apps</a:t>
            </a:r>
          </a:p>
        </p:txBody>
      </p:sp>
    </p:spTree>
    <p:extLst>
      <p:ext uri="{BB962C8B-B14F-4D97-AF65-F5344CB8AC3E}">
        <p14:creationId xmlns:p14="http://schemas.microsoft.com/office/powerpoint/2010/main" val="127219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AACE773-01F7-407E-AE2B-0363BE77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 if I need…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7D7D60-DA93-49D2-9A02-C12584E2AF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702" y="1211287"/>
            <a:ext cx="11888787" cy="3730252"/>
          </a:xfrm>
        </p:spPr>
        <p:txBody>
          <a:bodyPr/>
          <a:lstStyle/>
          <a:p>
            <a:r>
              <a:rPr lang="en-US" dirty="0"/>
              <a:t>Auto-scaling</a:t>
            </a:r>
          </a:p>
          <a:p>
            <a:r>
              <a:rPr lang="en-US" dirty="0"/>
              <a:t>Rolling upgrades</a:t>
            </a:r>
          </a:p>
          <a:p>
            <a:r>
              <a:rPr lang="en-US" dirty="0"/>
              <a:t>Service discovery</a:t>
            </a:r>
          </a:p>
          <a:p>
            <a:r>
              <a:rPr lang="en-US" dirty="0"/>
              <a:t>Integrated load balancing</a:t>
            </a:r>
          </a:p>
          <a:p>
            <a:r>
              <a:rPr lang="en-US" dirty="0"/>
              <a:t>Affinity/anti-affinity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8772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109_Microsoft_Light_Template">
  <a:themeElements>
    <a:clrScheme name="Microsoft_2017_Light">
      <a:dk1>
        <a:srgbClr val="353535"/>
      </a:dk1>
      <a:lt1>
        <a:srgbClr val="FFFFFF"/>
      </a:lt1>
      <a:dk2>
        <a:srgbClr val="D83B01"/>
      </a:dk2>
      <a:lt2>
        <a:srgbClr val="E6E6E6"/>
      </a:lt2>
      <a:accent1>
        <a:srgbClr val="D83B01"/>
      </a:accent1>
      <a:accent2>
        <a:srgbClr val="FF8C00"/>
      </a:accent2>
      <a:accent3>
        <a:srgbClr val="FFB900"/>
      </a:accent3>
      <a:accent4>
        <a:srgbClr val="0078D7"/>
      </a:accent4>
      <a:accent5>
        <a:srgbClr val="737373"/>
      </a:accent5>
      <a:accent6>
        <a:srgbClr val="D2D2D2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42DFBAD3-C25F-4FC8-963A-1F73730D7E5C}"/>
    </a:ext>
  </a:extLst>
</a:theme>
</file>

<file path=ppt/theme/theme2.xml><?xml version="1.0" encoding="utf-8"?>
<a:theme xmlns:a="http://schemas.openxmlformats.org/drawingml/2006/main" name="5-50109_Microsoft_Dark_Template">
  <a:themeElements>
    <a:clrScheme name="Microsoft 2017 Dark">
      <a:dk1>
        <a:srgbClr val="353535"/>
      </a:dk1>
      <a:lt1>
        <a:srgbClr val="FFFFFF"/>
      </a:lt1>
      <a:dk2>
        <a:srgbClr val="D83B01"/>
      </a:dk2>
      <a:lt2>
        <a:srgbClr val="CDF4FF"/>
      </a:lt2>
      <a:accent1>
        <a:srgbClr val="D83B01"/>
      </a:accent1>
      <a:accent2>
        <a:srgbClr val="FF8C00"/>
      </a:accent2>
      <a:accent3>
        <a:srgbClr val="FFB900"/>
      </a:accent3>
      <a:accent4>
        <a:srgbClr val="00BCF2"/>
      </a:accent4>
      <a:accent5>
        <a:srgbClr val="D2D2D2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7_16x9_Template.potx" id="{2A99AE01-A11F-4F2C-9BCC-4E42F4CE769C}" vid="{7C638A3A-D771-4183-8214-2AFBE384714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ssion_x0020_Code xmlns="04e01bb1-6d80-42e9-ae53-416b1e8aa845" xsi:nil="true"/>
    <LikesCount xmlns="http://schemas.microsoft.com/sharepoint/v3" xsi:nil="true"/>
    <_x0062_bc8 xmlns="e889e55c-35cf-43c7-aaf4-cf2500919dd8">
      <UserInfo>
        <DisplayName/>
        <AccountId xsi:nil="true"/>
        <AccountType/>
      </UserInfo>
    </_x0062_bc8>
    <External_x0020_Speaker xmlns="04e01bb1-6d80-42e9-ae53-416b1e8aa845" xsi:nil="true"/>
    <fb4e50409e3b4517bb965b3c7125e153 xmlns="04e01bb1-6d80-42e9-ae53-416b1e8aa845">
      <Terms xmlns="http://schemas.microsoft.com/office/infopath/2007/PartnerControls"/>
    </fb4e50409e3b4517bb965b3c7125e153>
    <MS_x0020_Content_x0020_Owner xmlns="04e01bb1-6d80-42e9-ae53-416b1e8aa845">
      <UserInfo>
        <DisplayName/>
        <AccountId xsi:nil="true"/>
        <AccountType/>
      </UserInfo>
    </MS_x0020_Content_x0020_Owner>
    <l61c8586195b4657a1f710a539f9bc3a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Orange County Convention Center</TermName>
          <TermId xmlns="http://schemas.microsoft.com/office/infopath/2007/PartnerControls">bd993e89-aa48-4695-84e0-3b53e88b1a79</TermId>
        </TermInfo>
      </Terms>
    </l61c8586195b4657a1f710a539f9bc3a>
    <a645af38eebb4a1ea4744f163c56ea26 xmlns="04e01bb1-6d80-42e9-ae53-416b1e8aa845">
      <Terms xmlns="http://schemas.microsoft.com/office/infopath/2007/PartnerControls"/>
    </a645af38eebb4a1ea4744f163c56ea26>
    <g60601ae6c3e4c409eb6a70077dda16d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Orlando</TermName>
          <TermId xmlns="http://schemas.microsoft.com/office/infopath/2007/PartnerControls">8cc4ed56-1866-4501-a22c-89aafde6f59b</TermId>
        </TermInfo>
      </Terms>
    </g60601ae6c3e4c409eb6a70077dda16d>
    <e6bd9c8ce3ed4fe68161c78952f36fbc xmlns="04e01bb1-6d80-42e9-ae53-416b1e8aa845">
      <Terms xmlns="http://schemas.microsoft.com/office/infopath/2007/PartnerControls"/>
    </e6bd9c8ce3ed4fe68161c78952f36fbc>
    <MS_x0020_Speaker xmlns="04e01bb1-6d80-42e9-ae53-416b1e8aa845">
      <UserInfo>
        <DisplayName/>
        <AccountId xsi:nil="true"/>
        <AccountType/>
      </UserInfo>
    </MS_x0020_Speaker>
    <Presentation_x0020_Date xmlns="04e01bb1-6d80-42e9-ae53-416b1e8aa845" xsi:nil="true"/>
    <Event_x0020_Start_x0020_Date xmlns="04e01bb1-6d80-42e9-ae53-416b1e8aa845">2017-09-25T00:00:00+00:00</Event_x0020_Start_x0020_Date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2017</TermName>
          <TermId xmlns="http://schemas.microsoft.com/office/infopath/2007/PartnerControls">00000000-0000-0000-0000-000000000000</TermId>
        </TermInfo>
      </Terms>
    </TaxKeywordTaxHTField>
    <e349cd3f156b4e7d8653c9cd4f2d8fb4 xmlns="04e01bb1-6d80-42e9-ae53-416b1e8aa84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e349cd3f156b4e7d8653c9cd4f2d8fb4>
    <TaxCatchAll xmlns="230e9df3-be65-4c73-a93b-d1236ebd677e">
      <Value>55</Value>
      <Value>54</Value>
      <Value>53</Value>
      <Value>16</Value>
    </TaxCatchAll>
    <Event_x0020_End_x0020_Date xmlns="04e01bb1-6d80-42e9-ae53-416b1e8aa845">2017-09-29T00:00:00+00:00</Event_x0020_End_x0020_Date>
    <c2f1b796fca04ddbb48af271e99c8750 xmlns="04e01bb1-6d80-42e9-ae53-416b1e8aa845">
      <Terms xmlns="http://schemas.microsoft.com/office/infopath/2007/PartnerControls"/>
    </c2f1b796fca04ddbb48af271e99c8750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A584695755FE764EB25B07353E74077C00D779C3CEF1177A4F8B41F96DF87A1F66" ma:contentTypeVersion="27" ma:contentTypeDescription="" ma:contentTypeScope="" ma:versionID="8641f81e7643323f4894ad5cfb9fb0f3">
  <xsd:schema xmlns:xsd="http://www.w3.org/2001/XMLSchema" xmlns:xs="http://www.w3.org/2001/XMLSchema" xmlns:p="http://schemas.microsoft.com/office/2006/metadata/properties" xmlns:ns1="http://schemas.microsoft.com/sharepoint/v3" xmlns:ns2="04e01bb1-6d80-42e9-ae53-416b1e8aa845" xmlns:ns3="230e9df3-be65-4c73-a93b-d1236ebd677e" xmlns:ns5="e889e55c-35cf-43c7-aaf4-cf2500919dd8" targetNamespace="http://schemas.microsoft.com/office/2006/metadata/properties" ma:root="true" ma:fieldsID="cfa393de6d5a52634dd4113eb929c878" ns1:_="" ns2:_="" ns3:_="" ns5:_="">
    <xsd:import namespace="http://schemas.microsoft.com/sharepoint/v3"/>
    <xsd:import namespace="04e01bb1-6d80-42e9-ae53-416b1e8aa845"/>
    <xsd:import namespace="230e9df3-be65-4c73-a93b-d1236ebd677e"/>
    <xsd:import namespace="e889e55c-35cf-43c7-aaf4-cf2500919dd8"/>
    <xsd:element name="properties">
      <xsd:complexType>
        <xsd:sequence>
          <xsd:element name="documentManagement">
            <xsd:complexType>
              <xsd:all>
                <xsd:element ref="ns2:e349cd3f156b4e7d8653c9cd4f2d8fb4" minOccurs="0"/>
                <xsd:element ref="ns3:TaxCatchAll" minOccurs="0"/>
                <xsd:element ref="ns3:TaxCatchAllLabel" minOccurs="0"/>
                <xsd:element ref="ns2:g60601ae6c3e4c409eb6a70077dda16d" minOccurs="0"/>
                <xsd:element ref="ns2:l61c8586195b4657a1f710a539f9bc3a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e6bd9c8ce3ed4fe68161c78952f36fbc" minOccurs="0"/>
                <xsd:element ref="ns2:c2f1b796fca04ddbb48af271e99c8750" minOccurs="0"/>
                <xsd:element ref="ns2:Session_x0020_Code" minOccurs="0"/>
                <xsd:element ref="ns2:MS_x0020_Content_x0020_Owner" minOccurs="0"/>
                <xsd:element ref="ns2:a645af38eebb4a1ea4744f163c56ea26" minOccurs="0"/>
                <xsd:element ref="ns2:fb4e50409e3b4517bb965b3c7125e153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2:SharedWithUsers" minOccurs="0"/>
                <xsd:element ref="ns2:SharedWithDetails" minOccurs="0"/>
                <xsd:element ref="ns5:_x0062_bc8" minOccurs="0"/>
                <xsd:element ref="ns2:LastSharedByUser" minOccurs="0"/>
                <xsd:element ref="ns2:LastSharedByTime" minOccurs="0"/>
                <xsd:element ref="ns5:MediaServiceMetadata" minOccurs="0"/>
                <xsd:element ref="ns5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e01bb1-6d80-42e9-ae53-416b1e8aa845" elementFormDefault="qualified">
    <xsd:import namespace="http://schemas.microsoft.com/office/2006/documentManagement/types"/>
    <xsd:import namespace="http://schemas.microsoft.com/office/infopath/2007/PartnerControls"/>
    <xsd:element name="e349cd3f156b4e7d8653c9cd4f2d8fb4" ma:index="8" nillable="true" ma:taxonomy="true" ma:internalName="e349cd3f156b4e7d8653c9cd4f2d8fb4" ma:taxonomyFieldName="Event_x0020_Name" ma:displayName="Event Name" ma:default="" ma:fieldId="{e349cd3f-156b-4e7d-8653-c9cd4f2d8fb4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g60601ae6c3e4c409eb6a70077dda16d" ma:index="12" nillable="true" ma:taxonomy="true" ma:internalName="g60601ae6c3e4c409eb6a70077dda16d" ma:taxonomyFieldName="Event_x0020_Location" ma:displayName="Event Location" ma:default="" ma:fieldId="{060601ae-6c3e-4c40-9eb6-a70077dda16d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61c8586195b4657a1f710a539f9bc3a" ma:index="14" nillable="true" ma:taxonomy="true" ma:internalName="l61c8586195b4657a1f710a539f9bc3a" ma:taxonomyFieldName="Event_x0020_Venue" ma:displayName="Event Venue" ma:default="" ma:fieldId="{561c8586-195b-4657-a1f7-10a539f9bc3a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e6bd9c8ce3ed4fe68161c78952f36fbc" ma:index="21" nillable="true" ma:taxonomy="true" ma:internalName="e6bd9c8ce3ed4fe68161c78952f36fbc" ma:taxonomyFieldName="Product" ma:displayName="Product" ma:default="" ma:fieldId="{e6bd9c8c-e3ed-4fe6-8161-c78952f36fbc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2f1b796fca04ddbb48af271e99c8750" ma:index="23" nillable="true" ma:taxonomy="true" ma:internalName="c2f1b796fca04ddbb48af271e99c8750" ma:taxonomyFieldName="Campaign" ma:displayName="Campaign" ma:default="" ma:fieldId="{c2f1b796-fca0-4ddb-b48a-f271e99c8750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645af38eebb4a1ea4744f163c56ea26" ma:index="27" nillable="true" ma:taxonomy="true" ma:internalName="a645af38eebb4a1ea4744f163c56ea26" ma:taxonomyFieldName="Track" ma:displayName="Track" ma:default="" ma:fieldId="{a645af38-eebb-4a1e-a474-4f163c56ea26}" ma:sspId="e385fb40-52d4-4fae-9c5b-3e8ff8a5878e" ma:termSetId="c41d04fa-0c93-454c-bbda-19a0dbc9ce57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b4e50409e3b4517bb965b3c7125e153" ma:index="29" nillable="true" ma:taxonomy="true" ma:internalName="fb4e50409e3b4517bb965b3c7125e153" ma:taxonomyFieldName="Audience1" ma:displayName="Audience" ma:default="" ma:fieldId="{fb4e5040-9e3b-4517-bb96-5b3c7125e153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7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4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4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8508df36-a784-4474-b4a6-3a99ee8c8b37}" ma:internalName="TaxCatchAll" ma:showField="CatchAllData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8508df36-a784-4474-b4a6-3a99ee8c8b37}" ma:internalName="TaxCatchAllLabel" ma:readOnly="true" ma:showField="CatchAllDataLabel" ma:web="04e01bb1-6d80-42e9-ae53-416b1e8aa8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9e55c-35cf-43c7-aaf4-cf2500919dd8" elementFormDefault="qualified">
    <xsd:import namespace="http://schemas.microsoft.com/office/2006/documentManagement/types"/>
    <xsd:import namespace="http://schemas.microsoft.com/office/infopath/2007/PartnerControls"/>
    <xsd:element name="_x0062_bc8" ma:index="39" nillable="true" ma:displayName="Person or Group" ma:list="UserInfo" ma:internalName="_x0062_bc8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Metadata" ma:index="4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43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230e9df3-be65-4c73-a93b-d1236ebd677e"/>
    <ds:schemaRef ds:uri="http://purl.org/dc/terms/"/>
    <ds:schemaRef ds:uri="http://schemas.microsoft.com/office/2006/documentManagement/types"/>
    <ds:schemaRef ds:uri="http://schemas.microsoft.com/office/2006/metadata/properties"/>
    <ds:schemaRef ds:uri="04e01bb1-6d80-42e9-ae53-416b1e8aa845"/>
    <ds:schemaRef ds:uri="http://schemas.microsoft.com/office/infopath/2007/PartnerControls"/>
    <ds:schemaRef ds:uri="e889e55c-35cf-43c7-aaf4-cf2500919dd8"/>
    <ds:schemaRef ds:uri="http://purl.org/dc/elements/1.1/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32F11E6-5A70-45F1-A1F4-684775A686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4e01bb1-6d80-42e9-ae53-416b1e8aa845"/>
    <ds:schemaRef ds:uri="230e9df3-be65-4c73-a93b-d1236ebd677e"/>
    <ds:schemaRef ds:uri="e889e55c-35cf-43c7-aaf4-cf2500919d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Microsoft_2017_16x9_Template</Template>
  <TotalTime>3637</TotalTime>
  <Words>584</Words>
  <Application>Microsoft Office PowerPoint</Application>
  <PresentationFormat>Custom</PresentationFormat>
  <Paragraphs>103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Consolas</vt:lpstr>
      <vt:lpstr>Segoe UI</vt:lpstr>
      <vt:lpstr>Segoe UI Light</vt:lpstr>
      <vt:lpstr>Segoe UI Semilight</vt:lpstr>
      <vt:lpstr>Wingdings</vt:lpstr>
      <vt:lpstr>5-50109_Microsoft_Light_Template</vt:lpstr>
      <vt:lpstr>5-50109_Microsoft_Dark_Template</vt:lpstr>
      <vt:lpstr>Azure Container Instances</vt:lpstr>
      <vt:lpstr>What is  Azure Container Instances?</vt:lpstr>
      <vt:lpstr>Containers as a  core Azure resource.</vt:lpstr>
      <vt:lpstr>Why does that matter?</vt:lpstr>
      <vt:lpstr>Azure Container Instances Benefits</vt:lpstr>
      <vt:lpstr>The ACI model: technical</vt:lpstr>
      <vt:lpstr>The ACI model: billing</vt:lpstr>
      <vt:lpstr>Common scenarios</vt:lpstr>
      <vt:lpstr>But what if I need…</vt:lpstr>
      <vt:lpstr>Then what you need is an orchestrator.</vt:lpstr>
      <vt:lpstr>But I also want…</vt:lpstr>
      <vt:lpstr>Can you summarize all these container options for me?</vt:lpstr>
      <vt:lpstr>Sure thing.</vt:lpstr>
      <vt:lpstr>ACI: What you can do today</vt:lpstr>
      <vt:lpstr>Roadmap</vt:lpstr>
      <vt:lpstr>Resources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Container Instances - Ignite 2017</dc:title>
  <dc:subject>&lt;Speech title here&gt;</dc:subject>
  <dc:creator>Sean McKenna</dc:creator>
  <cp:keywords>Microsoft Ignite 2017</cp:keywords>
  <dc:description>Template: Mitchell Derrey, Silver Fox Productions_x000d_
Formatting: _x000d_
Audience Type:</dc:description>
  <cp:lastModifiedBy>Ritesh Modi</cp:lastModifiedBy>
  <cp:revision>37</cp:revision>
  <dcterms:created xsi:type="dcterms:W3CDTF">2017-08-13T17:06:14Z</dcterms:created>
  <dcterms:modified xsi:type="dcterms:W3CDTF">2018-02-25T18:00:22Z</dcterms:modified>
  <cp:category>Microsoft Ignite 2017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0x010100A584695755FE764EB25B07353E74077C00D779C3CEF1177A4F8B41F96DF87A1F66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55;#Orange County Convention Center|bd993e89-aa48-4695-84e0-3b53e88b1a79</vt:lpwstr>
  </property>
  <property fmtid="{D5CDD505-2E9C-101B-9397-08002B2CF9AE}" pid="7" name="Track">
    <vt:lpwstr/>
  </property>
  <property fmtid="{D5CDD505-2E9C-101B-9397-08002B2CF9AE}" pid="8" name="Event Location">
    <vt:lpwstr>54;#Orlando|8cc4ed56-1866-4501-a22c-89aafde6f59b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53;#Microsoft Ignite 2017|21d30605-03f6-4b08-a63a-5a553eb19f84</vt:lpwstr>
  </property>
  <property fmtid="{D5CDD505-2E9C-101B-9397-08002B2CF9AE}" pid="12" name="Audience1">
    <vt:lpwstr/>
  </property>
  <property fmtid="{D5CDD505-2E9C-101B-9397-08002B2CF9AE}" pid="13" name="Event Name">
    <vt:lpwstr>16;#Microsoft Ignite|9323c522-fe4b-4922-816b-10a1920d7afb</vt:lpwstr>
  </property>
</Properties>
</file>