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3"/>
  </p:notesMasterIdLst>
  <p:sldIdLst>
    <p:sldId id="265" r:id="rId2"/>
    <p:sldId id="261" r:id="rId3"/>
    <p:sldId id="262" r:id="rId4"/>
    <p:sldId id="263" r:id="rId5"/>
    <p:sldId id="274" r:id="rId6"/>
    <p:sldId id="275" r:id="rId7"/>
    <p:sldId id="276" r:id="rId8"/>
    <p:sldId id="266" r:id="rId9"/>
    <p:sldId id="267" r:id="rId10"/>
    <p:sldId id="268" r:id="rId11"/>
    <p:sldId id="286" r:id="rId12"/>
    <p:sldId id="287" r:id="rId13"/>
    <p:sldId id="288" r:id="rId14"/>
    <p:sldId id="284" r:id="rId15"/>
    <p:sldId id="285" r:id="rId16"/>
    <p:sldId id="279" r:id="rId17"/>
    <p:sldId id="280" r:id="rId18"/>
    <p:sldId id="282" r:id="rId19"/>
    <p:sldId id="283"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5" autoAdjust="0"/>
    <p:restoredTop sz="81228" autoAdjust="0"/>
  </p:normalViewPr>
  <p:slideViewPr>
    <p:cSldViewPr snapToGrid="0">
      <p:cViewPr varScale="1">
        <p:scale>
          <a:sx n="80" d="100"/>
          <a:sy n="80" d="100"/>
        </p:scale>
        <p:origin x="1397" y="37"/>
      </p:cViewPr>
      <p:guideLst/>
    </p:cSldViewPr>
  </p:slideViewPr>
  <p:notesTextViewPr>
    <p:cViewPr>
      <p:scale>
        <a:sx n="1" d="1"/>
        <a:sy n="1" d="1"/>
      </p:scale>
      <p:origin x="0" y="0"/>
    </p:cViewPr>
  </p:notesTextViewPr>
  <p:notesViewPr>
    <p:cSldViewPr snapToGrid="0">
      <p:cViewPr varScale="1">
        <p:scale>
          <a:sx n="77" d="100"/>
          <a:sy n="77" d="100"/>
        </p:scale>
        <p:origin x="262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41C4A-0B4A-4D3A-A682-059405462DB6}" type="datetimeFigureOut">
              <a:rPr lang="en-US" smtClean="0"/>
              <a:t>2/25/2018</a:t>
            </a:fld>
            <a:endParaRPr lang="en-US"/>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39496-1E30-45E3-BA64-158B3AD4F5A7}" type="slidenum">
              <a:rPr lang="en-US" smtClean="0"/>
              <a:t>‹#›</a:t>
            </a:fld>
            <a:endParaRPr lang="en-US"/>
          </a:p>
        </p:txBody>
      </p:sp>
    </p:spTree>
    <p:extLst>
      <p:ext uri="{BB962C8B-B14F-4D97-AF65-F5344CB8AC3E}">
        <p14:creationId xmlns:p14="http://schemas.microsoft.com/office/powerpoint/2010/main" val="2663711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13935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2/25/2018 1:24 PM</a:t>
            </a:fld>
            <a:endParaRPr lang="en-US" dirty="0">
              <a:solidFill>
                <a:prstClr val="black"/>
              </a:solidFill>
            </a:endParaRPr>
          </a:p>
        </p:txBody>
      </p:sp>
    </p:spTree>
    <p:extLst>
      <p:ext uri="{BB962C8B-B14F-4D97-AF65-F5344CB8AC3E}">
        <p14:creationId xmlns:p14="http://schemas.microsoft.com/office/powerpoint/2010/main" val="2774337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2/25/2018 1:24 PM</a:t>
            </a:fld>
            <a:endParaRPr lang="en-US" dirty="0">
              <a:solidFill>
                <a:prstClr val="black"/>
              </a:solidFill>
            </a:endParaRPr>
          </a:p>
        </p:txBody>
      </p:sp>
    </p:spTree>
    <p:extLst>
      <p:ext uri="{BB962C8B-B14F-4D97-AF65-F5344CB8AC3E}">
        <p14:creationId xmlns:p14="http://schemas.microsoft.com/office/powerpoint/2010/main" val="4024416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5FA3FBB-137E-4454-82BB-D76BC6A86BD4}" type="datetime1">
              <a:rPr lang="en-US" smtClean="0"/>
              <a:t>2/25/2018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431444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82170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30000"/>
              </a:lnSpc>
              <a:buNone/>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1778456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TechReady 18</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15F7059-E96E-415F-B6DD-99518044F6D4}"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2/25/2018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54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rgbClr val="FFFFFF"/>
                </a:solidFill>
                <a:latin typeface="Segoe UI Light" pitchFamily="34" charset="0"/>
                <a:ea typeface="+mn-ea"/>
                <a:cs typeface="+mn-cs"/>
              </a:rPr>
              <a:t>Services become complex with many moving parts</a:t>
            </a:r>
          </a:p>
          <a:p>
            <a:endParaRPr lang="en-US" dirty="0"/>
          </a:p>
        </p:txBody>
      </p:sp>
      <p:sp>
        <p:nvSpPr>
          <p:cNvPr id="4" name="Header Placeholder 3"/>
          <p:cNvSpPr>
            <a:spLocks noGrp="1"/>
          </p:cNvSpPr>
          <p:nvPr>
            <p:ph type="hdr" sz="quarter" idx="10"/>
          </p:nvPr>
        </p:nvSpPr>
        <p:spPr/>
        <p:txBody>
          <a:bodyPr/>
          <a:lstStyle/>
          <a:p>
            <a:r>
              <a:rPr lang="en-US"/>
              <a:t>TechReady 18</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99806D0-A0F1-4A23-8394-5CA6558BC93B}" type="datetime1">
              <a:rPr lang="en-US" smtClean="0"/>
              <a:t>2/25/2018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50070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542624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2/25/2018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146518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2/25/2018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6970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2/25/2018 1:24 PM</a:t>
            </a:fld>
            <a:endParaRPr lang="en-US" dirty="0">
              <a:solidFill>
                <a:prstClr val="black"/>
              </a:solidFill>
            </a:endParaRPr>
          </a:p>
        </p:txBody>
      </p:sp>
    </p:spTree>
    <p:extLst>
      <p:ext uri="{BB962C8B-B14F-4D97-AF65-F5344CB8AC3E}">
        <p14:creationId xmlns:p14="http://schemas.microsoft.com/office/powerpoint/2010/main" val="3229277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2/25/2018 1:24 PM</a:t>
            </a:fld>
            <a:endParaRPr lang="en-US" dirty="0">
              <a:solidFill>
                <a:prstClr val="black"/>
              </a:solidFill>
            </a:endParaRPr>
          </a:p>
        </p:txBody>
      </p:sp>
    </p:spTree>
    <p:extLst>
      <p:ext uri="{BB962C8B-B14F-4D97-AF65-F5344CB8AC3E}">
        <p14:creationId xmlns:p14="http://schemas.microsoft.com/office/powerpoint/2010/main" val="1192910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Header Placeholder 3"/>
          <p:cNvSpPr>
            <a:spLocks noGrp="1"/>
          </p:cNvSpPr>
          <p:nvPr>
            <p:ph type="hdr" sz="quarter" idx="10"/>
          </p:nvPr>
        </p:nvSpPr>
        <p:spPr/>
        <p:txBody>
          <a:bodyPr/>
          <a:lstStyle/>
          <a:p>
            <a:r>
              <a:rPr lang="en-US">
                <a:solidFill>
                  <a:prstClr val="black"/>
                </a:solidFill>
              </a:rPr>
              <a:t>Build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4CA44EA-52C7-466C-AD7D-B772251CF555}" type="datetime8">
              <a:rPr lang="en-US" smtClean="0">
                <a:solidFill>
                  <a:prstClr val="black"/>
                </a:solidFill>
              </a:rPr>
              <a:pPr/>
              <a:t>2/25/2018 1:24 PM</a:t>
            </a:fld>
            <a:endParaRPr lang="en-US" dirty="0">
              <a:solidFill>
                <a:prstClr val="black"/>
              </a:solidFill>
            </a:endParaRPr>
          </a:p>
        </p:txBody>
      </p:sp>
    </p:spTree>
    <p:extLst>
      <p:ext uri="{BB962C8B-B14F-4D97-AF65-F5344CB8AC3E}">
        <p14:creationId xmlns:p14="http://schemas.microsoft.com/office/powerpoint/2010/main" val="117888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239"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5"/>
          <p:cNvSpPr>
            <a:spLocks noGrp="1"/>
          </p:cNvSpPr>
          <p:nvPr>
            <p:ph type="body" sz="quarter" idx="13" hasCustomPrompt="1"/>
          </p:nvPr>
        </p:nvSpPr>
        <p:spPr>
          <a:xfrm>
            <a:off x="269239" y="470411"/>
            <a:ext cx="3047874" cy="452654"/>
          </a:xfrm>
        </p:spPr>
        <p:txBody>
          <a:bodyPr/>
          <a:lstStyle>
            <a:lvl1pPr marL="0" indent="0">
              <a:buNone/>
              <a:defRPr sz="1961"/>
            </a:lvl1pPr>
          </a:lstStyle>
          <a:p>
            <a:pPr lvl="0"/>
            <a:r>
              <a:rPr lang="en-US" dirty="0"/>
              <a:t>Session Code Here</a:t>
            </a:r>
          </a:p>
        </p:txBody>
      </p:sp>
    </p:spTree>
    <p:extLst>
      <p:ext uri="{BB962C8B-B14F-4D97-AF65-F5344CB8AC3E}">
        <p14:creationId xmlns:p14="http://schemas.microsoft.com/office/powerpoint/2010/main" val="847390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338855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737127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207765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33841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00953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273335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64302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4732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888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97214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27298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466194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6654747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t>Click to edit Master title style</a:t>
            </a:r>
          </a:p>
        </p:txBody>
      </p:sp>
      <p:sp>
        <p:nvSpPr>
          <p:cNvPr id="6" name="Text Placeholder 5"/>
          <p:cNvSpPr>
            <a:spLocks noGrp="1"/>
          </p:cNvSpPr>
          <p:nvPr>
            <p:ph type="body" sz="quarter" idx="10" hasCustomPrompt="1"/>
          </p:nvPr>
        </p:nvSpPr>
        <p:spPr>
          <a:xfrm>
            <a:off x="6638426" y="5517221"/>
            <a:ext cx="5013325" cy="1388138"/>
          </a:xfrm>
        </p:spPr>
        <p:txBody>
          <a:bodyPr/>
          <a:lstStyle>
            <a:lvl1pPr>
              <a:defRPr/>
            </a:lvl1pPr>
          </a:lstStyle>
          <a:p>
            <a:pPr lvl="0"/>
            <a:r>
              <a:rPr lang="en-US" dirty="0"/>
              <a:t>Presenter Name</a:t>
            </a:r>
          </a:p>
          <a:p>
            <a:pPr lvl="0"/>
            <a:r>
              <a:rPr lang="en-US" dirty="0"/>
              <a:t>Title/role</a:t>
            </a:r>
          </a:p>
        </p:txBody>
      </p:sp>
    </p:spTree>
    <p:extLst>
      <p:ext uri="{BB962C8B-B14F-4D97-AF65-F5344CB8AC3E}">
        <p14:creationId xmlns:p14="http://schemas.microsoft.com/office/powerpoint/2010/main" val="1449350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6" y="1122363"/>
            <a:ext cx="11034445" cy="2387600"/>
          </a:xfrm>
        </p:spPr>
        <p:txBody>
          <a:bodyPr anchor="b"/>
          <a:lstStyle>
            <a:lvl1pPr algn="l">
              <a:defRPr sz="5998"/>
            </a:lvl1pPr>
          </a:lstStyle>
          <a:p>
            <a:r>
              <a:rPr lang="en-US" dirty="0"/>
              <a:t>Click to edit Master title style</a:t>
            </a:r>
          </a:p>
        </p:txBody>
      </p:sp>
      <p:sp>
        <p:nvSpPr>
          <p:cNvPr id="3" name="Subtitle 2"/>
          <p:cNvSpPr>
            <a:spLocks noGrp="1"/>
          </p:cNvSpPr>
          <p:nvPr>
            <p:ph type="subTitle" idx="1"/>
          </p:nvPr>
        </p:nvSpPr>
        <p:spPr>
          <a:xfrm>
            <a:off x="606176" y="3602038"/>
            <a:ext cx="11034445" cy="1655762"/>
          </a:xfrm>
        </p:spPr>
        <p:txBody>
          <a:bodyPr>
            <a:normAutofit/>
          </a:bodyPr>
          <a:lstStyle>
            <a:lvl1pPr marL="0" indent="0" algn="l">
              <a:buNone/>
              <a:defRPr sz="36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dirty="0"/>
              <a:t>Click to edit Master subtitle style</a:t>
            </a:r>
          </a:p>
        </p:txBody>
      </p:sp>
    </p:spTree>
    <p:extLst>
      <p:ext uri="{BB962C8B-B14F-4D97-AF65-F5344CB8AC3E}">
        <p14:creationId xmlns:p14="http://schemas.microsoft.com/office/powerpoint/2010/main" val="7452832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8"/>
            <a:ext cx="10768803" cy="20520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2"/>
          <p:cNvSpPr>
            <a:spLocks noGrp="1"/>
          </p:cNvSpPr>
          <p:nvPr>
            <p:ph type="body" sz="quarter" idx="13" hasCustomPrompt="1"/>
          </p:nvPr>
        </p:nvSpPr>
        <p:spPr>
          <a:xfrm>
            <a:off x="609602" y="948515"/>
            <a:ext cx="10985611" cy="3048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1" y="249238"/>
            <a:ext cx="11034500" cy="609398"/>
          </a:xfrm>
        </p:spPr>
        <p:txBody>
          <a:bodyPr lIns="0" anchor="t" anchorCtr="0"/>
          <a:lstStyle>
            <a:lvl1pPr algn="l">
              <a:defRPr b="1"/>
            </a:lvl1pPr>
          </a:lstStyle>
          <a:p>
            <a:r>
              <a:rPr lang="en-US" dirty="0"/>
              <a:t>Click to edit Master title style</a:t>
            </a:r>
          </a:p>
        </p:txBody>
      </p:sp>
      <p:sp>
        <p:nvSpPr>
          <p:cNvPr id="11" name="Date Placeholder 10"/>
          <p:cNvSpPr>
            <a:spLocks noGrp="1"/>
          </p:cNvSpPr>
          <p:nvPr>
            <p:ph type="dt" sz="half" idx="19"/>
          </p:nvPr>
        </p:nvSpPr>
        <p:spPr>
          <a:xfrm>
            <a:off x="1207105" y="6324600"/>
            <a:ext cx="1221428" cy="152400"/>
          </a:xfrm>
          <a:prstGeom prst="rect">
            <a:avLst/>
          </a:prstGeom>
        </p:spPr>
        <p:txBody>
          <a:bodyPr/>
          <a:lstStyle/>
          <a:p>
            <a:pPr defTabSz="914367"/>
            <a:endParaRPr lang="en-US" sz="1765" dirty="0">
              <a:solidFill>
                <a:srgbClr val="FFFFFF"/>
              </a:solidFill>
            </a:endParaRPr>
          </a:p>
        </p:txBody>
      </p:sp>
      <p:sp>
        <p:nvSpPr>
          <p:cNvPr id="13" name="Slide Number Placeholder 12"/>
          <p:cNvSpPr>
            <a:spLocks noGrp="1"/>
          </p:cNvSpPr>
          <p:nvPr>
            <p:ph type="sldNum" sz="quarter" idx="20"/>
          </p:nvPr>
        </p:nvSpPr>
        <p:spPr>
          <a:xfrm>
            <a:off x="614297" y="6324600"/>
            <a:ext cx="516421" cy="152400"/>
          </a:xfrm>
          <a:prstGeom prst="rect">
            <a:avLst/>
          </a:prstGeom>
        </p:spPr>
        <p:txBody>
          <a:bodyPr/>
          <a:lstStyle/>
          <a:p>
            <a:pPr defTabSz="914367"/>
            <a:r>
              <a:rPr lang="en-US" sz="1765" dirty="0">
                <a:solidFill>
                  <a:srgbClr val="FFFFFF"/>
                </a:solidFill>
              </a:rPr>
              <a:t>PAGE </a:t>
            </a:r>
            <a:fld id="{711B4CA8-52BE-46B1-A536-58CE1A3FAF74}" type="slidenum">
              <a:rPr lang="en-US" sz="1765" smtClean="0">
                <a:solidFill>
                  <a:srgbClr val="FFFFFF"/>
                </a:solidFill>
              </a:rPr>
              <a:pPr defTabSz="914367"/>
              <a:t>‹#›</a:t>
            </a:fld>
            <a:endParaRPr lang="en-US" sz="1765" dirty="0">
              <a:solidFill>
                <a:srgbClr val="FFFFFF"/>
              </a:solidFill>
            </a:endParaRPr>
          </a:p>
        </p:txBody>
      </p:sp>
    </p:spTree>
    <p:extLst>
      <p:ext uri="{BB962C8B-B14F-4D97-AF65-F5344CB8AC3E}">
        <p14:creationId xmlns:p14="http://schemas.microsoft.com/office/powerpoint/2010/main" val="241395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0656131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3693477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926199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0296111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41504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762261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9899260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4249522"/>
      </p:ext>
    </p:extLst>
  </p:cSld>
  <p:clrMap bg1="dk1" tx1="lt1" bg2="dk2" tx2="lt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9.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302" y="1311459"/>
            <a:ext cx="10817798" cy="1801436"/>
          </a:xfrm>
        </p:spPr>
        <p:txBody>
          <a:bodyPr/>
          <a:lstStyle/>
          <a:p>
            <a:r>
              <a:rPr lang="en-US" dirty="0">
                <a:solidFill>
                  <a:schemeClr val="tx1"/>
                </a:solidFill>
              </a:rPr>
              <a:t>Building Resilient, Scalable Services with</a:t>
            </a:r>
            <a:br>
              <a:rPr lang="hu-HU" dirty="0">
                <a:solidFill>
                  <a:schemeClr val="tx1"/>
                </a:solidFill>
              </a:rPr>
            </a:br>
            <a:r>
              <a:rPr lang="en-US" dirty="0">
                <a:solidFill>
                  <a:schemeClr val="tx1"/>
                </a:solidFill>
              </a:rPr>
              <a:t>Microsoft Azure Service Fabric</a:t>
            </a:r>
            <a:endParaRPr lang="en-US" dirty="0"/>
          </a:p>
        </p:txBody>
      </p:sp>
      <p:sp>
        <p:nvSpPr>
          <p:cNvPr id="3" name="Text Placeholder 2">
            <a:extLst>
              <a:ext uri="{FF2B5EF4-FFF2-40B4-BE49-F238E27FC236}">
                <a16:creationId xmlns:a16="http://schemas.microsoft.com/office/drawing/2014/main" id="{A5C70D4C-D3D9-4072-944B-FFC20519B4AA}"/>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8674608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Battle-hardened for over 5 years</a:t>
            </a:r>
          </a:p>
        </p:txBody>
      </p:sp>
      <p:sp>
        <p:nvSpPr>
          <p:cNvPr id="2" name="Hexagon 1"/>
          <p:cNvSpPr/>
          <p:nvPr/>
        </p:nvSpPr>
        <p:spPr bwMode="auto">
          <a:xfrm>
            <a:off x="325396" y="1786332"/>
            <a:ext cx="3313514" cy="2762421"/>
          </a:xfrm>
          <a:prstGeom prst="hexagon">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Core Infrastructure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thousands of machines</a:t>
            </a:r>
          </a:p>
        </p:txBody>
      </p:sp>
      <p:sp>
        <p:nvSpPr>
          <p:cNvPr id="24" name="Hexagon 23"/>
          <p:cNvSpPr/>
          <p:nvPr/>
        </p:nvSpPr>
        <p:spPr bwMode="auto">
          <a:xfrm>
            <a:off x="524275" y="4998521"/>
            <a:ext cx="1904060" cy="1692827"/>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Power BI</a:t>
            </a:r>
          </a:p>
        </p:txBody>
      </p:sp>
      <p:sp>
        <p:nvSpPr>
          <p:cNvPr id="25" name="Hexagon 24"/>
          <p:cNvSpPr/>
          <p:nvPr/>
        </p:nvSpPr>
        <p:spPr bwMode="auto">
          <a:xfrm>
            <a:off x="6532771" y="1515200"/>
            <a:ext cx="2315764" cy="1969490"/>
          </a:xfrm>
          <a:prstGeom prst="hexagon">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Intune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800k devices</a:t>
            </a:r>
          </a:p>
        </p:txBody>
      </p:sp>
      <p:sp>
        <p:nvSpPr>
          <p:cNvPr id="26" name="Hexagon 25"/>
          <p:cNvSpPr/>
          <p:nvPr/>
        </p:nvSpPr>
        <p:spPr bwMode="auto">
          <a:xfrm>
            <a:off x="2626772" y="4251501"/>
            <a:ext cx="2943074" cy="2539093"/>
          </a:xfrm>
          <a:prstGeom prst="hexago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SQL Database</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1.4 million databases</a:t>
            </a:r>
          </a:p>
        </p:txBody>
      </p:sp>
      <p:sp>
        <p:nvSpPr>
          <p:cNvPr id="27" name="Hexagon 26"/>
          <p:cNvSpPr/>
          <p:nvPr/>
        </p:nvSpPr>
        <p:spPr bwMode="auto">
          <a:xfrm>
            <a:off x="5740863" y="3826818"/>
            <a:ext cx="2955208" cy="2495576"/>
          </a:xfrm>
          <a:prstGeom prst="hexagon">
            <a:avLst/>
          </a:prstGeom>
          <a:solidFill>
            <a:srgbClr val="0477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Bing Cortana</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500m </a:t>
            </a:r>
            <a:r>
              <a:rPr lang="en-US" sz="2353" dirty="0" err="1">
                <a:gradFill>
                  <a:gsLst>
                    <a:gs pos="0">
                      <a:srgbClr val="FFFFFF"/>
                    </a:gs>
                    <a:gs pos="100000">
                      <a:srgbClr val="FFFFFF"/>
                    </a:gs>
                  </a:gsLst>
                  <a:lin ang="5400000" scaled="0"/>
                </a:gradFill>
                <a:ea typeface="Segoe UI" pitchFamily="34" charset="0"/>
                <a:cs typeface="Segoe UI" pitchFamily="34" charset="0"/>
              </a:rPr>
              <a:t>evals</a:t>
            </a:r>
            <a:r>
              <a:rPr lang="en-US" sz="2353" dirty="0">
                <a:gradFill>
                  <a:gsLst>
                    <a:gs pos="0">
                      <a:srgbClr val="FFFFFF"/>
                    </a:gs>
                    <a:gs pos="100000">
                      <a:srgbClr val="FFFFFF"/>
                    </a:gs>
                  </a:gsLst>
                  <a:lin ang="5400000" scaled="0"/>
                </a:gradFill>
                <a:ea typeface="Segoe UI" pitchFamily="34" charset="0"/>
                <a:cs typeface="Segoe UI" pitchFamily="34" charset="0"/>
              </a:rPr>
              <a:t>/sec</a:t>
            </a:r>
          </a:p>
        </p:txBody>
      </p:sp>
      <p:sp>
        <p:nvSpPr>
          <p:cNvPr id="28" name="Hexagon 27"/>
          <p:cNvSpPr/>
          <p:nvPr/>
        </p:nvSpPr>
        <p:spPr bwMode="auto">
          <a:xfrm>
            <a:off x="3622640" y="1563782"/>
            <a:ext cx="2800215" cy="2388910"/>
          </a:xfrm>
          <a:prstGeom prst="hexagon">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Azure Document DB</a:t>
            </a:r>
          </a:p>
          <a:p>
            <a:pPr algn="ctr" defTabSz="914102" fontAlgn="base">
              <a:lnSpc>
                <a:spcPct val="90000"/>
              </a:lnSpc>
              <a:spcBef>
                <a:spcPct val="0"/>
              </a:spcBef>
              <a:spcAft>
                <a:spcPct val="0"/>
              </a:spcAft>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latin typeface="Segoe UI Light"/>
                <a:ea typeface="Segoe UI" pitchFamily="34" charset="0"/>
                <a:cs typeface="Segoe UI" pitchFamily="34" charset="0"/>
              </a:rPr>
              <a:t>billions transactions/week</a:t>
            </a:r>
          </a:p>
        </p:txBody>
      </p:sp>
      <p:sp>
        <p:nvSpPr>
          <p:cNvPr id="29" name="Hexagon 28"/>
          <p:cNvSpPr/>
          <p:nvPr/>
        </p:nvSpPr>
        <p:spPr bwMode="auto">
          <a:xfrm>
            <a:off x="8943321" y="769534"/>
            <a:ext cx="2830036" cy="2398008"/>
          </a:xfrm>
          <a:prstGeom prst="hexagon">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Skype for Business</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Hybrid Ops</a:t>
            </a:r>
          </a:p>
        </p:txBody>
      </p:sp>
      <p:sp>
        <p:nvSpPr>
          <p:cNvPr id="12" name="Hexagon 11"/>
          <p:cNvSpPr/>
          <p:nvPr/>
        </p:nvSpPr>
        <p:spPr bwMode="auto">
          <a:xfrm>
            <a:off x="8867090" y="3484690"/>
            <a:ext cx="2513889" cy="2186149"/>
          </a:xfrm>
          <a:prstGeom prst="hexagon">
            <a:avLst/>
          </a:prstGeom>
          <a:solidFill>
            <a:schemeClr val="accent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2353" b="1" dirty="0">
                <a:gradFill>
                  <a:gsLst>
                    <a:gs pos="0">
                      <a:srgbClr val="FFFFFF"/>
                    </a:gs>
                    <a:gs pos="100000">
                      <a:srgbClr val="FFFFFF"/>
                    </a:gs>
                  </a:gsLst>
                  <a:lin ang="5400000" scaled="0"/>
                </a:gradFill>
                <a:ea typeface="Segoe UI" pitchFamily="34" charset="0"/>
                <a:cs typeface="Segoe UI" pitchFamily="34" charset="0"/>
              </a:rPr>
              <a:t>Event Hubs</a:t>
            </a:r>
          </a:p>
          <a:p>
            <a:pPr algn="ctr" defTabSz="914102" fontAlgn="base">
              <a:lnSpc>
                <a:spcPct val="90000"/>
              </a:lnSpc>
              <a:spcBef>
                <a:spcPct val="0"/>
              </a:spcBef>
              <a:spcAft>
                <a:spcPct val="0"/>
              </a:spcAft>
            </a:pPr>
            <a:endParaRPr lang="en-US" sz="1961" b="1" dirty="0">
              <a:gradFill>
                <a:gsLst>
                  <a:gs pos="0">
                    <a:srgbClr val="FFFFFF"/>
                  </a:gs>
                  <a:gs pos="100000">
                    <a:srgbClr val="FFFFFF"/>
                  </a:gs>
                </a:gsLst>
                <a:lin ang="5400000" scaled="0"/>
              </a:gradFill>
              <a:ea typeface="Segoe UI" pitchFamily="34" charset="0"/>
              <a:cs typeface="Segoe UI" pitchFamily="34" charset="0"/>
            </a:endParaRPr>
          </a:p>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ea typeface="Segoe UI" pitchFamily="34" charset="0"/>
                <a:cs typeface="Segoe UI" pitchFamily="34" charset="0"/>
              </a:rPr>
              <a:t>20bn events/day</a:t>
            </a:r>
          </a:p>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940840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979204" y="1589823"/>
            <a:ext cx="2793323" cy="2983735"/>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013075" y="3265297"/>
            <a:ext cx="2793323" cy="2983735"/>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87739" y="1589823"/>
            <a:ext cx="2793323" cy="2983735"/>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129439" y="3330273"/>
            <a:ext cx="2793323" cy="2983735"/>
          </a:xfrm>
          <a:prstGeom prst="rect">
            <a:avLst/>
          </a:prstGeom>
        </p:spPr>
      </p:pic>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77856" y="217141"/>
            <a:ext cx="2793323" cy="2983735"/>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73880" y="4703283"/>
            <a:ext cx="2793323" cy="2983735"/>
          </a:xfrm>
          <a:prstGeom prst="rect">
            <a:avLst/>
          </a:prstGeom>
        </p:spPr>
      </p:pic>
      <p:sp>
        <p:nvSpPr>
          <p:cNvPr id="32" name="Content Placeholder 5"/>
          <p:cNvSpPr txBox="1">
            <a:spLocks/>
          </p:cNvSpPr>
          <p:nvPr/>
        </p:nvSpPr>
        <p:spPr>
          <a:xfrm>
            <a:off x="194536" y="1038534"/>
            <a:ext cx="4033912" cy="1484494"/>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37" dirty="0">
                <a:gradFill>
                  <a:gsLst>
                    <a:gs pos="1250">
                      <a:srgbClr val="FFFFFF"/>
                    </a:gs>
                    <a:gs pos="100000">
                      <a:srgbClr val="FFFFFF"/>
                    </a:gs>
                  </a:gsLst>
                  <a:lin ang="5400000" scaled="0"/>
                </a:gradFill>
              </a:rPr>
              <a:t>A set of independent machines; physical or virtual</a:t>
            </a:r>
          </a:p>
        </p:txBody>
      </p:sp>
      <p:sp>
        <p:nvSpPr>
          <p:cNvPr id="33" name="Title 4"/>
          <p:cNvSpPr>
            <a:spLocks noGrp="1"/>
          </p:cNvSpPr>
          <p:nvPr>
            <p:ph type="title"/>
          </p:nvPr>
        </p:nvSpPr>
        <p:spPr>
          <a:xfrm>
            <a:off x="194537" y="320265"/>
            <a:ext cx="11655840" cy="899537"/>
          </a:xfrm>
        </p:spPr>
        <p:txBody>
          <a:bodyPr/>
          <a:lstStyle/>
          <a:p>
            <a:r>
              <a:rPr lang="en-US" dirty="0"/>
              <a:t>Typical datacenter</a:t>
            </a:r>
          </a:p>
        </p:txBody>
      </p:sp>
    </p:spTree>
    <p:extLst>
      <p:ext uri="{BB962C8B-B14F-4D97-AF65-F5344CB8AC3E}">
        <p14:creationId xmlns:p14="http://schemas.microsoft.com/office/powerpoint/2010/main" val="3452537099"/>
      </p:ext>
    </p:extLst>
  </p:cSld>
  <p:clrMapOvr>
    <a:masterClrMapping/>
  </p:clrMapOvr>
  <p:transition advTm="61564">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979204" y="216811"/>
            <a:ext cx="7943558" cy="7470207"/>
            <a:chOff x="2880909" y="-554108"/>
            <a:chExt cx="9458971" cy="8775770"/>
          </a:xfrm>
        </p:grpSpPr>
        <p:grpSp>
          <p:nvGrpSpPr>
            <p:cNvPr id="4" name="Group 3"/>
            <p:cNvGrpSpPr/>
            <p:nvPr/>
          </p:nvGrpSpPr>
          <p:grpSpPr>
            <a:xfrm>
              <a:off x="2880909" y="1058863"/>
              <a:ext cx="9458971" cy="5549828"/>
              <a:chOff x="2880909" y="1058863"/>
              <a:chExt cx="9458971" cy="5549828"/>
            </a:xfrm>
          </p:grpSpPr>
          <p:sp>
            <p:nvSpPr>
              <p:cNvPr id="14" name="Oval 13"/>
              <p:cNvSpPr/>
              <p:nvPr/>
            </p:nvSpPr>
            <p:spPr bwMode="auto">
              <a:xfrm>
                <a:off x="3756544" y="1477963"/>
                <a:ext cx="7162800" cy="480059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80909" y="1058863"/>
                <a:ext cx="3326213" cy="3505200"/>
              </a:xfrm>
              <a:prstGeom prst="rect">
                <a:avLst/>
              </a:prstGeom>
            </p:spPr>
          </p:pic>
          <p:pic>
            <p:nvPicPr>
              <p:cNvPr id="10" name="Picture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921242" y="3027159"/>
                <a:ext cx="3326213" cy="3505200"/>
              </a:xfrm>
              <a:prstGeom prst="rect">
                <a:avLst/>
              </a:prstGeom>
            </p:spPr>
          </p:pic>
          <p:pic>
            <p:nvPicPr>
              <p:cNvPr id="12" name="Picture 11"/>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964012" y="1058863"/>
                <a:ext cx="3326213" cy="3505200"/>
              </a:xfrm>
              <a:prstGeom prst="rect">
                <a:avLst/>
              </a:prstGeom>
            </p:spPr>
          </p:pic>
          <p:pic>
            <p:nvPicPr>
              <p:cNvPr id="13" name="Picture 12"/>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013667" y="3103491"/>
                <a:ext cx="3326213" cy="3505200"/>
              </a:xfrm>
              <a:prstGeom prst="rect">
                <a:avLst/>
              </a:prstGeom>
            </p:spPr>
          </p:pic>
        </p:grpSp>
        <p:pic>
          <p:nvPicPr>
            <p:cNvPr id="9" name="Picture 8"/>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66534" y="-554108"/>
              <a:ext cx="3326213" cy="3505200"/>
            </a:xfrm>
            <a:prstGeom prst="rect">
              <a:avLst/>
            </a:prstGeom>
          </p:spPr>
        </p:pic>
        <p:pic>
          <p:nvPicPr>
            <p:cNvPr id="11" name="Picture 10"/>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51501" y="4716462"/>
              <a:ext cx="3326213" cy="3505200"/>
            </a:xfrm>
            <a:prstGeom prst="rect">
              <a:avLst/>
            </a:prstGeom>
          </p:spPr>
        </p:pic>
      </p:grpSp>
      <p:sp>
        <p:nvSpPr>
          <p:cNvPr id="32" name="Content Placeholder 5"/>
          <p:cNvSpPr txBox="1">
            <a:spLocks/>
          </p:cNvSpPr>
          <p:nvPr/>
        </p:nvSpPr>
        <p:spPr>
          <a:xfrm>
            <a:off x="169983" y="1038534"/>
            <a:ext cx="4506677" cy="3512075"/>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37" dirty="0">
                <a:gradFill>
                  <a:gsLst>
                    <a:gs pos="1250">
                      <a:srgbClr val="FFFFFF"/>
                    </a:gs>
                    <a:gs pos="100000">
                      <a:srgbClr val="FFFFFF"/>
                    </a:gs>
                  </a:gsLst>
                  <a:lin ang="5400000" scaled="0"/>
                </a:gradFill>
              </a:rPr>
              <a:t>A set of machines that Service Fabric stitches together to form a cluster</a:t>
            </a:r>
          </a:p>
          <a:p>
            <a:pPr marL="0" indent="0">
              <a:buNone/>
            </a:pPr>
            <a:endParaRPr lang="en-US" sz="3137" dirty="0">
              <a:gradFill>
                <a:gsLst>
                  <a:gs pos="1250">
                    <a:srgbClr val="FFFFFF"/>
                  </a:gs>
                  <a:gs pos="100000">
                    <a:srgbClr val="FFFFFF"/>
                  </a:gs>
                </a:gsLst>
                <a:lin ang="5400000" scaled="0"/>
              </a:gradFill>
            </a:endParaRPr>
          </a:p>
          <a:p>
            <a:pPr marL="0" indent="0">
              <a:buNone/>
            </a:pPr>
            <a:r>
              <a:rPr lang="en-US" sz="3137" dirty="0">
                <a:gradFill>
                  <a:gsLst>
                    <a:gs pos="1250">
                      <a:srgbClr val="FFFFFF"/>
                    </a:gs>
                    <a:gs pos="100000">
                      <a:srgbClr val="FFFFFF"/>
                    </a:gs>
                  </a:gsLst>
                  <a:lin ang="5400000" scaled="0"/>
                </a:gradFill>
              </a:rPr>
              <a:t>Clusters can scale to</a:t>
            </a:r>
          </a:p>
          <a:p>
            <a:pPr marL="0" indent="0">
              <a:buNone/>
            </a:pPr>
            <a:r>
              <a:rPr lang="en-US" sz="3137" dirty="0">
                <a:gradFill>
                  <a:gsLst>
                    <a:gs pos="1250">
                      <a:srgbClr val="FFFFFF"/>
                    </a:gs>
                    <a:gs pos="100000">
                      <a:srgbClr val="FFFFFF"/>
                    </a:gs>
                  </a:gsLst>
                  <a:lin ang="5400000" scaled="0"/>
                </a:gradFill>
              </a:rPr>
              <a:t>1000s of machines</a:t>
            </a:r>
          </a:p>
        </p:txBody>
      </p:sp>
      <p:sp>
        <p:nvSpPr>
          <p:cNvPr id="33" name="Title 4"/>
          <p:cNvSpPr>
            <a:spLocks noGrp="1"/>
          </p:cNvSpPr>
          <p:nvPr>
            <p:ph type="title"/>
          </p:nvPr>
        </p:nvSpPr>
        <p:spPr>
          <a:xfrm>
            <a:off x="119835" y="324094"/>
            <a:ext cx="11655840" cy="899537"/>
          </a:xfrm>
        </p:spPr>
        <p:txBody>
          <a:bodyPr/>
          <a:lstStyle/>
          <a:p>
            <a:r>
              <a:rPr lang="en-US" dirty="0"/>
              <a:t>Cluster: A federation of machines</a:t>
            </a:r>
          </a:p>
        </p:txBody>
      </p:sp>
      <p:sp>
        <p:nvSpPr>
          <p:cNvPr id="34" name="Oval 33"/>
          <p:cNvSpPr/>
          <p:nvPr/>
        </p:nvSpPr>
        <p:spPr>
          <a:xfrm>
            <a:off x="4681070" y="2808944"/>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
        <p:nvSpPr>
          <p:cNvPr id="35" name="Oval 34"/>
          <p:cNvSpPr/>
          <p:nvPr/>
        </p:nvSpPr>
        <p:spPr>
          <a:xfrm>
            <a:off x="4511432" y="4452849"/>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
        <p:nvSpPr>
          <p:cNvPr id="36" name="Oval 35"/>
          <p:cNvSpPr/>
          <p:nvPr/>
        </p:nvSpPr>
        <p:spPr>
          <a:xfrm>
            <a:off x="7369745" y="5901500"/>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
        <p:nvSpPr>
          <p:cNvPr id="37" name="Oval 36"/>
          <p:cNvSpPr/>
          <p:nvPr/>
        </p:nvSpPr>
        <p:spPr>
          <a:xfrm>
            <a:off x="10002131" y="4573557"/>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
        <p:nvSpPr>
          <p:cNvPr id="38" name="Oval 37"/>
          <p:cNvSpPr/>
          <p:nvPr/>
        </p:nvSpPr>
        <p:spPr>
          <a:xfrm>
            <a:off x="9870628" y="2807839"/>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
        <p:nvSpPr>
          <p:cNvPr id="39" name="Oval 38"/>
          <p:cNvSpPr/>
          <p:nvPr/>
        </p:nvSpPr>
        <p:spPr>
          <a:xfrm>
            <a:off x="7347862" y="1602911"/>
            <a:ext cx="846547" cy="522434"/>
          </a:xfrm>
          <a:prstGeom prst="ellipse">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rPr>
              <a:t>Node</a:t>
            </a:r>
          </a:p>
        </p:txBody>
      </p:sp>
    </p:spTree>
    <p:extLst>
      <p:ext uri="{BB962C8B-B14F-4D97-AF65-F5344CB8AC3E}">
        <p14:creationId xmlns:p14="http://schemas.microsoft.com/office/powerpoint/2010/main" val="35958832"/>
      </p:ext>
    </p:extLst>
  </p:cSld>
  <p:clrMapOvr>
    <a:masterClrMapping/>
  </p:clrMapOvr>
  <p:transition advTm="31169">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3682699" y="1449397"/>
            <a:ext cx="7021994" cy="4706229"/>
          </a:xfrm>
          <a:prstGeom prst="ellipse">
            <a:avLst/>
          </a:prstGeom>
          <a:noFill/>
          <a:ln w="38100">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24277" y="1038535"/>
            <a:ext cx="3260827" cy="3436295"/>
          </a:xfrm>
          <a:prstGeom prst="rect">
            <a:avLst/>
          </a:prstGeom>
        </p:spPr>
      </p:pic>
      <p:pic>
        <p:nvPicPr>
          <p:cNvPr id="9" name="Picture 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51211" y="-542729"/>
            <a:ext cx="3260827" cy="3436295"/>
          </a:xfrm>
          <a:prstGeom prst="rect">
            <a:avLst/>
          </a:prstGeom>
        </p:spPr>
      </p:pic>
      <p:pic>
        <p:nvPicPr>
          <p:cNvPr id="10" name="Picture 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863817" y="2968138"/>
            <a:ext cx="3260827" cy="3436295"/>
          </a:xfrm>
          <a:prstGeom prst="rect">
            <a:avLst/>
          </a:prstGeom>
        </p:spPr>
      </p:pic>
      <p:pic>
        <p:nvPicPr>
          <p:cNvPr id="11" name="Picture 1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36474" y="4624233"/>
            <a:ext cx="3260827" cy="3436295"/>
          </a:xfrm>
          <a:prstGeom prst="rect">
            <a:avLst/>
          </a:prstGeom>
        </p:spPr>
      </p:pic>
      <p:pic>
        <p:nvPicPr>
          <p:cNvPr id="12" name="Picture 1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787799" y="1038535"/>
            <a:ext cx="3260827" cy="3436295"/>
          </a:xfrm>
          <a:prstGeom prst="rect">
            <a:avLst/>
          </a:prstGeom>
        </p:spPr>
      </p:pic>
      <p:pic>
        <p:nvPicPr>
          <p:cNvPr id="13" name="Picture 1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836478" y="3042970"/>
            <a:ext cx="3260827" cy="3436295"/>
          </a:xfrm>
          <a:prstGeom prst="rect">
            <a:avLst/>
          </a:prstGeom>
        </p:spPr>
      </p:pic>
      <p:sp>
        <p:nvSpPr>
          <p:cNvPr id="49" name="Title 2"/>
          <p:cNvSpPr>
            <a:spLocks noGrp="1"/>
          </p:cNvSpPr>
          <p:nvPr>
            <p:ph type="title"/>
          </p:nvPr>
        </p:nvSpPr>
        <p:spPr>
          <a:xfrm>
            <a:off x="169153" y="303242"/>
            <a:ext cx="11655840" cy="899537"/>
          </a:xfrm>
        </p:spPr>
        <p:txBody>
          <a:bodyPr/>
          <a:lstStyle/>
          <a:p>
            <a:r>
              <a:rPr lang="en-US" dirty="0"/>
              <a:t>Cluster: System view</a:t>
            </a:r>
          </a:p>
        </p:txBody>
      </p:sp>
      <p:grpSp>
        <p:nvGrpSpPr>
          <p:cNvPr id="3" name="Group 2"/>
          <p:cNvGrpSpPr/>
          <p:nvPr/>
        </p:nvGrpSpPr>
        <p:grpSpPr>
          <a:xfrm>
            <a:off x="83625" y="1651558"/>
            <a:ext cx="3733356" cy="4752876"/>
            <a:chOff x="33194" y="877171"/>
            <a:chExt cx="3808218" cy="4848181"/>
          </a:xfrm>
        </p:grpSpPr>
        <p:sp>
          <p:nvSpPr>
            <p:cNvPr id="50" name="Content Placeholder 6"/>
            <p:cNvSpPr txBox="1">
              <a:spLocks/>
            </p:cNvSpPr>
            <p:nvPr/>
          </p:nvSpPr>
          <p:spPr>
            <a:xfrm>
              <a:off x="33194" y="877171"/>
              <a:ext cx="3808218" cy="1187861"/>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53" dirty="0">
                  <a:solidFill>
                    <a:srgbClr val="FFFFFF"/>
                  </a:solidFill>
                  <a:latin typeface="Segoe UI"/>
                </a:rPr>
                <a:t>System Services</a:t>
              </a:r>
            </a:p>
            <a:p>
              <a:pPr marL="0" indent="0">
                <a:buNone/>
              </a:pPr>
              <a:r>
                <a:rPr lang="en-US" sz="2353" dirty="0">
                  <a:solidFill>
                    <a:srgbClr val="FFFFFF"/>
                  </a:solidFill>
                  <a:latin typeface="Segoe UI"/>
                </a:rPr>
                <a:t> </a:t>
              </a:r>
            </a:p>
            <a:p>
              <a:pPr marL="0" indent="0">
                <a:buNone/>
              </a:pPr>
              <a:r>
                <a:rPr lang="en-US" sz="2353" dirty="0">
                  <a:solidFill>
                    <a:srgbClr val="FFFFFF"/>
                  </a:solidFill>
                  <a:latin typeface="Segoe UI"/>
                </a:rPr>
                <a:t>          Failover </a:t>
              </a:r>
            </a:p>
            <a:p>
              <a:pPr marL="0" indent="0">
                <a:buNone/>
              </a:pPr>
              <a:r>
                <a:rPr lang="en-US" sz="2353" dirty="0">
                  <a:solidFill>
                    <a:srgbClr val="FFFFFF"/>
                  </a:solidFill>
                  <a:latin typeface="Segoe UI"/>
                </a:rPr>
                <a:t>          manager</a:t>
              </a:r>
            </a:p>
            <a:p>
              <a:pPr marL="0" indent="0">
                <a:buNone/>
              </a:pPr>
              <a:endParaRPr lang="en-US" sz="2353" dirty="0">
                <a:solidFill>
                  <a:srgbClr val="FFFFFF"/>
                </a:solidFill>
                <a:latin typeface="Segoe UI"/>
              </a:endParaRPr>
            </a:p>
            <a:p>
              <a:pPr marL="0" indent="0">
                <a:buNone/>
              </a:pPr>
              <a:r>
                <a:rPr lang="en-US" sz="2353" dirty="0">
                  <a:solidFill>
                    <a:srgbClr val="FFFFFF"/>
                  </a:solidFill>
                  <a:latin typeface="Segoe UI"/>
                </a:rPr>
                <a:t>           Cluster </a:t>
              </a:r>
            </a:p>
            <a:p>
              <a:pPr marL="0" indent="0">
                <a:buNone/>
              </a:pPr>
              <a:r>
                <a:rPr lang="en-US" sz="2353" dirty="0">
                  <a:solidFill>
                    <a:srgbClr val="FFFFFF"/>
                  </a:solidFill>
                  <a:latin typeface="Segoe UI"/>
                </a:rPr>
                <a:t>           manager</a:t>
              </a:r>
            </a:p>
            <a:p>
              <a:pPr marL="0" indent="0">
                <a:buNone/>
              </a:pPr>
              <a:endParaRPr lang="en-US" sz="2353" dirty="0">
                <a:solidFill>
                  <a:srgbClr val="FFFFFF"/>
                </a:solidFill>
                <a:latin typeface="Segoe UI"/>
              </a:endParaRPr>
            </a:p>
            <a:p>
              <a:pPr marL="0" indent="0">
                <a:buNone/>
              </a:pPr>
              <a:r>
                <a:rPr lang="en-US" sz="2353" dirty="0">
                  <a:solidFill>
                    <a:srgbClr val="FFFFFF"/>
                  </a:solidFill>
                  <a:latin typeface="Segoe UI"/>
                </a:rPr>
                <a:t>           Naming</a:t>
              </a:r>
            </a:p>
            <a:p>
              <a:pPr marL="0" indent="0">
                <a:buNone/>
              </a:pPr>
              <a:endParaRPr lang="en-US" sz="2353" dirty="0">
                <a:solidFill>
                  <a:srgbClr val="FFFFFF"/>
                </a:solidFill>
                <a:latin typeface="Segoe UI"/>
              </a:endParaRPr>
            </a:p>
            <a:p>
              <a:pPr marL="0" indent="0">
                <a:buNone/>
              </a:pPr>
              <a:r>
                <a:rPr lang="en-US" sz="2353" dirty="0">
                  <a:solidFill>
                    <a:srgbClr val="FFFFFF"/>
                  </a:solidFill>
                  <a:latin typeface="Segoe UI"/>
                </a:rPr>
                <a:t>           Image </a:t>
              </a:r>
            </a:p>
            <a:p>
              <a:pPr marL="0" indent="0">
                <a:buNone/>
              </a:pPr>
              <a:r>
                <a:rPr lang="en-US" sz="2353" dirty="0">
                  <a:solidFill>
                    <a:srgbClr val="FFFFFF"/>
                  </a:solidFill>
                  <a:latin typeface="Segoe UI"/>
                </a:rPr>
                <a:t>           store</a:t>
              </a:r>
            </a:p>
            <a:p>
              <a:pPr marL="0" indent="0">
                <a:buNone/>
              </a:pPr>
              <a:endParaRPr lang="en-US" sz="2353" dirty="0">
                <a:solidFill>
                  <a:srgbClr val="FFFFFF"/>
                </a:solidFill>
                <a:latin typeface="Segoe UI"/>
              </a:endParaRPr>
            </a:p>
          </p:txBody>
        </p:sp>
        <p:pic>
          <p:nvPicPr>
            <p:cNvPr id="51" name="Picture 5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55725" y="1796959"/>
              <a:ext cx="623614" cy="623614"/>
            </a:xfrm>
            <a:prstGeom prst="rect">
              <a:avLst/>
            </a:prstGeom>
          </p:spPr>
        </p:pic>
        <p:pic>
          <p:nvPicPr>
            <p:cNvPr id="52" name="Picture 51"/>
            <p:cNvPicPr>
              <a:picLocks noChangeAspect="1"/>
            </p:cNvPicPr>
            <p:nvPr/>
          </p:nvPicPr>
          <p:blipFill>
            <a:blip r:embed="rId6" cstate="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4019" y="2924402"/>
              <a:ext cx="780290" cy="780290"/>
            </a:xfrm>
            <a:prstGeom prst="rect">
              <a:avLst/>
            </a:prstGeom>
          </p:spPr>
        </p:pic>
        <p:pic>
          <p:nvPicPr>
            <p:cNvPr id="54" name="Picture 53"/>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145938" y="3878262"/>
              <a:ext cx="780290" cy="780290"/>
            </a:xfrm>
            <a:prstGeom prst="rect">
              <a:avLst/>
            </a:prstGeom>
          </p:spPr>
        </p:pic>
        <p:pic>
          <p:nvPicPr>
            <p:cNvPr id="2" name="Picture 1"/>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938" y="4945062"/>
              <a:ext cx="780290" cy="780290"/>
            </a:xfrm>
            <a:prstGeom prst="rect">
              <a:avLst/>
            </a:prstGeom>
          </p:spPr>
        </p:pic>
      </p:grpSp>
      <p:pic>
        <p:nvPicPr>
          <p:cNvPr id="16" name="Picture 1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08576" y="717293"/>
            <a:ext cx="611355" cy="611355"/>
          </a:xfrm>
          <a:prstGeom prst="rect">
            <a:avLst/>
          </a:prstGeom>
        </p:spPr>
      </p:pic>
      <p:pic>
        <p:nvPicPr>
          <p:cNvPr id="17" name="Picture 16"/>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748731" y="2289175"/>
            <a:ext cx="611355" cy="611355"/>
          </a:xfrm>
          <a:prstGeom prst="rect">
            <a:avLst/>
          </a:prstGeom>
        </p:spPr>
      </p:pic>
      <p:pic>
        <p:nvPicPr>
          <p:cNvPr id="18" name="Picture 17"/>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9866382" y="4311592"/>
            <a:ext cx="611355" cy="611355"/>
          </a:xfrm>
          <a:prstGeom prst="rect">
            <a:avLst/>
          </a:prstGeom>
        </p:spPr>
      </p:pic>
      <p:pic>
        <p:nvPicPr>
          <p:cNvPr id="19" name="Picture 18"/>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955045" y="2194098"/>
            <a:ext cx="764951" cy="764951"/>
          </a:xfrm>
          <a:prstGeom prst="rect">
            <a:avLst/>
          </a:prstGeom>
        </p:spPr>
      </p:pic>
      <p:pic>
        <p:nvPicPr>
          <p:cNvPr id="20" name="Picture 19"/>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050739" y="4120740"/>
            <a:ext cx="764951" cy="764951"/>
          </a:xfrm>
          <a:prstGeom prst="rect">
            <a:avLst/>
          </a:prstGeom>
        </p:spPr>
      </p:pic>
      <p:pic>
        <p:nvPicPr>
          <p:cNvPr id="21" name="Picture 20"/>
          <p:cNvPicPr>
            <a:picLocks noChangeAspect="1"/>
          </p:cNvPicPr>
          <p:nvPr/>
        </p:nvPicPr>
        <p:blipFill>
          <a:blip r:embed="rId6" cstate="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890041" y="5801536"/>
            <a:ext cx="764951" cy="764951"/>
          </a:xfrm>
          <a:prstGeom prst="rect">
            <a:avLst/>
          </a:prstGeom>
        </p:spPr>
      </p:pic>
      <p:pic>
        <p:nvPicPr>
          <p:cNvPr id="22" name="Picture 21"/>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833966" y="5803711"/>
            <a:ext cx="764951" cy="764951"/>
          </a:xfrm>
          <a:prstGeom prst="rect">
            <a:avLst/>
          </a:prstGeom>
        </p:spPr>
      </p:pic>
      <p:pic>
        <p:nvPicPr>
          <p:cNvPr id="23" name="Picture 22"/>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8992931" y="4169626"/>
            <a:ext cx="764951" cy="764951"/>
          </a:xfrm>
          <a:prstGeom prst="rect">
            <a:avLst/>
          </a:prstGeom>
        </p:spPr>
      </p:pic>
      <p:pic>
        <p:nvPicPr>
          <p:cNvPr id="24" name="Picture 23"/>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4045045" y="4120740"/>
            <a:ext cx="764951" cy="764951"/>
          </a:xfrm>
          <a:prstGeom prst="rect">
            <a:avLst/>
          </a:prstGeom>
        </p:spPr>
      </p:pic>
      <p:pic>
        <p:nvPicPr>
          <p:cNvPr id="26" name="Picture 25"/>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960477" y="2235707"/>
            <a:ext cx="647339" cy="647339"/>
          </a:xfrm>
          <a:prstGeom prst="rect">
            <a:avLst/>
          </a:prstGeom>
        </p:spPr>
      </p:pic>
      <p:pic>
        <p:nvPicPr>
          <p:cNvPr id="27" name="Picture 26"/>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59741" y="679790"/>
            <a:ext cx="647339" cy="647339"/>
          </a:xfrm>
          <a:prstGeom prst="rect">
            <a:avLst/>
          </a:prstGeom>
        </p:spPr>
      </p:pic>
      <p:pic>
        <p:nvPicPr>
          <p:cNvPr id="28" name="Picture 27"/>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891539" y="2268936"/>
            <a:ext cx="647339" cy="647339"/>
          </a:xfrm>
          <a:prstGeom prst="rect">
            <a:avLst/>
          </a:prstGeom>
        </p:spPr>
      </p:pic>
    </p:spTree>
    <p:custDataLst>
      <p:tags r:id="rId1"/>
    </p:custDataLst>
    <p:extLst>
      <p:ext uri="{BB962C8B-B14F-4D97-AF65-F5344CB8AC3E}">
        <p14:creationId xmlns:p14="http://schemas.microsoft.com/office/powerpoint/2010/main" val="3733042998"/>
      </p:ext>
    </p:extLst>
  </p:cSld>
  <p:clrMapOvr>
    <a:masterClrMapping/>
  </p:clrMapOvr>
  <p:transition advTm="1841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a </a:t>
            </a:r>
            <a:r>
              <a:rPr lang="en-US" dirty="0" err="1"/>
              <a:t>microservice</a:t>
            </a:r>
            <a:r>
              <a:rPr lang="en-US" dirty="0"/>
              <a:t>?</a:t>
            </a:r>
          </a:p>
        </p:txBody>
      </p:sp>
      <p:sp>
        <p:nvSpPr>
          <p:cNvPr id="4" name="Content Placeholder 3"/>
          <p:cNvSpPr>
            <a:spLocks noGrp="1"/>
          </p:cNvSpPr>
          <p:nvPr>
            <p:ph sz="quarter" idx="4294967295"/>
          </p:nvPr>
        </p:nvSpPr>
        <p:spPr>
          <a:xfrm>
            <a:off x="610378" y="1219514"/>
            <a:ext cx="10971244" cy="4937060"/>
          </a:xfrm>
          <a:prstGeom prst="rect">
            <a:avLst/>
          </a:prstGeom>
        </p:spPr>
        <p:txBody>
          <a:bodyPr>
            <a:normAutofit fontScale="85000" lnSpcReduction="20000"/>
          </a:bodyPr>
          <a:lstStyle/>
          <a:p>
            <a:r>
              <a:rPr lang="en-US" dirty="0"/>
              <a:t>Is (</a:t>
            </a:r>
            <a:r>
              <a:rPr lang="en-US" i="1" dirty="0"/>
              <a:t>logic + state</a:t>
            </a:r>
            <a:r>
              <a:rPr lang="en-US" dirty="0"/>
              <a:t>) that is independently versioned, deployed, and scaled</a:t>
            </a:r>
          </a:p>
          <a:p>
            <a:r>
              <a:rPr lang="en-US" dirty="0"/>
              <a:t>Has a unique name that can be resolved</a:t>
            </a:r>
          </a:p>
          <a:p>
            <a:pPr marL="336145" lvl="1" indent="0">
              <a:buNone/>
            </a:pPr>
            <a:r>
              <a:rPr lang="en-US" dirty="0"/>
              <a:t>e.g.  fabric:/</a:t>
            </a:r>
            <a:r>
              <a:rPr lang="en-US" dirty="0" err="1"/>
              <a:t>myapplication</a:t>
            </a:r>
            <a:r>
              <a:rPr lang="en-US" dirty="0"/>
              <a:t>/</a:t>
            </a:r>
            <a:r>
              <a:rPr lang="en-US" dirty="0" err="1"/>
              <a:t>myservice</a:t>
            </a:r>
            <a:endParaRPr lang="en-US" dirty="0"/>
          </a:p>
          <a:p>
            <a:r>
              <a:rPr lang="en-US" dirty="0"/>
              <a:t>Interacts with other microservices over well defined interfaces and protocols like REST</a:t>
            </a:r>
          </a:p>
          <a:p>
            <a:r>
              <a:rPr lang="en-US" dirty="0"/>
              <a:t>Remains always logically consistent in the presence of failures</a:t>
            </a:r>
          </a:p>
          <a:p>
            <a:r>
              <a:rPr lang="en-US" dirty="0"/>
              <a:t>Hosted inside a “container” (code + </a:t>
            </a:r>
            <a:r>
              <a:rPr lang="en-US" dirty="0" err="1"/>
              <a:t>config</a:t>
            </a:r>
            <a:r>
              <a:rPr lang="en-US" dirty="0"/>
              <a:t>)</a:t>
            </a:r>
          </a:p>
          <a:p>
            <a:r>
              <a:rPr lang="en-US" dirty="0"/>
              <a:t>Can be written in any language and framework</a:t>
            </a:r>
          </a:p>
          <a:p>
            <a:pPr lvl="1"/>
            <a:r>
              <a:rPr lang="en-US" dirty="0"/>
              <a:t>node.js, Java VMs, any EXE</a:t>
            </a:r>
          </a:p>
          <a:p>
            <a:r>
              <a:rPr lang="en-US" dirty="0"/>
              <a:t>Developed by a small engineering team</a:t>
            </a:r>
          </a:p>
        </p:txBody>
      </p:sp>
    </p:spTree>
    <p:extLst>
      <p:ext uri="{BB962C8B-B14F-4D97-AF65-F5344CB8AC3E}">
        <p14:creationId xmlns:p14="http://schemas.microsoft.com/office/powerpoint/2010/main" val="2459914652"/>
      </p:ext>
    </p:extLst>
  </p:cSld>
  <p:clrMapOvr>
    <a:masterClrMapping/>
  </p:clrMapOvr>
  <p:transition advTm="12618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269241" y="289957"/>
            <a:ext cx="11655840" cy="899537"/>
          </a:xfrm>
        </p:spPr>
        <p:txBody>
          <a:bodyPr/>
          <a:lstStyle/>
          <a:p>
            <a:r>
              <a:rPr lang="en-US" dirty="0"/>
              <a:t>Types of microservices</a:t>
            </a:r>
          </a:p>
        </p:txBody>
      </p:sp>
      <p:sp>
        <p:nvSpPr>
          <p:cNvPr id="5" name="Text Placeholder 1"/>
          <p:cNvSpPr>
            <a:spLocks noGrp="1"/>
          </p:cNvSpPr>
          <p:nvPr>
            <p:ph type="body" sz="quarter" idx="10"/>
          </p:nvPr>
        </p:nvSpPr>
        <p:spPr>
          <a:xfrm>
            <a:off x="194538" y="1312123"/>
            <a:ext cx="11997463" cy="4507791"/>
          </a:xfrm>
        </p:spPr>
        <p:txBody>
          <a:bodyPr/>
          <a:lstStyle/>
          <a:p>
            <a:r>
              <a:rPr lang="en-US" dirty="0"/>
              <a:t>Stateless microservice</a:t>
            </a:r>
          </a:p>
          <a:p>
            <a:pPr lvl="1"/>
            <a:r>
              <a:rPr lang="en-US" dirty="0"/>
              <a:t>Has either no state or it can be retrieved from an external store </a:t>
            </a:r>
          </a:p>
          <a:p>
            <a:pPr lvl="1"/>
            <a:r>
              <a:rPr lang="en-US" dirty="0"/>
              <a:t>There can be N instances</a:t>
            </a:r>
          </a:p>
          <a:p>
            <a:pPr lvl="1"/>
            <a:r>
              <a:rPr lang="en-US" dirty="0"/>
              <a:t>e.g. web frontends, protocol gateways, Azure Cloud Services etc.</a:t>
            </a:r>
          </a:p>
          <a:p>
            <a:pPr marL="336145" lvl="1" indent="0">
              <a:buNone/>
            </a:pPr>
            <a:endParaRPr lang="en-US" sz="1961" dirty="0"/>
          </a:p>
          <a:p>
            <a:r>
              <a:rPr lang="en-US" dirty="0"/>
              <a:t>Stateful microservice</a:t>
            </a:r>
          </a:p>
          <a:p>
            <a:pPr lvl="1"/>
            <a:r>
              <a:rPr lang="en-US" dirty="0"/>
              <a:t>Maintain hard, authoritative state</a:t>
            </a:r>
          </a:p>
          <a:p>
            <a:pPr lvl="1"/>
            <a:r>
              <a:rPr lang="en-US" dirty="0"/>
              <a:t>N consistent copies achieved through replication and local persistence</a:t>
            </a:r>
          </a:p>
          <a:p>
            <a:pPr lvl="1"/>
            <a:r>
              <a:rPr lang="en-US" dirty="0"/>
              <a:t>e.g. database, documents, workflow, user profile, shopping cart etc.</a:t>
            </a:r>
          </a:p>
          <a:p>
            <a:pPr lvl="1"/>
            <a:endParaRPr lang="en-US" dirty="0"/>
          </a:p>
        </p:txBody>
      </p:sp>
    </p:spTree>
    <p:extLst>
      <p:ext uri="{BB962C8B-B14F-4D97-AF65-F5344CB8AC3E}">
        <p14:creationId xmlns:p14="http://schemas.microsoft.com/office/powerpoint/2010/main" val="2463584546"/>
      </p:ext>
    </p:extLst>
  </p:cSld>
  <p:clrMapOvr>
    <a:masterClrMapping/>
  </p:clrMapOvr>
  <p:transition advTm="5953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Programming Models</a:t>
            </a:r>
          </a:p>
        </p:txBody>
      </p:sp>
    </p:spTree>
    <p:extLst>
      <p:ext uri="{BB962C8B-B14F-4D97-AF65-F5344CB8AC3E}">
        <p14:creationId xmlns:p14="http://schemas.microsoft.com/office/powerpoint/2010/main" val="3332678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2" name="Group 221"/>
          <p:cNvGrpSpPr/>
          <p:nvPr/>
        </p:nvGrpSpPr>
        <p:grpSpPr>
          <a:xfrm>
            <a:off x="642683" y="1274902"/>
            <a:ext cx="6337786" cy="582442"/>
            <a:chOff x="655570" y="1299969"/>
            <a:chExt cx="6464872" cy="594121"/>
          </a:xfrm>
        </p:grpSpPr>
        <p:sp>
          <p:nvSpPr>
            <p:cNvPr id="223" name="Rounded Rectangle 222"/>
            <p:cNvSpPr/>
            <p:nvPr/>
          </p:nvSpPr>
          <p:spPr>
            <a:xfrm>
              <a:off x="655570" y="1299969"/>
              <a:ext cx="2239968" cy="57415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Reliable Actors</a:t>
              </a:r>
            </a:p>
          </p:txBody>
        </p:sp>
        <p:sp>
          <p:nvSpPr>
            <p:cNvPr id="224" name="Rounded Rectangle 223"/>
            <p:cNvSpPr/>
            <p:nvPr/>
          </p:nvSpPr>
          <p:spPr>
            <a:xfrm>
              <a:off x="6315226" y="1307176"/>
              <a:ext cx="805216" cy="5741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225" name="Rounded Rectangle 224"/>
            <p:cNvSpPr/>
            <p:nvPr/>
          </p:nvSpPr>
          <p:spPr>
            <a:xfrm>
              <a:off x="3178169" y="1302348"/>
              <a:ext cx="3105824" cy="5741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grpSp>
          <p:nvGrpSpPr>
            <p:cNvPr id="226" name="Group 225"/>
            <p:cNvGrpSpPr/>
            <p:nvPr/>
          </p:nvGrpSpPr>
          <p:grpSpPr>
            <a:xfrm>
              <a:off x="4524022" y="1398563"/>
              <a:ext cx="492476" cy="391384"/>
              <a:chOff x="2574757" y="3441032"/>
              <a:chExt cx="497306" cy="425116"/>
            </a:xfrm>
          </p:grpSpPr>
          <p:sp>
            <p:nvSpPr>
              <p:cNvPr id="253" name="Rounded Rectangle 252"/>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54" name="Flowchart: Magnetic Disk 253"/>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227" name="Rounded Rectangle 226"/>
            <p:cNvSpPr/>
            <p:nvPr/>
          </p:nvSpPr>
          <p:spPr>
            <a:xfrm>
              <a:off x="5703847" y="1402674"/>
              <a:ext cx="492476" cy="391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grpSp>
          <p:nvGrpSpPr>
            <p:cNvPr id="228" name="Group 227"/>
            <p:cNvGrpSpPr/>
            <p:nvPr/>
          </p:nvGrpSpPr>
          <p:grpSpPr>
            <a:xfrm>
              <a:off x="6460386" y="1402674"/>
              <a:ext cx="492476" cy="391384"/>
              <a:chOff x="7182853" y="4721039"/>
              <a:chExt cx="497306" cy="425116"/>
            </a:xfrm>
          </p:grpSpPr>
          <p:sp>
            <p:nvSpPr>
              <p:cNvPr id="246" name="Rounded Rectangle 245"/>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47" name="Group 246"/>
              <p:cNvGrpSpPr/>
              <p:nvPr/>
            </p:nvGrpSpPr>
            <p:grpSpPr>
              <a:xfrm>
                <a:off x="7272159" y="4751443"/>
                <a:ext cx="318693" cy="364308"/>
                <a:chOff x="4003461" y="1185042"/>
                <a:chExt cx="1660392" cy="303991"/>
              </a:xfrm>
              <a:solidFill>
                <a:schemeClr val="accent2">
                  <a:lumMod val="40000"/>
                  <a:lumOff val="60000"/>
                </a:schemeClr>
              </a:solidFill>
            </p:grpSpPr>
            <p:sp>
              <p:nvSpPr>
                <p:cNvPr id="248" name="Flowchart: Decision 247"/>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49" name="Flowchart: Predefined Process 248"/>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250" name="Straight Connector 249"/>
                <p:cNvCxnSpPr>
                  <a:endCxn id="251"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251" name="Flowchart: Data 250"/>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252" name="Straight Connector 251"/>
                <p:cNvCxnSpPr>
                  <a:stCxn id="251"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grpSp>
          <p:nvGrpSpPr>
            <p:cNvPr id="229" name="Group 228"/>
            <p:cNvGrpSpPr/>
            <p:nvPr/>
          </p:nvGrpSpPr>
          <p:grpSpPr>
            <a:xfrm>
              <a:off x="3324558" y="1403175"/>
              <a:ext cx="492476" cy="391384"/>
              <a:chOff x="7743109" y="963782"/>
              <a:chExt cx="497306" cy="425116"/>
            </a:xfrm>
          </p:grpSpPr>
          <p:sp>
            <p:nvSpPr>
              <p:cNvPr id="241" name="Rounded Rectangle 240"/>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42" name="Group 241"/>
              <p:cNvGrpSpPr/>
              <p:nvPr/>
            </p:nvGrpSpPr>
            <p:grpSpPr>
              <a:xfrm>
                <a:off x="7886626" y="1042530"/>
                <a:ext cx="197809" cy="267620"/>
                <a:chOff x="6814359" y="3916822"/>
                <a:chExt cx="197809" cy="267620"/>
              </a:xfrm>
            </p:grpSpPr>
            <p:sp>
              <p:nvSpPr>
                <p:cNvPr id="243" name="Flowchart: Connector 242"/>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44" name="Flowchart: Connector 243"/>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45" name="Flowchart: Connector 244"/>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230" name="Group 229"/>
            <p:cNvGrpSpPr/>
            <p:nvPr/>
          </p:nvGrpSpPr>
          <p:grpSpPr>
            <a:xfrm>
              <a:off x="3924290" y="1404761"/>
              <a:ext cx="492476" cy="391384"/>
              <a:chOff x="2000335" y="3441032"/>
              <a:chExt cx="497306" cy="425116"/>
            </a:xfrm>
          </p:grpSpPr>
          <p:sp>
            <p:nvSpPr>
              <p:cNvPr id="234" name="Rounded Rectangle 233"/>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35" name="Group 234"/>
              <p:cNvGrpSpPr/>
              <p:nvPr/>
            </p:nvGrpSpPr>
            <p:grpSpPr>
              <a:xfrm>
                <a:off x="2057157" y="3492687"/>
                <a:ext cx="348113" cy="337336"/>
                <a:chOff x="6705763" y="4100216"/>
                <a:chExt cx="395619" cy="355663"/>
              </a:xfrm>
            </p:grpSpPr>
            <p:cxnSp>
              <p:nvCxnSpPr>
                <p:cNvPr id="236" name="Straight Arrow Connector 235"/>
                <p:cNvCxnSpPr>
                  <a:stCxn id="240" idx="7"/>
                  <a:endCxn id="239"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37" name="Straight Arrow Connector 236"/>
                <p:cNvCxnSpPr>
                  <a:endCxn id="238"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238" name="Flowchart: Connector 237"/>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39" name="Flowchart: Connector 238"/>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40" name="Flowchart: Connector 239"/>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231" name="Group 230"/>
            <p:cNvGrpSpPr/>
            <p:nvPr/>
          </p:nvGrpSpPr>
          <p:grpSpPr>
            <a:xfrm>
              <a:off x="5119758" y="1406706"/>
              <a:ext cx="492476" cy="487384"/>
              <a:chOff x="9498931" y="963976"/>
              <a:chExt cx="497306" cy="529389"/>
            </a:xfrm>
          </p:grpSpPr>
          <p:sp>
            <p:nvSpPr>
              <p:cNvPr id="232" name="Rounded Rectangle 231"/>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233"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31" y="963976"/>
                <a:ext cx="456195" cy="529389"/>
              </a:xfrm>
              <a:prstGeom prst="rect">
                <a:avLst/>
              </a:prstGeom>
            </p:spPr>
          </p:pic>
        </p:grpSp>
      </p:grpSp>
      <p:grpSp>
        <p:nvGrpSpPr>
          <p:cNvPr id="255" name="Group 254"/>
          <p:cNvGrpSpPr/>
          <p:nvPr/>
        </p:nvGrpSpPr>
        <p:grpSpPr>
          <a:xfrm>
            <a:off x="485144" y="3839353"/>
            <a:ext cx="10558314" cy="645052"/>
            <a:chOff x="494872" y="3915843"/>
            <a:chExt cx="10770030" cy="657987"/>
          </a:xfrm>
        </p:grpSpPr>
        <p:sp>
          <p:nvSpPr>
            <p:cNvPr id="256" name="Rounded Rectangle 255"/>
            <p:cNvSpPr/>
            <p:nvPr/>
          </p:nvSpPr>
          <p:spPr>
            <a:xfrm>
              <a:off x="3989665" y="3976851"/>
              <a:ext cx="3139556" cy="5741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257" name="Rounded Rectangle 256"/>
            <p:cNvSpPr/>
            <p:nvPr/>
          </p:nvSpPr>
          <p:spPr>
            <a:xfrm>
              <a:off x="3182871" y="3972023"/>
              <a:ext cx="773272" cy="5741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258" name="Rounded Rectangle 257"/>
            <p:cNvSpPr/>
            <p:nvPr/>
          </p:nvSpPr>
          <p:spPr>
            <a:xfrm>
              <a:off x="659633" y="3968931"/>
              <a:ext cx="2239968" cy="57415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Replica Set Management APIs</a:t>
              </a:r>
            </a:p>
          </p:txBody>
        </p:sp>
        <p:cxnSp>
          <p:nvCxnSpPr>
            <p:cNvPr id="259" name="Straight Connector 258"/>
            <p:cNvCxnSpPr/>
            <p:nvPr/>
          </p:nvCxnSpPr>
          <p:spPr>
            <a:xfrm>
              <a:off x="494872" y="3915843"/>
              <a:ext cx="10770030" cy="5688"/>
            </a:xfrm>
            <a:prstGeom prst="line">
              <a:avLst/>
            </a:prstGeom>
          </p:spPr>
          <p:style>
            <a:lnRef idx="1">
              <a:schemeClr val="accent1"/>
            </a:lnRef>
            <a:fillRef idx="0">
              <a:schemeClr val="accent1"/>
            </a:fillRef>
            <a:effectRef idx="0">
              <a:schemeClr val="accent1"/>
            </a:effectRef>
            <a:fontRef idx="minor">
              <a:schemeClr val="tx1"/>
            </a:fontRef>
          </p:style>
        </p:cxnSp>
        <p:grpSp>
          <p:nvGrpSpPr>
            <p:cNvPr id="260" name="Group 259"/>
            <p:cNvGrpSpPr/>
            <p:nvPr/>
          </p:nvGrpSpPr>
          <p:grpSpPr>
            <a:xfrm>
              <a:off x="5306642" y="4086446"/>
              <a:ext cx="492476" cy="487384"/>
              <a:chOff x="9498931" y="963976"/>
              <a:chExt cx="497306" cy="529389"/>
            </a:xfrm>
          </p:grpSpPr>
          <p:sp>
            <p:nvSpPr>
              <p:cNvPr id="288" name="Rounded Rectangle 287"/>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28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31" y="963976"/>
                <a:ext cx="456195" cy="529389"/>
              </a:xfrm>
              <a:prstGeom prst="rect">
                <a:avLst/>
              </a:prstGeom>
            </p:spPr>
          </p:pic>
        </p:grpSp>
        <p:grpSp>
          <p:nvGrpSpPr>
            <p:cNvPr id="261" name="Group 260"/>
            <p:cNvGrpSpPr/>
            <p:nvPr/>
          </p:nvGrpSpPr>
          <p:grpSpPr>
            <a:xfrm>
              <a:off x="4732058" y="4086446"/>
              <a:ext cx="492476" cy="391384"/>
              <a:chOff x="2574757" y="3441032"/>
              <a:chExt cx="497306" cy="425116"/>
            </a:xfrm>
          </p:grpSpPr>
          <p:sp>
            <p:nvSpPr>
              <p:cNvPr id="286" name="Rounded Rectangle 285"/>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87" name="Flowchart: Magnetic Disk 286"/>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262" name="Rounded Rectangle 261"/>
            <p:cNvSpPr/>
            <p:nvPr/>
          </p:nvSpPr>
          <p:spPr>
            <a:xfrm>
              <a:off x="5881047" y="4072540"/>
              <a:ext cx="492476" cy="391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grpSp>
          <p:nvGrpSpPr>
            <p:cNvPr id="263" name="Group 262"/>
            <p:cNvGrpSpPr/>
            <p:nvPr/>
          </p:nvGrpSpPr>
          <p:grpSpPr>
            <a:xfrm>
              <a:off x="6465086" y="4072349"/>
              <a:ext cx="492476" cy="391384"/>
              <a:chOff x="7182853" y="4721039"/>
              <a:chExt cx="497306" cy="425116"/>
            </a:xfrm>
          </p:grpSpPr>
          <p:sp>
            <p:nvSpPr>
              <p:cNvPr id="279" name="Rounded Rectangle 278"/>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80" name="Group 279"/>
              <p:cNvGrpSpPr/>
              <p:nvPr/>
            </p:nvGrpSpPr>
            <p:grpSpPr>
              <a:xfrm>
                <a:off x="7272159" y="4751443"/>
                <a:ext cx="318693" cy="364308"/>
                <a:chOff x="4003461" y="1185042"/>
                <a:chExt cx="1660392" cy="303991"/>
              </a:xfrm>
              <a:solidFill>
                <a:schemeClr val="accent2">
                  <a:lumMod val="40000"/>
                  <a:lumOff val="60000"/>
                </a:schemeClr>
              </a:solidFill>
            </p:grpSpPr>
            <p:sp>
              <p:nvSpPr>
                <p:cNvPr id="281" name="Flowchart: Decision 280"/>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82" name="Flowchart: Predefined Process 281"/>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283" name="Straight Connector 282"/>
                <p:cNvCxnSpPr>
                  <a:endCxn id="284"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284" name="Flowchart: Data 283"/>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285" name="Straight Connector 284"/>
                <p:cNvCxnSpPr>
                  <a:stCxn id="284"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grpSp>
          <p:nvGrpSpPr>
            <p:cNvPr id="264" name="Group 263"/>
            <p:cNvGrpSpPr/>
            <p:nvPr/>
          </p:nvGrpSpPr>
          <p:grpSpPr>
            <a:xfrm>
              <a:off x="3329257" y="4072850"/>
              <a:ext cx="492476" cy="391384"/>
              <a:chOff x="7743109" y="963782"/>
              <a:chExt cx="497306" cy="425116"/>
            </a:xfrm>
          </p:grpSpPr>
          <p:sp>
            <p:nvSpPr>
              <p:cNvPr id="274" name="Rounded Rectangle 273"/>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75" name="Group 274"/>
              <p:cNvGrpSpPr/>
              <p:nvPr/>
            </p:nvGrpSpPr>
            <p:grpSpPr>
              <a:xfrm>
                <a:off x="7886626" y="1042530"/>
                <a:ext cx="197809" cy="267620"/>
                <a:chOff x="6814359" y="3916822"/>
                <a:chExt cx="197809" cy="267620"/>
              </a:xfrm>
            </p:grpSpPr>
            <p:sp>
              <p:nvSpPr>
                <p:cNvPr id="276" name="Flowchart: Connector 275"/>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77" name="Flowchart: Connector 276"/>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78" name="Flowchart: Connector 277"/>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265" name="Group 264"/>
            <p:cNvGrpSpPr/>
            <p:nvPr/>
          </p:nvGrpSpPr>
          <p:grpSpPr>
            <a:xfrm>
              <a:off x="4148019" y="4086446"/>
              <a:ext cx="492476" cy="391384"/>
              <a:chOff x="2000335" y="3441032"/>
              <a:chExt cx="497306" cy="425116"/>
            </a:xfrm>
          </p:grpSpPr>
          <p:sp>
            <p:nvSpPr>
              <p:cNvPr id="267" name="Rounded Rectangle 266"/>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268" name="Group 267"/>
              <p:cNvGrpSpPr/>
              <p:nvPr/>
            </p:nvGrpSpPr>
            <p:grpSpPr>
              <a:xfrm>
                <a:off x="2057157" y="3492687"/>
                <a:ext cx="348113" cy="337336"/>
                <a:chOff x="6705763" y="4100216"/>
                <a:chExt cx="395619" cy="355663"/>
              </a:xfrm>
            </p:grpSpPr>
            <p:cxnSp>
              <p:nvCxnSpPr>
                <p:cNvPr id="269" name="Straight Arrow Connector 268"/>
                <p:cNvCxnSpPr>
                  <a:stCxn id="273" idx="7"/>
                  <a:endCxn id="272"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270" name="Straight Arrow Connector 269"/>
                <p:cNvCxnSpPr>
                  <a:endCxn id="271"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271" name="Flowchart: Connector 270"/>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72" name="Flowchart: Connector 271"/>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273" name="Flowchart: Connector 272"/>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266" name="TextBox 265"/>
            <p:cNvSpPr txBox="1"/>
            <p:nvPr/>
          </p:nvSpPr>
          <p:spPr>
            <a:xfrm>
              <a:off x="7551389" y="4095715"/>
              <a:ext cx="2620677" cy="369332"/>
            </a:xfrm>
            <a:prstGeom prst="rect">
              <a:avLst/>
            </a:prstGeom>
            <a:noFill/>
          </p:spPr>
          <p:txBody>
            <a:bodyPr wrap="square" rtlCol="0">
              <a:spAutoFit/>
            </a:bodyPr>
            <a:lstStyle/>
            <a:p>
              <a:r>
                <a:rPr lang="en-US" sz="1765" dirty="0"/>
                <a:t>SQL Azure</a:t>
              </a:r>
            </a:p>
          </p:txBody>
        </p:sp>
      </p:grpSp>
      <p:grpSp>
        <p:nvGrpSpPr>
          <p:cNvPr id="290" name="Group 289"/>
          <p:cNvGrpSpPr/>
          <p:nvPr/>
        </p:nvGrpSpPr>
        <p:grpSpPr>
          <a:xfrm>
            <a:off x="473144" y="3198068"/>
            <a:ext cx="10558314" cy="637619"/>
            <a:chOff x="482631" y="3261699"/>
            <a:chExt cx="10770030" cy="650405"/>
          </a:xfrm>
        </p:grpSpPr>
        <p:cxnSp>
          <p:nvCxnSpPr>
            <p:cNvPr id="291" name="Straight Connector 290"/>
            <p:cNvCxnSpPr/>
            <p:nvPr/>
          </p:nvCxnSpPr>
          <p:spPr>
            <a:xfrm>
              <a:off x="482631" y="3261699"/>
              <a:ext cx="10770030" cy="5688"/>
            </a:xfrm>
            <a:prstGeom prst="line">
              <a:avLst/>
            </a:prstGeom>
          </p:spPr>
          <p:style>
            <a:lnRef idx="1">
              <a:schemeClr val="accent1"/>
            </a:lnRef>
            <a:fillRef idx="0">
              <a:schemeClr val="accent1"/>
            </a:fillRef>
            <a:effectRef idx="0">
              <a:schemeClr val="accent1"/>
            </a:effectRef>
            <a:fontRef idx="minor">
              <a:schemeClr val="tx1"/>
            </a:fontRef>
          </p:style>
        </p:cxnSp>
        <p:sp>
          <p:nvSpPr>
            <p:cNvPr id="292" name="Rounded Rectangle 291"/>
            <p:cNvSpPr/>
            <p:nvPr/>
          </p:nvSpPr>
          <p:spPr>
            <a:xfrm>
              <a:off x="4586422" y="3315125"/>
              <a:ext cx="2540757" cy="5741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293" name="Rounded Rectangle 292"/>
            <p:cNvSpPr/>
            <p:nvPr/>
          </p:nvSpPr>
          <p:spPr>
            <a:xfrm>
              <a:off x="3180828" y="3310297"/>
              <a:ext cx="1364881" cy="5741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294" name="Rounded Rectangle 293"/>
            <p:cNvSpPr/>
            <p:nvPr/>
          </p:nvSpPr>
          <p:spPr>
            <a:xfrm>
              <a:off x="657591" y="3307205"/>
              <a:ext cx="2239968" cy="57415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State Management APIs</a:t>
              </a:r>
            </a:p>
          </p:txBody>
        </p:sp>
        <p:grpSp>
          <p:nvGrpSpPr>
            <p:cNvPr id="295" name="Group 294"/>
            <p:cNvGrpSpPr/>
            <p:nvPr/>
          </p:nvGrpSpPr>
          <p:grpSpPr>
            <a:xfrm>
              <a:off x="5304600" y="3424720"/>
              <a:ext cx="492476" cy="487384"/>
              <a:chOff x="9498931" y="963976"/>
              <a:chExt cx="497306" cy="529389"/>
            </a:xfrm>
          </p:grpSpPr>
          <p:sp>
            <p:nvSpPr>
              <p:cNvPr id="323" name="Rounded Rectangle 322"/>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32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31" y="963976"/>
                <a:ext cx="456195" cy="529389"/>
              </a:xfrm>
              <a:prstGeom prst="rect">
                <a:avLst/>
              </a:prstGeom>
            </p:spPr>
          </p:pic>
        </p:grpSp>
        <p:grpSp>
          <p:nvGrpSpPr>
            <p:cNvPr id="296" name="Group 295"/>
            <p:cNvGrpSpPr/>
            <p:nvPr/>
          </p:nvGrpSpPr>
          <p:grpSpPr>
            <a:xfrm>
              <a:off x="4730016" y="3424720"/>
              <a:ext cx="492476" cy="391384"/>
              <a:chOff x="2574757" y="3441032"/>
              <a:chExt cx="497306" cy="425116"/>
            </a:xfrm>
          </p:grpSpPr>
          <p:sp>
            <p:nvSpPr>
              <p:cNvPr id="321" name="Rounded Rectangle 320"/>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22" name="Flowchart: Magnetic Disk 321"/>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297" name="Rounded Rectangle 296"/>
            <p:cNvSpPr/>
            <p:nvPr/>
          </p:nvSpPr>
          <p:spPr>
            <a:xfrm>
              <a:off x="5879005" y="3410814"/>
              <a:ext cx="492476" cy="391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grpSp>
          <p:nvGrpSpPr>
            <p:cNvPr id="298" name="Group 297"/>
            <p:cNvGrpSpPr/>
            <p:nvPr/>
          </p:nvGrpSpPr>
          <p:grpSpPr>
            <a:xfrm>
              <a:off x="6463044" y="3410623"/>
              <a:ext cx="492476" cy="391384"/>
              <a:chOff x="7182853" y="4721039"/>
              <a:chExt cx="497306" cy="425116"/>
            </a:xfrm>
          </p:grpSpPr>
          <p:sp>
            <p:nvSpPr>
              <p:cNvPr id="314" name="Rounded Rectangle 313"/>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15" name="Group 314"/>
              <p:cNvGrpSpPr/>
              <p:nvPr/>
            </p:nvGrpSpPr>
            <p:grpSpPr>
              <a:xfrm>
                <a:off x="7272159" y="4751443"/>
                <a:ext cx="318693" cy="364308"/>
                <a:chOff x="4003461" y="1185042"/>
                <a:chExt cx="1660392" cy="303991"/>
              </a:xfrm>
              <a:solidFill>
                <a:schemeClr val="accent2">
                  <a:lumMod val="40000"/>
                  <a:lumOff val="60000"/>
                </a:schemeClr>
              </a:solidFill>
            </p:grpSpPr>
            <p:sp>
              <p:nvSpPr>
                <p:cNvPr id="316" name="Flowchart: Decision 315"/>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17" name="Flowchart: Predefined Process 316"/>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18" name="Straight Connector 317"/>
                <p:cNvCxnSpPr>
                  <a:endCxn id="319"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319" name="Flowchart: Data 318"/>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20" name="Straight Connector 319"/>
                <p:cNvCxnSpPr>
                  <a:stCxn id="319"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grpSp>
          <p:nvGrpSpPr>
            <p:cNvPr id="299" name="Group 298"/>
            <p:cNvGrpSpPr/>
            <p:nvPr/>
          </p:nvGrpSpPr>
          <p:grpSpPr>
            <a:xfrm>
              <a:off x="3327215" y="3411124"/>
              <a:ext cx="492476" cy="391384"/>
              <a:chOff x="7743109" y="963782"/>
              <a:chExt cx="497306" cy="425116"/>
            </a:xfrm>
          </p:grpSpPr>
          <p:sp>
            <p:nvSpPr>
              <p:cNvPr id="309" name="Rounded Rectangle 308"/>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10" name="Group 309"/>
              <p:cNvGrpSpPr/>
              <p:nvPr/>
            </p:nvGrpSpPr>
            <p:grpSpPr>
              <a:xfrm>
                <a:off x="7886626" y="1042530"/>
                <a:ext cx="197809" cy="267620"/>
                <a:chOff x="6814359" y="3916822"/>
                <a:chExt cx="197809" cy="267620"/>
              </a:xfrm>
            </p:grpSpPr>
            <p:sp>
              <p:nvSpPr>
                <p:cNvPr id="311" name="Flowchart: Connector 310"/>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12" name="Flowchart: Connector 311"/>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13" name="Flowchart: Connector 312"/>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300" name="Group 299"/>
            <p:cNvGrpSpPr/>
            <p:nvPr/>
          </p:nvGrpSpPr>
          <p:grpSpPr>
            <a:xfrm>
              <a:off x="3926948" y="3412710"/>
              <a:ext cx="492476" cy="391384"/>
              <a:chOff x="2000335" y="3441032"/>
              <a:chExt cx="497306" cy="425116"/>
            </a:xfrm>
          </p:grpSpPr>
          <p:sp>
            <p:nvSpPr>
              <p:cNvPr id="302" name="Rounded Rectangle 301"/>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03" name="Group 302"/>
              <p:cNvGrpSpPr/>
              <p:nvPr/>
            </p:nvGrpSpPr>
            <p:grpSpPr>
              <a:xfrm>
                <a:off x="2057157" y="3492687"/>
                <a:ext cx="348113" cy="337336"/>
                <a:chOff x="6705763" y="4100216"/>
                <a:chExt cx="395619" cy="355663"/>
              </a:xfrm>
            </p:grpSpPr>
            <p:cxnSp>
              <p:nvCxnSpPr>
                <p:cNvPr id="304" name="Straight Arrow Connector 303"/>
                <p:cNvCxnSpPr>
                  <a:stCxn id="308" idx="7"/>
                  <a:endCxn id="307"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305" name="Straight Arrow Connector 304"/>
                <p:cNvCxnSpPr>
                  <a:endCxn id="306"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306" name="Flowchart: Connector 305"/>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07" name="Flowchart: Connector 306"/>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08" name="Flowchart: Connector 307"/>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301" name="TextBox 300"/>
            <p:cNvSpPr txBox="1"/>
            <p:nvPr/>
          </p:nvSpPr>
          <p:spPr>
            <a:xfrm>
              <a:off x="7551389" y="3461981"/>
              <a:ext cx="2620677" cy="369332"/>
            </a:xfrm>
            <a:prstGeom prst="rect">
              <a:avLst/>
            </a:prstGeom>
            <a:noFill/>
          </p:spPr>
          <p:txBody>
            <a:bodyPr wrap="square" rtlCol="0">
              <a:spAutoFit/>
            </a:bodyPr>
            <a:lstStyle/>
            <a:p>
              <a:r>
                <a:rPr lang="en-US" sz="1765" dirty="0"/>
                <a:t>Doc DB, Lync…</a:t>
              </a:r>
            </a:p>
          </p:txBody>
        </p:sp>
      </p:grpSp>
      <p:grpSp>
        <p:nvGrpSpPr>
          <p:cNvPr id="325" name="Group 324"/>
          <p:cNvGrpSpPr/>
          <p:nvPr/>
        </p:nvGrpSpPr>
        <p:grpSpPr>
          <a:xfrm>
            <a:off x="473140" y="2540069"/>
            <a:ext cx="10558314" cy="646898"/>
            <a:chOff x="482627" y="2590506"/>
            <a:chExt cx="10770030" cy="659870"/>
          </a:xfrm>
        </p:grpSpPr>
        <p:cxnSp>
          <p:nvCxnSpPr>
            <p:cNvPr id="326" name="Straight Connector 325"/>
            <p:cNvCxnSpPr/>
            <p:nvPr/>
          </p:nvCxnSpPr>
          <p:spPr>
            <a:xfrm>
              <a:off x="482627" y="2590506"/>
              <a:ext cx="10770030" cy="56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7" name="Rounded Rectangle 326"/>
            <p:cNvSpPr/>
            <p:nvPr/>
          </p:nvSpPr>
          <p:spPr>
            <a:xfrm>
              <a:off x="5163521" y="2653396"/>
              <a:ext cx="1961635" cy="5741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328" name="Rounded Rectangle 327"/>
            <p:cNvSpPr/>
            <p:nvPr/>
          </p:nvSpPr>
          <p:spPr>
            <a:xfrm>
              <a:off x="3178806" y="2648568"/>
              <a:ext cx="1952113" cy="5741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329" name="Rounded Rectangle 328"/>
            <p:cNvSpPr/>
            <p:nvPr/>
          </p:nvSpPr>
          <p:spPr>
            <a:xfrm>
              <a:off x="655569" y="2645476"/>
              <a:ext cx="2239968" cy="57415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Reliable Collections</a:t>
              </a:r>
            </a:p>
          </p:txBody>
        </p:sp>
        <p:grpSp>
          <p:nvGrpSpPr>
            <p:cNvPr id="330" name="Group 329"/>
            <p:cNvGrpSpPr/>
            <p:nvPr/>
          </p:nvGrpSpPr>
          <p:grpSpPr>
            <a:xfrm>
              <a:off x="5302578" y="2762992"/>
              <a:ext cx="492476" cy="487384"/>
              <a:chOff x="9498931" y="963976"/>
              <a:chExt cx="497306" cy="529389"/>
            </a:xfrm>
          </p:grpSpPr>
          <p:sp>
            <p:nvSpPr>
              <p:cNvPr id="358" name="Rounded Rectangle 357"/>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359"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31" y="963976"/>
                <a:ext cx="456195" cy="529389"/>
              </a:xfrm>
              <a:prstGeom prst="rect">
                <a:avLst/>
              </a:prstGeom>
            </p:spPr>
          </p:pic>
        </p:grpSp>
        <p:grpSp>
          <p:nvGrpSpPr>
            <p:cNvPr id="331" name="Group 330"/>
            <p:cNvGrpSpPr/>
            <p:nvPr/>
          </p:nvGrpSpPr>
          <p:grpSpPr>
            <a:xfrm>
              <a:off x="4524657" y="2744783"/>
              <a:ext cx="492476" cy="391384"/>
              <a:chOff x="2574757" y="3441032"/>
              <a:chExt cx="497306" cy="425116"/>
            </a:xfrm>
          </p:grpSpPr>
          <p:sp>
            <p:nvSpPr>
              <p:cNvPr id="356" name="Rounded Rectangle 355"/>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57" name="Flowchart: Magnetic Disk 356"/>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332" name="Rounded Rectangle 331"/>
            <p:cNvSpPr/>
            <p:nvPr/>
          </p:nvSpPr>
          <p:spPr>
            <a:xfrm>
              <a:off x="5876982" y="2749085"/>
              <a:ext cx="492476" cy="391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grpSp>
          <p:nvGrpSpPr>
            <p:cNvPr id="333" name="Group 332"/>
            <p:cNvGrpSpPr/>
            <p:nvPr/>
          </p:nvGrpSpPr>
          <p:grpSpPr>
            <a:xfrm>
              <a:off x="6461021" y="2748895"/>
              <a:ext cx="492476" cy="391384"/>
              <a:chOff x="7182853" y="4721039"/>
              <a:chExt cx="497306" cy="425116"/>
            </a:xfrm>
          </p:grpSpPr>
          <p:sp>
            <p:nvSpPr>
              <p:cNvPr id="349" name="Rounded Rectangle 348"/>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50" name="Group 349"/>
              <p:cNvGrpSpPr/>
              <p:nvPr/>
            </p:nvGrpSpPr>
            <p:grpSpPr>
              <a:xfrm>
                <a:off x="7272159" y="4751443"/>
                <a:ext cx="318693" cy="364308"/>
                <a:chOff x="4003461" y="1185042"/>
                <a:chExt cx="1660392" cy="303991"/>
              </a:xfrm>
              <a:solidFill>
                <a:schemeClr val="accent2">
                  <a:lumMod val="40000"/>
                  <a:lumOff val="60000"/>
                </a:schemeClr>
              </a:solidFill>
            </p:grpSpPr>
            <p:sp>
              <p:nvSpPr>
                <p:cNvPr id="351" name="Flowchart: Decision 350"/>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52" name="Flowchart: Predefined Process 351"/>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53" name="Straight Connector 352"/>
                <p:cNvCxnSpPr>
                  <a:endCxn id="354"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354" name="Flowchart: Data 353"/>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55" name="Straight Connector 354"/>
                <p:cNvCxnSpPr>
                  <a:stCxn id="354"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grpSp>
          <p:nvGrpSpPr>
            <p:cNvPr id="334" name="Group 333"/>
            <p:cNvGrpSpPr/>
            <p:nvPr/>
          </p:nvGrpSpPr>
          <p:grpSpPr>
            <a:xfrm>
              <a:off x="3325193" y="2749396"/>
              <a:ext cx="492476" cy="391384"/>
              <a:chOff x="7743109" y="963782"/>
              <a:chExt cx="497306" cy="425116"/>
            </a:xfrm>
          </p:grpSpPr>
          <p:sp>
            <p:nvSpPr>
              <p:cNvPr id="344" name="Rounded Rectangle 343"/>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45" name="Group 344"/>
              <p:cNvGrpSpPr/>
              <p:nvPr/>
            </p:nvGrpSpPr>
            <p:grpSpPr>
              <a:xfrm>
                <a:off x="7886626" y="1042530"/>
                <a:ext cx="197809" cy="267620"/>
                <a:chOff x="6814359" y="3916822"/>
                <a:chExt cx="197809" cy="267620"/>
              </a:xfrm>
            </p:grpSpPr>
            <p:sp>
              <p:nvSpPr>
                <p:cNvPr id="346" name="Flowchart: Connector 345"/>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7" name="Flowchart: Connector 346"/>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8" name="Flowchart: Connector 347"/>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335" name="Group 334"/>
            <p:cNvGrpSpPr/>
            <p:nvPr/>
          </p:nvGrpSpPr>
          <p:grpSpPr>
            <a:xfrm>
              <a:off x="3924925" y="2750981"/>
              <a:ext cx="492476" cy="391384"/>
              <a:chOff x="2000335" y="3441032"/>
              <a:chExt cx="497306" cy="425116"/>
            </a:xfrm>
          </p:grpSpPr>
          <p:sp>
            <p:nvSpPr>
              <p:cNvPr id="337" name="Rounded Rectangle 336"/>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38" name="Group 337"/>
              <p:cNvGrpSpPr/>
              <p:nvPr/>
            </p:nvGrpSpPr>
            <p:grpSpPr>
              <a:xfrm>
                <a:off x="2057157" y="3492687"/>
                <a:ext cx="348113" cy="337336"/>
                <a:chOff x="6705763" y="4100216"/>
                <a:chExt cx="395619" cy="355663"/>
              </a:xfrm>
            </p:grpSpPr>
            <p:cxnSp>
              <p:nvCxnSpPr>
                <p:cNvPr id="339" name="Straight Arrow Connector 338"/>
                <p:cNvCxnSpPr>
                  <a:stCxn id="343" idx="7"/>
                  <a:endCxn id="342"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340" name="Straight Arrow Connector 339"/>
                <p:cNvCxnSpPr>
                  <a:endCxn id="341"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341" name="Flowchart: Connector 340"/>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2" name="Flowchart: Connector 341"/>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43" name="Flowchart: Connector 342"/>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336" name="TextBox 335"/>
            <p:cNvSpPr txBox="1"/>
            <p:nvPr/>
          </p:nvSpPr>
          <p:spPr>
            <a:xfrm>
              <a:off x="7529702" y="2799149"/>
              <a:ext cx="3171747" cy="369332"/>
            </a:xfrm>
            <a:prstGeom prst="rect">
              <a:avLst/>
            </a:prstGeom>
            <a:noFill/>
          </p:spPr>
          <p:txBody>
            <a:bodyPr wrap="square" rtlCol="0">
              <a:spAutoFit/>
            </a:bodyPr>
            <a:lstStyle/>
            <a:p>
              <a:r>
                <a:rPr lang="en-US" sz="1765" dirty="0"/>
                <a:t>InTune, …</a:t>
              </a:r>
            </a:p>
          </p:txBody>
        </p:sp>
      </p:grpSp>
      <p:grpSp>
        <p:nvGrpSpPr>
          <p:cNvPr id="360" name="Group 359"/>
          <p:cNvGrpSpPr/>
          <p:nvPr/>
        </p:nvGrpSpPr>
        <p:grpSpPr>
          <a:xfrm>
            <a:off x="469144" y="1895069"/>
            <a:ext cx="10558314" cy="627737"/>
            <a:chOff x="478551" y="1932573"/>
            <a:chExt cx="10770030" cy="640324"/>
          </a:xfrm>
        </p:grpSpPr>
        <p:cxnSp>
          <p:nvCxnSpPr>
            <p:cNvPr id="361" name="Straight Connector 360"/>
            <p:cNvCxnSpPr/>
            <p:nvPr/>
          </p:nvCxnSpPr>
          <p:spPr>
            <a:xfrm>
              <a:off x="478551" y="1932573"/>
              <a:ext cx="10770030" cy="5688"/>
            </a:xfrm>
            <a:prstGeom prst="line">
              <a:avLst/>
            </a:prstGeom>
          </p:spPr>
          <p:style>
            <a:lnRef idx="1">
              <a:schemeClr val="accent1"/>
            </a:lnRef>
            <a:fillRef idx="0">
              <a:schemeClr val="accent1"/>
            </a:fillRef>
            <a:effectRef idx="0">
              <a:schemeClr val="accent1"/>
            </a:effectRef>
            <a:fontRef idx="minor">
              <a:schemeClr val="tx1"/>
            </a:fontRef>
          </p:style>
        </p:cxnSp>
        <p:sp>
          <p:nvSpPr>
            <p:cNvPr id="362" name="Rounded Rectangle 361"/>
            <p:cNvSpPr/>
            <p:nvPr/>
          </p:nvSpPr>
          <p:spPr>
            <a:xfrm>
              <a:off x="6319940" y="1985983"/>
              <a:ext cx="805216" cy="574159"/>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363" name="Rounded Rectangle 362"/>
            <p:cNvSpPr/>
            <p:nvPr/>
          </p:nvSpPr>
          <p:spPr>
            <a:xfrm>
              <a:off x="3182883" y="1981155"/>
              <a:ext cx="3105824" cy="5741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2" dirty="0"/>
            </a:p>
          </p:txBody>
        </p:sp>
        <p:sp>
          <p:nvSpPr>
            <p:cNvPr id="364" name="Rounded Rectangle 363"/>
            <p:cNvSpPr/>
            <p:nvPr/>
          </p:nvSpPr>
          <p:spPr>
            <a:xfrm>
              <a:off x="659647" y="1978062"/>
              <a:ext cx="2239968" cy="574159"/>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2" dirty="0"/>
                <a:t>Reliable Services</a:t>
              </a:r>
            </a:p>
          </p:txBody>
        </p:sp>
        <p:grpSp>
          <p:nvGrpSpPr>
            <p:cNvPr id="365" name="Group 364"/>
            <p:cNvGrpSpPr/>
            <p:nvPr/>
          </p:nvGrpSpPr>
          <p:grpSpPr>
            <a:xfrm>
              <a:off x="4528735" y="2077369"/>
              <a:ext cx="492476" cy="391384"/>
              <a:chOff x="2574757" y="3441032"/>
              <a:chExt cx="497306" cy="425116"/>
            </a:xfrm>
          </p:grpSpPr>
          <p:sp>
            <p:nvSpPr>
              <p:cNvPr id="393" name="Rounded Rectangle 392"/>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94" name="Flowchart: Magnetic Disk 393"/>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366" name="Rounded Rectangle 365"/>
            <p:cNvSpPr/>
            <p:nvPr/>
          </p:nvSpPr>
          <p:spPr>
            <a:xfrm>
              <a:off x="5708561" y="2081481"/>
              <a:ext cx="492476" cy="3913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grpSp>
          <p:nvGrpSpPr>
            <p:cNvPr id="367" name="Group 366"/>
            <p:cNvGrpSpPr/>
            <p:nvPr/>
          </p:nvGrpSpPr>
          <p:grpSpPr>
            <a:xfrm>
              <a:off x="6465099" y="2081481"/>
              <a:ext cx="492476" cy="391384"/>
              <a:chOff x="7182853" y="4721039"/>
              <a:chExt cx="497306" cy="425116"/>
            </a:xfrm>
          </p:grpSpPr>
          <p:sp>
            <p:nvSpPr>
              <p:cNvPr id="386" name="Rounded Rectangle 385"/>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87" name="Group 386"/>
              <p:cNvGrpSpPr/>
              <p:nvPr/>
            </p:nvGrpSpPr>
            <p:grpSpPr>
              <a:xfrm>
                <a:off x="7272159" y="4751443"/>
                <a:ext cx="318693" cy="364308"/>
                <a:chOff x="4003461" y="1185042"/>
                <a:chExt cx="1660392" cy="303991"/>
              </a:xfrm>
              <a:solidFill>
                <a:schemeClr val="accent2">
                  <a:lumMod val="40000"/>
                  <a:lumOff val="60000"/>
                </a:schemeClr>
              </a:solidFill>
            </p:grpSpPr>
            <p:sp>
              <p:nvSpPr>
                <p:cNvPr id="388" name="Flowchart: Decision 387"/>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9" name="Flowchart: Predefined Process 388"/>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90" name="Straight Connector 389"/>
                <p:cNvCxnSpPr>
                  <a:endCxn id="391"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391" name="Flowchart: Data 390"/>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392" name="Straight Connector 391"/>
                <p:cNvCxnSpPr>
                  <a:stCxn id="391"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grpSp>
          <p:nvGrpSpPr>
            <p:cNvPr id="368" name="Group 367"/>
            <p:cNvGrpSpPr/>
            <p:nvPr/>
          </p:nvGrpSpPr>
          <p:grpSpPr>
            <a:xfrm>
              <a:off x="3329271" y="2081982"/>
              <a:ext cx="492476" cy="391384"/>
              <a:chOff x="7743109" y="963782"/>
              <a:chExt cx="497306" cy="425116"/>
            </a:xfrm>
          </p:grpSpPr>
          <p:sp>
            <p:nvSpPr>
              <p:cNvPr id="381" name="Rounded Rectangle 380"/>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82" name="Group 381"/>
              <p:cNvGrpSpPr/>
              <p:nvPr/>
            </p:nvGrpSpPr>
            <p:grpSpPr>
              <a:xfrm>
                <a:off x="7886626" y="1042530"/>
                <a:ext cx="197809" cy="267620"/>
                <a:chOff x="6814359" y="3916822"/>
                <a:chExt cx="197809" cy="267620"/>
              </a:xfrm>
            </p:grpSpPr>
            <p:sp>
              <p:nvSpPr>
                <p:cNvPr id="383" name="Flowchart: Connector 382"/>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4" name="Flowchart: Connector 383"/>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5" name="Flowchart: Connector 384"/>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369" name="Group 368"/>
            <p:cNvGrpSpPr/>
            <p:nvPr/>
          </p:nvGrpSpPr>
          <p:grpSpPr>
            <a:xfrm>
              <a:off x="3929003" y="2083567"/>
              <a:ext cx="492476" cy="391384"/>
              <a:chOff x="2000335" y="3441032"/>
              <a:chExt cx="497306" cy="425116"/>
            </a:xfrm>
          </p:grpSpPr>
          <p:sp>
            <p:nvSpPr>
              <p:cNvPr id="374" name="Rounded Rectangle 373"/>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75" name="Group 374"/>
              <p:cNvGrpSpPr/>
              <p:nvPr/>
            </p:nvGrpSpPr>
            <p:grpSpPr>
              <a:xfrm>
                <a:off x="2057157" y="3492687"/>
                <a:ext cx="348113" cy="337336"/>
                <a:chOff x="6705763" y="4100216"/>
                <a:chExt cx="395619" cy="355663"/>
              </a:xfrm>
            </p:grpSpPr>
            <p:cxnSp>
              <p:nvCxnSpPr>
                <p:cNvPr id="376" name="Straight Arrow Connector 375"/>
                <p:cNvCxnSpPr>
                  <a:stCxn id="380" idx="7"/>
                  <a:endCxn id="379"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377" name="Straight Arrow Connector 376"/>
                <p:cNvCxnSpPr>
                  <a:endCxn id="378"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378" name="Flowchart: Connector 377"/>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79" name="Flowchart: Connector 378"/>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380" name="Flowchart: Connector 379"/>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nvGrpSpPr>
            <p:cNvPr id="370" name="Group 369"/>
            <p:cNvGrpSpPr/>
            <p:nvPr/>
          </p:nvGrpSpPr>
          <p:grpSpPr>
            <a:xfrm>
              <a:off x="5124472" y="2085513"/>
              <a:ext cx="492476" cy="487384"/>
              <a:chOff x="9498931" y="963976"/>
              <a:chExt cx="497306" cy="529389"/>
            </a:xfrm>
          </p:grpSpPr>
          <p:sp>
            <p:nvSpPr>
              <p:cNvPr id="372" name="Rounded Rectangle 371"/>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373"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31" y="963976"/>
                <a:ext cx="456195" cy="529389"/>
              </a:xfrm>
              <a:prstGeom prst="rect">
                <a:avLst/>
              </a:prstGeom>
            </p:spPr>
          </p:pic>
        </p:grpSp>
        <p:sp>
          <p:nvSpPr>
            <p:cNvPr id="371" name="TextBox 370"/>
            <p:cNvSpPr txBox="1"/>
            <p:nvPr/>
          </p:nvSpPr>
          <p:spPr>
            <a:xfrm>
              <a:off x="7543208" y="2085842"/>
              <a:ext cx="3608754" cy="369332"/>
            </a:xfrm>
            <a:prstGeom prst="rect">
              <a:avLst/>
            </a:prstGeom>
            <a:noFill/>
          </p:spPr>
          <p:txBody>
            <a:bodyPr wrap="square" rtlCol="0">
              <a:spAutoFit/>
            </a:bodyPr>
            <a:lstStyle/>
            <a:p>
              <a:r>
                <a:rPr lang="en-US" sz="1765" dirty="0"/>
                <a:t>Current Enterprise Developers…</a:t>
              </a:r>
            </a:p>
          </p:txBody>
        </p:sp>
      </p:grpSp>
      <p:grpSp>
        <p:nvGrpSpPr>
          <p:cNvPr id="395" name="Group 394"/>
          <p:cNvGrpSpPr/>
          <p:nvPr/>
        </p:nvGrpSpPr>
        <p:grpSpPr>
          <a:xfrm>
            <a:off x="217111" y="5670062"/>
            <a:ext cx="1612231" cy="888443"/>
            <a:chOff x="221464" y="5963738"/>
            <a:chExt cx="1644560" cy="906258"/>
          </a:xfrm>
        </p:grpSpPr>
        <p:sp>
          <p:nvSpPr>
            <p:cNvPr id="396" name="TextBox 395"/>
            <p:cNvSpPr txBox="1"/>
            <p:nvPr/>
          </p:nvSpPr>
          <p:spPr>
            <a:xfrm>
              <a:off x="221464" y="6346776"/>
              <a:ext cx="1644560" cy="523220"/>
            </a:xfrm>
            <a:prstGeom prst="rect">
              <a:avLst/>
            </a:prstGeom>
            <a:noFill/>
          </p:spPr>
          <p:txBody>
            <a:bodyPr wrap="square" rtlCol="0">
              <a:spAutoFit/>
            </a:bodyPr>
            <a:lstStyle/>
            <a:p>
              <a:pPr algn="ctr"/>
              <a:r>
                <a:rPr lang="en-US" sz="1372" dirty="0"/>
                <a:t>Replica Set Management</a:t>
              </a:r>
              <a:endParaRPr lang="en-US" sz="1765" dirty="0"/>
            </a:p>
          </p:txBody>
        </p:sp>
        <p:grpSp>
          <p:nvGrpSpPr>
            <p:cNvPr id="397" name="Group 396"/>
            <p:cNvGrpSpPr/>
            <p:nvPr/>
          </p:nvGrpSpPr>
          <p:grpSpPr>
            <a:xfrm>
              <a:off x="806804" y="5963738"/>
              <a:ext cx="497306" cy="425116"/>
              <a:chOff x="7743109" y="963782"/>
              <a:chExt cx="497306" cy="425116"/>
            </a:xfrm>
          </p:grpSpPr>
          <p:sp>
            <p:nvSpPr>
              <p:cNvPr id="398" name="Rounded Rectangle 397"/>
              <p:cNvSpPr/>
              <p:nvPr/>
            </p:nvSpPr>
            <p:spPr>
              <a:xfrm>
                <a:off x="7743109" y="96378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399" name="Group 398"/>
              <p:cNvGrpSpPr/>
              <p:nvPr/>
            </p:nvGrpSpPr>
            <p:grpSpPr>
              <a:xfrm>
                <a:off x="7886626" y="1042530"/>
                <a:ext cx="197809" cy="267620"/>
                <a:chOff x="6814359" y="3916822"/>
                <a:chExt cx="197809" cy="267620"/>
              </a:xfrm>
            </p:grpSpPr>
            <p:sp>
              <p:nvSpPr>
                <p:cNvPr id="400" name="Flowchart: Connector 399"/>
                <p:cNvSpPr/>
                <p:nvPr/>
              </p:nvSpPr>
              <p:spPr>
                <a:xfrm>
                  <a:off x="6814359" y="391682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01" name="Flowchart: Connector 400"/>
                <p:cNvSpPr/>
                <p:nvPr/>
              </p:nvSpPr>
              <p:spPr>
                <a:xfrm>
                  <a:off x="6846444" y="3983727"/>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02" name="Flowchart: Connector 401"/>
                <p:cNvSpPr/>
                <p:nvPr/>
              </p:nvSpPr>
              <p:spPr>
                <a:xfrm>
                  <a:off x="6880295" y="4050632"/>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grpSp>
      <p:grpSp>
        <p:nvGrpSpPr>
          <p:cNvPr id="403" name="Group 402"/>
          <p:cNvGrpSpPr/>
          <p:nvPr/>
        </p:nvGrpSpPr>
        <p:grpSpPr>
          <a:xfrm>
            <a:off x="2174612" y="5670062"/>
            <a:ext cx="1612231" cy="920092"/>
            <a:chOff x="2218217" y="5963738"/>
            <a:chExt cx="1644560" cy="938542"/>
          </a:xfrm>
        </p:grpSpPr>
        <p:grpSp>
          <p:nvGrpSpPr>
            <p:cNvPr id="404" name="Group 403"/>
            <p:cNvGrpSpPr/>
            <p:nvPr/>
          </p:nvGrpSpPr>
          <p:grpSpPr>
            <a:xfrm>
              <a:off x="2768593" y="5963738"/>
              <a:ext cx="497306" cy="425116"/>
              <a:chOff x="2000335" y="3441032"/>
              <a:chExt cx="497306" cy="425116"/>
            </a:xfrm>
          </p:grpSpPr>
          <p:sp>
            <p:nvSpPr>
              <p:cNvPr id="406" name="Rounded Rectangle 405"/>
              <p:cNvSpPr/>
              <p:nvPr/>
            </p:nvSpPr>
            <p:spPr>
              <a:xfrm>
                <a:off x="2000335"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407" name="Group 406"/>
              <p:cNvGrpSpPr/>
              <p:nvPr/>
            </p:nvGrpSpPr>
            <p:grpSpPr>
              <a:xfrm>
                <a:off x="2057157" y="3492687"/>
                <a:ext cx="348113" cy="337336"/>
                <a:chOff x="6705763" y="4100216"/>
                <a:chExt cx="395619" cy="355663"/>
              </a:xfrm>
            </p:grpSpPr>
            <p:cxnSp>
              <p:nvCxnSpPr>
                <p:cNvPr id="408" name="Straight Arrow Connector 407"/>
                <p:cNvCxnSpPr>
                  <a:stCxn id="412" idx="7"/>
                  <a:endCxn id="411" idx="0"/>
                </p:cNvCxnSpPr>
                <p:nvPr/>
              </p:nvCxnSpPr>
              <p:spPr>
                <a:xfrm flipH="1">
                  <a:off x="6771700" y="4119812"/>
                  <a:ext cx="178497" cy="202257"/>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cxnSp>
              <p:nvCxnSpPr>
                <p:cNvPr id="409" name="Straight Arrow Connector 408"/>
                <p:cNvCxnSpPr>
                  <a:endCxn id="410" idx="0"/>
                </p:cNvCxnSpPr>
                <p:nvPr/>
              </p:nvCxnSpPr>
              <p:spPr>
                <a:xfrm>
                  <a:off x="6897811" y="4152537"/>
                  <a:ext cx="137635" cy="169532"/>
                </a:xfrm>
                <a:prstGeom prst="straightConnector1">
                  <a:avLst/>
                </a:prstGeom>
                <a:ln w="3175">
                  <a:tailEnd type="triangle"/>
                </a:ln>
              </p:spPr>
              <p:style>
                <a:lnRef idx="1">
                  <a:schemeClr val="dk1"/>
                </a:lnRef>
                <a:fillRef idx="0">
                  <a:schemeClr val="dk1"/>
                </a:fillRef>
                <a:effectRef idx="0">
                  <a:schemeClr val="dk1"/>
                </a:effectRef>
                <a:fontRef idx="minor">
                  <a:schemeClr val="tx1"/>
                </a:fontRef>
              </p:style>
            </p:cxnSp>
            <p:sp>
              <p:nvSpPr>
                <p:cNvPr id="410" name="Flowchart: Connector 409"/>
                <p:cNvSpPr/>
                <p:nvPr/>
              </p:nvSpPr>
              <p:spPr>
                <a:xfrm>
                  <a:off x="6969509"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11" name="Flowchart: Connector 410"/>
                <p:cNvSpPr/>
                <p:nvPr/>
              </p:nvSpPr>
              <p:spPr>
                <a:xfrm>
                  <a:off x="6705763" y="4322069"/>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12" name="Flowchart: Connector 411"/>
                <p:cNvSpPr/>
                <p:nvPr/>
              </p:nvSpPr>
              <p:spPr>
                <a:xfrm>
                  <a:off x="6837636" y="4100216"/>
                  <a:ext cx="131873" cy="133810"/>
                </a:xfrm>
                <a:prstGeom prst="flowChartConnector">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grpSp>
        <p:sp>
          <p:nvSpPr>
            <p:cNvPr id="405" name="TextBox 404"/>
            <p:cNvSpPr txBox="1"/>
            <p:nvPr/>
          </p:nvSpPr>
          <p:spPr>
            <a:xfrm>
              <a:off x="2218217" y="6379060"/>
              <a:ext cx="1644560" cy="523220"/>
            </a:xfrm>
            <a:prstGeom prst="rect">
              <a:avLst/>
            </a:prstGeom>
            <a:noFill/>
          </p:spPr>
          <p:txBody>
            <a:bodyPr wrap="square" rtlCol="0">
              <a:spAutoFit/>
            </a:bodyPr>
            <a:lstStyle/>
            <a:p>
              <a:pPr algn="ctr"/>
              <a:r>
                <a:rPr lang="en-US" sz="1372" dirty="0"/>
                <a:t>State </a:t>
              </a:r>
            </a:p>
            <a:p>
              <a:pPr algn="ctr"/>
              <a:r>
                <a:rPr lang="en-US" sz="1372" dirty="0"/>
                <a:t>Replication</a:t>
              </a:r>
              <a:endParaRPr lang="en-US" sz="1765" dirty="0"/>
            </a:p>
          </p:txBody>
        </p:sp>
      </p:grpSp>
      <p:grpSp>
        <p:nvGrpSpPr>
          <p:cNvPr id="413" name="Group 412"/>
          <p:cNvGrpSpPr/>
          <p:nvPr/>
        </p:nvGrpSpPr>
        <p:grpSpPr>
          <a:xfrm>
            <a:off x="4095615" y="5670063"/>
            <a:ext cx="1612231" cy="919548"/>
            <a:chOff x="4177740" y="5963738"/>
            <a:chExt cx="1644560" cy="937987"/>
          </a:xfrm>
        </p:grpSpPr>
        <p:grpSp>
          <p:nvGrpSpPr>
            <p:cNvPr id="414" name="Group 413"/>
            <p:cNvGrpSpPr/>
            <p:nvPr/>
          </p:nvGrpSpPr>
          <p:grpSpPr>
            <a:xfrm>
              <a:off x="4730382" y="5963738"/>
              <a:ext cx="497306" cy="425116"/>
              <a:chOff x="2574757" y="3441032"/>
              <a:chExt cx="497306" cy="425116"/>
            </a:xfrm>
          </p:grpSpPr>
          <p:sp>
            <p:nvSpPr>
              <p:cNvPr id="416" name="Rounded Rectangle 415"/>
              <p:cNvSpPr/>
              <p:nvPr/>
            </p:nvSpPr>
            <p:spPr>
              <a:xfrm>
                <a:off x="2574757" y="3441032"/>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17" name="Flowchart: Magnetic Disk 416"/>
              <p:cNvSpPr/>
              <p:nvPr/>
            </p:nvSpPr>
            <p:spPr>
              <a:xfrm>
                <a:off x="2687053" y="3597776"/>
                <a:ext cx="286751" cy="159085"/>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765"/>
              </a:p>
            </p:txBody>
          </p:sp>
        </p:grpSp>
        <p:sp>
          <p:nvSpPr>
            <p:cNvPr id="415" name="TextBox 414"/>
            <p:cNvSpPr txBox="1"/>
            <p:nvPr/>
          </p:nvSpPr>
          <p:spPr>
            <a:xfrm>
              <a:off x="4177740" y="6378505"/>
              <a:ext cx="1644560" cy="523220"/>
            </a:xfrm>
            <a:prstGeom prst="rect">
              <a:avLst/>
            </a:prstGeom>
            <a:noFill/>
          </p:spPr>
          <p:txBody>
            <a:bodyPr wrap="square" rtlCol="0">
              <a:spAutoFit/>
            </a:bodyPr>
            <a:lstStyle/>
            <a:p>
              <a:pPr algn="ctr"/>
              <a:r>
                <a:rPr lang="en-US" sz="1372" dirty="0"/>
                <a:t>State </a:t>
              </a:r>
            </a:p>
            <a:p>
              <a:pPr algn="ctr"/>
              <a:r>
                <a:rPr lang="en-US" sz="1372" dirty="0"/>
                <a:t>Storage</a:t>
              </a:r>
              <a:endParaRPr lang="en-US" sz="1765" dirty="0"/>
            </a:p>
          </p:txBody>
        </p:sp>
      </p:grpSp>
      <p:grpSp>
        <p:nvGrpSpPr>
          <p:cNvPr id="418" name="Group 417"/>
          <p:cNvGrpSpPr/>
          <p:nvPr/>
        </p:nvGrpSpPr>
        <p:grpSpPr>
          <a:xfrm>
            <a:off x="5983267" y="5670062"/>
            <a:ext cx="1612231" cy="674701"/>
            <a:chOff x="6103243" y="5966969"/>
            <a:chExt cx="1644560" cy="688230"/>
          </a:xfrm>
        </p:grpSpPr>
        <p:grpSp>
          <p:nvGrpSpPr>
            <p:cNvPr id="419" name="Group 418"/>
            <p:cNvGrpSpPr/>
            <p:nvPr/>
          </p:nvGrpSpPr>
          <p:grpSpPr>
            <a:xfrm>
              <a:off x="6698972" y="5966969"/>
              <a:ext cx="497308" cy="535113"/>
              <a:chOff x="9498929" y="963976"/>
              <a:chExt cx="497308" cy="535113"/>
            </a:xfrm>
          </p:grpSpPr>
          <p:sp>
            <p:nvSpPr>
              <p:cNvPr id="421" name="Rounded Rectangle 420"/>
              <p:cNvSpPr/>
              <p:nvPr/>
            </p:nvSpPr>
            <p:spPr>
              <a:xfrm>
                <a:off x="9498931" y="963976"/>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pic>
            <p:nvPicPr>
              <p:cNvPr id="422"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8929" y="969700"/>
                <a:ext cx="456195" cy="529389"/>
              </a:xfrm>
              <a:prstGeom prst="rect">
                <a:avLst/>
              </a:prstGeom>
            </p:spPr>
          </p:pic>
        </p:grpSp>
        <p:sp>
          <p:nvSpPr>
            <p:cNvPr id="420" name="TextBox 419"/>
            <p:cNvSpPr txBox="1"/>
            <p:nvPr/>
          </p:nvSpPr>
          <p:spPr>
            <a:xfrm>
              <a:off x="6103243" y="6347422"/>
              <a:ext cx="1644560" cy="307777"/>
            </a:xfrm>
            <a:prstGeom prst="rect">
              <a:avLst/>
            </a:prstGeom>
            <a:noFill/>
          </p:spPr>
          <p:txBody>
            <a:bodyPr wrap="square" rtlCol="0">
              <a:spAutoFit/>
            </a:bodyPr>
            <a:lstStyle/>
            <a:p>
              <a:pPr algn="ctr"/>
              <a:r>
                <a:rPr lang="en-US" sz="1372" dirty="0"/>
                <a:t>Messaging</a:t>
              </a:r>
              <a:endParaRPr lang="en-US" sz="1765" dirty="0"/>
            </a:p>
          </p:txBody>
        </p:sp>
      </p:grpSp>
      <p:grpSp>
        <p:nvGrpSpPr>
          <p:cNvPr id="423" name="Group 422"/>
          <p:cNvGrpSpPr/>
          <p:nvPr/>
        </p:nvGrpSpPr>
        <p:grpSpPr>
          <a:xfrm>
            <a:off x="7769077" y="5670065"/>
            <a:ext cx="1764645" cy="961238"/>
            <a:chOff x="8080333" y="5970375"/>
            <a:chExt cx="1644560" cy="980512"/>
          </a:xfrm>
        </p:grpSpPr>
        <p:sp>
          <p:nvSpPr>
            <p:cNvPr id="424" name="Rounded Rectangle 423"/>
            <p:cNvSpPr/>
            <p:nvPr/>
          </p:nvSpPr>
          <p:spPr>
            <a:xfrm>
              <a:off x="8660533" y="5970375"/>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65" b="1" dirty="0">
                  <a:ln w="9525">
                    <a:solidFill>
                      <a:schemeClr val="bg2">
                        <a:lumMod val="10000"/>
                      </a:schemeClr>
                    </a:solidFill>
                    <a:prstDash val="solid"/>
                  </a:ln>
                  <a:solidFill>
                    <a:schemeClr val="bg2">
                      <a:lumMod val="75000"/>
                    </a:schemeClr>
                  </a:solidFill>
                  <a:effectLst>
                    <a:outerShdw blurRad="12700" dist="38100" dir="2700000" algn="tl" rotWithShape="0">
                      <a:schemeClr val="accent5">
                        <a:lumMod val="60000"/>
                        <a:lumOff val="40000"/>
                      </a:schemeClr>
                    </a:outerShdw>
                  </a:effectLst>
                </a:rPr>
                <a:t>[  ]</a:t>
              </a:r>
              <a:endParaRPr lang="en-US" sz="1765" dirty="0">
                <a:ln w="9525">
                  <a:solidFill>
                    <a:schemeClr val="bg2">
                      <a:lumMod val="10000"/>
                    </a:schemeClr>
                  </a:solidFill>
                  <a:prstDash val="solid"/>
                </a:ln>
                <a:solidFill>
                  <a:schemeClr val="bg2">
                    <a:lumMod val="75000"/>
                  </a:schemeClr>
                </a:solidFill>
              </a:endParaRPr>
            </a:p>
          </p:txBody>
        </p:sp>
        <p:sp>
          <p:nvSpPr>
            <p:cNvPr id="425" name="TextBox 424"/>
            <p:cNvSpPr txBox="1"/>
            <p:nvPr/>
          </p:nvSpPr>
          <p:spPr>
            <a:xfrm>
              <a:off x="8080333" y="6425940"/>
              <a:ext cx="1644560" cy="524947"/>
            </a:xfrm>
            <a:prstGeom prst="rect">
              <a:avLst/>
            </a:prstGeom>
            <a:noFill/>
          </p:spPr>
          <p:txBody>
            <a:bodyPr wrap="square" rtlCol="0">
              <a:spAutoFit/>
            </a:bodyPr>
            <a:lstStyle/>
            <a:p>
              <a:pPr algn="ctr"/>
              <a:r>
                <a:rPr lang="en-US" sz="1372" dirty="0"/>
                <a:t>Programming Model</a:t>
              </a:r>
              <a:endParaRPr lang="en-US" sz="1765" dirty="0"/>
            </a:p>
          </p:txBody>
        </p:sp>
      </p:grpSp>
      <p:grpSp>
        <p:nvGrpSpPr>
          <p:cNvPr id="426" name="Group 425"/>
          <p:cNvGrpSpPr/>
          <p:nvPr/>
        </p:nvGrpSpPr>
        <p:grpSpPr>
          <a:xfrm>
            <a:off x="9807422" y="5670063"/>
            <a:ext cx="1612231" cy="684805"/>
            <a:chOff x="10004081" y="5970375"/>
            <a:chExt cx="1644560" cy="698537"/>
          </a:xfrm>
        </p:grpSpPr>
        <p:grpSp>
          <p:nvGrpSpPr>
            <p:cNvPr id="427" name="Group 426"/>
            <p:cNvGrpSpPr/>
            <p:nvPr/>
          </p:nvGrpSpPr>
          <p:grpSpPr>
            <a:xfrm>
              <a:off x="10612143" y="5970375"/>
              <a:ext cx="497306" cy="425116"/>
              <a:chOff x="7182853" y="4721039"/>
              <a:chExt cx="497306" cy="425116"/>
            </a:xfrm>
          </p:grpSpPr>
          <p:sp>
            <p:nvSpPr>
              <p:cNvPr id="429" name="Rounded Rectangle 428"/>
              <p:cNvSpPr/>
              <p:nvPr/>
            </p:nvSpPr>
            <p:spPr>
              <a:xfrm>
                <a:off x="7182853" y="4721039"/>
                <a:ext cx="497306" cy="4251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grpSp>
            <p:nvGrpSpPr>
              <p:cNvPr id="430" name="Group 429"/>
              <p:cNvGrpSpPr/>
              <p:nvPr/>
            </p:nvGrpSpPr>
            <p:grpSpPr>
              <a:xfrm>
                <a:off x="7272159" y="4751443"/>
                <a:ext cx="318693" cy="364308"/>
                <a:chOff x="4003461" y="1185042"/>
                <a:chExt cx="1660392" cy="303991"/>
              </a:xfrm>
              <a:solidFill>
                <a:schemeClr val="accent2">
                  <a:lumMod val="40000"/>
                  <a:lumOff val="60000"/>
                </a:schemeClr>
              </a:solidFill>
            </p:grpSpPr>
            <p:sp>
              <p:nvSpPr>
                <p:cNvPr id="431" name="Flowchart: Decision 430"/>
                <p:cNvSpPr/>
                <p:nvPr/>
              </p:nvSpPr>
              <p:spPr>
                <a:xfrm>
                  <a:off x="4003461" y="1367838"/>
                  <a:ext cx="914400" cy="121195"/>
                </a:xfrm>
                <a:prstGeom prst="flowChartDecisi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
              <p:nvSpPr>
                <p:cNvPr id="432" name="Flowchart: Predefined Process 431"/>
                <p:cNvSpPr/>
                <p:nvPr/>
              </p:nvSpPr>
              <p:spPr>
                <a:xfrm>
                  <a:off x="5082170" y="1386900"/>
                  <a:ext cx="581683" cy="83071"/>
                </a:xfrm>
                <a:prstGeom prst="flowChartPredefined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433" name="Straight Connector 432"/>
                <p:cNvCxnSpPr>
                  <a:endCxn id="434" idx="1"/>
                </p:cNvCxnSpPr>
                <p:nvPr/>
              </p:nvCxnSpPr>
              <p:spPr>
                <a:xfrm>
                  <a:off x="4460661" y="1185042"/>
                  <a:ext cx="0" cy="56957"/>
                </a:xfrm>
                <a:prstGeom prst="line">
                  <a:avLst/>
                </a:prstGeom>
                <a:grpFill/>
              </p:spPr>
              <p:style>
                <a:lnRef idx="3">
                  <a:schemeClr val="accent5"/>
                </a:lnRef>
                <a:fillRef idx="0">
                  <a:schemeClr val="accent5"/>
                </a:fillRef>
                <a:effectRef idx="2">
                  <a:schemeClr val="accent5"/>
                </a:effectRef>
                <a:fontRef idx="minor">
                  <a:schemeClr val="tx1"/>
                </a:fontRef>
              </p:style>
            </p:cxnSp>
            <p:sp>
              <p:nvSpPr>
                <p:cNvPr id="434" name="Flowchart: Data 433"/>
                <p:cNvSpPr/>
                <p:nvPr/>
              </p:nvSpPr>
              <p:spPr>
                <a:xfrm>
                  <a:off x="4003461" y="1241999"/>
                  <a:ext cx="914400" cy="67703"/>
                </a:xfrm>
                <a:prstGeom prst="flowChartInputOutpu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cxnSp>
              <p:nvCxnSpPr>
                <p:cNvPr id="435" name="Straight Connector 434"/>
                <p:cNvCxnSpPr>
                  <a:stCxn id="434" idx="4"/>
                </p:cNvCxnSpPr>
                <p:nvPr/>
              </p:nvCxnSpPr>
              <p:spPr>
                <a:xfrm>
                  <a:off x="4460661" y="1309702"/>
                  <a:ext cx="0" cy="56957"/>
                </a:xfrm>
                <a:prstGeom prst="line">
                  <a:avLst/>
                </a:prstGeom>
                <a:grpFill/>
              </p:spPr>
              <p:style>
                <a:lnRef idx="3">
                  <a:schemeClr val="accent5"/>
                </a:lnRef>
                <a:fillRef idx="0">
                  <a:schemeClr val="accent5"/>
                </a:fillRef>
                <a:effectRef idx="2">
                  <a:schemeClr val="accent5"/>
                </a:effectRef>
                <a:fontRef idx="minor">
                  <a:schemeClr val="tx1"/>
                </a:fontRef>
              </p:style>
            </p:cxnSp>
          </p:grpSp>
        </p:grpSp>
        <p:sp>
          <p:nvSpPr>
            <p:cNvPr id="428" name="TextBox 427"/>
            <p:cNvSpPr txBox="1"/>
            <p:nvPr/>
          </p:nvSpPr>
          <p:spPr>
            <a:xfrm>
              <a:off x="10004081" y="6361135"/>
              <a:ext cx="1644560" cy="307777"/>
            </a:xfrm>
            <a:prstGeom prst="rect">
              <a:avLst/>
            </a:prstGeom>
            <a:noFill/>
          </p:spPr>
          <p:txBody>
            <a:bodyPr wrap="square" rtlCol="0">
              <a:spAutoFit/>
            </a:bodyPr>
            <a:lstStyle/>
            <a:p>
              <a:pPr algn="ctr"/>
              <a:r>
                <a:rPr lang="en-US" sz="1372" dirty="0"/>
                <a:t>Business Logic</a:t>
              </a:r>
              <a:endParaRPr lang="en-US" sz="1765" dirty="0"/>
            </a:p>
          </p:txBody>
        </p:sp>
      </p:grpSp>
      <p:sp>
        <p:nvSpPr>
          <p:cNvPr id="436" name="Title 1"/>
          <p:cNvSpPr txBox="1">
            <a:spLocks/>
          </p:cNvSpPr>
          <p:nvPr/>
        </p:nvSpPr>
        <p:spPr>
          <a:xfrm>
            <a:off x="343941" y="276666"/>
            <a:ext cx="10752346" cy="889776"/>
          </a:xfrm>
          <a:prstGeom prst="rect">
            <a:avLst/>
          </a:prstGeom>
        </p:spPr>
        <p:txBody>
          <a:bodyPr vert="horz" lIns="89642" tIns="44821" rIns="89642" bIns="44821"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882" dirty="0"/>
              <a:t>Runtime APIs Levels &amp; Capabilities</a:t>
            </a:r>
          </a:p>
        </p:txBody>
      </p:sp>
      <p:sp>
        <p:nvSpPr>
          <p:cNvPr id="437" name="Rounded Rectangle 436"/>
          <p:cNvSpPr/>
          <p:nvPr/>
        </p:nvSpPr>
        <p:spPr>
          <a:xfrm>
            <a:off x="3111143" y="4915993"/>
            <a:ext cx="1917453" cy="57184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6" dirty="0">
                <a:ln>
                  <a:solidFill>
                    <a:schemeClr val="accent6">
                      <a:lumMod val="50000"/>
                    </a:schemeClr>
                  </a:solidFill>
                </a:ln>
              </a:rPr>
              <a:t>Provided by Platform</a:t>
            </a:r>
          </a:p>
        </p:txBody>
      </p:sp>
      <p:sp>
        <p:nvSpPr>
          <p:cNvPr id="438" name="Rounded Rectangle 437"/>
          <p:cNvSpPr/>
          <p:nvPr/>
        </p:nvSpPr>
        <p:spPr>
          <a:xfrm>
            <a:off x="5071374" y="4904050"/>
            <a:ext cx="1915088" cy="59478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76" dirty="0">
                <a:ln>
                  <a:solidFill>
                    <a:schemeClr val="accent2">
                      <a:lumMod val="50000"/>
                    </a:schemeClr>
                  </a:solidFill>
                </a:ln>
                <a:solidFill>
                  <a:schemeClr val="accent2">
                    <a:lumMod val="75000"/>
                  </a:schemeClr>
                </a:solidFill>
              </a:rPr>
              <a:t>Provided by User</a:t>
            </a:r>
          </a:p>
        </p:txBody>
      </p:sp>
      <p:cxnSp>
        <p:nvCxnSpPr>
          <p:cNvPr id="439" name="Straight Connector 438"/>
          <p:cNvCxnSpPr/>
          <p:nvPr/>
        </p:nvCxnSpPr>
        <p:spPr>
          <a:xfrm>
            <a:off x="130662" y="4797546"/>
            <a:ext cx="11647466" cy="9988"/>
          </a:xfrm>
          <a:prstGeom prst="line">
            <a:avLst/>
          </a:prstGeom>
          <a:ln>
            <a:prstDash val="lgDash"/>
          </a:ln>
        </p:spPr>
        <p:style>
          <a:lnRef idx="3">
            <a:schemeClr val="accent1"/>
          </a:lnRef>
          <a:fillRef idx="0">
            <a:schemeClr val="accent1"/>
          </a:fillRef>
          <a:effectRef idx="2">
            <a:schemeClr val="accent1"/>
          </a:effectRef>
          <a:fontRef idx="minor">
            <a:schemeClr val="tx1"/>
          </a:fontRef>
        </p:style>
      </p:cxnSp>
      <p:sp>
        <p:nvSpPr>
          <p:cNvPr id="220" name="TextBox 219"/>
          <p:cNvSpPr txBox="1"/>
          <p:nvPr/>
        </p:nvSpPr>
        <p:spPr>
          <a:xfrm>
            <a:off x="7381685" y="1421410"/>
            <a:ext cx="3537813" cy="362072"/>
          </a:xfrm>
          <a:prstGeom prst="rect">
            <a:avLst/>
          </a:prstGeom>
          <a:noFill/>
        </p:spPr>
        <p:txBody>
          <a:bodyPr wrap="square" rtlCol="0">
            <a:spAutoFit/>
          </a:bodyPr>
          <a:lstStyle/>
          <a:p>
            <a:r>
              <a:rPr lang="en-US" sz="1765" dirty="0"/>
              <a:t>IoT Applications, Halo…</a:t>
            </a:r>
          </a:p>
        </p:txBody>
      </p:sp>
    </p:spTree>
    <p:extLst>
      <p:ext uri="{BB962C8B-B14F-4D97-AF65-F5344CB8AC3E}">
        <p14:creationId xmlns:p14="http://schemas.microsoft.com/office/powerpoint/2010/main" val="3350642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239" y="1189495"/>
            <a:ext cx="11653523" cy="3137953"/>
          </a:xfrm>
        </p:spPr>
        <p:txBody>
          <a:bodyPr/>
          <a:lstStyle/>
          <a:p>
            <a:r>
              <a:rPr lang="en-US" dirty="0"/>
              <a:t>More control over data partitioning so you can determine data relationships and consistency requirements between chunks of state</a:t>
            </a:r>
          </a:p>
          <a:p>
            <a:r>
              <a:rPr lang="en-US" dirty="0"/>
              <a:t>Multithreaded</a:t>
            </a:r>
          </a:p>
          <a:p>
            <a:r>
              <a:rPr lang="en-US" dirty="0"/>
              <a:t>More likely to BYO transport</a:t>
            </a:r>
          </a:p>
        </p:txBody>
      </p:sp>
      <p:sp>
        <p:nvSpPr>
          <p:cNvPr id="3" name="Title 2"/>
          <p:cNvSpPr>
            <a:spLocks noGrp="1"/>
          </p:cNvSpPr>
          <p:nvPr>
            <p:ph type="title"/>
          </p:nvPr>
        </p:nvSpPr>
        <p:spPr/>
        <p:txBody>
          <a:bodyPr/>
          <a:lstStyle/>
          <a:p>
            <a:r>
              <a:rPr lang="en-US" dirty="0"/>
              <a:t>Reliable Services</a:t>
            </a:r>
          </a:p>
        </p:txBody>
      </p:sp>
      <p:sp>
        <p:nvSpPr>
          <p:cNvPr id="194" name="Oval 193"/>
          <p:cNvSpPr/>
          <p:nvPr/>
        </p:nvSpPr>
        <p:spPr bwMode="auto">
          <a:xfrm>
            <a:off x="9084085" y="4325425"/>
            <a:ext cx="747021" cy="747021"/>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S1</a:t>
            </a:r>
          </a:p>
        </p:txBody>
      </p:sp>
      <p:sp>
        <p:nvSpPr>
          <p:cNvPr id="195" name="Rounded Rectangle 194"/>
          <p:cNvSpPr/>
          <p:nvPr/>
        </p:nvSpPr>
        <p:spPr bwMode="auto">
          <a:xfrm>
            <a:off x="6768319" y="4810988"/>
            <a:ext cx="1494039" cy="971127"/>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Client</a:t>
            </a:r>
          </a:p>
        </p:txBody>
      </p:sp>
      <p:sp>
        <p:nvSpPr>
          <p:cNvPr id="196" name="Oval 195"/>
          <p:cNvSpPr/>
          <p:nvPr/>
        </p:nvSpPr>
        <p:spPr bwMode="auto">
          <a:xfrm>
            <a:off x="10428722" y="4325425"/>
            <a:ext cx="747021" cy="747021"/>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S3</a:t>
            </a:r>
          </a:p>
        </p:txBody>
      </p:sp>
      <p:sp>
        <p:nvSpPr>
          <p:cNvPr id="197" name="Oval 196"/>
          <p:cNvSpPr/>
          <p:nvPr/>
        </p:nvSpPr>
        <p:spPr bwMode="auto">
          <a:xfrm>
            <a:off x="9084085" y="5520658"/>
            <a:ext cx="747021" cy="747021"/>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S2</a:t>
            </a:r>
          </a:p>
        </p:txBody>
      </p:sp>
      <p:sp>
        <p:nvSpPr>
          <p:cNvPr id="198" name="Oval 197"/>
          <p:cNvSpPr/>
          <p:nvPr/>
        </p:nvSpPr>
        <p:spPr bwMode="auto">
          <a:xfrm>
            <a:off x="10428722" y="5520658"/>
            <a:ext cx="747021" cy="747021"/>
          </a:xfrm>
          <a:prstGeom prst="ellipse">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r>
              <a:rPr lang="en-US" sz="1961" dirty="0">
                <a:gradFill>
                  <a:gsLst>
                    <a:gs pos="0">
                      <a:srgbClr val="FFFFFF"/>
                    </a:gs>
                    <a:gs pos="100000">
                      <a:srgbClr val="FFFFFF"/>
                    </a:gs>
                  </a:gsLst>
                  <a:lin ang="5400000" scaled="0"/>
                </a:gradFill>
              </a:rPr>
              <a:t>S4</a:t>
            </a:r>
          </a:p>
        </p:txBody>
      </p:sp>
      <p:cxnSp>
        <p:nvCxnSpPr>
          <p:cNvPr id="200" name="Curved Connector 199"/>
          <p:cNvCxnSpPr>
            <a:stCxn id="195" idx="3"/>
            <a:endCxn id="194" idx="2"/>
          </p:cNvCxnSpPr>
          <p:nvPr/>
        </p:nvCxnSpPr>
        <p:spPr>
          <a:xfrm flipV="1">
            <a:off x="8262358" y="4698935"/>
            <a:ext cx="821727" cy="597617"/>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2" name="Curved Connector 201"/>
          <p:cNvCxnSpPr>
            <a:stCxn id="194" idx="6"/>
            <a:endCxn id="196" idx="2"/>
          </p:cNvCxnSpPr>
          <p:nvPr/>
        </p:nvCxnSpPr>
        <p:spPr>
          <a:xfrm>
            <a:off x="9831105" y="4698935"/>
            <a:ext cx="597617" cy="12450"/>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4" name="Curved Connector 203"/>
          <p:cNvCxnSpPr>
            <a:stCxn id="194" idx="6"/>
            <a:endCxn id="198" idx="2"/>
          </p:cNvCxnSpPr>
          <p:nvPr/>
        </p:nvCxnSpPr>
        <p:spPr>
          <a:xfrm>
            <a:off x="9831105" y="4698935"/>
            <a:ext cx="597617" cy="1195233"/>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6" name="Curved Connector 205"/>
          <p:cNvCxnSpPr>
            <a:stCxn id="195" idx="3"/>
            <a:endCxn id="197" idx="2"/>
          </p:cNvCxnSpPr>
          <p:nvPr/>
        </p:nvCxnSpPr>
        <p:spPr>
          <a:xfrm>
            <a:off x="8262358" y="5296551"/>
            <a:ext cx="821727" cy="597617"/>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6884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Arrow 16"/>
          <p:cNvSpPr/>
          <p:nvPr/>
        </p:nvSpPr>
        <p:spPr>
          <a:xfrm>
            <a:off x="1867328" y="2358261"/>
            <a:ext cx="7987167" cy="3933595"/>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 name="Content Placeholder 2"/>
          <p:cNvSpPr>
            <a:spLocks noGrp="1"/>
          </p:cNvSpPr>
          <p:nvPr>
            <p:ph type="body" sz="quarter" idx="10"/>
          </p:nvPr>
        </p:nvSpPr>
        <p:spPr>
          <a:xfrm>
            <a:off x="838946" y="1785554"/>
            <a:ext cx="10514108" cy="4350721"/>
          </a:xfrm>
          <a:prstGeom prst="rect">
            <a:avLst/>
          </a:prstGeom>
        </p:spPr>
        <p:txBody>
          <a:bodyPr>
            <a:normAutofit/>
          </a:bodyPr>
          <a:lstStyle/>
          <a:p>
            <a:pPr marL="457112" lvl="1" indent="0">
              <a:buNone/>
            </a:pPr>
            <a:endParaRPr lang="en-US" sz="2800" dirty="0"/>
          </a:p>
          <a:p>
            <a:pPr marL="457112" lvl="1" indent="0">
              <a:buNone/>
            </a:pPr>
            <a:endParaRPr lang="en-US" sz="2800" dirty="0"/>
          </a:p>
        </p:txBody>
      </p:sp>
      <p:grpSp>
        <p:nvGrpSpPr>
          <p:cNvPr id="8" name="Group 7"/>
          <p:cNvGrpSpPr/>
          <p:nvPr/>
        </p:nvGrpSpPr>
        <p:grpSpPr>
          <a:xfrm>
            <a:off x="1169690" y="3566939"/>
            <a:ext cx="2952517" cy="1573438"/>
            <a:chOff x="7112" y="1180245"/>
            <a:chExt cx="2952936" cy="1573661"/>
          </a:xfrm>
        </p:grpSpPr>
        <p:sp>
          <p:nvSpPr>
            <p:cNvPr id="15" name="Rounded Rectangle 14"/>
            <p:cNvSpPr/>
            <p:nvPr/>
          </p:nvSpPr>
          <p:spPr>
            <a:xfrm>
              <a:off x="7112" y="1180245"/>
              <a:ext cx="2952936" cy="1573661"/>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ounded Rectangle 4"/>
            <p:cNvSpPr/>
            <p:nvPr/>
          </p:nvSpPr>
          <p:spPr>
            <a:xfrm>
              <a:off x="83932" y="1257065"/>
              <a:ext cx="2799296" cy="14200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46" tIns="99046" rIns="99046" bIns="99046" numCol="1" spcCol="1270" anchor="t" anchorCtr="0">
              <a:noAutofit/>
            </a:bodyPr>
            <a:lstStyle/>
            <a:p>
              <a:pPr defTabSz="1155478">
                <a:lnSpc>
                  <a:spcPct val="90000"/>
                </a:lnSpc>
                <a:spcBef>
                  <a:spcPct val="0"/>
                </a:spcBef>
                <a:spcAft>
                  <a:spcPct val="35000"/>
                </a:spcAft>
              </a:pPr>
              <a:r>
                <a:rPr lang="en-US" sz="2600" dirty="0"/>
                <a:t>Collections</a:t>
              </a:r>
            </a:p>
            <a:p>
              <a:pPr marL="228556" lvl="1" indent="-228556" defTabSz="888829">
                <a:lnSpc>
                  <a:spcPct val="90000"/>
                </a:lnSpc>
                <a:spcBef>
                  <a:spcPct val="0"/>
                </a:spcBef>
                <a:spcAft>
                  <a:spcPct val="15000"/>
                </a:spcAft>
                <a:buChar char="••"/>
              </a:pPr>
              <a:r>
                <a:rPr lang="en-US" sz="2000" dirty="0"/>
                <a:t>Single Threaded</a:t>
              </a:r>
            </a:p>
          </p:txBody>
        </p:sp>
      </p:grpSp>
      <p:grpSp>
        <p:nvGrpSpPr>
          <p:cNvPr id="9" name="Group 8"/>
          <p:cNvGrpSpPr/>
          <p:nvPr/>
        </p:nvGrpSpPr>
        <p:grpSpPr>
          <a:xfrm>
            <a:off x="4384653" y="3144376"/>
            <a:ext cx="2952517" cy="2418563"/>
            <a:chOff x="3222531" y="757623"/>
            <a:chExt cx="2952936" cy="2418906"/>
          </a:xfrm>
        </p:grpSpPr>
        <p:sp>
          <p:nvSpPr>
            <p:cNvPr id="13" name="Rounded Rectangle 12"/>
            <p:cNvSpPr/>
            <p:nvPr/>
          </p:nvSpPr>
          <p:spPr>
            <a:xfrm>
              <a:off x="3222531" y="757623"/>
              <a:ext cx="2952936" cy="2418906"/>
            </a:xfrm>
            <a:prstGeom prst="roundRect">
              <a:avLst/>
            </a:prstGeom>
            <a:solidFill>
              <a:schemeClr val="lt1">
                <a:hueOff val="0"/>
                <a:satOff val="0"/>
                <a:lumOff val="0"/>
                <a:alpha val="85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ounded Rectangle 6"/>
            <p:cNvSpPr/>
            <p:nvPr/>
          </p:nvSpPr>
          <p:spPr>
            <a:xfrm>
              <a:off x="3340612" y="875704"/>
              <a:ext cx="2716774" cy="218274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46" tIns="99046" rIns="99046" bIns="99046" numCol="1" spcCol="1270" anchor="t" anchorCtr="0">
              <a:noAutofit/>
            </a:bodyPr>
            <a:lstStyle/>
            <a:p>
              <a:pPr defTabSz="1155478">
                <a:lnSpc>
                  <a:spcPct val="90000"/>
                </a:lnSpc>
                <a:spcBef>
                  <a:spcPct val="0"/>
                </a:spcBef>
                <a:spcAft>
                  <a:spcPct val="35000"/>
                </a:spcAft>
              </a:pPr>
              <a:r>
                <a:rPr lang="en-US" sz="2600" dirty="0"/>
                <a:t>Concurrent Collections</a:t>
              </a:r>
            </a:p>
            <a:p>
              <a:pPr marL="228556" lvl="1" indent="-228556" defTabSz="888829">
                <a:lnSpc>
                  <a:spcPct val="90000"/>
                </a:lnSpc>
                <a:spcBef>
                  <a:spcPct val="0"/>
                </a:spcBef>
                <a:spcAft>
                  <a:spcPct val="15000"/>
                </a:spcAft>
                <a:buChar char="••"/>
              </a:pPr>
              <a:r>
                <a:rPr lang="en-US" sz="2000" dirty="0"/>
                <a:t>Multi-Threaded</a:t>
              </a:r>
            </a:p>
          </p:txBody>
        </p:sp>
      </p:grpSp>
      <p:grpSp>
        <p:nvGrpSpPr>
          <p:cNvPr id="10" name="Group 9"/>
          <p:cNvGrpSpPr/>
          <p:nvPr/>
        </p:nvGrpSpPr>
        <p:grpSpPr>
          <a:xfrm>
            <a:off x="7599617" y="2582408"/>
            <a:ext cx="2952517" cy="3542500"/>
            <a:chOff x="6437951" y="195574"/>
            <a:chExt cx="2952936" cy="3543003"/>
          </a:xfrm>
          <a:effectLst>
            <a:reflection endPos="0" dist="50800" dir="5400000" sy="-100000" algn="bl" rotWithShape="0"/>
          </a:effectLst>
        </p:grpSpPr>
        <p:sp>
          <p:nvSpPr>
            <p:cNvPr id="11" name="Rounded Rectangle 10"/>
            <p:cNvSpPr/>
            <p:nvPr/>
          </p:nvSpPr>
          <p:spPr>
            <a:xfrm>
              <a:off x="6437951" y="195574"/>
              <a:ext cx="2952936" cy="3543003"/>
            </a:xfrm>
            <a:prstGeom prst="roundRect">
              <a:avLst/>
            </a:prstGeom>
            <a:solidFill>
              <a:srgbClr val="92D050">
                <a:alpha val="85000"/>
              </a:srgbClr>
            </a:solidFill>
          </p:spPr>
          <p:style>
            <a:lnRef idx="2">
              <a:schemeClr val="accent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sp>
        <p:sp>
          <p:nvSpPr>
            <p:cNvPr id="12" name="Rounded Rectangle 8"/>
            <p:cNvSpPr/>
            <p:nvPr/>
          </p:nvSpPr>
          <p:spPr>
            <a:xfrm>
              <a:off x="6582101" y="339724"/>
              <a:ext cx="2664636" cy="325470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9046" tIns="99046" rIns="99046" bIns="99046" numCol="1" spcCol="1270" anchor="t" anchorCtr="0">
              <a:noAutofit/>
            </a:bodyPr>
            <a:lstStyle/>
            <a:p>
              <a:pPr defTabSz="1155478">
                <a:lnSpc>
                  <a:spcPct val="90000"/>
                </a:lnSpc>
                <a:spcBef>
                  <a:spcPct val="0"/>
                </a:spcBef>
                <a:spcAft>
                  <a:spcPct val="35000"/>
                </a:spcAft>
              </a:pPr>
              <a:r>
                <a:rPr lang="en-US" sz="2600" dirty="0">
                  <a:solidFill>
                    <a:schemeClr val="bg1"/>
                  </a:solidFill>
                </a:rPr>
                <a:t>Reliable Collections</a:t>
              </a:r>
            </a:p>
            <a:p>
              <a:pPr marL="228556" lvl="1" indent="-228556" defTabSz="888829">
                <a:lnSpc>
                  <a:spcPct val="90000"/>
                </a:lnSpc>
                <a:spcBef>
                  <a:spcPct val="0"/>
                </a:spcBef>
                <a:spcAft>
                  <a:spcPct val="15000"/>
                </a:spcAft>
                <a:buChar char="••"/>
              </a:pPr>
              <a:r>
                <a:rPr lang="en-US" sz="2000" dirty="0">
                  <a:solidFill>
                    <a:schemeClr val="bg1"/>
                  </a:solidFill>
                </a:rPr>
                <a:t>Multi-Node</a:t>
              </a:r>
            </a:p>
            <a:p>
              <a:pPr marL="457112" lvl="2" indent="-228556" defTabSz="888829">
                <a:lnSpc>
                  <a:spcPct val="90000"/>
                </a:lnSpc>
                <a:spcBef>
                  <a:spcPct val="0"/>
                </a:spcBef>
                <a:spcAft>
                  <a:spcPct val="15000"/>
                </a:spcAft>
                <a:buChar char="••"/>
              </a:pPr>
              <a:r>
                <a:rPr lang="en-US" sz="2000" dirty="0">
                  <a:solidFill>
                    <a:schemeClr val="bg1"/>
                  </a:solidFill>
                </a:rPr>
                <a:t>Replicated (HA)</a:t>
              </a:r>
            </a:p>
            <a:p>
              <a:pPr marL="457112" lvl="2" indent="-228556" defTabSz="888829">
                <a:lnSpc>
                  <a:spcPct val="90000"/>
                </a:lnSpc>
                <a:spcBef>
                  <a:spcPct val="0"/>
                </a:spcBef>
                <a:spcAft>
                  <a:spcPct val="15000"/>
                </a:spcAft>
                <a:buChar char="••"/>
              </a:pPr>
              <a:r>
                <a:rPr lang="en-US" sz="2000" dirty="0">
                  <a:solidFill>
                    <a:schemeClr val="bg1"/>
                  </a:solidFill>
                </a:rPr>
                <a:t>Persistence Option</a:t>
              </a:r>
            </a:p>
            <a:p>
              <a:pPr marL="457112" lvl="2" indent="-228556" defTabSz="888829">
                <a:lnSpc>
                  <a:spcPct val="90000"/>
                </a:lnSpc>
                <a:spcBef>
                  <a:spcPct val="0"/>
                </a:spcBef>
                <a:spcAft>
                  <a:spcPct val="15000"/>
                </a:spcAft>
                <a:buChar char="••"/>
              </a:pPr>
              <a:r>
                <a:rPr lang="en-US" sz="2000" dirty="0">
                  <a:solidFill>
                    <a:schemeClr val="bg1"/>
                  </a:solidFill>
                </a:rPr>
                <a:t>Asynchronous</a:t>
              </a:r>
            </a:p>
            <a:p>
              <a:pPr marL="457112" lvl="2" indent="-228556" defTabSz="888829">
                <a:lnSpc>
                  <a:spcPct val="90000"/>
                </a:lnSpc>
                <a:spcBef>
                  <a:spcPct val="0"/>
                </a:spcBef>
                <a:spcAft>
                  <a:spcPct val="15000"/>
                </a:spcAft>
                <a:buChar char="••"/>
              </a:pPr>
              <a:r>
                <a:rPr lang="en-US" sz="2000" dirty="0">
                  <a:solidFill>
                    <a:schemeClr val="bg1"/>
                  </a:solidFill>
                </a:rPr>
                <a:t>Transactional</a:t>
              </a:r>
            </a:p>
          </p:txBody>
        </p:sp>
      </p:grpSp>
      <p:sp>
        <p:nvSpPr>
          <p:cNvPr id="5" name="Rectangle 4"/>
          <p:cNvSpPr/>
          <p:nvPr/>
        </p:nvSpPr>
        <p:spPr>
          <a:xfrm>
            <a:off x="493344" y="6118274"/>
            <a:ext cx="11537963" cy="362072"/>
          </a:xfrm>
          <a:prstGeom prst="rect">
            <a:avLst/>
          </a:prstGeom>
        </p:spPr>
        <p:txBody>
          <a:bodyPr wrap="square">
            <a:spAutoFit/>
          </a:bodyPr>
          <a:lstStyle/>
          <a:p>
            <a:pPr lvl="1"/>
            <a:r>
              <a:rPr lang="en-US" sz="1765" dirty="0"/>
              <a:t>Dictionary&lt;TKey, TValue&gt;         ConcurrentDictionary&lt;TKey, TValue&gt;         </a:t>
            </a:r>
            <a:r>
              <a:rPr lang="en-US" sz="1765" dirty="0" err="1"/>
              <a:t>ReliableDictionary</a:t>
            </a:r>
            <a:r>
              <a:rPr lang="en-US" sz="1765" dirty="0"/>
              <a:t>, </a:t>
            </a:r>
            <a:r>
              <a:rPr lang="en-US" sz="1765" dirty="0" err="1"/>
              <a:t>Tvalue</a:t>
            </a:r>
            <a:r>
              <a:rPr lang="en-US" sz="1765" dirty="0"/>
              <a:t>&gt;</a:t>
            </a:r>
          </a:p>
        </p:txBody>
      </p:sp>
      <p:sp>
        <p:nvSpPr>
          <p:cNvPr id="6" name="Rectangle 5"/>
          <p:cNvSpPr/>
          <p:nvPr/>
        </p:nvSpPr>
        <p:spPr>
          <a:xfrm>
            <a:off x="332652" y="2084363"/>
            <a:ext cx="11698656" cy="512935"/>
          </a:xfrm>
          <a:prstGeom prst="rect">
            <a:avLst/>
          </a:prstGeom>
        </p:spPr>
        <p:txBody>
          <a:bodyPr wrap="square">
            <a:spAutoFit/>
          </a:bodyPr>
          <a:lstStyle/>
          <a:p>
            <a:r>
              <a:rPr lang="en-US" sz="2745" dirty="0"/>
              <a:t>Single Machine								Multi-Machine</a:t>
            </a:r>
            <a:endParaRPr lang="en-US" sz="1765" dirty="0"/>
          </a:p>
        </p:txBody>
      </p:sp>
      <p:sp>
        <p:nvSpPr>
          <p:cNvPr id="18" name="Title 1"/>
          <p:cNvSpPr txBox="1">
            <a:spLocks/>
          </p:cNvSpPr>
          <p:nvPr/>
        </p:nvSpPr>
        <p:spPr>
          <a:xfrm>
            <a:off x="343941" y="276666"/>
            <a:ext cx="10752346" cy="889776"/>
          </a:xfrm>
          <a:prstGeom prst="rect">
            <a:avLst/>
          </a:prstGeom>
        </p:spPr>
        <p:txBody>
          <a:bodyPr vert="horz" lIns="89642" tIns="44821" rIns="89642" bIns="44821"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882" dirty="0"/>
              <a:t>Reliable Collections</a:t>
            </a:r>
          </a:p>
        </p:txBody>
      </p:sp>
      <p:sp>
        <p:nvSpPr>
          <p:cNvPr id="19" name="Text Placeholder 1"/>
          <p:cNvSpPr txBox="1">
            <a:spLocks/>
          </p:cNvSpPr>
          <p:nvPr/>
        </p:nvSpPr>
        <p:spPr>
          <a:xfrm>
            <a:off x="269239" y="1189495"/>
            <a:ext cx="11653523" cy="724143"/>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t>Use our replicated datastructures or build your own</a:t>
            </a:r>
          </a:p>
        </p:txBody>
      </p:sp>
    </p:spTree>
    <p:extLst>
      <p:ext uri="{BB962C8B-B14F-4D97-AF65-F5344CB8AC3E}">
        <p14:creationId xmlns:p14="http://schemas.microsoft.com/office/powerpoint/2010/main" val="31477277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Challenges</a:t>
            </a:r>
          </a:p>
        </p:txBody>
      </p:sp>
    </p:spTree>
    <p:extLst>
      <p:ext uri="{BB962C8B-B14F-4D97-AF65-F5344CB8AC3E}">
        <p14:creationId xmlns:p14="http://schemas.microsoft.com/office/powerpoint/2010/main" val="20614468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940" y="350627"/>
            <a:ext cx="11030061" cy="609312"/>
          </a:xfrm>
        </p:spPr>
        <p:txBody>
          <a:bodyPr>
            <a:noAutofit/>
          </a:bodyPr>
          <a:lstStyle/>
          <a:p>
            <a:r>
              <a:rPr lang="en-US" sz="4800" dirty="0">
                <a:cs typeface="Segoe UI Light" panose="020B0502040204020203" pitchFamily="34" charset="0"/>
              </a:rPr>
              <a:t>High Availability, Low Latency, and Scale</a:t>
            </a:r>
            <a:endParaRPr lang="en-US" sz="4800" dirty="0"/>
          </a:p>
        </p:txBody>
      </p:sp>
      <p:sp>
        <p:nvSpPr>
          <p:cNvPr id="2" name="Rectangle 1"/>
          <p:cNvSpPr/>
          <p:nvPr/>
        </p:nvSpPr>
        <p:spPr>
          <a:xfrm>
            <a:off x="946312" y="3657986"/>
            <a:ext cx="2912889" cy="1396023"/>
          </a:xfrm>
          <a:prstGeom prst="rect">
            <a:avLst/>
          </a:prstGeom>
        </p:spPr>
        <p:txBody>
          <a:bodyPr wrap="square">
            <a:spAutoFit/>
          </a:bodyPr>
          <a:lstStyle/>
          <a:p>
            <a:pPr>
              <a:lnSpc>
                <a:spcPct val="120000"/>
              </a:lnSpc>
            </a:pPr>
            <a:r>
              <a:rPr lang="en-US" sz="1765" dirty="0">
                <a:solidFill>
                  <a:srgbClr val="FFFFFF"/>
                </a:solidFill>
              </a:rPr>
              <a:t>Scale is achieved by scaling out stateless front ends and affinitization to workers</a:t>
            </a:r>
          </a:p>
        </p:txBody>
      </p:sp>
      <p:sp>
        <p:nvSpPr>
          <p:cNvPr id="3" name="Rectangle 2"/>
          <p:cNvSpPr/>
          <p:nvPr/>
        </p:nvSpPr>
        <p:spPr>
          <a:xfrm>
            <a:off x="946312" y="2273167"/>
            <a:ext cx="2912889" cy="1068111"/>
          </a:xfrm>
          <a:prstGeom prst="rect">
            <a:avLst/>
          </a:prstGeom>
        </p:spPr>
        <p:txBody>
          <a:bodyPr wrap="square">
            <a:spAutoFit/>
          </a:bodyPr>
          <a:lstStyle/>
          <a:p>
            <a:pPr>
              <a:lnSpc>
                <a:spcPct val="120000"/>
              </a:lnSpc>
            </a:pPr>
            <a:r>
              <a:rPr lang="en-US" sz="1765" dirty="0">
                <a:solidFill>
                  <a:srgbClr val="FFFFFF"/>
                </a:solidFill>
              </a:rPr>
              <a:t>Conventionally data is made highly available with external storage.</a:t>
            </a:r>
          </a:p>
        </p:txBody>
      </p:sp>
      <p:sp>
        <p:nvSpPr>
          <p:cNvPr id="5" name="Rectangle 4"/>
          <p:cNvSpPr/>
          <p:nvPr/>
        </p:nvSpPr>
        <p:spPr>
          <a:xfrm>
            <a:off x="946312" y="5050164"/>
            <a:ext cx="2912889" cy="1068111"/>
          </a:xfrm>
          <a:prstGeom prst="rect">
            <a:avLst/>
          </a:prstGeom>
        </p:spPr>
        <p:txBody>
          <a:bodyPr wrap="square">
            <a:spAutoFit/>
          </a:bodyPr>
          <a:lstStyle/>
          <a:p>
            <a:pPr>
              <a:lnSpc>
                <a:spcPct val="120000"/>
              </a:lnSpc>
            </a:pPr>
            <a:r>
              <a:rPr lang="en-US" sz="1765" dirty="0">
                <a:solidFill>
                  <a:srgbClr val="FFFFFF"/>
                </a:solidFill>
              </a:rPr>
              <a:t>Latency is caused by many network hops and data layer contention at scale.</a:t>
            </a:r>
          </a:p>
        </p:txBody>
      </p:sp>
      <p:grpSp>
        <p:nvGrpSpPr>
          <p:cNvPr id="164" name="Group 163"/>
          <p:cNvGrpSpPr/>
          <p:nvPr/>
        </p:nvGrpSpPr>
        <p:grpSpPr>
          <a:xfrm>
            <a:off x="4153746" y="1262641"/>
            <a:ext cx="7653072" cy="4812892"/>
            <a:chOff x="2276217" y="1513362"/>
            <a:chExt cx="7806532" cy="4909401"/>
          </a:xfrm>
        </p:grpSpPr>
        <p:grpSp>
          <p:nvGrpSpPr>
            <p:cNvPr id="165" name="Group 164"/>
            <p:cNvGrpSpPr/>
            <p:nvPr/>
          </p:nvGrpSpPr>
          <p:grpSpPr>
            <a:xfrm>
              <a:off x="2276217" y="1513362"/>
              <a:ext cx="7806532" cy="4909401"/>
              <a:chOff x="2276217" y="1513362"/>
              <a:chExt cx="7806532" cy="4909401"/>
            </a:xfrm>
          </p:grpSpPr>
          <p:grpSp>
            <p:nvGrpSpPr>
              <p:cNvPr id="175" name="Group 174"/>
              <p:cNvGrpSpPr/>
              <p:nvPr/>
            </p:nvGrpSpPr>
            <p:grpSpPr>
              <a:xfrm>
                <a:off x="2276217" y="1513362"/>
                <a:ext cx="7806532" cy="4909401"/>
                <a:chOff x="2276217" y="1513362"/>
                <a:chExt cx="7806532" cy="4909401"/>
              </a:xfrm>
            </p:grpSpPr>
            <p:grpSp>
              <p:nvGrpSpPr>
                <p:cNvPr id="177" name="Group 176"/>
                <p:cNvGrpSpPr/>
                <p:nvPr/>
              </p:nvGrpSpPr>
              <p:grpSpPr>
                <a:xfrm>
                  <a:off x="2276217" y="1513362"/>
                  <a:ext cx="7806532" cy="4909401"/>
                  <a:chOff x="2229335" y="1483822"/>
                  <a:chExt cx="7654158" cy="4813575"/>
                </a:xfrm>
              </p:grpSpPr>
              <p:sp>
                <p:nvSpPr>
                  <p:cNvPr id="185" name="Rectangle 184"/>
                  <p:cNvSpPr/>
                  <p:nvPr/>
                </p:nvSpPr>
                <p:spPr bwMode="auto">
                  <a:xfrm>
                    <a:off x="2229335" y="3727302"/>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Compute</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(Stateful?)</a:t>
                    </a:r>
                  </a:p>
                </p:txBody>
              </p:sp>
              <p:sp>
                <p:nvSpPr>
                  <p:cNvPr id="186" name="Rectangle 185"/>
                  <p:cNvSpPr/>
                  <p:nvPr/>
                </p:nvSpPr>
                <p:spPr bwMode="auto">
                  <a:xfrm>
                    <a:off x="2229335" y="2409959"/>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Gateway</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(Stateless)</a:t>
                    </a:r>
                  </a:p>
                </p:txBody>
              </p:sp>
              <p:sp>
                <p:nvSpPr>
                  <p:cNvPr id="187" name="Rounded Rectangle 186"/>
                  <p:cNvSpPr/>
                  <p:nvPr/>
                </p:nvSpPr>
                <p:spPr bwMode="auto">
                  <a:xfrm>
                    <a:off x="5177486" y="1483822"/>
                    <a:ext cx="2096814" cy="701565"/>
                  </a:xfrm>
                  <a:prstGeom prst="roundRect">
                    <a:avLst/>
                  </a:prstGeom>
                  <a:solidFill>
                    <a:srgbClr val="6464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Network</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Load-balancer</a:t>
                    </a:r>
                  </a:p>
                </p:txBody>
              </p:sp>
              <p:sp>
                <p:nvSpPr>
                  <p:cNvPr id="188" name="Rounded Rectangle 187"/>
                  <p:cNvSpPr/>
                  <p:nvPr/>
                </p:nvSpPr>
                <p:spPr bwMode="auto">
                  <a:xfrm>
                    <a:off x="359567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89" name="Rounded Rectangle 188"/>
                  <p:cNvSpPr/>
                  <p:nvPr/>
                </p:nvSpPr>
                <p:spPr bwMode="auto">
                  <a:xfrm>
                    <a:off x="543498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90" name="Rounded Rectangle 189"/>
                  <p:cNvSpPr/>
                  <p:nvPr/>
                </p:nvSpPr>
                <p:spPr bwMode="auto">
                  <a:xfrm>
                    <a:off x="8107245"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91" name="TextBox 190"/>
                  <p:cNvSpPr txBox="1"/>
                  <p:nvPr/>
                </p:nvSpPr>
                <p:spPr>
                  <a:xfrm>
                    <a:off x="7374149" y="2528025"/>
                    <a:ext cx="733096" cy="615640"/>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92" name="Rounded Rectangle 191"/>
                  <p:cNvSpPr/>
                  <p:nvPr/>
                </p:nvSpPr>
                <p:spPr bwMode="auto">
                  <a:xfrm>
                    <a:off x="3595679"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93" name="Rounded Rectangle 192"/>
                  <p:cNvSpPr/>
                  <p:nvPr/>
                </p:nvSpPr>
                <p:spPr bwMode="auto">
                  <a:xfrm>
                    <a:off x="5434989" y="4007357"/>
                    <a:ext cx="1581807" cy="70156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94" name="Rounded Rectangle 193"/>
                  <p:cNvSpPr/>
                  <p:nvPr/>
                </p:nvSpPr>
                <p:spPr bwMode="auto">
                  <a:xfrm>
                    <a:off x="8107245"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95" name="TextBox 194"/>
                  <p:cNvSpPr txBox="1"/>
                  <p:nvPr/>
                </p:nvSpPr>
                <p:spPr>
                  <a:xfrm>
                    <a:off x="7374149" y="3902253"/>
                    <a:ext cx="733096" cy="615640"/>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cxnSp>
                <p:nvCxnSpPr>
                  <p:cNvPr id="196" name="Straight Arrow Connector 195"/>
                  <p:cNvCxnSpPr>
                    <a:stCxn id="187" idx="2"/>
                    <a:endCxn id="188" idx="0"/>
                  </p:cNvCxnSpPr>
                  <p:nvPr/>
                </p:nvCxnSpPr>
                <p:spPr>
                  <a:xfrm flipH="1">
                    <a:off x="4386583" y="2185387"/>
                    <a:ext cx="183931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a:stCxn id="187" idx="2"/>
                    <a:endCxn id="189" idx="0"/>
                  </p:cNvCxnSpPr>
                  <p:nvPr/>
                </p:nvCxnSpPr>
                <p:spPr>
                  <a:xfrm>
                    <a:off x="6225893" y="2185387"/>
                    <a:ext cx="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a:stCxn id="187" idx="2"/>
                    <a:endCxn id="190" idx="0"/>
                  </p:cNvCxnSpPr>
                  <p:nvPr/>
                </p:nvCxnSpPr>
                <p:spPr>
                  <a:xfrm>
                    <a:off x="6225893" y="2185387"/>
                    <a:ext cx="2672256"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bwMode="auto">
                  <a:xfrm>
                    <a:off x="2229335" y="5162455"/>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(Stateful)</a:t>
                    </a:r>
                  </a:p>
                </p:txBody>
              </p:sp>
              <p:sp>
                <p:nvSpPr>
                  <p:cNvPr id="200" name="Flowchart: Magnetic Disk 199"/>
                  <p:cNvSpPr/>
                  <p:nvPr/>
                </p:nvSpPr>
                <p:spPr bwMode="auto">
                  <a:xfrm>
                    <a:off x="5916331" y="5417188"/>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(P1)</a:t>
                    </a:r>
                  </a:p>
                </p:txBody>
              </p:sp>
              <p:sp>
                <p:nvSpPr>
                  <p:cNvPr id="201" name="Flowchart: Magnetic Disk 200"/>
                  <p:cNvSpPr/>
                  <p:nvPr/>
                </p:nvSpPr>
                <p:spPr bwMode="auto">
                  <a:xfrm>
                    <a:off x="7012856" y="5435022"/>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(P2)</a:t>
                    </a:r>
                  </a:p>
                </p:txBody>
              </p:sp>
              <p:sp>
                <p:nvSpPr>
                  <p:cNvPr id="202" name="Flowchart: Magnetic Disk 201"/>
                  <p:cNvSpPr/>
                  <p:nvPr/>
                </p:nvSpPr>
                <p:spPr bwMode="auto">
                  <a:xfrm>
                    <a:off x="8594662" y="5413767"/>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(P3)</a:t>
                    </a:r>
                  </a:p>
                </p:txBody>
              </p:sp>
              <p:cxnSp>
                <p:nvCxnSpPr>
                  <p:cNvPr id="203" name="Straight Arrow Connector 202"/>
                  <p:cNvCxnSpPr>
                    <a:stCxn id="192" idx="2"/>
                    <a:endCxn id="200" idx="1"/>
                  </p:cNvCxnSpPr>
                  <p:nvPr/>
                </p:nvCxnSpPr>
                <p:spPr>
                  <a:xfrm>
                    <a:off x="4386583" y="4708921"/>
                    <a:ext cx="1833234" cy="7082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92" idx="2"/>
                    <a:endCxn id="201" idx="1"/>
                  </p:cNvCxnSpPr>
                  <p:nvPr/>
                </p:nvCxnSpPr>
                <p:spPr>
                  <a:xfrm>
                    <a:off x="4386583" y="4708921"/>
                    <a:ext cx="2929759" cy="72610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92" idx="2"/>
                    <a:endCxn id="202" idx="1"/>
                  </p:cNvCxnSpPr>
                  <p:nvPr/>
                </p:nvCxnSpPr>
                <p:spPr>
                  <a:xfrm>
                    <a:off x="4386583" y="4708921"/>
                    <a:ext cx="4511566" cy="704845"/>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stCxn id="193" idx="2"/>
                    <a:endCxn id="200" idx="1"/>
                  </p:cNvCxnSpPr>
                  <p:nvPr/>
                </p:nvCxnSpPr>
                <p:spPr>
                  <a:xfrm flipH="1">
                    <a:off x="6219817" y="4708921"/>
                    <a:ext cx="6076" cy="7082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93" idx="2"/>
                    <a:endCxn id="201" idx="1"/>
                  </p:cNvCxnSpPr>
                  <p:nvPr/>
                </p:nvCxnSpPr>
                <p:spPr>
                  <a:xfrm>
                    <a:off x="6225893" y="4708921"/>
                    <a:ext cx="1090449" cy="7261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93" idx="2"/>
                    <a:endCxn id="202" idx="1"/>
                  </p:cNvCxnSpPr>
                  <p:nvPr/>
                </p:nvCxnSpPr>
                <p:spPr>
                  <a:xfrm>
                    <a:off x="6225893" y="4708921"/>
                    <a:ext cx="2672255" cy="7048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94" idx="2"/>
                    <a:endCxn id="202" idx="1"/>
                  </p:cNvCxnSpPr>
                  <p:nvPr/>
                </p:nvCxnSpPr>
                <p:spPr>
                  <a:xfrm flipH="1">
                    <a:off x="8898149" y="4708921"/>
                    <a:ext cx="1" cy="7048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endCxn id="201" idx="1"/>
                  </p:cNvCxnSpPr>
                  <p:nvPr/>
                </p:nvCxnSpPr>
                <p:spPr>
                  <a:xfrm flipH="1">
                    <a:off x="7316342" y="4696396"/>
                    <a:ext cx="1581807" cy="73862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94" idx="2"/>
                  </p:cNvCxnSpPr>
                  <p:nvPr/>
                </p:nvCxnSpPr>
                <p:spPr>
                  <a:xfrm flipH="1">
                    <a:off x="6259724" y="4708921"/>
                    <a:ext cx="2638426" cy="714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178" name="TextBox 177"/>
                <p:cNvSpPr txBox="1"/>
                <p:nvPr/>
              </p:nvSpPr>
              <p:spPr>
                <a:xfrm>
                  <a:off x="8119396" y="5326062"/>
                  <a:ext cx="747690" cy="627896"/>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79" name="Flowchart: Magnetic Disk 178"/>
                <p:cNvSpPr/>
                <p:nvPr/>
              </p:nvSpPr>
              <p:spPr bwMode="auto">
                <a:xfrm>
                  <a:off x="3667584" y="5517436"/>
                  <a:ext cx="619056" cy="62709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cxnSp>
              <p:nvCxnSpPr>
                <p:cNvPr id="180" name="Curved Connector 179"/>
                <p:cNvCxnSpPr>
                  <a:stCxn id="192" idx="2"/>
                </p:cNvCxnSpPr>
                <p:nvPr/>
              </p:nvCxnSpPr>
              <p:spPr>
                <a:xfrm rot="16200000" flipH="1">
                  <a:off x="4329346" y="4949728"/>
                  <a:ext cx="740554" cy="446427"/>
                </a:xfrm>
                <a:prstGeom prst="curvedConnector3">
                  <a:avLst>
                    <a:gd name="adj1" fmla="val 50000"/>
                  </a:avLst>
                </a:prstGeom>
                <a:ln w="19050">
                  <a:solidFill>
                    <a:srgbClr val="FFC000"/>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181" name="Flowchart: Magnetic Disk 180"/>
                <p:cNvSpPr/>
                <p:nvPr/>
              </p:nvSpPr>
              <p:spPr bwMode="auto">
                <a:xfrm>
                  <a:off x="4659034" y="5530447"/>
                  <a:ext cx="619056" cy="62709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cxnSp>
              <p:nvCxnSpPr>
                <p:cNvPr id="182" name="Curved Connector 181"/>
                <p:cNvCxnSpPr>
                  <a:stCxn id="181" idx="1"/>
                  <a:endCxn id="193" idx="1"/>
                </p:cNvCxnSpPr>
                <p:nvPr/>
              </p:nvCxnSpPr>
              <p:spPr>
                <a:xfrm rot="5400000" flipH="1" flipV="1">
                  <a:off x="4714351" y="4699112"/>
                  <a:ext cx="1085547" cy="577125"/>
                </a:xfrm>
                <a:prstGeom prst="curvedConnector2">
                  <a:avLst/>
                </a:prstGeom>
                <a:ln w="19050">
                  <a:solidFill>
                    <a:srgbClr val="FFC00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183" name="Curved Connector 182"/>
                <p:cNvCxnSpPr/>
                <p:nvPr/>
              </p:nvCxnSpPr>
              <p:spPr>
                <a:xfrm rot="10800000" flipV="1">
                  <a:off x="3667585" y="3043314"/>
                  <a:ext cx="2177" cy="2787669"/>
                </a:xfrm>
                <a:prstGeom prst="curvedConnector3">
                  <a:avLst>
                    <a:gd name="adj1" fmla="val 12466100"/>
                  </a:avLst>
                </a:prstGeom>
                <a:ln w="19050">
                  <a:solidFill>
                    <a:srgbClr val="FFC00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184" name="Curved Connector 183"/>
                <p:cNvCxnSpPr/>
                <p:nvPr/>
              </p:nvCxnSpPr>
              <p:spPr>
                <a:xfrm rot="5400000" flipH="1" flipV="1">
                  <a:off x="3869376" y="4910402"/>
                  <a:ext cx="714771" cy="499298"/>
                </a:xfrm>
                <a:prstGeom prst="curvedConnector3">
                  <a:avLst>
                    <a:gd name="adj1" fmla="val 50000"/>
                  </a:avLst>
                </a:prstGeom>
                <a:ln w="19050">
                  <a:solidFill>
                    <a:srgbClr val="FFC000"/>
                  </a:solidFill>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176" name="Rounded Rectangle 175"/>
              <p:cNvSpPr/>
              <p:nvPr/>
            </p:nvSpPr>
            <p:spPr bwMode="auto">
              <a:xfrm>
                <a:off x="5545687" y="4980835"/>
                <a:ext cx="4246229" cy="235003"/>
              </a:xfrm>
              <a:prstGeom prst="roundRect">
                <a:avLst/>
              </a:prstGeom>
              <a:solidFill>
                <a:schemeClr val="accent3">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Cache</a:t>
                </a:r>
              </a:p>
            </p:txBody>
          </p:sp>
        </p:grpSp>
        <p:cxnSp>
          <p:nvCxnSpPr>
            <p:cNvPr id="166" name="Straight Arrow Connector 165"/>
            <p:cNvCxnSpPr/>
            <p:nvPr/>
          </p:nvCxnSpPr>
          <p:spPr>
            <a:xfrm>
              <a:off x="4476410" y="3401080"/>
              <a:ext cx="0"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4476410" y="3401080"/>
              <a:ext cx="1875926" cy="6860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4476410" y="3401080"/>
              <a:ext cx="4601379"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6352336" y="3401080"/>
              <a:ext cx="2725454"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9077789" y="3401080"/>
              <a:ext cx="0" cy="6860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6352336" y="3401080"/>
              <a:ext cx="0"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H="1">
              <a:off x="6352336" y="3401080"/>
              <a:ext cx="2725454"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H="1">
              <a:off x="4459214" y="3401080"/>
              <a:ext cx="1875926"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flipH="1">
              <a:off x="4476410" y="3401080"/>
              <a:ext cx="4601379"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910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8"/>
          </p:nvPr>
        </p:nvSpPr>
        <p:spPr>
          <a:xfrm>
            <a:off x="442241" y="2373981"/>
            <a:ext cx="3636803" cy="4341910"/>
          </a:xfrm>
        </p:spPr>
        <p:txBody>
          <a:bodyPr>
            <a:noAutofit/>
          </a:bodyPr>
          <a:lstStyle/>
          <a:p>
            <a:pPr marL="0" indent="0">
              <a:lnSpc>
                <a:spcPct val="130000"/>
              </a:lnSpc>
              <a:buNone/>
            </a:pPr>
            <a:endParaRPr lang="en-US" sz="1961" dirty="0">
              <a:solidFill>
                <a:srgbClr val="FFFFFF"/>
              </a:solidFill>
              <a:latin typeface="+mn-lt"/>
            </a:endParaRPr>
          </a:p>
          <a:p>
            <a:pPr marL="0" indent="0">
              <a:lnSpc>
                <a:spcPct val="130000"/>
              </a:lnSpc>
              <a:buNone/>
            </a:pPr>
            <a:r>
              <a:rPr lang="en-US" sz="1961" dirty="0">
                <a:solidFill>
                  <a:srgbClr val="FFFFFF"/>
                </a:solidFill>
                <a:latin typeface="+mn-lt"/>
              </a:rPr>
              <a:t>Stateful Workers used for “hot” data to minimize contention and network hops</a:t>
            </a:r>
          </a:p>
          <a:p>
            <a:pPr marL="0" indent="0">
              <a:lnSpc>
                <a:spcPct val="130000"/>
              </a:lnSpc>
              <a:buNone/>
            </a:pPr>
            <a:endParaRPr lang="en-US" sz="1961" dirty="0">
              <a:solidFill>
                <a:srgbClr val="FFFFFF"/>
              </a:solidFill>
              <a:latin typeface="+mn-lt"/>
            </a:endParaRPr>
          </a:p>
          <a:p>
            <a:pPr marL="0" indent="0">
              <a:lnSpc>
                <a:spcPct val="130000"/>
              </a:lnSpc>
              <a:buNone/>
            </a:pPr>
            <a:endParaRPr lang="en-US" sz="1961" dirty="0">
              <a:solidFill>
                <a:srgbClr val="FFFFFF"/>
              </a:solidFill>
              <a:latin typeface="+mn-lt"/>
            </a:endParaRPr>
          </a:p>
          <a:p>
            <a:pPr marL="0" indent="0">
              <a:lnSpc>
                <a:spcPct val="130000"/>
              </a:lnSpc>
              <a:buNone/>
            </a:pPr>
            <a:endParaRPr lang="en-US" sz="1961" dirty="0">
              <a:solidFill>
                <a:srgbClr val="FFFFFF"/>
              </a:solidFill>
              <a:latin typeface="+mn-lt"/>
            </a:endParaRPr>
          </a:p>
          <a:p>
            <a:pPr marL="0" indent="0">
              <a:lnSpc>
                <a:spcPct val="130000"/>
              </a:lnSpc>
              <a:buNone/>
            </a:pPr>
            <a:r>
              <a:rPr lang="en-US" sz="1961" dirty="0">
                <a:solidFill>
                  <a:srgbClr val="FFFFFF"/>
                </a:solidFill>
                <a:latin typeface="+mn-lt"/>
              </a:rPr>
              <a:t>External Storage used for “cold” data such as analytics</a:t>
            </a:r>
          </a:p>
          <a:p>
            <a:pPr marL="0" indent="0">
              <a:lnSpc>
                <a:spcPct val="130000"/>
              </a:lnSpc>
              <a:buNone/>
            </a:pPr>
            <a:endParaRPr lang="en-US" sz="1961" dirty="0">
              <a:solidFill>
                <a:srgbClr val="FFFFFF"/>
              </a:solidFill>
              <a:latin typeface="+mn-lt"/>
            </a:endParaRPr>
          </a:p>
          <a:p>
            <a:pPr marL="0" indent="0">
              <a:lnSpc>
                <a:spcPct val="130000"/>
              </a:lnSpc>
              <a:buNone/>
            </a:pPr>
            <a:endParaRPr lang="en-US" sz="1961" dirty="0">
              <a:solidFill>
                <a:srgbClr val="FFFFFF"/>
              </a:solidFill>
              <a:latin typeface="+mn-lt"/>
            </a:endParaRPr>
          </a:p>
          <a:p>
            <a:pPr marL="0" indent="0">
              <a:lnSpc>
                <a:spcPct val="130000"/>
              </a:lnSpc>
              <a:buNone/>
            </a:pPr>
            <a:endParaRPr lang="en-US" sz="1961" dirty="0">
              <a:solidFill>
                <a:srgbClr val="FFFFFF"/>
              </a:solidFill>
              <a:latin typeface="+mn-lt"/>
            </a:endParaRPr>
          </a:p>
        </p:txBody>
      </p:sp>
      <p:sp>
        <p:nvSpPr>
          <p:cNvPr id="44" name="Title 3"/>
          <p:cNvSpPr>
            <a:spLocks noGrp="1"/>
          </p:cNvSpPr>
          <p:nvPr>
            <p:ph type="title"/>
          </p:nvPr>
        </p:nvSpPr>
        <p:spPr>
          <a:xfrm>
            <a:off x="562940" y="350627"/>
            <a:ext cx="11030061" cy="609312"/>
          </a:xfrm>
        </p:spPr>
        <p:txBody>
          <a:bodyPr>
            <a:noAutofit/>
          </a:bodyPr>
          <a:lstStyle/>
          <a:p>
            <a:r>
              <a:rPr lang="en-US" sz="4313" dirty="0">
                <a:cs typeface="Segoe UI Light" panose="020B0502040204020203" pitchFamily="34" charset="0"/>
              </a:rPr>
              <a:t>High Availability, Density, Low Latency, and Scale</a:t>
            </a:r>
            <a:endParaRPr lang="en-US" sz="4313" dirty="0"/>
          </a:p>
        </p:txBody>
      </p:sp>
      <p:grpSp>
        <p:nvGrpSpPr>
          <p:cNvPr id="6" name="Group 5"/>
          <p:cNvGrpSpPr/>
          <p:nvPr/>
        </p:nvGrpSpPr>
        <p:grpSpPr>
          <a:xfrm>
            <a:off x="4131099" y="1262640"/>
            <a:ext cx="7653072" cy="4070580"/>
            <a:chOff x="4213936" y="1366445"/>
            <a:chExt cx="7806532" cy="4152204"/>
          </a:xfrm>
        </p:grpSpPr>
        <p:sp>
          <p:nvSpPr>
            <p:cNvPr id="5" name="Rectangle 4"/>
            <p:cNvSpPr/>
            <p:nvPr/>
          </p:nvSpPr>
          <p:spPr bwMode="auto">
            <a:xfrm>
              <a:off x="4213936" y="2303178"/>
              <a:ext cx="7806532" cy="32154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Compute</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a:t>
              </a:r>
              <a:r>
                <a:rPr lang="en-US" spc="-50" dirty="0" err="1">
                  <a:solidFill>
                    <a:schemeClr val="bg1"/>
                  </a:solidFill>
                  <a:latin typeface="Segoe UI" pitchFamily="34" charset="0"/>
                  <a:ea typeface="Segoe UI" pitchFamily="34" charset="0"/>
                  <a:cs typeface="Segoe UI" pitchFamily="34" charset="0"/>
                </a:rPr>
                <a:t>Stateful</a:t>
              </a:r>
              <a:endParaRPr lang="en-US" spc="-50" dirty="0">
                <a:solidFill>
                  <a:schemeClr val="bg1"/>
                </a:solidFill>
                <a:latin typeface="Segoe UI" pitchFamily="34" charset="0"/>
                <a:ea typeface="Segoe UI" pitchFamily="34" charset="0"/>
                <a:cs typeface="Segoe UI" pitchFamily="34" charset="0"/>
              </a:endParaRP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and </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Highly</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Reliable)</a:t>
              </a:r>
            </a:p>
          </p:txBody>
        </p:sp>
        <p:sp>
          <p:nvSpPr>
            <p:cNvPr id="12" name="TextBox 11"/>
            <p:cNvSpPr txBox="1"/>
            <p:nvPr/>
          </p:nvSpPr>
          <p:spPr>
            <a:xfrm>
              <a:off x="9266237" y="2431435"/>
              <a:ext cx="747690" cy="627896"/>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6" name="TextBox 15"/>
            <p:cNvSpPr txBox="1"/>
            <p:nvPr/>
          </p:nvSpPr>
          <p:spPr>
            <a:xfrm>
              <a:off x="9266237" y="3833021"/>
              <a:ext cx="747690" cy="627896"/>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8" name="Rounded Rectangle 7"/>
            <p:cNvSpPr/>
            <p:nvPr/>
          </p:nvSpPr>
          <p:spPr bwMode="auto">
            <a:xfrm>
              <a:off x="7220777" y="1366445"/>
              <a:ext cx="2138556" cy="715531"/>
            </a:xfrm>
            <a:prstGeom prst="roundRect">
              <a:avLst/>
            </a:prstGeom>
            <a:solidFill>
              <a:srgbClr val="6464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Network</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Load-balancer</a:t>
              </a:r>
            </a:p>
          </p:txBody>
        </p:sp>
        <p:grpSp>
          <p:nvGrpSpPr>
            <p:cNvPr id="3" name="Group 2"/>
            <p:cNvGrpSpPr/>
            <p:nvPr/>
          </p:nvGrpSpPr>
          <p:grpSpPr>
            <a:xfrm>
              <a:off x="5564602" y="2431435"/>
              <a:ext cx="1656176" cy="2851409"/>
              <a:chOff x="5564602" y="2431435"/>
              <a:chExt cx="1656176" cy="2851409"/>
            </a:xfrm>
          </p:grpSpPr>
          <p:sp>
            <p:nvSpPr>
              <p:cNvPr id="13" name="Rounded Rectangle 12"/>
              <p:cNvSpPr/>
              <p:nvPr/>
            </p:nvSpPr>
            <p:spPr bwMode="auto">
              <a:xfrm>
                <a:off x="5564602" y="2431435"/>
                <a:ext cx="1656176" cy="2851409"/>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ounded Rectangle 8"/>
              <p:cNvSpPr/>
              <p:nvPr/>
            </p:nvSpPr>
            <p:spPr bwMode="auto">
              <a:xfrm>
                <a:off x="5870754" y="2575218"/>
                <a:ext cx="1101905" cy="7155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Stateless Gateway</a:t>
                </a:r>
              </a:p>
            </p:txBody>
          </p:sp>
          <p:cxnSp>
            <p:nvCxnSpPr>
              <p:cNvPr id="17" name="Straight Arrow Connector 16"/>
              <p:cNvCxnSpPr>
                <a:stCxn id="9" idx="2"/>
                <a:endCxn id="35" idx="0"/>
              </p:cNvCxnSpPr>
              <p:nvPr/>
            </p:nvCxnSpPr>
            <p:spPr>
              <a:xfrm>
                <a:off x="6421707" y="3290749"/>
                <a:ext cx="0" cy="2092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bwMode="auto">
              <a:xfrm>
                <a:off x="5870754" y="3500045"/>
                <a:ext cx="1101905" cy="1655656"/>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Stateful</a:t>
                </a: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Worker</a:t>
                </a:r>
              </a:p>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Code &amp; State</a:t>
                </a:r>
              </a:p>
            </p:txBody>
          </p:sp>
        </p:grpSp>
        <p:sp>
          <p:nvSpPr>
            <p:cNvPr id="70" name="Rounded Rectangle 69"/>
            <p:cNvSpPr/>
            <p:nvPr/>
          </p:nvSpPr>
          <p:spPr bwMode="auto">
            <a:xfrm>
              <a:off x="7461967" y="2431435"/>
              <a:ext cx="1656176" cy="2851409"/>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Rounded Rectangle 35"/>
            <p:cNvSpPr/>
            <p:nvPr/>
          </p:nvSpPr>
          <p:spPr bwMode="auto">
            <a:xfrm>
              <a:off x="7739103" y="3500045"/>
              <a:ext cx="1101905" cy="1655656"/>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Stateful</a:t>
              </a: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Worker</a:t>
              </a:r>
            </a:p>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Code &amp; State</a:t>
              </a:r>
            </a:p>
          </p:txBody>
        </p:sp>
        <p:sp>
          <p:nvSpPr>
            <p:cNvPr id="67" name="Rounded Rectangle 66"/>
            <p:cNvSpPr/>
            <p:nvPr/>
          </p:nvSpPr>
          <p:spPr bwMode="auto">
            <a:xfrm>
              <a:off x="7739103" y="2575218"/>
              <a:ext cx="1101905" cy="7155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Stateless Gateway</a:t>
              </a:r>
            </a:p>
          </p:txBody>
        </p:sp>
        <p:cxnSp>
          <p:nvCxnSpPr>
            <p:cNvPr id="20" name="Straight Arrow Connector 19"/>
            <p:cNvCxnSpPr>
              <a:stCxn id="67" idx="2"/>
              <a:endCxn id="72" idx="0"/>
            </p:cNvCxnSpPr>
            <p:nvPr/>
          </p:nvCxnSpPr>
          <p:spPr>
            <a:xfrm>
              <a:off x="8290056" y="3290749"/>
              <a:ext cx="2330925" cy="2092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3" idx="2"/>
              <a:endCxn id="36" idx="0"/>
            </p:cNvCxnSpPr>
            <p:nvPr/>
          </p:nvCxnSpPr>
          <p:spPr>
            <a:xfrm flipH="1">
              <a:off x="8290056" y="3318574"/>
              <a:ext cx="2330925" cy="18147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3" idx="2"/>
              <a:endCxn id="35" idx="0"/>
            </p:cNvCxnSpPr>
            <p:nvPr/>
          </p:nvCxnSpPr>
          <p:spPr>
            <a:xfrm flipH="1">
              <a:off x="6421707" y="3318574"/>
              <a:ext cx="4199274" cy="18147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7" idx="2"/>
              <a:endCxn id="35" idx="0"/>
            </p:cNvCxnSpPr>
            <p:nvPr/>
          </p:nvCxnSpPr>
          <p:spPr>
            <a:xfrm flipH="1">
              <a:off x="6421707" y="3290749"/>
              <a:ext cx="1868349" cy="2092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36" idx="0"/>
            </p:cNvCxnSpPr>
            <p:nvPr/>
          </p:nvCxnSpPr>
          <p:spPr>
            <a:xfrm>
              <a:off x="6421707" y="3290749"/>
              <a:ext cx="1868349" cy="2092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290055" y="3290749"/>
              <a:ext cx="0" cy="30704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9811157" y="2402043"/>
              <a:ext cx="1656176" cy="2851409"/>
              <a:chOff x="9811157" y="2402043"/>
              <a:chExt cx="1656176" cy="2851409"/>
            </a:xfrm>
          </p:grpSpPr>
          <p:sp>
            <p:nvSpPr>
              <p:cNvPr id="71" name="Rounded Rectangle 70"/>
              <p:cNvSpPr/>
              <p:nvPr/>
            </p:nvSpPr>
            <p:spPr bwMode="auto">
              <a:xfrm>
                <a:off x="9811157" y="2402043"/>
                <a:ext cx="1656176" cy="2851409"/>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1" name="Straight Arrow Connector 20"/>
              <p:cNvCxnSpPr/>
              <p:nvPr/>
            </p:nvCxnSpPr>
            <p:spPr>
              <a:xfrm flipH="1">
                <a:off x="10820575" y="3254163"/>
                <a:ext cx="2" cy="36576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ounded Rectangle 71"/>
              <p:cNvSpPr/>
              <p:nvPr/>
            </p:nvSpPr>
            <p:spPr bwMode="auto">
              <a:xfrm>
                <a:off x="10070028" y="3500045"/>
                <a:ext cx="1101905" cy="165565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Stateful</a:t>
                </a: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 Worker</a:t>
                </a:r>
              </a:p>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Code &amp; State</a:t>
                </a:r>
              </a:p>
            </p:txBody>
          </p:sp>
          <p:sp>
            <p:nvSpPr>
              <p:cNvPr id="73" name="Rounded Rectangle 72"/>
              <p:cNvSpPr/>
              <p:nvPr/>
            </p:nvSpPr>
            <p:spPr bwMode="auto">
              <a:xfrm>
                <a:off x="10070028" y="2603043"/>
                <a:ext cx="1101905" cy="715531"/>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Stateless Gateway</a:t>
                </a:r>
              </a:p>
            </p:txBody>
          </p:sp>
          <p:cxnSp>
            <p:nvCxnSpPr>
              <p:cNvPr id="108" name="Straight Arrow Connector 107"/>
              <p:cNvCxnSpPr>
                <a:stCxn id="73" idx="2"/>
                <a:endCxn id="72" idx="0"/>
              </p:cNvCxnSpPr>
              <p:nvPr/>
            </p:nvCxnSpPr>
            <p:spPr>
              <a:xfrm>
                <a:off x="10620981" y="3318574"/>
                <a:ext cx="0" cy="18147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stCxn id="8" idx="2"/>
              <a:endCxn id="9" idx="0"/>
            </p:cNvCxnSpPr>
            <p:nvPr/>
          </p:nvCxnSpPr>
          <p:spPr>
            <a:xfrm flipH="1">
              <a:off x="6421707" y="2081976"/>
              <a:ext cx="1868348" cy="4932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8" idx="2"/>
              <a:endCxn id="67" idx="0"/>
            </p:cNvCxnSpPr>
            <p:nvPr/>
          </p:nvCxnSpPr>
          <p:spPr>
            <a:xfrm>
              <a:off x="8290055" y="2081976"/>
              <a:ext cx="1" cy="493242"/>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73" idx="0"/>
            </p:cNvCxnSpPr>
            <p:nvPr/>
          </p:nvCxnSpPr>
          <p:spPr>
            <a:xfrm>
              <a:off x="8290055" y="2081976"/>
              <a:ext cx="2330926" cy="521067"/>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450611" y="3237902"/>
              <a:ext cx="4199274" cy="209296"/>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bwMode="auto">
          <a:xfrm>
            <a:off x="4131099" y="5445956"/>
            <a:ext cx="7653072" cy="11347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endParaRPr lang="en-US" spc="-50" dirty="0">
              <a:solidFill>
                <a:schemeClr val="bg1"/>
              </a:solidFill>
              <a:latin typeface="Segoe UI" pitchFamily="34" charset="0"/>
              <a:ea typeface="Segoe UI" pitchFamily="34" charset="0"/>
              <a:cs typeface="Segoe UI" pitchFamily="34" charset="0"/>
            </a:endParaRP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endParaRPr lang="en-US" spc="-50" dirty="0">
              <a:solidFill>
                <a:schemeClr val="bg1"/>
              </a:solidFill>
              <a:latin typeface="Segoe UI" pitchFamily="34" charset="0"/>
              <a:ea typeface="Segoe UI" pitchFamily="34" charset="0"/>
              <a:cs typeface="Segoe UI" pitchFamily="34" charset="0"/>
            </a:endParaRPr>
          </a:p>
        </p:txBody>
      </p:sp>
      <p:sp>
        <p:nvSpPr>
          <p:cNvPr id="37" name="Flowchart: Magnetic Disk 36"/>
          <p:cNvSpPr/>
          <p:nvPr/>
        </p:nvSpPr>
        <p:spPr bwMode="auto">
          <a:xfrm>
            <a:off x="7817572" y="5700652"/>
            <a:ext cx="849641" cy="614769"/>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DataLake</a:t>
            </a:r>
            <a:endPar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3" name="Straight Arrow Connector 92"/>
          <p:cNvCxnSpPr/>
          <p:nvPr/>
        </p:nvCxnSpPr>
        <p:spPr>
          <a:xfrm>
            <a:off x="6317290" y="4998505"/>
            <a:ext cx="1832974" cy="7081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8150264" y="4998505"/>
            <a:ext cx="6075" cy="7081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Flowchart: Magnetic Disk 41"/>
          <p:cNvSpPr/>
          <p:nvPr/>
        </p:nvSpPr>
        <p:spPr bwMode="auto">
          <a:xfrm>
            <a:off x="6768318" y="5700652"/>
            <a:ext cx="945005" cy="614769"/>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rPr>
              <a:t>ElasticSearch</a:t>
            </a:r>
            <a:endPar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7392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2938" y="249691"/>
            <a:ext cx="11030061" cy="747791"/>
          </a:xfrm>
        </p:spPr>
        <p:txBody>
          <a:bodyPr>
            <a:normAutofit fontScale="90000"/>
          </a:bodyPr>
          <a:lstStyle/>
          <a:p>
            <a:r>
              <a:rPr lang="en-US" dirty="0"/>
              <a:t>Common Cloud Service Architecture</a:t>
            </a:r>
          </a:p>
        </p:txBody>
      </p:sp>
      <p:grpSp>
        <p:nvGrpSpPr>
          <p:cNvPr id="108" name="Group 107"/>
          <p:cNvGrpSpPr/>
          <p:nvPr/>
        </p:nvGrpSpPr>
        <p:grpSpPr>
          <a:xfrm>
            <a:off x="2231472" y="1484100"/>
            <a:ext cx="7653072" cy="4812892"/>
            <a:chOff x="2229335" y="1483822"/>
            <a:chExt cx="7654158" cy="4813575"/>
          </a:xfrm>
        </p:grpSpPr>
        <p:sp>
          <p:nvSpPr>
            <p:cNvPr id="53" name="Rectangle 52"/>
            <p:cNvSpPr/>
            <p:nvPr/>
          </p:nvSpPr>
          <p:spPr bwMode="auto">
            <a:xfrm>
              <a:off x="2229335" y="3727302"/>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Compute</a:t>
              </a: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(Stateful?)</a:t>
              </a:r>
            </a:p>
          </p:txBody>
        </p:sp>
        <p:sp>
          <p:nvSpPr>
            <p:cNvPr id="51" name="Rectangle 50"/>
            <p:cNvSpPr/>
            <p:nvPr/>
          </p:nvSpPr>
          <p:spPr bwMode="auto">
            <a:xfrm>
              <a:off x="2229335" y="2409959"/>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hu-HU" spc="-50" dirty="0">
                  <a:solidFill>
                    <a:srgbClr val="505050"/>
                  </a:solidFill>
                  <a:latin typeface="Segoe UI" pitchFamily="34" charset="0"/>
                  <a:ea typeface="Segoe UI" pitchFamily="34" charset="0"/>
                  <a:cs typeface="Segoe UI" pitchFamily="34" charset="0"/>
                </a:rPr>
                <a:t>Frontend/API/</a:t>
              </a:r>
              <a:r>
                <a:rPr lang="hu-HU" spc="-50" dirty="0" err="1">
                  <a:solidFill>
                    <a:srgbClr val="505050"/>
                  </a:solidFill>
                  <a:latin typeface="Segoe UI" pitchFamily="34" charset="0"/>
                  <a:ea typeface="Segoe UI" pitchFamily="34" charset="0"/>
                  <a:cs typeface="Segoe UI" pitchFamily="34" charset="0"/>
                </a:rPr>
                <a:t>Gateway</a:t>
              </a:r>
              <a:endParaRPr lang="en-US" spc="-50" dirty="0">
                <a:solidFill>
                  <a:srgbClr val="505050"/>
                </a:solidFill>
                <a:latin typeface="Segoe UI" pitchFamily="34" charset="0"/>
                <a:ea typeface="Segoe UI" pitchFamily="34" charset="0"/>
                <a:cs typeface="Segoe UI" pitchFamily="34" charset="0"/>
              </a:endParaRP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(Stateless)</a:t>
              </a:r>
            </a:p>
          </p:txBody>
        </p:sp>
        <p:sp>
          <p:nvSpPr>
            <p:cNvPr id="5" name="Rounded Rectangle 4"/>
            <p:cNvSpPr/>
            <p:nvPr/>
          </p:nvSpPr>
          <p:spPr bwMode="auto">
            <a:xfrm>
              <a:off x="5177486" y="1483822"/>
              <a:ext cx="2096814" cy="701565"/>
            </a:xfrm>
            <a:prstGeom prst="roundRect">
              <a:avLst/>
            </a:prstGeom>
            <a:solidFill>
              <a:srgbClr val="6464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Network</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Load-balancer</a:t>
              </a:r>
            </a:p>
          </p:txBody>
        </p:sp>
        <p:sp>
          <p:nvSpPr>
            <p:cNvPr id="9" name="Rounded Rectangle 8"/>
            <p:cNvSpPr/>
            <p:nvPr/>
          </p:nvSpPr>
          <p:spPr bwMode="auto">
            <a:xfrm>
              <a:off x="543498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p:txBody>
        </p:sp>
        <p:sp>
          <p:nvSpPr>
            <p:cNvPr id="14" name="Rounded Rectangle 13"/>
            <p:cNvSpPr/>
            <p:nvPr/>
          </p:nvSpPr>
          <p:spPr bwMode="auto">
            <a:xfrm>
              <a:off x="5434989"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p:txBody>
        </p:sp>
        <p:cxnSp>
          <p:nvCxnSpPr>
            <p:cNvPr id="31" name="Straight Arrow Connector 30"/>
            <p:cNvCxnSpPr>
              <a:stCxn id="9" idx="2"/>
              <a:endCxn id="14" idx="0"/>
            </p:cNvCxnSpPr>
            <p:nvPr/>
          </p:nvCxnSpPr>
          <p:spPr>
            <a:xfrm>
              <a:off x="6225893" y="3334694"/>
              <a:ext cx="0"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9" idx="0"/>
            </p:cNvCxnSpPr>
            <p:nvPr/>
          </p:nvCxnSpPr>
          <p:spPr>
            <a:xfrm>
              <a:off x="6225893" y="2185387"/>
              <a:ext cx="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2229335" y="5162455"/>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(Stateful)</a:t>
              </a:r>
            </a:p>
          </p:txBody>
        </p:sp>
        <p:sp>
          <p:nvSpPr>
            <p:cNvPr id="60" name="Flowchart: Magnetic Disk 59"/>
            <p:cNvSpPr/>
            <p:nvPr/>
          </p:nvSpPr>
          <p:spPr bwMode="auto">
            <a:xfrm>
              <a:off x="5910103" y="5326404"/>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1" name="Straight Arrow Connector 80"/>
            <p:cNvCxnSpPr/>
            <p:nvPr/>
          </p:nvCxnSpPr>
          <p:spPr>
            <a:xfrm>
              <a:off x="6225892" y="4717640"/>
              <a:ext cx="2" cy="60876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869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a:t>Attempting to scale…</a:t>
            </a:r>
          </a:p>
        </p:txBody>
      </p:sp>
      <p:sp>
        <p:nvSpPr>
          <p:cNvPr id="4" name="Title 3"/>
          <p:cNvSpPr>
            <a:spLocks noGrp="1"/>
          </p:cNvSpPr>
          <p:nvPr>
            <p:ph type="title"/>
          </p:nvPr>
        </p:nvSpPr>
        <p:spPr>
          <a:xfrm>
            <a:off x="562938" y="249691"/>
            <a:ext cx="11030061" cy="747791"/>
          </a:xfrm>
        </p:spPr>
        <p:txBody>
          <a:bodyPr>
            <a:normAutofit fontScale="90000"/>
          </a:bodyPr>
          <a:lstStyle/>
          <a:p>
            <a:r>
              <a:rPr lang="en-US" dirty="0"/>
              <a:t>Common Cloud Service Architecture</a:t>
            </a:r>
          </a:p>
        </p:txBody>
      </p:sp>
      <p:grpSp>
        <p:nvGrpSpPr>
          <p:cNvPr id="108" name="Group 107"/>
          <p:cNvGrpSpPr/>
          <p:nvPr/>
        </p:nvGrpSpPr>
        <p:grpSpPr>
          <a:xfrm>
            <a:off x="2231472" y="1484100"/>
            <a:ext cx="7653072" cy="4812892"/>
            <a:chOff x="2229335" y="1483822"/>
            <a:chExt cx="7654158" cy="4813575"/>
          </a:xfrm>
        </p:grpSpPr>
        <p:sp>
          <p:nvSpPr>
            <p:cNvPr id="53" name="Rectangle 52"/>
            <p:cNvSpPr/>
            <p:nvPr/>
          </p:nvSpPr>
          <p:spPr bwMode="auto">
            <a:xfrm>
              <a:off x="2229335" y="3727302"/>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Compute</a:t>
              </a: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(Stateful?)</a:t>
              </a:r>
            </a:p>
          </p:txBody>
        </p:sp>
        <p:sp>
          <p:nvSpPr>
            <p:cNvPr id="51" name="Rectangle 50"/>
            <p:cNvSpPr/>
            <p:nvPr/>
          </p:nvSpPr>
          <p:spPr bwMode="auto">
            <a:xfrm>
              <a:off x="2229335" y="2409959"/>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Gateway</a:t>
              </a: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(Stateless)</a:t>
              </a:r>
            </a:p>
          </p:txBody>
        </p:sp>
        <p:sp>
          <p:nvSpPr>
            <p:cNvPr id="5" name="Rounded Rectangle 4"/>
            <p:cNvSpPr/>
            <p:nvPr/>
          </p:nvSpPr>
          <p:spPr bwMode="auto">
            <a:xfrm>
              <a:off x="5177486" y="1483822"/>
              <a:ext cx="2096814" cy="701565"/>
            </a:xfrm>
            <a:prstGeom prst="roundRect">
              <a:avLst/>
            </a:prstGeom>
            <a:solidFill>
              <a:srgbClr val="6464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Network</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Load-balancer</a:t>
              </a:r>
            </a:p>
          </p:txBody>
        </p:sp>
        <p:sp>
          <p:nvSpPr>
            <p:cNvPr id="6" name="Rounded Rectangle 5"/>
            <p:cNvSpPr/>
            <p:nvPr/>
          </p:nvSpPr>
          <p:spPr bwMode="auto">
            <a:xfrm>
              <a:off x="359567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9" name="Rounded Rectangle 8"/>
            <p:cNvSpPr/>
            <p:nvPr/>
          </p:nvSpPr>
          <p:spPr bwMode="auto">
            <a:xfrm>
              <a:off x="543498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0" name="Rounded Rectangle 9"/>
            <p:cNvSpPr/>
            <p:nvPr/>
          </p:nvSpPr>
          <p:spPr bwMode="auto">
            <a:xfrm>
              <a:off x="8107245"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1" name="TextBox 10"/>
            <p:cNvSpPr txBox="1"/>
            <p:nvPr/>
          </p:nvSpPr>
          <p:spPr>
            <a:xfrm>
              <a:off x="7374149" y="2528025"/>
              <a:ext cx="733096" cy="615640"/>
            </a:xfrm>
            <a:prstGeom prst="rect">
              <a:avLst/>
            </a:prstGeom>
            <a:noFill/>
          </p:spPr>
          <p:txBody>
            <a:bodyPr wrap="square" lIns="0" tIns="0" rIns="0" bIns="0" rtlCol="0">
              <a:spAutoFit/>
            </a:bodyPr>
            <a:lstStyle/>
            <a:p>
              <a:pPr defTabSz="914367"/>
              <a:r>
                <a:rPr lang="en-US" sz="4000" dirty="0">
                  <a:solidFill>
                    <a:srgbClr val="0072C6"/>
                  </a:solidFill>
                  <a:latin typeface="Segoe UI Light" pitchFamily="34" charset="0"/>
                </a:rPr>
                <a:t>…</a:t>
              </a:r>
            </a:p>
          </p:txBody>
        </p:sp>
        <p:sp>
          <p:nvSpPr>
            <p:cNvPr id="13" name="Rounded Rectangle 12"/>
            <p:cNvSpPr/>
            <p:nvPr/>
          </p:nvSpPr>
          <p:spPr bwMode="auto">
            <a:xfrm>
              <a:off x="3595679"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4" name="Rounded Rectangle 13"/>
            <p:cNvSpPr/>
            <p:nvPr/>
          </p:nvSpPr>
          <p:spPr bwMode="auto">
            <a:xfrm>
              <a:off x="5434989" y="4007357"/>
              <a:ext cx="1581807" cy="70156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5" name="Rounded Rectangle 14"/>
            <p:cNvSpPr/>
            <p:nvPr/>
          </p:nvSpPr>
          <p:spPr bwMode="auto">
            <a:xfrm>
              <a:off x="8107245"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6" name="TextBox 15"/>
            <p:cNvSpPr txBox="1"/>
            <p:nvPr/>
          </p:nvSpPr>
          <p:spPr>
            <a:xfrm>
              <a:off x="7374149" y="3902253"/>
              <a:ext cx="733096" cy="615640"/>
            </a:xfrm>
            <a:prstGeom prst="rect">
              <a:avLst/>
            </a:prstGeom>
            <a:noFill/>
          </p:spPr>
          <p:txBody>
            <a:bodyPr wrap="square" lIns="0" tIns="0" rIns="0" bIns="0" rtlCol="0">
              <a:spAutoFit/>
            </a:bodyPr>
            <a:lstStyle/>
            <a:p>
              <a:pPr defTabSz="914367"/>
              <a:r>
                <a:rPr lang="en-US" sz="4000" dirty="0">
                  <a:solidFill>
                    <a:srgbClr val="0072C6"/>
                  </a:solidFill>
                  <a:latin typeface="Segoe UI Light" pitchFamily="34" charset="0"/>
                </a:rPr>
                <a:t>…</a:t>
              </a:r>
            </a:p>
          </p:txBody>
        </p:sp>
        <p:cxnSp>
          <p:nvCxnSpPr>
            <p:cNvPr id="18" name="Straight Arrow Connector 17"/>
            <p:cNvCxnSpPr>
              <a:stCxn id="6" idx="2"/>
              <a:endCxn id="13" idx="0"/>
            </p:cNvCxnSpPr>
            <p:nvPr/>
          </p:nvCxnSpPr>
          <p:spPr>
            <a:xfrm>
              <a:off x="4386583" y="3334694"/>
              <a:ext cx="0"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14" idx="0"/>
            </p:cNvCxnSpPr>
            <p:nvPr/>
          </p:nvCxnSpPr>
          <p:spPr>
            <a:xfrm>
              <a:off x="4386583" y="3334694"/>
              <a:ext cx="1839310" cy="6726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2"/>
              <a:endCxn id="15" idx="0"/>
            </p:cNvCxnSpPr>
            <p:nvPr/>
          </p:nvCxnSpPr>
          <p:spPr>
            <a:xfrm>
              <a:off x="4386583" y="3334694"/>
              <a:ext cx="4511566"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5" idx="0"/>
            </p:cNvCxnSpPr>
            <p:nvPr/>
          </p:nvCxnSpPr>
          <p:spPr>
            <a:xfrm>
              <a:off x="6225893" y="3334694"/>
              <a:ext cx="2672256"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5" idx="0"/>
            </p:cNvCxnSpPr>
            <p:nvPr/>
          </p:nvCxnSpPr>
          <p:spPr>
            <a:xfrm>
              <a:off x="8898149" y="3334694"/>
              <a:ext cx="0" cy="6726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2"/>
              <a:endCxn id="14" idx="0"/>
            </p:cNvCxnSpPr>
            <p:nvPr/>
          </p:nvCxnSpPr>
          <p:spPr>
            <a:xfrm>
              <a:off x="6225893" y="3334694"/>
              <a:ext cx="0"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2"/>
              <a:endCxn id="14" idx="0"/>
            </p:cNvCxnSpPr>
            <p:nvPr/>
          </p:nvCxnSpPr>
          <p:spPr>
            <a:xfrm flipH="1">
              <a:off x="6225893" y="3334694"/>
              <a:ext cx="2672256"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369723" y="3334694"/>
              <a:ext cx="1839310"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4386583" y="3334694"/>
              <a:ext cx="4511566" cy="67266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5" idx="2"/>
              <a:endCxn id="6" idx="0"/>
            </p:cNvCxnSpPr>
            <p:nvPr/>
          </p:nvCxnSpPr>
          <p:spPr>
            <a:xfrm flipH="1">
              <a:off x="4386583" y="2185387"/>
              <a:ext cx="183931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9" idx="0"/>
            </p:cNvCxnSpPr>
            <p:nvPr/>
          </p:nvCxnSpPr>
          <p:spPr>
            <a:xfrm>
              <a:off x="6225893" y="2185387"/>
              <a:ext cx="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10" idx="0"/>
            </p:cNvCxnSpPr>
            <p:nvPr/>
          </p:nvCxnSpPr>
          <p:spPr>
            <a:xfrm>
              <a:off x="6225893" y="2185387"/>
              <a:ext cx="2672256"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2229335" y="5162455"/>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pc="-50" dirty="0">
                  <a:solidFill>
                    <a:srgbClr val="505050"/>
                  </a:solidFill>
                  <a:latin typeface="Segoe UI" pitchFamily="34" charset="0"/>
                  <a:ea typeface="Segoe UI" pitchFamily="34" charset="0"/>
                  <a:cs typeface="Segoe UI" pitchFamily="34" charset="0"/>
                </a:rPr>
                <a:t>(Stateful)</a:t>
              </a:r>
            </a:p>
          </p:txBody>
        </p:sp>
        <p:sp>
          <p:nvSpPr>
            <p:cNvPr id="59" name="Flowchart: Magnetic Disk 58"/>
            <p:cNvSpPr/>
            <p:nvPr/>
          </p:nvSpPr>
          <p:spPr bwMode="auto">
            <a:xfrm>
              <a:off x="4310383" y="5451664"/>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0" name="Flowchart: Magnetic Disk 59"/>
            <p:cNvSpPr/>
            <p:nvPr/>
          </p:nvSpPr>
          <p:spPr bwMode="auto">
            <a:xfrm>
              <a:off x="5411341" y="5451664"/>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Flowchart: Magnetic Disk 60"/>
            <p:cNvSpPr/>
            <p:nvPr/>
          </p:nvSpPr>
          <p:spPr bwMode="auto">
            <a:xfrm>
              <a:off x="6483396" y="5451664"/>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Flowchart: Magnetic Disk 61"/>
            <p:cNvSpPr/>
            <p:nvPr/>
          </p:nvSpPr>
          <p:spPr bwMode="auto">
            <a:xfrm>
              <a:off x="7576471" y="5451664"/>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endPar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3" name="Straight Arrow Connector 62"/>
            <p:cNvCxnSpPr>
              <a:stCxn id="13" idx="2"/>
              <a:endCxn id="59" idx="1"/>
            </p:cNvCxnSpPr>
            <p:nvPr/>
          </p:nvCxnSpPr>
          <p:spPr>
            <a:xfrm>
              <a:off x="4386583" y="4708922"/>
              <a:ext cx="227287"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3" idx="2"/>
              <a:endCxn id="60" idx="1"/>
            </p:cNvCxnSpPr>
            <p:nvPr/>
          </p:nvCxnSpPr>
          <p:spPr>
            <a:xfrm>
              <a:off x="4386583" y="4708922"/>
              <a:ext cx="1328245"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3" idx="2"/>
              <a:endCxn id="61" idx="1"/>
            </p:cNvCxnSpPr>
            <p:nvPr/>
          </p:nvCxnSpPr>
          <p:spPr>
            <a:xfrm>
              <a:off x="4386583" y="4708922"/>
              <a:ext cx="2400300"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2"/>
              <a:endCxn id="62" idx="1"/>
            </p:cNvCxnSpPr>
            <p:nvPr/>
          </p:nvCxnSpPr>
          <p:spPr>
            <a:xfrm>
              <a:off x="4386583" y="4708922"/>
              <a:ext cx="3493375"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4" idx="2"/>
              <a:endCxn id="59" idx="1"/>
            </p:cNvCxnSpPr>
            <p:nvPr/>
          </p:nvCxnSpPr>
          <p:spPr>
            <a:xfrm flipH="1">
              <a:off x="4613870" y="4708922"/>
              <a:ext cx="1612023" cy="7427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 idx="2"/>
              <a:endCxn id="60" idx="1"/>
            </p:cNvCxnSpPr>
            <p:nvPr/>
          </p:nvCxnSpPr>
          <p:spPr>
            <a:xfrm flipH="1">
              <a:off x="5714828" y="4708922"/>
              <a:ext cx="511065"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4" idx="2"/>
              <a:endCxn id="61" idx="1"/>
            </p:cNvCxnSpPr>
            <p:nvPr/>
          </p:nvCxnSpPr>
          <p:spPr>
            <a:xfrm>
              <a:off x="6225893" y="4708922"/>
              <a:ext cx="560990" cy="7427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2" idx="1"/>
            </p:cNvCxnSpPr>
            <p:nvPr/>
          </p:nvCxnSpPr>
          <p:spPr>
            <a:xfrm>
              <a:off x="6225893" y="4708922"/>
              <a:ext cx="1654065" cy="7427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5" idx="2"/>
              <a:endCxn id="62" idx="1"/>
            </p:cNvCxnSpPr>
            <p:nvPr/>
          </p:nvCxnSpPr>
          <p:spPr>
            <a:xfrm flipH="1">
              <a:off x="7879958" y="4708922"/>
              <a:ext cx="1018191" cy="74274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6786883" y="4696396"/>
              <a:ext cx="2111266" cy="742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60" idx="1"/>
            </p:cNvCxnSpPr>
            <p:nvPr/>
          </p:nvCxnSpPr>
          <p:spPr>
            <a:xfrm flipH="1">
              <a:off x="5714828" y="4742734"/>
              <a:ext cx="3148503" cy="7089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flipH="1">
              <a:off x="4613869" y="4720311"/>
              <a:ext cx="4284280" cy="73135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ounded Rectangle 1"/>
          <p:cNvSpPr/>
          <p:nvPr/>
        </p:nvSpPr>
        <p:spPr>
          <a:xfrm>
            <a:off x="4205694" y="4898479"/>
            <a:ext cx="4251907" cy="33729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defTabSz="914367"/>
            <a:r>
              <a:rPr lang="en-US" dirty="0">
                <a:solidFill>
                  <a:srgbClr val="505050"/>
                </a:solidFill>
                <a:latin typeface="Segoe UI"/>
              </a:rPr>
              <a:t>Cache</a:t>
            </a:r>
          </a:p>
        </p:txBody>
      </p:sp>
    </p:spTree>
    <p:extLst>
      <p:ext uri="{BB962C8B-B14F-4D97-AF65-F5344CB8AC3E}">
        <p14:creationId xmlns:p14="http://schemas.microsoft.com/office/powerpoint/2010/main" val="5405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sz="1765" dirty="0"/>
              <a:t>Attempting to Increase Reliability…</a:t>
            </a:r>
          </a:p>
        </p:txBody>
      </p:sp>
      <p:sp>
        <p:nvSpPr>
          <p:cNvPr id="4" name="Title 3"/>
          <p:cNvSpPr>
            <a:spLocks noGrp="1"/>
          </p:cNvSpPr>
          <p:nvPr>
            <p:ph type="title"/>
          </p:nvPr>
        </p:nvSpPr>
        <p:spPr>
          <a:xfrm>
            <a:off x="562938" y="249691"/>
            <a:ext cx="11030061" cy="747791"/>
          </a:xfrm>
        </p:spPr>
        <p:txBody>
          <a:bodyPr>
            <a:normAutofit fontScale="90000"/>
          </a:bodyPr>
          <a:lstStyle/>
          <a:p>
            <a:r>
              <a:rPr lang="en-US" dirty="0"/>
              <a:t>Common Cloud Service Architecture</a:t>
            </a:r>
          </a:p>
        </p:txBody>
      </p:sp>
      <p:grpSp>
        <p:nvGrpSpPr>
          <p:cNvPr id="8" name="Group 7"/>
          <p:cNvGrpSpPr/>
          <p:nvPr/>
        </p:nvGrpSpPr>
        <p:grpSpPr>
          <a:xfrm>
            <a:off x="2231472" y="1484100"/>
            <a:ext cx="7653072" cy="4812892"/>
            <a:chOff x="2276217" y="1513362"/>
            <a:chExt cx="7806532" cy="4909401"/>
          </a:xfrm>
        </p:grpSpPr>
        <p:grpSp>
          <p:nvGrpSpPr>
            <p:cNvPr id="7" name="Group 6"/>
            <p:cNvGrpSpPr/>
            <p:nvPr/>
          </p:nvGrpSpPr>
          <p:grpSpPr>
            <a:xfrm>
              <a:off x="2276217" y="1513362"/>
              <a:ext cx="7806532" cy="4909401"/>
              <a:chOff x="2276217" y="1513362"/>
              <a:chExt cx="7806532" cy="4909401"/>
            </a:xfrm>
          </p:grpSpPr>
          <p:grpSp>
            <p:nvGrpSpPr>
              <p:cNvPr id="2" name="Group 1"/>
              <p:cNvGrpSpPr/>
              <p:nvPr/>
            </p:nvGrpSpPr>
            <p:grpSpPr>
              <a:xfrm>
                <a:off x="2276217" y="1513362"/>
                <a:ext cx="7806532" cy="4909401"/>
                <a:chOff x="2276217" y="1513362"/>
                <a:chExt cx="7806532" cy="4909401"/>
              </a:xfrm>
            </p:grpSpPr>
            <p:grpSp>
              <p:nvGrpSpPr>
                <p:cNvPr id="108" name="Group 107"/>
                <p:cNvGrpSpPr/>
                <p:nvPr/>
              </p:nvGrpSpPr>
              <p:grpSpPr>
                <a:xfrm>
                  <a:off x="2276217" y="1513362"/>
                  <a:ext cx="7806532" cy="4909401"/>
                  <a:chOff x="2229335" y="1483822"/>
                  <a:chExt cx="7654158" cy="4813575"/>
                </a:xfrm>
              </p:grpSpPr>
              <p:sp>
                <p:nvSpPr>
                  <p:cNvPr id="53" name="Rectangle 52"/>
                  <p:cNvSpPr/>
                  <p:nvPr/>
                </p:nvSpPr>
                <p:spPr bwMode="auto">
                  <a:xfrm>
                    <a:off x="2229335" y="3727302"/>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Compute</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(Stateful?)</a:t>
                    </a:r>
                  </a:p>
                </p:txBody>
              </p:sp>
              <p:sp>
                <p:nvSpPr>
                  <p:cNvPr id="51" name="Rectangle 50"/>
                  <p:cNvSpPr/>
                  <p:nvPr/>
                </p:nvSpPr>
                <p:spPr bwMode="auto">
                  <a:xfrm>
                    <a:off x="2229335" y="2409959"/>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Gateway</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(Stateless)</a:t>
                    </a:r>
                  </a:p>
                </p:txBody>
              </p:sp>
              <p:sp>
                <p:nvSpPr>
                  <p:cNvPr id="5" name="Rounded Rectangle 4"/>
                  <p:cNvSpPr/>
                  <p:nvPr/>
                </p:nvSpPr>
                <p:spPr bwMode="auto">
                  <a:xfrm>
                    <a:off x="5177486" y="1483822"/>
                    <a:ext cx="2096814" cy="701565"/>
                  </a:xfrm>
                  <a:prstGeom prst="roundRect">
                    <a:avLst/>
                  </a:prstGeom>
                  <a:solidFill>
                    <a:srgbClr val="6464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Network</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Load-balancer</a:t>
                    </a:r>
                  </a:p>
                </p:txBody>
              </p:sp>
              <p:sp>
                <p:nvSpPr>
                  <p:cNvPr id="6" name="Rounded Rectangle 5"/>
                  <p:cNvSpPr/>
                  <p:nvPr/>
                </p:nvSpPr>
                <p:spPr bwMode="auto">
                  <a:xfrm>
                    <a:off x="359567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9" name="Rounded Rectangle 8"/>
                  <p:cNvSpPr/>
                  <p:nvPr/>
                </p:nvSpPr>
                <p:spPr bwMode="auto">
                  <a:xfrm>
                    <a:off x="5434989"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0" name="Rounded Rectangle 9"/>
                  <p:cNvSpPr/>
                  <p:nvPr/>
                </p:nvSpPr>
                <p:spPr bwMode="auto">
                  <a:xfrm>
                    <a:off x="8107245" y="2633129"/>
                    <a:ext cx="1581807" cy="70156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Server</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(Web Role)</a:t>
                    </a:r>
                  </a:p>
                </p:txBody>
              </p:sp>
              <p:sp>
                <p:nvSpPr>
                  <p:cNvPr id="11" name="TextBox 10"/>
                  <p:cNvSpPr txBox="1"/>
                  <p:nvPr/>
                </p:nvSpPr>
                <p:spPr>
                  <a:xfrm>
                    <a:off x="7374149" y="2528025"/>
                    <a:ext cx="733096" cy="615640"/>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13" name="Rounded Rectangle 12"/>
                  <p:cNvSpPr/>
                  <p:nvPr/>
                </p:nvSpPr>
                <p:spPr bwMode="auto">
                  <a:xfrm>
                    <a:off x="3595679"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4" name="Rounded Rectangle 13"/>
                  <p:cNvSpPr/>
                  <p:nvPr/>
                </p:nvSpPr>
                <p:spPr bwMode="auto">
                  <a:xfrm>
                    <a:off x="5434989" y="4007357"/>
                    <a:ext cx="1581807" cy="70156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5" name="Rounded Rectangle 14"/>
                  <p:cNvSpPr/>
                  <p:nvPr/>
                </p:nvSpPr>
                <p:spPr bwMode="auto">
                  <a:xfrm>
                    <a:off x="8107245" y="4007357"/>
                    <a:ext cx="1581807" cy="701565"/>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Compute</a:t>
                    </a:r>
                  </a:p>
                  <a:p>
                    <a:pPr algn="ctr" defTabSz="913924" fontAlgn="base">
                      <a:spcBef>
                        <a:spcPct val="0"/>
                      </a:spcBef>
                      <a:spcAft>
                        <a:spcPct val="0"/>
                      </a:spcAft>
                    </a:pPr>
                    <a:r>
                      <a:rPr lang="en-US"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(Worker Role)</a:t>
                    </a:r>
                  </a:p>
                </p:txBody>
              </p:sp>
              <p:sp>
                <p:nvSpPr>
                  <p:cNvPr id="16" name="TextBox 15"/>
                  <p:cNvSpPr txBox="1"/>
                  <p:nvPr/>
                </p:nvSpPr>
                <p:spPr>
                  <a:xfrm>
                    <a:off x="7374149" y="3902253"/>
                    <a:ext cx="733096" cy="615640"/>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cxnSp>
                <p:nvCxnSpPr>
                  <p:cNvPr id="44" name="Straight Arrow Connector 43"/>
                  <p:cNvCxnSpPr>
                    <a:stCxn id="5" idx="2"/>
                    <a:endCxn id="6" idx="0"/>
                  </p:cNvCxnSpPr>
                  <p:nvPr/>
                </p:nvCxnSpPr>
                <p:spPr>
                  <a:xfrm flipH="1">
                    <a:off x="4386583" y="2185387"/>
                    <a:ext cx="183931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2"/>
                    <a:endCxn id="9" idx="0"/>
                  </p:cNvCxnSpPr>
                  <p:nvPr/>
                </p:nvCxnSpPr>
                <p:spPr>
                  <a:xfrm>
                    <a:off x="6225893" y="2185387"/>
                    <a:ext cx="0"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5" idx="2"/>
                    <a:endCxn id="10" idx="0"/>
                  </p:cNvCxnSpPr>
                  <p:nvPr/>
                </p:nvCxnSpPr>
                <p:spPr>
                  <a:xfrm>
                    <a:off x="6225893" y="2185387"/>
                    <a:ext cx="2672256" cy="447742"/>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bwMode="auto">
                  <a:xfrm>
                    <a:off x="2229335" y="5162455"/>
                    <a:ext cx="7654158" cy="1134942"/>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Storage</a:t>
                    </a:r>
                  </a:p>
                  <a:p>
                    <a:pPr defTabSz="913924" fontAlgn="base">
                      <a:spcBef>
                        <a:spcPct val="0"/>
                      </a:spcBef>
                      <a:spcAft>
                        <a:spcPct val="0"/>
                      </a:spcAft>
                    </a:pPr>
                    <a:r>
                      <a:rPr lang="en-US" spc="-50" dirty="0">
                        <a:solidFill>
                          <a:schemeClr val="bg1"/>
                        </a:solidFill>
                        <a:latin typeface="Segoe UI" pitchFamily="34" charset="0"/>
                        <a:ea typeface="Segoe UI" pitchFamily="34" charset="0"/>
                        <a:cs typeface="Segoe UI" pitchFamily="34" charset="0"/>
                      </a:rPr>
                      <a:t>(Stateful)</a:t>
                    </a:r>
                  </a:p>
                </p:txBody>
              </p:sp>
              <p:sp>
                <p:nvSpPr>
                  <p:cNvPr id="60" name="Flowchart: Magnetic Disk 59"/>
                  <p:cNvSpPr/>
                  <p:nvPr/>
                </p:nvSpPr>
                <p:spPr bwMode="auto">
                  <a:xfrm>
                    <a:off x="5916331" y="5417188"/>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(P1)</a:t>
                    </a:r>
                  </a:p>
                </p:txBody>
              </p:sp>
              <p:sp>
                <p:nvSpPr>
                  <p:cNvPr id="61" name="Flowchart: Magnetic Disk 60"/>
                  <p:cNvSpPr/>
                  <p:nvPr/>
                </p:nvSpPr>
                <p:spPr bwMode="auto">
                  <a:xfrm>
                    <a:off x="7012856" y="5435022"/>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(P2)</a:t>
                    </a:r>
                  </a:p>
                </p:txBody>
              </p:sp>
              <p:sp>
                <p:nvSpPr>
                  <p:cNvPr id="62" name="Flowchart: Magnetic Disk 61"/>
                  <p:cNvSpPr/>
                  <p:nvPr/>
                </p:nvSpPr>
                <p:spPr bwMode="auto">
                  <a:xfrm>
                    <a:off x="8594662" y="5413767"/>
                    <a:ext cx="606973" cy="61485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DB (N)</a:t>
                    </a:r>
                  </a:p>
                </p:txBody>
              </p:sp>
              <p:cxnSp>
                <p:nvCxnSpPr>
                  <p:cNvPr id="66" name="Straight Arrow Connector 65"/>
                  <p:cNvCxnSpPr>
                    <a:stCxn id="13" idx="2"/>
                    <a:endCxn id="60" idx="1"/>
                  </p:cNvCxnSpPr>
                  <p:nvPr/>
                </p:nvCxnSpPr>
                <p:spPr>
                  <a:xfrm>
                    <a:off x="4386583" y="4708921"/>
                    <a:ext cx="1833234" cy="7082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3" idx="2"/>
                    <a:endCxn id="61" idx="1"/>
                  </p:cNvCxnSpPr>
                  <p:nvPr/>
                </p:nvCxnSpPr>
                <p:spPr>
                  <a:xfrm>
                    <a:off x="4386583" y="4708921"/>
                    <a:ext cx="2929759" cy="726100"/>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13" idx="2"/>
                    <a:endCxn id="62" idx="1"/>
                  </p:cNvCxnSpPr>
                  <p:nvPr/>
                </p:nvCxnSpPr>
                <p:spPr>
                  <a:xfrm>
                    <a:off x="4386583" y="4708921"/>
                    <a:ext cx="4511566" cy="704845"/>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 idx="2"/>
                    <a:endCxn id="60" idx="1"/>
                  </p:cNvCxnSpPr>
                  <p:nvPr/>
                </p:nvCxnSpPr>
                <p:spPr>
                  <a:xfrm flipH="1">
                    <a:off x="6219817" y="4708921"/>
                    <a:ext cx="6076" cy="70826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14" idx="2"/>
                    <a:endCxn id="61" idx="1"/>
                  </p:cNvCxnSpPr>
                  <p:nvPr/>
                </p:nvCxnSpPr>
                <p:spPr>
                  <a:xfrm>
                    <a:off x="6225893" y="4708921"/>
                    <a:ext cx="1090449" cy="7261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14" idx="2"/>
                    <a:endCxn id="62" idx="1"/>
                  </p:cNvCxnSpPr>
                  <p:nvPr/>
                </p:nvCxnSpPr>
                <p:spPr>
                  <a:xfrm>
                    <a:off x="6225893" y="4708921"/>
                    <a:ext cx="2672255" cy="7048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15" idx="2"/>
                    <a:endCxn id="62" idx="1"/>
                  </p:cNvCxnSpPr>
                  <p:nvPr/>
                </p:nvCxnSpPr>
                <p:spPr>
                  <a:xfrm flipH="1">
                    <a:off x="8898149" y="4708921"/>
                    <a:ext cx="1" cy="70484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61" idx="1"/>
                  </p:cNvCxnSpPr>
                  <p:nvPr/>
                </p:nvCxnSpPr>
                <p:spPr>
                  <a:xfrm flipH="1">
                    <a:off x="7316342" y="4696396"/>
                    <a:ext cx="1581807" cy="738626"/>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15" idx="2"/>
                  </p:cNvCxnSpPr>
                  <p:nvPr/>
                </p:nvCxnSpPr>
                <p:spPr>
                  <a:xfrm flipH="1">
                    <a:off x="6259724" y="4708921"/>
                    <a:ext cx="2638426" cy="714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8119396" y="5326062"/>
                  <a:ext cx="747690" cy="627896"/>
                </a:xfrm>
                <a:prstGeom prst="rect">
                  <a:avLst/>
                </a:prstGeom>
                <a:noFill/>
              </p:spPr>
              <p:txBody>
                <a:bodyPr wrap="square" lIns="0" tIns="0" rIns="0" bIns="0" rtlCol="0">
                  <a:spAutoFit/>
                </a:bodyPr>
                <a:lstStyle/>
                <a:p>
                  <a:r>
                    <a:rPr lang="en-US" sz="4000" dirty="0">
                      <a:solidFill>
                        <a:schemeClr val="bg2"/>
                      </a:solidFill>
                      <a:latin typeface="Segoe UI Light" pitchFamily="34" charset="0"/>
                    </a:rPr>
                    <a:t>…</a:t>
                  </a:r>
                </a:p>
              </p:txBody>
            </p:sp>
            <p:sp>
              <p:nvSpPr>
                <p:cNvPr id="55" name="Flowchart: Magnetic Disk 54"/>
                <p:cNvSpPr/>
                <p:nvPr/>
              </p:nvSpPr>
              <p:spPr bwMode="auto">
                <a:xfrm>
                  <a:off x="3667584" y="5517436"/>
                  <a:ext cx="619056" cy="62709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cxnSp>
              <p:nvCxnSpPr>
                <p:cNvPr id="46" name="Curved Connector 45"/>
                <p:cNvCxnSpPr>
                  <a:stCxn id="13" idx="2"/>
                </p:cNvCxnSpPr>
                <p:nvPr/>
              </p:nvCxnSpPr>
              <p:spPr>
                <a:xfrm rot="16200000" flipH="1">
                  <a:off x="4329346" y="4949728"/>
                  <a:ext cx="740554" cy="446427"/>
                </a:xfrm>
                <a:prstGeom prst="curvedConnector3">
                  <a:avLst>
                    <a:gd name="adj1" fmla="val 50000"/>
                  </a:avLst>
                </a:prstGeom>
                <a:ln w="19050">
                  <a:solidFill>
                    <a:srgbClr val="FFC000"/>
                  </a:solidFill>
                  <a:headEnd type="none"/>
                  <a:tailEnd type="triangle"/>
                </a:ln>
              </p:spPr>
              <p:style>
                <a:lnRef idx="2">
                  <a:schemeClr val="accent6"/>
                </a:lnRef>
                <a:fillRef idx="0">
                  <a:schemeClr val="accent6"/>
                </a:fillRef>
                <a:effectRef idx="1">
                  <a:schemeClr val="accent6"/>
                </a:effectRef>
                <a:fontRef idx="minor">
                  <a:schemeClr val="tx1"/>
                </a:fontRef>
              </p:style>
            </p:cxnSp>
            <p:sp>
              <p:nvSpPr>
                <p:cNvPr id="49" name="Flowchart: Magnetic Disk 48"/>
                <p:cNvSpPr/>
                <p:nvPr/>
              </p:nvSpPr>
              <p:spPr bwMode="auto">
                <a:xfrm>
                  <a:off x="4659034" y="5530447"/>
                  <a:ext cx="619056" cy="627096"/>
                </a:xfrm>
                <a:prstGeom prst="flowChartMagneticDisk">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27" tIns="45713" rIns="45713" bIns="91427" numCol="1" spcCol="0" rtlCol="0" fromWordArt="0" anchor="b" anchorCtr="0" forceAA="0" compatLnSpc="1">
                  <a:prstTxWarp prst="textNoShape">
                    <a:avLst/>
                  </a:prstTxWarp>
                  <a:noAutofit/>
                </a:bodyPr>
                <a:lstStyle/>
                <a:p>
                  <a:pPr algn="ctr" defTabSz="913924" fontAlgn="base">
                    <a:spcBef>
                      <a:spcPct val="0"/>
                    </a:spcBef>
                    <a:spcAft>
                      <a:spcPct val="0"/>
                    </a:spcAft>
                  </a:pPr>
                  <a:r>
                    <a:rPr lang="en-US" sz="1176"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Queue </a:t>
                  </a:r>
                </a:p>
              </p:txBody>
            </p:sp>
            <p:cxnSp>
              <p:nvCxnSpPr>
                <p:cNvPr id="56" name="Curved Connector 55"/>
                <p:cNvCxnSpPr>
                  <a:stCxn id="49" idx="1"/>
                  <a:endCxn id="14" idx="1"/>
                </p:cNvCxnSpPr>
                <p:nvPr/>
              </p:nvCxnSpPr>
              <p:spPr>
                <a:xfrm rot="5400000" flipH="1" flipV="1">
                  <a:off x="4714351" y="4699112"/>
                  <a:ext cx="1085547" cy="577125"/>
                </a:xfrm>
                <a:prstGeom prst="curvedConnector2">
                  <a:avLst/>
                </a:prstGeom>
                <a:ln w="19050">
                  <a:solidFill>
                    <a:srgbClr val="FFC000"/>
                  </a:solidFill>
                  <a:headEnd type="none"/>
                  <a:tailEnd type="triangle"/>
                </a:ln>
              </p:spPr>
              <p:style>
                <a:lnRef idx="2">
                  <a:schemeClr val="accent6"/>
                </a:lnRef>
                <a:fillRef idx="0">
                  <a:schemeClr val="accent6"/>
                </a:fillRef>
                <a:effectRef idx="1">
                  <a:schemeClr val="accent6"/>
                </a:effectRef>
                <a:fontRef idx="minor">
                  <a:schemeClr val="tx1"/>
                </a:fontRef>
              </p:style>
            </p:cxnSp>
            <p:cxnSp>
              <p:nvCxnSpPr>
                <p:cNvPr id="40" name="Curved Connector 39"/>
                <p:cNvCxnSpPr/>
                <p:nvPr/>
              </p:nvCxnSpPr>
              <p:spPr>
                <a:xfrm rot="10800000" flipV="1">
                  <a:off x="3667585" y="3043314"/>
                  <a:ext cx="2177" cy="2787669"/>
                </a:xfrm>
                <a:prstGeom prst="curvedConnector3">
                  <a:avLst>
                    <a:gd name="adj1" fmla="val 12466100"/>
                  </a:avLst>
                </a:prstGeom>
                <a:ln w="19050">
                  <a:solidFill>
                    <a:srgbClr val="FFC000"/>
                  </a:solidFill>
                  <a:headEnd type="none"/>
                  <a:tailEnd type="triangle"/>
                </a:ln>
              </p:spPr>
              <p:style>
                <a:lnRef idx="1">
                  <a:schemeClr val="accent6"/>
                </a:lnRef>
                <a:fillRef idx="0">
                  <a:schemeClr val="accent6"/>
                </a:fillRef>
                <a:effectRef idx="0">
                  <a:schemeClr val="accent6"/>
                </a:effectRef>
                <a:fontRef idx="minor">
                  <a:schemeClr val="tx1"/>
                </a:fontRef>
              </p:style>
            </p:cxnSp>
            <p:cxnSp>
              <p:nvCxnSpPr>
                <p:cNvPr id="42" name="Curved Connector 41"/>
                <p:cNvCxnSpPr/>
                <p:nvPr/>
              </p:nvCxnSpPr>
              <p:spPr>
                <a:xfrm rot="5400000" flipH="1" flipV="1">
                  <a:off x="3869376" y="4910402"/>
                  <a:ext cx="714771" cy="499298"/>
                </a:xfrm>
                <a:prstGeom prst="curvedConnector3">
                  <a:avLst>
                    <a:gd name="adj1" fmla="val 50000"/>
                  </a:avLst>
                </a:prstGeom>
                <a:ln w="19050">
                  <a:solidFill>
                    <a:srgbClr val="FFC000"/>
                  </a:solidFill>
                  <a:headEnd type="none"/>
                  <a:tailEnd type="triangle"/>
                </a:ln>
              </p:spPr>
              <p:style>
                <a:lnRef idx="1">
                  <a:schemeClr val="accent6"/>
                </a:lnRef>
                <a:fillRef idx="0">
                  <a:schemeClr val="accent6"/>
                </a:fillRef>
                <a:effectRef idx="0">
                  <a:schemeClr val="accent6"/>
                </a:effectRef>
                <a:fontRef idx="minor">
                  <a:schemeClr val="tx1"/>
                </a:fontRef>
              </p:style>
            </p:cxnSp>
          </p:grpSp>
          <p:sp>
            <p:nvSpPr>
              <p:cNvPr id="41" name="Rounded Rectangle 40"/>
              <p:cNvSpPr/>
              <p:nvPr/>
            </p:nvSpPr>
            <p:spPr bwMode="auto">
              <a:xfrm>
                <a:off x="5545687" y="4980835"/>
                <a:ext cx="4246229" cy="235003"/>
              </a:xfrm>
              <a:prstGeom prst="roundRect">
                <a:avLst/>
              </a:prstGeom>
              <a:solidFill>
                <a:schemeClr val="accent3">
                  <a:lumMod val="75000"/>
                </a:schemeClr>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27" tIns="45713" rIns="45713" bIns="91427" numCol="1" spcCol="0" rtlCol="0" fromWordArt="0" anchor="ctr" anchorCtr="0" forceAA="0" compatLnSpc="1">
                <a:prstTxWarp prst="textNoShape">
                  <a:avLst/>
                </a:prstTxWarp>
                <a:noAutofit/>
              </a:bodyPr>
              <a:lstStyle/>
              <a:p>
                <a:pPr algn="ctr" defTabSz="913924" fontAlgn="base">
                  <a:spcBef>
                    <a:spcPct val="0"/>
                  </a:spcBef>
                  <a:spcAft>
                    <a:spcPct val="0"/>
                  </a:spcAft>
                </a:pPr>
                <a:r>
                  <a:rPr lang="en-US" sz="1765" spc="-50" dirty="0">
                    <a:gradFill>
                      <a:gsLst>
                        <a:gs pos="0">
                          <a:srgbClr val="FFFFFF"/>
                        </a:gs>
                        <a:gs pos="100000">
                          <a:srgbClr val="FFFFFF"/>
                        </a:gs>
                      </a:gsLst>
                      <a:lin ang="5400000" scaled="0"/>
                    </a:gradFill>
                    <a:latin typeface="Segoe UI" pitchFamily="34" charset="0"/>
                    <a:ea typeface="Segoe UI" pitchFamily="34" charset="0"/>
                    <a:cs typeface="Segoe UI" pitchFamily="34" charset="0"/>
                  </a:rPr>
                  <a:t>Cache</a:t>
                </a:r>
              </a:p>
            </p:txBody>
          </p:sp>
        </p:grpSp>
        <p:cxnSp>
          <p:nvCxnSpPr>
            <p:cNvPr id="43" name="Straight Arrow Connector 42"/>
            <p:cNvCxnSpPr/>
            <p:nvPr/>
          </p:nvCxnSpPr>
          <p:spPr>
            <a:xfrm>
              <a:off x="4476410" y="3401080"/>
              <a:ext cx="0"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476410" y="3401080"/>
              <a:ext cx="1875926" cy="6860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476410" y="3401080"/>
              <a:ext cx="4601379"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352336" y="3401080"/>
              <a:ext cx="2725454"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9077789" y="3401080"/>
              <a:ext cx="0" cy="68605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352336" y="3401080"/>
              <a:ext cx="0"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6352336" y="3401080"/>
              <a:ext cx="2725454"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4459214" y="3401080"/>
              <a:ext cx="1875926"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4476410" y="3401080"/>
              <a:ext cx="4601379" cy="68605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191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a:spLocks noGrp="1"/>
          </p:cNvSpPr>
          <p:nvPr>
            <p:ph sz="quarter" idx="18"/>
          </p:nvPr>
        </p:nvSpPr>
        <p:spPr>
          <a:xfrm>
            <a:off x="614297" y="1038535"/>
            <a:ext cx="10768803" cy="5648316"/>
          </a:xfrm>
        </p:spPr>
        <p:txBody>
          <a:bodyPr/>
          <a:lstStyle/>
          <a:p>
            <a:r>
              <a:rPr lang="en-US" sz="3529" dirty="0"/>
              <a:t>High Availability and Reliability</a:t>
            </a:r>
          </a:p>
          <a:p>
            <a:pPr lvl="1"/>
            <a:r>
              <a:rPr lang="en-US" sz="1961" i="1" dirty="0">
                <a:cs typeface="Segoe UI Light" panose="020B0502040204020203" pitchFamily="34" charset="0"/>
              </a:rPr>
              <a:t>“All my worker roles are up but my service is down!”</a:t>
            </a:r>
          </a:p>
          <a:p>
            <a:r>
              <a:rPr lang="en-US" sz="3529" dirty="0"/>
              <a:t>Scale</a:t>
            </a:r>
          </a:p>
          <a:p>
            <a:pPr lvl="1"/>
            <a:r>
              <a:rPr lang="en-US" sz="1961" dirty="0"/>
              <a:t>Scaling up and Down for performance vs. costs</a:t>
            </a:r>
          </a:p>
          <a:p>
            <a:r>
              <a:rPr lang="en-US" sz="3529" dirty="0"/>
              <a:t>Performance and Latency</a:t>
            </a:r>
          </a:p>
          <a:p>
            <a:pPr lvl="1"/>
            <a:r>
              <a:rPr lang="en-US" sz="1961" dirty="0"/>
              <a:t>Read and Write Performance</a:t>
            </a:r>
          </a:p>
          <a:p>
            <a:r>
              <a:rPr lang="en-US" sz="3529" dirty="0"/>
              <a:t>Management</a:t>
            </a:r>
          </a:p>
          <a:p>
            <a:pPr lvl="1"/>
            <a:r>
              <a:rPr lang="en-US" sz="1961" dirty="0"/>
              <a:t>Managing Resource Utilization &amp; Application Lifecycle</a:t>
            </a:r>
          </a:p>
          <a:p>
            <a:r>
              <a:rPr lang="en-US" sz="3529" dirty="0"/>
              <a:t>Portability</a:t>
            </a:r>
          </a:p>
          <a:p>
            <a:pPr lvl="1"/>
            <a:r>
              <a:rPr lang="en-US" sz="1961" dirty="0"/>
              <a:t>Run the same application on my dev box, Windows Server, Azure</a:t>
            </a:r>
          </a:p>
          <a:p>
            <a:r>
              <a:rPr lang="en-US" sz="3529" dirty="0"/>
              <a:t>Complexity</a:t>
            </a:r>
          </a:p>
          <a:p>
            <a:pPr lvl="1"/>
            <a:r>
              <a:rPr lang="en-US" sz="1961" dirty="0"/>
              <a:t>Many different components to manage and maintain</a:t>
            </a:r>
          </a:p>
        </p:txBody>
      </p:sp>
      <p:sp>
        <p:nvSpPr>
          <p:cNvPr id="6" name="Title 3"/>
          <p:cNvSpPr>
            <a:spLocks noGrp="1"/>
          </p:cNvSpPr>
          <p:nvPr>
            <p:ph type="title"/>
          </p:nvPr>
        </p:nvSpPr>
        <p:spPr/>
        <p:txBody>
          <a:bodyPr>
            <a:normAutofit fontScale="90000"/>
          </a:bodyPr>
          <a:lstStyle/>
          <a:p>
            <a:r>
              <a:rPr lang="en-US" b="0" dirty="0"/>
              <a:t>Challenges with </a:t>
            </a:r>
            <a:r>
              <a:rPr lang="en-US" b="0" dirty="0" err="1"/>
              <a:t>Paa</a:t>
            </a:r>
            <a:r>
              <a:rPr lang="hu-HU" b="0" dirty="0"/>
              <a:t>S</a:t>
            </a:r>
            <a:endParaRPr lang="en-US" dirty="0"/>
          </a:p>
        </p:txBody>
      </p:sp>
    </p:spTree>
    <p:extLst>
      <p:ext uri="{BB962C8B-B14F-4D97-AF65-F5344CB8AC3E}">
        <p14:creationId xmlns:p14="http://schemas.microsoft.com/office/powerpoint/2010/main" val="398385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2084388"/>
            <a:ext cx="11652250" cy="1795462"/>
          </a:xfrm>
        </p:spPr>
        <p:txBody>
          <a:bodyPr/>
          <a:lstStyle/>
          <a:p>
            <a:r>
              <a:rPr lang="en-US" dirty="0"/>
              <a:t>Service Fabric</a:t>
            </a:r>
          </a:p>
        </p:txBody>
      </p:sp>
      <p:sp>
        <p:nvSpPr>
          <p:cNvPr id="6" name="Subtitle 5"/>
          <p:cNvSpPr>
            <a:spLocks noGrp="1"/>
          </p:cNvSpPr>
          <p:nvPr>
            <p:ph type="subTitle" idx="4294967295"/>
          </p:nvPr>
        </p:nvSpPr>
        <p:spPr>
          <a:xfrm>
            <a:off x="1155700" y="3602038"/>
            <a:ext cx="11036300" cy="723900"/>
          </a:xfrm>
          <a:prstGeom prst="rect">
            <a:avLst/>
          </a:prstGeom>
        </p:spPr>
        <p:txBody>
          <a:bodyPr/>
          <a:lstStyle/>
          <a:p>
            <a:pPr marL="0" indent="0">
              <a:buNone/>
            </a:pPr>
            <a:r>
              <a:rPr lang="en-US" dirty="0"/>
              <a:t>PaaS Evolved</a:t>
            </a:r>
          </a:p>
        </p:txBody>
      </p:sp>
    </p:spTree>
    <p:extLst>
      <p:ext uri="{BB962C8B-B14F-4D97-AF65-F5344CB8AC3E}">
        <p14:creationId xmlns:p14="http://schemas.microsoft.com/office/powerpoint/2010/main" val="36897962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a:xfrm>
            <a:off x="4746360" y="2147858"/>
            <a:ext cx="7318486" cy="2715537"/>
          </a:xfrm>
          <a:prstGeom prst="rect">
            <a:avLst/>
          </a:prstGeom>
        </p:spPr>
        <p:txBody>
          <a:bodyPr/>
          <a:lstStyle/>
          <a:p>
            <a:r>
              <a:rPr lang="en-US" dirty="0"/>
              <a:t>Azure Service Fabric platform</a:t>
            </a:r>
          </a:p>
          <a:p>
            <a:r>
              <a:rPr lang="en-US" dirty="0"/>
              <a:t>Applications and </a:t>
            </a:r>
            <a:r>
              <a:rPr lang="en-US" dirty="0" err="1"/>
              <a:t>microservices</a:t>
            </a:r>
            <a:endParaRPr lang="en-US" dirty="0"/>
          </a:p>
          <a:p>
            <a:r>
              <a:rPr lang="en-US" dirty="0"/>
              <a:t>Programming models</a:t>
            </a:r>
          </a:p>
          <a:p>
            <a:r>
              <a:rPr lang="en-US" dirty="0"/>
              <a:t>Scaling</a:t>
            </a:r>
          </a:p>
        </p:txBody>
      </p:sp>
      <p:grpSp>
        <p:nvGrpSpPr>
          <p:cNvPr id="8" name="Group 7"/>
          <p:cNvGrpSpPr/>
          <p:nvPr/>
        </p:nvGrpSpPr>
        <p:grpSpPr>
          <a:xfrm>
            <a:off x="499254" y="1485041"/>
            <a:ext cx="3591483" cy="3587405"/>
            <a:chOff x="513213" y="1516062"/>
            <a:chExt cx="4163327" cy="4158599"/>
          </a:xfrm>
          <a:solidFill>
            <a:srgbClr val="FFA800"/>
          </a:solidFill>
        </p:grpSpPr>
        <p:sp>
          <p:nvSpPr>
            <p:cNvPr id="10" name="Oval 9"/>
            <p:cNvSpPr/>
            <p:nvPr/>
          </p:nvSpPr>
          <p:spPr bwMode="auto">
            <a:xfrm>
              <a:off x="1943819" y="1516062"/>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3382324" y="2583244"/>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2823741" y="434176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1076574" y="434002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13213" y="2605980"/>
              <a:ext cx="1294216" cy="133290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rot="6441055">
              <a:off x="3148580" y="3866168"/>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rot="8563381">
              <a:off x="1215635" y="2519037"/>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rot="4358614">
              <a:off x="746155" y="391023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1870237" y="4862094"/>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rot="13043729" flipH="1">
              <a:off x="2710216" y="2544992"/>
              <a:ext cx="1295400" cy="394435"/>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358805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Microsoft Azure Service Fabric</a:t>
            </a:r>
            <a:br>
              <a:rPr lang="en-US" dirty="0"/>
            </a:br>
            <a:r>
              <a:rPr lang="en-US" sz="2745" dirty="0">
                <a:solidFill>
                  <a:schemeClr val="tx2"/>
                </a:solidFill>
              </a:rPr>
              <a:t>A platform for reliable, </a:t>
            </a:r>
            <a:r>
              <a:rPr lang="en-US" sz="2745" dirty="0" err="1">
                <a:solidFill>
                  <a:schemeClr val="tx2"/>
                </a:solidFill>
              </a:rPr>
              <a:t>hyperscale</a:t>
            </a:r>
            <a:r>
              <a:rPr lang="en-US" sz="2745" dirty="0">
                <a:solidFill>
                  <a:schemeClr val="tx2"/>
                </a:solidFill>
              </a:rPr>
              <a:t>, </a:t>
            </a:r>
            <a:r>
              <a:rPr lang="en-US" sz="2745" dirty="0" err="1">
                <a:solidFill>
                  <a:schemeClr val="tx2"/>
                </a:solidFill>
              </a:rPr>
              <a:t>microservice</a:t>
            </a:r>
            <a:r>
              <a:rPr lang="en-US" sz="2745" dirty="0">
                <a:solidFill>
                  <a:schemeClr val="tx2"/>
                </a:solidFill>
              </a:rPr>
              <a:t>-based applications</a:t>
            </a:r>
          </a:p>
        </p:txBody>
      </p:sp>
      <p:sp>
        <p:nvSpPr>
          <p:cNvPr id="356" name="Right Arrow 355"/>
          <p:cNvSpPr/>
          <p:nvPr/>
        </p:nvSpPr>
        <p:spPr>
          <a:xfrm rot="5400000">
            <a:off x="1734259" y="3422431"/>
            <a:ext cx="478460" cy="487029"/>
          </a:xfrm>
          <a:prstGeom prst="rightArrow">
            <a:avLst/>
          </a:prstGeom>
          <a:solidFill>
            <a:schemeClr val="tx2">
              <a:lumMod val="50000"/>
            </a:schemeClr>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7" name="Right Arrow 356"/>
          <p:cNvSpPr/>
          <p:nvPr/>
        </p:nvSpPr>
        <p:spPr>
          <a:xfrm rot="5400000">
            <a:off x="5830506" y="3401722"/>
            <a:ext cx="478460" cy="487029"/>
          </a:xfrm>
          <a:prstGeom prst="rightArrow">
            <a:avLst/>
          </a:prstGeom>
          <a:solidFill>
            <a:schemeClr val="tx2">
              <a:lumMod val="50000"/>
            </a:schemeClr>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58" name="Right Arrow 357"/>
          <p:cNvSpPr/>
          <p:nvPr/>
        </p:nvSpPr>
        <p:spPr>
          <a:xfrm rot="5400000">
            <a:off x="9862687" y="3410418"/>
            <a:ext cx="478460" cy="487029"/>
          </a:xfrm>
          <a:prstGeom prst="rightArrow">
            <a:avLst/>
          </a:prstGeom>
          <a:solidFill>
            <a:schemeClr val="tx2">
              <a:lumMod val="50000"/>
            </a:schemeClr>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grpSp>
        <p:nvGrpSpPr>
          <p:cNvPr id="360" name="Group 359"/>
          <p:cNvGrpSpPr/>
          <p:nvPr/>
        </p:nvGrpSpPr>
        <p:grpSpPr>
          <a:xfrm>
            <a:off x="740800" y="4019780"/>
            <a:ext cx="2501819" cy="2016718"/>
            <a:chOff x="967123" y="3315404"/>
            <a:chExt cx="2551986" cy="2057157"/>
          </a:xfrm>
        </p:grpSpPr>
        <p:sp>
          <p:nvSpPr>
            <p:cNvPr id="361" name="Rectangle 360"/>
            <p:cNvSpPr/>
            <p:nvPr/>
          </p:nvSpPr>
          <p:spPr>
            <a:xfrm>
              <a:off x="984812" y="3813776"/>
              <a:ext cx="2479439" cy="691375"/>
            </a:xfrm>
            <a:prstGeom prst="rect">
              <a:avLst/>
            </a:prstGeom>
            <a:solidFill>
              <a:schemeClr val="accent1"/>
            </a:solidFill>
            <a:ln w="12700" cap="flat" cmpd="sng" algn="ctr">
              <a:noFill/>
              <a:prstDash val="solid"/>
              <a:miter lim="800000"/>
            </a:ln>
            <a:effectLst/>
          </p:spPr>
          <p:txBody>
            <a:bodyPr rtlCol="0" anchor="ctr"/>
            <a:lstStyle/>
            <a:p>
              <a:pPr algn="ctr" defTabSz="896386">
                <a:defRPr/>
              </a:pPr>
              <a:r>
                <a:rPr lang="en-US" sz="2353" b="1" kern="0" dirty="0">
                  <a:solidFill>
                    <a:srgbClr val="FFFFFF"/>
                  </a:solidFill>
                  <a:latin typeface="Segoe UI Light"/>
                </a:rPr>
                <a:t>Azure</a:t>
              </a:r>
              <a:r>
                <a:rPr lang="en-US" sz="2353" kern="0" dirty="0">
                  <a:solidFill>
                    <a:srgbClr val="FFFFFF"/>
                  </a:solidFill>
                  <a:latin typeface="Segoe UI Light"/>
                </a:rPr>
                <a:t> </a:t>
              </a:r>
            </a:p>
          </p:txBody>
        </p:sp>
        <p:sp>
          <p:nvSpPr>
            <p:cNvPr id="362" name="Rectangle 361"/>
            <p:cNvSpPr/>
            <p:nvPr/>
          </p:nvSpPr>
          <p:spPr>
            <a:xfrm>
              <a:off x="984813" y="3315404"/>
              <a:ext cx="1232246" cy="457200"/>
            </a:xfrm>
            <a:prstGeom prst="rect">
              <a:avLst/>
            </a:prstGeom>
            <a:solidFill>
              <a:schemeClr val="accent1"/>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FFFFFF"/>
                  </a:solidFill>
                  <a:latin typeface="Calibri" panose="020F0502020204030204"/>
                </a:rPr>
                <a:t>Windows</a:t>
              </a:r>
            </a:p>
            <a:p>
              <a:pPr algn="ctr" defTabSz="896386">
                <a:defRPr/>
              </a:pPr>
              <a:r>
                <a:rPr lang="en-US" sz="980" b="1" kern="0" dirty="0">
                  <a:solidFill>
                    <a:srgbClr val="FFFFFF"/>
                  </a:solidFill>
                  <a:latin typeface="Calibri" panose="020F0502020204030204"/>
                </a:rPr>
                <a:t>Server</a:t>
              </a:r>
            </a:p>
          </p:txBody>
        </p:sp>
        <p:sp>
          <p:nvSpPr>
            <p:cNvPr id="363" name="Rectangle 362"/>
            <p:cNvSpPr/>
            <p:nvPr/>
          </p:nvSpPr>
          <p:spPr>
            <a:xfrm>
              <a:off x="2265833" y="3315404"/>
              <a:ext cx="1198419" cy="457200"/>
            </a:xfrm>
            <a:prstGeom prst="rect">
              <a:avLst/>
            </a:prstGeom>
            <a:solidFill>
              <a:schemeClr val="accent1"/>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FFFFFF"/>
                  </a:solidFill>
                  <a:latin typeface="Calibri" panose="020F0502020204030204"/>
                </a:rPr>
                <a:t>Linux</a:t>
              </a:r>
            </a:p>
          </p:txBody>
        </p:sp>
        <p:pic>
          <p:nvPicPr>
            <p:cNvPr id="364" name="Picture 363"/>
            <p:cNvPicPr>
              <a:picLocks noChangeAspect="1"/>
            </p:cNvPicPr>
            <p:nvPr/>
          </p:nvPicPr>
          <p:blipFill>
            <a:blip r:embed="rId3">
              <a:duotone>
                <a:prstClr val="black"/>
                <a:schemeClr val="accent1">
                  <a:tint val="45000"/>
                  <a:satMod val="400000"/>
                </a:schemeClr>
              </a:duotone>
            </a:blip>
            <a:stretch>
              <a:fillRect/>
            </a:stretch>
          </p:blipFill>
          <p:spPr>
            <a:xfrm>
              <a:off x="967123" y="4562023"/>
              <a:ext cx="2551986" cy="810538"/>
            </a:xfrm>
            <a:prstGeom prst="rect">
              <a:avLst/>
            </a:prstGeom>
          </p:spPr>
        </p:pic>
      </p:grpSp>
      <p:grpSp>
        <p:nvGrpSpPr>
          <p:cNvPr id="365" name="Group 364"/>
          <p:cNvGrpSpPr/>
          <p:nvPr/>
        </p:nvGrpSpPr>
        <p:grpSpPr>
          <a:xfrm>
            <a:off x="8868460" y="4019780"/>
            <a:ext cx="2501819" cy="2051154"/>
            <a:chOff x="8577887" y="3302049"/>
            <a:chExt cx="2551986" cy="2092284"/>
          </a:xfrm>
        </p:grpSpPr>
        <p:sp>
          <p:nvSpPr>
            <p:cNvPr id="366" name="Rectangle 365"/>
            <p:cNvSpPr/>
            <p:nvPr/>
          </p:nvSpPr>
          <p:spPr>
            <a:xfrm>
              <a:off x="8596359" y="3812695"/>
              <a:ext cx="2479439" cy="691375"/>
            </a:xfrm>
            <a:prstGeom prst="rect">
              <a:avLst/>
            </a:prstGeom>
            <a:solidFill>
              <a:schemeClr val="accent6"/>
            </a:solidFill>
            <a:ln w="12700" cap="flat" cmpd="sng" algn="ctr">
              <a:noFill/>
              <a:prstDash val="solid"/>
              <a:miter lim="800000"/>
            </a:ln>
            <a:effectLst/>
          </p:spPr>
          <p:txBody>
            <a:bodyPr rtlCol="0" anchor="ctr"/>
            <a:lstStyle/>
            <a:p>
              <a:pPr algn="ctr" defTabSz="896386">
                <a:defRPr/>
              </a:pPr>
              <a:r>
                <a:rPr lang="en-US" sz="2353" b="1" kern="0" dirty="0">
                  <a:solidFill>
                    <a:srgbClr val="000000"/>
                  </a:solidFill>
                  <a:latin typeface="Segoe UI Light"/>
                </a:rPr>
                <a:t>Hosted Clouds</a:t>
              </a:r>
            </a:p>
          </p:txBody>
        </p:sp>
        <p:sp>
          <p:nvSpPr>
            <p:cNvPr id="367" name="Rectangle 366"/>
            <p:cNvSpPr/>
            <p:nvPr/>
          </p:nvSpPr>
          <p:spPr>
            <a:xfrm>
              <a:off x="8596360" y="3302049"/>
              <a:ext cx="1227098"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000000"/>
                  </a:solidFill>
                  <a:latin typeface="Calibri" panose="020F0502020204030204"/>
                </a:rPr>
                <a:t>Windows</a:t>
              </a:r>
            </a:p>
            <a:p>
              <a:pPr algn="ctr" defTabSz="896386">
                <a:defRPr/>
              </a:pPr>
              <a:r>
                <a:rPr lang="en-US" sz="980" b="1" kern="0" dirty="0">
                  <a:solidFill>
                    <a:srgbClr val="000000"/>
                  </a:solidFill>
                  <a:latin typeface="Calibri" panose="020F0502020204030204"/>
                </a:rPr>
                <a:t>Server</a:t>
              </a:r>
            </a:p>
          </p:txBody>
        </p:sp>
        <p:sp>
          <p:nvSpPr>
            <p:cNvPr id="368" name="Rectangle 367"/>
            <p:cNvSpPr/>
            <p:nvPr/>
          </p:nvSpPr>
          <p:spPr>
            <a:xfrm>
              <a:off x="9857729" y="3302049"/>
              <a:ext cx="1218070" cy="457200"/>
            </a:xfrm>
            <a:prstGeom prst="rect">
              <a:avLst/>
            </a:prstGeom>
            <a:solidFill>
              <a:schemeClr val="accent6"/>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000000"/>
                  </a:solidFill>
                  <a:latin typeface="Calibri" panose="020F0502020204030204"/>
                </a:rPr>
                <a:t>Linux</a:t>
              </a:r>
            </a:p>
          </p:txBody>
        </p:sp>
        <p:pic>
          <p:nvPicPr>
            <p:cNvPr id="369" name="Picture 368"/>
            <p:cNvPicPr>
              <a:picLocks noChangeAspect="1"/>
            </p:cNvPicPr>
            <p:nvPr/>
          </p:nvPicPr>
          <p:blipFill>
            <a:blip r:embed="rId3">
              <a:duotone>
                <a:prstClr val="black"/>
                <a:schemeClr val="accent1">
                  <a:tint val="45000"/>
                  <a:satMod val="400000"/>
                </a:schemeClr>
              </a:duotone>
            </a:blip>
            <a:stretch>
              <a:fillRect/>
            </a:stretch>
          </p:blipFill>
          <p:spPr>
            <a:xfrm>
              <a:off x="8577887" y="4583795"/>
              <a:ext cx="2551986" cy="810538"/>
            </a:xfrm>
            <a:prstGeom prst="rect">
              <a:avLst/>
            </a:prstGeom>
          </p:spPr>
        </p:pic>
      </p:grpSp>
      <p:sp>
        <p:nvSpPr>
          <p:cNvPr id="370" name="Hexagon 369"/>
          <p:cNvSpPr/>
          <p:nvPr/>
        </p:nvSpPr>
        <p:spPr>
          <a:xfrm>
            <a:off x="524029"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1" name="Hexagon 370"/>
          <p:cNvSpPr/>
          <p:nvPr/>
        </p:nvSpPr>
        <p:spPr>
          <a:xfrm>
            <a:off x="750426"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2" name="Hexagon 371"/>
          <p:cNvSpPr/>
          <p:nvPr/>
        </p:nvSpPr>
        <p:spPr>
          <a:xfrm>
            <a:off x="524029"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73" name="Hexagon 372"/>
          <p:cNvSpPr/>
          <p:nvPr/>
        </p:nvSpPr>
        <p:spPr>
          <a:xfrm>
            <a:off x="750426"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74" name="Straight Connector 373"/>
          <p:cNvCxnSpPr/>
          <p:nvPr/>
        </p:nvCxnSpPr>
        <p:spPr>
          <a:xfrm>
            <a:off x="658784" y="2200150"/>
            <a:ext cx="226397" cy="132971"/>
          </a:xfrm>
          <a:prstGeom prst="line">
            <a:avLst/>
          </a:prstGeom>
          <a:noFill/>
          <a:ln w="6350" cap="flat" cmpd="sng" algn="ctr">
            <a:noFill/>
            <a:prstDash val="solid"/>
            <a:miter lim="800000"/>
          </a:ln>
          <a:effectLst/>
        </p:spPr>
      </p:cxnSp>
      <p:cxnSp>
        <p:nvCxnSpPr>
          <p:cNvPr id="375" name="Straight Connector 374"/>
          <p:cNvCxnSpPr/>
          <p:nvPr/>
        </p:nvCxnSpPr>
        <p:spPr>
          <a:xfrm>
            <a:off x="658784" y="1934208"/>
            <a:ext cx="226397" cy="132971"/>
          </a:xfrm>
          <a:prstGeom prst="line">
            <a:avLst/>
          </a:prstGeom>
          <a:noFill/>
          <a:ln w="6350" cap="flat" cmpd="sng" algn="ctr">
            <a:noFill/>
            <a:prstDash val="solid"/>
            <a:miter lim="800000"/>
          </a:ln>
          <a:effectLst/>
        </p:spPr>
      </p:cxnSp>
      <p:cxnSp>
        <p:nvCxnSpPr>
          <p:cNvPr id="376" name="Straight Connector 375"/>
          <p:cNvCxnSpPr/>
          <p:nvPr/>
        </p:nvCxnSpPr>
        <p:spPr>
          <a:xfrm>
            <a:off x="881498" y="2061473"/>
            <a:ext cx="226397" cy="132971"/>
          </a:xfrm>
          <a:prstGeom prst="line">
            <a:avLst/>
          </a:prstGeom>
          <a:noFill/>
          <a:ln w="6350" cap="flat" cmpd="sng" algn="ctr">
            <a:noFill/>
            <a:prstDash val="solid"/>
            <a:miter lim="800000"/>
          </a:ln>
          <a:effectLst/>
        </p:spPr>
      </p:cxnSp>
      <p:cxnSp>
        <p:nvCxnSpPr>
          <p:cNvPr id="377" name="Straight Connector 376"/>
          <p:cNvCxnSpPr/>
          <p:nvPr/>
        </p:nvCxnSpPr>
        <p:spPr>
          <a:xfrm flipH="1">
            <a:off x="881498" y="2200150"/>
            <a:ext cx="226397" cy="132971"/>
          </a:xfrm>
          <a:prstGeom prst="line">
            <a:avLst/>
          </a:prstGeom>
          <a:noFill/>
          <a:ln w="6350" cap="flat" cmpd="sng" algn="ctr">
            <a:noFill/>
            <a:prstDash val="solid"/>
            <a:miter lim="800000"/>
          </a:ln>
          <a:effectLst/>
        </p:spPr>
      </p:cxnSp>
      <p:cxnSp>
        <p:nvCxnSpPr>
          <p:cNvPr id="378" name="Straight Connector 377"/>
          <p:cNvCxnSpPr/>
          <p:nvPr/>
        </p:nvCxnSpPr>
        <p:spPr>
          <a:xfrm>
            <a:off x="881499" y="2072885"/>
            <a:ext cx="32" cy="263319"/>
          </a:xfrm>
          <a:prstGeom prst="line">
            <a:avLst/>
          </a:prstGeom>
          <a:noFill/>
          <a:ln w="6350" cap="flat" cmpd="sng" algn="ctr">
            <a:noFill/>
            <a:prstDash val="solid"/>
            <a:miter lim="800000"/>
          </a:ln>
          <a:effectLst/>
        </p:spPr>
      </p:cxnSp>
      <p:cxnSp>
        <p:nvCxnSpPr>
          <p:cNvPr id="379" name="Straight Connector 378"/>
          <p:cNvCxnSpPr/>
          <p:nvPr/>
        </p:nvCxnSpPr>
        <p:spPr>
          <a:xfrm flipV="1">
            <a:off x="655134" y="2067179"/>
            <a:ext cx="226364" cy="127265"/>
          </a:xfrm>
          <a:prstGeom prst="line">
            <a:avLst/>
          </a:prstGeom>
          <a:noFill/>
          <a:ln w="6350" cap="flat" cmpd="sng" algn="ctr">
            <a:noFill/>
            <a:prstDash val="solid"/>
            <a:miter lim="800000"/>
          </a:ln>
          <a:effectLst/>
        </p:spPr>
      </p:cxnSp>
      <p:cxnSp>
        <p:nvCxnSpPr>
          <p:cNvPr id="380" name="Straight Connector 379"/>
          <p:cNvCxnSpPr/>
          <p:nvPr/>
        </p:nvCxnSpPr>
        <p:spPr>
          <a:xfrm flipV="1">
            <a:off x="881498" y="1928501"/>
            <a:ext cx="226397" cy="144383"/>
          </a:xfrm>
          <a:prstGeom prst="line">
            <a:avLst/>
          </a:prstGeom>
          <a:noFill/>
          <a:ln w="6350" cap="flat" cmpd="sng" algn="ctr">
            <a:noFill/>
            <a:prstDash val="solid"/>
            <a:miter lim="800000"/>
          </a:ln>
          <a:effectLst/>
        </p:spPr>
      </p:cxnSp>
      <p:cxnSp>
        <p:nvCxnSpPr>
          <p:cNvPr id="381" name="Straight Connector 380"/>
          <p:cNvCxnSpPr/>
          <p:nvPr/>
        </p:nvCxnSpPr>
        <p:spPr>
          <a:xfrm>
            <a:off x="658768" y="1958344"/>
            <a:ext cx="32" cy="263319"/>
          </a:xfrm>
          <a:prstGeom prst="line">
            <a:avLst/>
          </a:prstGeom>
          <a:noFill/>
          <a:ln w="6350" cap="flat" cmpd="sng" algn="ctr">
            <a:noFill/>
            <a:prstDash val="solid"/>
            <a:miter lim="800000"/>
          </a:ln>
          <a:effectLst/>
        </p:spPr>
      </p:cxnSp>
      <p:sp>
        <p:nvSpPr>
          <p:cNvPr id="382" name="Hexagon 381"/>
          <p:cNvSpPr/>
          <p:nvPr/>
        </p:nvSpPr>
        <p:spPr>
          <a:xfrm>
            <a:off x="974025"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3" name="Hexagon 382"/>
          <p:cNvSpPr/>
          <p:nvPr/>
        </p:nvSpPr>
        <p:spPr>
          <a:xfrm>
            <a:off x="1200422"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4" name="Hexagon 383"/>
          <p:cNvSpPr/>
          <p:nvPr/>
        </p:nvSpPr>
        <p:spPr>
          <a:xfrm>
            <a:off x="974025"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85" name="Hexagon 384"/>
          <p:cNvSpPr/>
          <p:nvPr/>
        </p:nvSpPr>
        <p:spPr>
          <a:xfrm>
            <a:off x="1200422"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86" name="Straight Connector 385"/>
          <p:cNvCxnSpPr/>
          <p:nvPr/>
        </p:nvCxnSpPr>
        <p:spPr>
          <a:xfrm>
            <a:off x="1108781" y="2200150"/>
            <a:ext cx="226397" cy="132971"/>
          </a:xfrm>
          <a:prstGeom prst="line">
            <a:avLst/>
          </a:prstGeom>
          <a:noFill/>
          <a:ln w="6350" cap="flat" cmpd="sng" algn="ctr">
            <a:noFill/>
            <a:prstDash val="solid"/>
            <a:miter lim="800000"/>
          </a:ln>
          <a:effectLst/>
        </p:spPr>
      </p:cxnSp>
      <p:cxnSp>
        <p:nvCxnSpPr>
          <p:cNvPr id="387" name="Straight Connector 386"/>
          <p:cNvCxnSpPr/>
          <p:nvPr/>
        </p:nvCxnSpPr>
        <p:spPr>
          <a:xfrm>
            <a:off x="1108781" y="1938668"/>
            <a:ext cx="226397" cy="132971"/>
          </a:xfrm>
          <a:prstGeom prst="line">
            <a:avLst/>
          </a:prstGeom>
          <a:noFill/>
          <a:ln w="6350" cap="flat" cmpd="sng" algn="ctr">
            <a:noFill/>
            <a:prstDash val="solid"/>
            <a:miter lim="800000"/>
          </a:ln>
          <a:effectLst/>
        </p:spPr>
      </p:cxnSp>
      <p:cxnSp>
        <p:nvCxnSpPr>
          <p:cNvPr id="388" name="Straight Connector 387"/>
          <p:cNvCxnSpPr/>
          <p:nvPr/>
        </p:nvCxnSpPr>
        <p:spPr>
          <a:xfrm>
            <a:off x="1331495" y="2061473"/>
            <a:ext cx="226397" cy="132971"/>
          </a:xfrm>
          <a:prstGeom prst="line">
            <a:avLst/>
          </a:prstGeom>
          <a:noFill/>
          <a:ln w="6350" cap="flat" cmpd="sng" algn="ctr">
            <a:noFill/>
            <a:prstDash val="solid"/>
            <a:miter lim="800000"/>
          </a:ln>
          <a:effectLst/>
        </p:spPr>
      </p:cxnSp>
      <p:cxnSp>
        <p:nvCxnSpPr>
          <p:cNvPr id="389" name="Straight Connector 388"/>
          <p:cNvCxnSpPr/>
          <p:nvPr/>
        </p:nvCxnSpPr>
        <p:spPr>
          <a:xfrm flipH="1">
            <a:off x="1331495" y="2200150"/>
            <a:ext cx="226397" cy="132971"/>
          </a:xfrm>
          <a:prstGeom prst="line">
            <a:avLst/>
          </a:prstGeom>
          <a:noFill/>
          <a:ln w="6350" cap="flat" cmpd="sng" algn="ctr">
            <a:noFill/>
            <a:prstDash val="solid"/>
            <a:miter lim="800000"/>
          </a:ln>
          <a:effectLst/>
        </p:spPr>
      </p:cxnSp>
      <p:cxnSp>
        <p:nvCxnSpPr>
          <p:cNvPr id="390" name="Straight Connector 389"/>
          <p:cNvCxnSpPr/>
          <p:nvPr/>
        </p:nvCxnSpPr>
        <p:spPr>
          <a:xfrm>
            <a:off x="1331496" y="2072885"/>
            <a:ext cx="32" cy="263319"/>
          </a:xfrm>
          <a:prstGeom prst="line">
            <a:avLst/>
          </a:prstGeom>
          <a:noFill/>
          <a:ln w="6350" cap="flat" cmpd="sng" algn="ctr">
            <a:noFill/>
            <a:prstDash val="solid"/>
            <a:miter lim="800000"/>
          </a:ln>
          <a:effectLst/>
        </p:spPr>
      </p:cxnSp>
      <p:cxnSp>
        <p:nvCxnSpPr>
          <p:cNvPr id="391" name="Straight Connector 390"/>
          <p:cNvCxnSpPr/>
          <p:nvPr/>
        </p:nvCxnSpPr>
        <p:spPr>
          <a:xfrm flipV="1">
            <a:off x="1105131" y="2067179"/>
            <a:ext cx="226364" cy="127265"/>
          </a:xfrm>
          <a:prstGeom prst="line">
            <a:avLst/>
          </a:prstGeom>
          <a:noFill/>
          <a:ln w="6350" cap="flat" cmpd="sng" algn="ctr">
            <a:noFill/>
            <a:prstDash val="solid"/>
            <a:miter lim="800000"/>
          </a:ln>
          <a:effectLst/>
        </p:spPr>
      </p:cxnSp>
      <p:cxnSp>
        <p:nvCxnSpPr>
          <p:cNvPr id="392" name="Straight Connector 391"/>
          <p:cNvCxnSpPr/>
          <p:nvPr/>
        </p:nvCxnSpPr>
        <p:spPr>
          <a:xfrm flipV="1">
            <a:off x="1331495" y="1928501"/>
            <a:ext cx="226397" cy="144383"/>
          </a:xfrm>
          <a:prstGeom prst="line">
            <a:avLst/>
          </a:prstGeom>
          <a:noFill/>
          <a:ln w="6350" cap="flat" cmpd="sng" algn="ctr">
            <a:noFill/>
            <a:prstDash val="solid"/>
            <a:miter lim="800000"/>
          </a:ln>
          <a:effectLst/>
        </p:spPr>
      </p:cxnSp>
      <p:cxnSp>
        <p:nvCxnSpPr>
          <p:cNvPr id="393" name="Straight Connector 392"/>
          <p:cNvCxnSpPr/>
          <p:nvPr/>
        </p:nvCxnSpPr>
        <p:spPr>
          <a:xfrm>
            <a:off x="1108764" y="1958344"/>
            <a:ext cx="32" cy="263319"/>
          </a:xfrm>
          <a:prstGeom prst="line">
            <a:avLst/>
          </a:prstGeom>
          <a:noFill/>
          <a:ln w="6350" cap="flat" cmpd="sng" algn="ctr">
            <a:noFill/>
            <a:prstDash val="solid"/>
            <a:miter lim="800000"/>
          </a:ln>
          <a:effectLst/>
        </p:spPr>
      </p:cxnSp>
      <p:sp>
        <p:nvSpPr>
          <p:cNvPr id="394" name="Hexagon 393"/>
          <p:cNvSpPr/>
          <p:nvPr/>
        </p:nvSpPr>
        <p:spPr>
          <a:xfrm>
            <a:off x="1426459"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5" name="Hexagon 394"/>
          <p:cNvSpPr/>
          <p:nvPr/>
        </p:nvSpPr>
        <p:spPr>
          <a:xfrm>
            <a:off x="1652856"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6" name="Hexagon 395"/>
          <p:cNvSpPr/>
          <p:nvPr/>
        </p:nvSpPr>
        <p:spPr>
          <a:xfrm>
            <a:off x="1426459"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397" name="Hexagon 396"/>
          <p:cNvSpPr/>
          <p:nvPr/>
        </p:nvSpPr>
        <p:spPr>
          <a:xfrm>
            <a:off x="1652856"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398" name="Straight Connector 397"/>
          <p:cNvCxnSpPr/>
          <p:nvPr/>
        </p:nvCxnSpPr>
        <p:spPr>
          <a:xfrm>
            <a:off x="1561215" y="2200150"/>
            <a:ext cx="226397" cy="132971"/>
          </a:xfrm>
          <a:prstGeom prst="line">
            <a:avLst/>
          </a:prstGeom>
          <a:noFill/>
          <a:ln w="6350" cap="flat" cmpd="sng" algn="ctr">
            <a:noFill/>
            <a:prstDash val="solid"/>
            <a:miter lim="800000"/>
          </a:ln>
          <a:effectLst/>
        </p:spPr>
      </p:cxnSp>
      <p:cxnSp>
        <p:nvCxnSpPr>
          <p:cNvPr id="399" name="Straight Connector 398"/>
          <p:cNvCxnSpPr/>
          <p:nvPr/>
        </p:nvCxnSpPr>
        <p:spPr>
          <a:xfrm>
            <a:off x="1561215" y="1934208"/>
            <a:ext cx="226397" cy="132971"/>
          </a:xfrm>
          <a:prstGeom prst="line">
            <a:avLst/>
          </a:prstGeom>
          <a:noFill/>
          <a:ln w="6350" cap="flat" cmpd="sng" algn="ctr">
            <a:noFill/>
            <a:prstDash val="solid"/>
            <a:miter lim="800000"/>
          </a:ln>
          <a:effectLst/>
        </p:spPr>
      </p:cxnSp>
      <p:cxnSp>
        <p:nvCxnSpPr>
          <p:cNvPr id="400" name="Straight Connector 399"/>
          <p:cNvCxnSpPr/>
          <p:nvPr/>
        </p:nvCxnSpPr>
        <p:spPr>
          <a:xfrm>
            <a:off x="1783929" y="2061473"/>
            <a:ext cx="226397" cy="132971"/>
          </a:xfrm>
          <a:prstGeom prst="line">
            <a:avLst/>
          </a:prstGeom>
          <a:noFill/>
          <a:ln w="6350" cap="flat" cmpd="sng" algn="ctr">
            <a:noFill/>
            <a:prstDash val="solid"/>
            <a:miter lim="800000"/>
          </a:ln>
          <a:effectLst/>
        </p:spPr>
      </p:cxnSp>
      <p:cxnSp>
        <p:nvCxnSpPr>
          <p:cNvPr id="401" name="Straight Connector 400"/>
          <p:cNvCxnSpPr/>
          <p:nvPr/>
        </p:nvCxnSpPr>
        <p:spPr>
          <a:xfrm flipH="1">
            <a:off x="1783929" y="2200150"/>
            <a:ext cx="226397" cy="132971"/>
          </a:xfrm>
          <a:prstGeom prst="line">
            <a:avLst/>
          </a:prstGeom>
          <a:noFill/>
          <a:ln w="6350" cap="flat" cmpd="sng" algn="ctr">
            <a:noFill/>
            <a:prstDash val="solid"/>
            <a:miter lim="800000"/>
          </a:ln>
          <a:effectLst/>
        </p:spPr>
      </p:cxnSp>
      <p:cxnSp>
        <p:nvCxnSpPr>
          <p:cNvPr id="402" name="Straight Connector 401"/>
          <p:cNvCxnSpPr/>
          <p:nvPr/>
        </p:nvCxnSpPr>
        <p:spPr>
          <a:xfrm>
            <a:off x="1783930" y="2072885"/>
            <a:ext cx="32" cy="263319"/>
          </a:xfrm>
          <a:prstGeom prst="line">
            <a:avLst/>
          </a:prstGeom>
          <a:noFill/>
          <a:ln w="6350" cap="flat" cmpd="sng" algn="ctr">
            <a:noFill/>
            <a:prstDash val="solid"/>
            <a:miter lim="800000"/>
          </a:ln>
          <a:effectLst/>
        </p:spPr>
      </p:cxnSp>
      <p:cxnSp>
        <p:nvCxnSpPr>
          <p:cNvPr id="403" name="Straight Connector 402"/>
          <p:cNvCxnSpPr/>
          <p:nvPr/>
        </p:nvCxnSpPr>
        <p:spPr>
          <a:xfrm flipV="1">
            <a:off x="1557565" y="2067179"/>
            <a:ext cx="226364" cy="127265"/>
          </a:xfrm>
          <a:prstGeom prst="line">
            <a:avLst/>
          </a:prstGeom>
          <a:noFill/>
          <a:ln w="6350" cap="flat" cmpd="sng" algn="ctr">
            <a:noFill/>
            <a:prstDash val="solid"/>
            <a:miter lim="800000"/>
          </a:ln>
          <a:effectLst/>
        </p:spPr>
      </p:cxnSp>
      <p:cxnSp>
        <p:nvCxnSpPr>
          <p:cNvPr id="404" name="Straight Connector 403"/>
          <p:cNvCxnSpPr/>
          <p:nvPr/>
        </p:nvCxnSpPr>
        <p:spPr>
          <a:xfrm flipV="1">
            <a:off x="1783929" y="1928501"/>
            <a:ext cx="226397" cy="144383"/>
          </a:xfrm>
          <a:prstGeom prst="line">
            <a:avLst/>
          </a:prstGeom>
          <a:noFill/>
          <a:ln w="6350" cap="flat" cmpd="sng" algn="ctr">
            <a:noFill/>
            <a:prstDash val="solid"/>
            <a:miter lim="800000"/>
          </a:ln>
          <a:effectLst/>
        </p:spPr>
      </p:cxnSp>
      <p:cxnSp>
        <p:nvCxnSpPr>
          <p:cNvPr id="405" name="Straight Connector 404"/>
          <p:cNvCxnSpPr/>
          <p:nvPr/>
        </p:nvCxnSpPr>
        <p:spPr>
          <a:xfrm>
            <a:off x="1561198" y="1962804"/>
            <a:ext cx="32" cy="263319"/>
          </a:xfrm>
          <a:prstGeom prst="line">
            <a:avLst/>
          </a:prstGeom>
          <a:noFill/>
          <a:ln w="6350" cap="flat" cmpd="sng" algn="ctr">
            <a:noFill/>
            <a:prstDash val="solid"/>
            <a:miter lim="800000"/>
          </a:ln>
          <a:effectLst/>
        </p:spPr>
      </p:cxnSp>
      <p:sp>
        <p:nvSpPr>
          <p:cNvPr id="406" name="Hexagon 405"/>
          <p:cNvSpPr/>
          <p:nvPr/>
        </p:nvSpPr>
        <p:spPr>
          <a:xfrm>
            <a:off x="1876456"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7" name="Hexagon 406"/>
          <p:cNvSpPr/>
          <p:nvPr/>
        </p:nvSpPr>
        <p:spPr>
          <a:xfrm>
            <a:off x="2102853"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8" name="Hexagon 407"/>
          <p:cNvSpPr/>
          <p:nvPr/>
        </p:nvSpPr>
        <p:spPr>
          <a:xfrm>
            <a:off x="1876456"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09" name="Hexagon 408"/>
          <p:cNvSpPr/>
          <p:nvPr/>
        </p:nvSpPr>
        <p:spPr>
          <a:xfrm>
            <a:off x="2102853"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10" name="Straight Connector 409"/>
          <p:cNvCxnSpPr/>
          <p:nvPr/>
        </p:nvCxnSpPr>
        <p:spPr>
          <a:xfrm>
            <a:off x="2011211" y="2200150"/>
            <a:ext cx="226397" cy="132971"/>
          </a:xfrm>
          <a:prstGeom prst="line">
            <a:avLst/>
          </a:prstGeom>
          <a:noFill/>
          <a:ln w="6350" cap="flat" cmpd="sng" algn="ctr">
            <a:noFill/>
            <a:prstDash val="solid"/>
            <a:miter lim="800000"/>
          </a:ln>
          <a:effectLst/>
        </p:spPr>
      </p:cxnSp>
      <p:cxnSp>
        <p:nvCxnSpPr>
          <p:cNvPr id="411" name="Straight Connector 410"/>
          <p:cNvCxnSpPr/>
          <p:nvPr/>
        </p:nvCxnSpPr>
        <p:spPr>
          <a:xfrm>
            <a:off x="2011211" y="1934208"/>
            <a:ext cx="226397" cy="132971"/>
          </a:xfrm>
          <a:prstGeom prst="line">
            <a:avLst/>
          </a:prstGeom>
          <a:noFill/>
          <a:ln w="6350" cap="flat" cmpd="sng" algn="ctr">
            <a:noFill/>
            <a:prstDash val="solid"/>
            <a:miter lim="800000"/>
          </a:ln>
          <a:effectLst/>
        </p:spPr>
      </p:cxnSp>
      <p:cxnSp>
        <p:nvCxnSpPr>
          <p:cNvPr id="412" name="Straight Connector 411"/>
          <p:cNvCxnSpPr/>
          <p:nvPr/>
        </p:nvCxnSpPr>
        <p:spPr>
          <a:xfrm>
            <a:off x="2233925" y="2061473"/>
            <a:ext cx="226397" cy="132971"/>
          </a:xfrm>
          <a:prstGeom prst="line">
            <a:avLst/>
          </a:prstGeom>
          <a:noFill/>
          <a:ln w="6350" cap="flat" cmpd="sng" algn="ctr">
            <a:noFill/>
            <a:prstDash val="solid"/>
            <a:miter lim="800000"/>
          </a:ln>
          <a:effectLst/>
        </p:spPr>
      </p:cxnSp>
      <p:cxnSp>
        <p:nvCxnSpPr>
          <p:cNvPr id="413" name="Straight Connector 412"/>
          <p:cNvCxnSpPr/>
          <p:nvPr/>
        </p:nvCxnSpPr>
        <p:spPr>
          <a:xfrm flipH="1">
            <a:off x="2233925" y="2200150"/>
            <a:ext cx="226397" cy="132971"/>
          </a:xfrm>
          <a:prstGeom prst="line">
            <a:avLst/>
          </a:prstGeom>
          <a:noFill/>
          <a:ln w="6350" cap="flat" cmpd="sng" algn="ctr">
            <a:noFill/>
            <a:prstDash val="solid"/>
            <a:miter lim="800000"/>
          </a:ln>
          <a:effectLst/>
        </p:spPr>
      </p:cxnSp>
      <p:cxnSp>
        <p:nvCxnSpPr>
          <p:cNvPr id="414" name="Straight Connector 413"/>
          <p:cNvCxnSpPr/>
          <p:nvPr/>
        </p:nvCxnSpPr>
        <p:spPr>
          <a:xfrm>
            <a:off x="2233926" y="2068426"/>
            <a:ext cx="32" cy="263319"/>
          </a:xfrm>
          <a:prstGeom prst="line">
            <a:avLst/>
          </a:prstGeom>
          <a:noFill/>
          <a:ln w="6350" cap="flat" cmpd="sng" algn="ctr">
            <a:noFill/>
            <a:prstDash val="solid"/>
            <a:miter lim="800000"/>
          </a:ln>
          <a:effectLst/>
        </p:spPr>
      </p:cxnSp>
      <p:cxnSp>
        <p:nvCxnSpPr>
          <p:cNvPr id="415" name="Straight Connector 414"/>
          <p:cNvCxnSpPr/>
          <p:nvPr/>
        </p:nvCxnSpPr>
        <p:spPr>
          <a:xfrm flipV="1">
            <a:off x="2007561" y="2067179"/>
            <a:ext cx="226364" cy="127265"/>
          </a:xfrm>
          <a:prstGeom prst="line">
            <a:avLst/>
          </a:prstGeom>
          <a:noFill/>
          <a:ln w="6350" cap="flat" cmpd="sng" algn="ctr">
            <a:noFill/>
            <a:prstDash val="solid"/>
            <a:miter lim="800000"/>
          </a:ln>
          <a:effectLst/>
        </p:spPr>
      </p:cxnSp>
      <p:cxnSp>
        <p:nvCxnSpPr>
          <p:cNvPr id="416" name="Straight Connector 415"/>
          <p:cNvCxnSpPr/>
          <p:nvPr/>
        </p:nvCxnSpPr>
        <p:spPr>
          <a:xfrm flipV="1">
            <a:off x="2233925" y="1928501"/>
            <a:ext cx="226397" cy="144383"/>
          </a:xfrm>
          <a:prstGeom prst="line">
            <a:avLst/>
          </a:prstGeom>
          <a:noFill/>
          <a:ln w="6350" cap="flat" cmpd="sng" algn="ctr">
            <a:noFill/>
            <a:prstDash val="solid"/>
            <a:miter lim="800000"/>
          </a:ln>
          <a:effectLst/>
        </p:spPr>
      </p:cxnSp>
      <p:cxnSp>
        <p:nvCxnSpPr>
          <p:cNvPr id="417" name="Straight Connector 416"/>
          <p:cNvCxnSpPr/>
          <p:nvPr/>
        </p:nvCxnSpPr>
        <p:spPr>
          <a:xfrm>
            <a:off x="2011195" y="1962804"/>
            <a:ext cx="32" cy="263319"/>
          </a:xfrm>
          <a:prstGeom prst="line">
            <a:avLst/>
          </a:prstGeom>
          <a:noFill/>
          <a:ln w="6350" cap="flat" cmpd="sng" algn="ctr">
            <a:noFill/>
            <a:prstDash val="solid"/>
            <a:miter lim="800000"/>
          </a:ln>
          <a:effectLst/>
        </p:spPr>
      </p:cxnSp>
      <p:sp>
        <p:nvSpPr>
          <p:cNvPr id="418" name="Hexagon 417"/>
          <p:cNvSpPr/>
          <p:nvPr/>
        </p:nvSpPr>
        <p:spPr>
          <a:xfrm>
            <a:off x="2326452"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19" name="Hexagon 418"/>
          <p:cNvSpPr/>
          <p:nvPr/>
        </p:nvSpPr>
        <p:spPr>
          <a:xfrm>
            <a:off x="2549250"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0" name="Hexagon 419"/>
          <p:cNvSpPr/>
          <p:nvPr/>
        </p:nvSpPr>
        <p:spPr>
          <a:xfrm>
            <a:off x="2326452"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21" name="Hexagon 420"/>
          <p:cNvSpPr/>
          <p:nvPr/>
        </p:nvSpPr>
        <p:spPr>
          <a:xfrm>
            <a:off x="2549250"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22" name="Straight Connector 421"/>
          <p:cNvCxnSpPr/>
          <p:nvPr/>
        </p:nvCxnSpPr>
        <p:spPr>
          <a:xfrm>
            <a:off x="2457608" y="2200150"/>
            <a:ext cx="226397" cy="132971"/>
          </a:xfrm>
          <a:prstGeom prst="line">
            <a:avLst/>
          </a:prstGeom>
          <a:noFill/>
          <a:ln w="6350" cap="flat" cmpd="sng" algn="ctr">
            <a:noFill/>
            <a:prstDash val="solid"/>
            <a:miter lim="800000"/>
          </a:ln>
          <a:effectLst/>
        </p:spPr>
      </p:cxnSp>
      <p:cxnSp>
        <p:nvCxnSpPr>
          <p:cNvPr id="423" name="Straight Connector 422"/>
          <p:cNvCxnSpPr/>
          <p:nvPr/>
        </p:nvCxnSpPr>
        <p:spPr>
          <a:xfrm>
            <a:off x="2457608" y="1934208"/>
            <a:ext cx="226397" cy="132971"/>
          </a:xfrm>
          <a:prstGeom prst="line">
            <a:avLst/>
          </a:prstGeom>
          <a:noFill/>
          <a:ln w="6350" cap="flat" cmpd="sng" algn="ctr">
            <a:noFill/>
            <a:prstDash val="solid"/>
            <a:miter lim="800000"/>
          </a:ln>
          <a:effectLst/>
        </p:spPr>
      </p:cxnSp>
      <p:cxnSp>
        <p:nvCxnSpPr>
          <p:cNvPr id="424" name="Straight Connector 423"/>
          <p:cNvCxnSpPr/>
          <p:nvPr/>
        </p:nvCxnSpPr>
        <p:spPr>
          <a:xfrm>
            <a:off x="2680322" y="2061473"/>
            <a:ext cx="226397" cy="132971"/>
          </a:xfrm>
          <a:prstGeom prst="line">
            <a:avLst/>
          </a:prstGeom>
          <a:noFill/>
          <a:ln w="6350" cap="flat" cmpd="sng" algn="ctr">
            <a:noFill/>
            <a:prstDash val="solid"/>
            <a:miter lim="800000"/>
          </a:ln>
          <a:effectLst/>
        </p:spPr>
      </p:cxnSp>
      <p:cxnSp>
        <p:nvCxnSpPr>
          <p:cNvPr id="425" name="Straight Connector 424"/>
          <p:cNvCxnSpPr/>
          <p:nvPr/>
        </p:nvCxnSpPr>
        <p:spPr>
          <a:xfrm flipH="1">
            <a:off x="2680322" y="2200150"/>
            <a:ext cx="226397" cy="132971"/>
          </a:xfrm>
          <a:prstGeom prst="line">
            <a:avLst/>
          </a:prstGeom>
          <a:noFill/>
          <a:ln w="6350" cap="flat" cmpd="sng" algn="ctr">
            <a:noFill/>
            <a:prstDash val="solid"/>
            <a:miter lim="800000"/>
          </a:ln>
          <a:effectLst/>
        </p:spPr>
      </p:cxnSp>
      <p:cxnSp>
        <p:nvCxnSpPr>
          <p:cNvPr id="426" name="Straight Connector 425"/>
          <p:cNvCxnSpPr/>
          <p:nvPr/>
        </p:nvCxnSpPr>
        <p:spPr>
          <a:xfrm>
            <a:off x="2680323" y="2072885"/>
            <a:ext cx="32" cy="263319"/>
          </a:xfrm>
          <a:prstGeom prst="line">
            <a:avLst/>
          </a:prstGeom>
          <a:noFill/>
          <a:ln w="6350" cap="flat" cmpd="sng" algn="ctr">
            <a:noFill/>
            <a:prstDash val="solid"/>
            <a:miter lim="800000"/>
          </a:ln>
          <a:effectLst/>
        </p:spPr>
      </p:cxnSp>
      <p:cxnSp>
        <p:nvCxnSpPr>
          <p:cNvPr id="427" name="Straight Connector 426"/>
          <p:cNvCxnSpPr/>
          <p:nvPr/>
        </p:nvCxnSpPr>
        <p:spPr>
          <a:xfrm flipV="1">
            <a:off x="2453958" y="2067179"/>
            <a:ext cx="226364" cy="127265"/>
          </a:xfrm>
          <a:prstGeom prst="line">
            <a:avLst/>
          </a:prstGeom>
          <a:noFill/>
          <a:ln w="6350" cap="flat" cmpd="sng" algn="ctr">
            <a:noFill/>
            <a:prstDash val="solid"/>
            <a:miter lim="800000"/>
          </a:ln>
          <a:effectLst/>
        </p:spPr>
      </p:cxnSp>
      <p:cxnSp>
        <p:nvCxnSpPr>
          <p:cNvPr id="428" name="Straight Connector 427"/>
          <p:cNvCxnSpPr/>
          <p:nvPr/>
        </p:nvCxnSpPr>
        <p:spPr>
          <a:xfrm flipV="1">
            <a:off x="2680322" y="1928501"/>
            <a:ext cx="226397" cy="144383"/>
          </a:xfrm>
          <a:prstGeom prst="line">
            <a:avLst/>
          </a:prstGeom>
          <a:noFill/>
          <a:ln w="6350" cap="flat" cmpd="sng" algn="ctr">
            <a:noFill/>
            <a:prstDash val="solid"/>
            <a:miter lim="800000"/>
          </a:ln>
          <a:effectLst/>
        </p:spPr>
      </p:cxnSp>
      <p:cxnSp>
        <p:nvCxnSpPr>
          <p:cNvPr id="429" name="Straight Connector 428"/>
          <p:cNvCxnSpPr/>
          <p:nvPr/>
        </p:nvCxnSpPr>
        <p:spPr>
          <a:xfrm>
            <a:off x="2461191" y="1958344"/>
            <a:ext cx="32" cy="263319"/>
          </a:xfrm>
          <a:prstGeom prst="line">
            <a:avLst/>
          </a:prstGeom>
          <a:noFill/>
          <a:ln w="6350" cap="flat" cmpd="sng" algn="ctr">
            <a:noFill/>
            <a:prstDash val="solid"/>
            <a:miter lim="800000"/>
          </a:ln>
          <a:effectLst/>
        </p:spPr>
      </p:cxnSp>
      <p:sp>
        <p:nvSpPr>
          <p:cNvPr id="430" name="Hexagon 429"/>
          <p:cNvSpPr/>
          <p:nvPr/>
        </p:nvSpPr>
        <p:spPr>
          <a:xfrm>
            <a:off x="2772849"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1" name="Hexagon 430"/>
          <p:cNvSpPr/>
          <p:nvPr/>
        </p:nvSpPr>
        <p:spPr>
          <a:xfrm>
            <a:off x="2999246"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2" name="Hexagon 431"/>
          <p:cNvSpPr/>
          <p:nvPr/>
        </p:nvSpPr>
        <p:spPr>
          <a:xfrm>
            <a:off x="2772849"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33" name="Hexagon 432"/>
          <p:cNvSpPr/>
          <p:nvPr/>
        </p:nvSpPr>
        <p:spPr>
          <a:xfrm>
            <a:off x="2999246"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34" name="Straight Connector 433"/>
          <p:cNvCxnSpPr/>
          <p:nvPr/>
        </p:nvCxnSpPr>
        <p:spPr>
          <a:xfrm>
            <a:off x="2907605" y="2200150"/>
            <a:ext cx="226397" cy="132971"/>
          </a:xfrm>
          <a:prstGeom prst="line">
            <a:avLst/>
          </a:prstGeom>
          <a:noFill/>
          <a:ln w="6350" cap="flat" cmpd="sng" algn="ctr">
            <a:noFill/>
            <a:prstDash val="solid"/>
            <a:miter lim="800000"/>
          </a:ln>
          <a:effectLst/>
        </p:spPr>
      </p:cxnSp>
      <p:cxnSp>
        <p:nvCxnSpPr>
          <p:cNvPr id="435" name="Straight Connector 434"/>
          <p:cNvCxnSpPr/>
          <p:nvPr/>
        </p:nvCxnSpPr>
        <p:spPr>
          <a:xfrm>
            <a:off x="2907605" y="1934208"/>
            <a:ext cx="226397" cy="132971"/>
          </a:xfrm>
          <a:prstGeom prst="line">
            <a:avLst/>
          </a:prstGeom>
          <a:noFill/>
          <a:ln w="6350" cap="flat" cmpd="sng" algn="ctr">
            <a:noFill/>
            <a:prstDash val="solid"/>
            <a:miter lim="800000"/>
          </a:ln>
          <a:effectLst/>
        </p:spPr>
      </p:cxnSp>
      <p:cxnSp>
        <p:nvCxnSpPr>
          <p:cNvPr id="436" name="Straight Connector 435"/>
          <p:cNvCxnSpPr/>
          <p:nvPr/>
        </p:nvCxnSpPr>
        <p:spPr>
          <a:xfrm>
            <a:off x="3130319" y="2061473"/>
            <a:ext cx="226397" cy="132971"/>
          </a:xfrm>
          <a:prstGeom prst="line">
            <a:avLst/>
          </a:prstGeom>
          <a:noFill/>
          <a:ln w="6350" cap="flat" cmpd="sng" algn="ctr">
            <a:noFill/>
            <a:prstDash val="solid"/>
            <a:miter lim="800000"/>
          </a:ln>
          <a:effectLst/>
        </p:spPr>
      </p:cxnSp>
      <p:cxnSp>
        <p:nvCxnSpPr>
          <p:cNvPr id="437" name="Straight Connector 436"/>
          <p:cNvCxnSpPr/>
          <p:nvPr/>
        </p:nvCxnSpPr>
        <p:spPr>
          <a:xfrm flipH="1">
            <a:off x="3130319" y="2200150"/>
            <a:ext cx="226397" cy="132971"/>
          </a:xfrm>
          <a:prstGeom prst="line">
            <a:avLst/>
          </a:prstGeom>
          <a:noFill/>
          <a:ln w="6350" cap="flat" cmpd="sng" algn="ctr">
            <a:noFill/>
            <a:prstDash val="solid"/>
            <a:miter lim="800000"/>
          </a:ln>
          <a:effectLst/>
        </p:spPr>
      </p:cxnSp>
      <p:cxnSp>
        <p:nvCxnSpPr>
          <p:cNvPr id="438" name="Straight Connector 437"/>
          <p:cNvCxnSpPr/>
          <p:nvPr/>
        </p:nvCxnSpPr>
        <p:spPr>
          <a:xfrm>
            <a:off x="3130320" y="2072885"/>
            <a:ext cx="32" cy="263319"/>
          </a:xfrm>
          <a:prstGeom prst="line">
            <a:avLst/>
          </a:prstGeom>
          <a:noFill/>
          <a:ln w="6350" cap="flat" cmpd="sng" algn="ctr">
            <a:noFill/>
            <a:prstDash val="solid"/>
            <a:miter lim="800000"/>
          </a:ln>
          <a:effectLst/>
        </p:spPr>
      </p:cxnSp>
      <p:cxnSp>
        <p:nvCxnSpPr>
          <p:cNvPr id="439" name="Straight Connector 438"/>
          <p:cNvCxnSpPr/>
          <p:nvPr/>
        </p:nvCxnSpPr>
        <p:spPr>
          <a:xfrm flipV="1">
            <a:off x="2903955" y="2067179"/>
            <a:ext cx="226364" cy="127265"/>
          </a:xfrm>
          <a:prstGeom prst="line">
            <a:avLst/>
          </a:prstGeom>
          <a:noFill/>
          <a:ln w="6350" cap="flat" cmpd="sng" algn="ctr">
            <a:noFill/>
            <a:prstDash val="solid"/>
            <a:miter lim="800000"/>
          </a:ln>
          <a:effectLst/>
        </p:spPr>
      </p:cxnSp>
      <p:cxnSp>
        <p:nvCxnSpPr>
          <p:cNvPr id="440" name="Straight Connector 439"/>
          <p:cNvCxnSpPr/>
          <p:nvPr/>
        </p:nvCxnSpPr>
        <p:spPr>
          <a:xfrm flipV="1">
            <a:off x="3130319" y="1928501"/>
            <a:ext cx="226397" cy="144383"/>
          </a:xfrm>
          <a:prstGeom prst="line">
            <a:avLst/>
          </a:prstGeom>
          <a:noFill/>
          <a:ln w="6350" cap="flat" cmpd="sng" algn="ctr">
            <a:noFill/>
            <a:prstDash val="solid"/>
            <a:miter lim="800000"/>
          </a:ln>
          <a:effectLst/>
        </p:spPr>
      </p:cxnSp>
      <p:cxnSp>
        <p:nvCxnSpPr>
          <p:cNvPr id="441" name="Straight Connector 440"/>
          <p:cNvCxnSpPr/>
          <p:nvPr/>
        </p:nvCxnSpPr>
        <p:spPr>
          <a:xfrm>
            <a:off x="2907588" y="1958344"/>
            <a:ext cx="32" cy="263319"/>
          </a:xfrm>
          <a:prstGeom prst="line">
            <a:avLst/>
          </a:prstGeom>
          <a:noFill/>
          <a:ln w="6350" cap="flat" cmpd="sng" algn="ctr">
            <a:noFill/>
            <a:prstDash val="solid"/>
            <a:miter lim="800000"/>
          </a:ln>
          <a:effectLst/>
        </p:spPr>
      </p:cxnSp>
      <p:sp>
        <p:nvSpPr>
          <p:cNvPr id="442" name="Hexagon 441"/>
          <p:cNvSpPr/>
          <p:nvPr/>
        </p:nvSpPr>
        <p:spPr>
          <a:xfrm>
            <a:off x="3225283"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3" name="Hexagon 442"/>
          <p:cNvSpPr/>
          <p:nvPr/>
        </p:nvSpPr>
        <p:spPr>
          <a:xfrm>
            <a:off x="3451680"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4" name="Hexagon 443"/>
          <p:cNvSpPr/>
          <p:nvPr/>
        </p:nvSpPr>
        <p:spPr>
          <a:xfrm>
            <a:off x="3225283"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45" name="Hexagon 444"/>
          <p:cNvSpPr/>
          <p:nvPr/>
        </p:nvSpPr>
        <p:spPr>
          <a:xfrm>
            <a:off x="3451680"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46" name="Straight Connector 445"/>
          <p:cNvCxnSpPr/>
          <p:nvPr/>
        </p:nvCxnSpPr>
        <p:spPr>
          <a:xfrm>
            <a:off x="3360038" y="2200150"/>
            <a:ext cx="226397" cy="132971"/>
          </a:xfrm>
          <a:prstGeom prst="line">
            <a:avLst/>
          </a:prstGeom>
          <a:noFill/>
          <a:ln w="6350" cap="flat" cmpd="sng" algn="ctr">
            <a:noFill/>
            <a:prstDash val="solid"/>
            <a:miter lim="800000"/>
          </a:ln>
          <a:effectLst/>
        </p:spPr>
      </p:cxnSp>
      <p:cxnSp>
        <p:nvCxnSpPr>
          <p:cNvPr id="447" name="Straight Connector 446"/>
          <p:cNvCxnSpPr/>
          <p:nvPr/>
        </p:nvCxnSpPr>
        <p:spPr>
          <a:xfrm>
            <a:off x="3360038" y="1934208"/>
            <a:ext cx="226397" cy="132971"/>
          </a:xfrm>
          <a:prstGeom prst="line">
            <a:avLst/>
          </a:prstGeom>
          <a:noFill/>
          <a:ln w="6350" cap="flat" cmpd="sng" algn="ctr">
            <a:noFill/>
            <a:prstDash val="solid"/>
            <a:miter lim="800000"/>
          </a:ln>
          <a:effectLst/>
        </p:spPr>
      </p:cxnSp>
      <p:cxnSp>
        <p:nvCxnSpPr>
          <p:cNvPr id="448" name="Straight Connector 447"/>
          <p:cNvCxnSpPr/>
          <p:nvPr/>
        </p:nvCxnSpPr>
        <p:spPr>
          <a:xfrm>
            <a:off x="3582752" y="2061473"/>
            <a:ext cx="226397" cy="132971"/>
          </a:xfrm>
          <a:prstGeom prst="line">
            <a:avLst/>
          </a:prstGeom>
          <a:noFill/>
          <a:ln w="6350" cap="flat" cmpd="sng" algn="ctr">
            <a:noFill/>
            <a:prstDash val="solid"/>
            <a:miter lim="800000"/>
          </a:ln>
          <a:effectLst/>
        </p:spPr>
      </p:cxnSp>
      <p:cxnSp>
        <p:nvCxnSpPr>
          <p:cNvPr id="449" name="Straight Connector 448"/>
          <p:cNvCxnSpPr/>
          <p:nvPr/>
        </p:nvCxnSpPr>
        <p:spPr>
          <a:xfrm flipH="1">
            <a:off x="3582752" y="2200150"/>
            <a:ext cx="226397" cy="132971"/>
          </a:xfrm>
          <a:prstGeom prst="line">
            <a:avLst/>
          </a:prstGeom>
          <a:noFill/>
          <a:ln w="6350" cap="flat" cmpd="sng" algn="ctr">
            <a:noFill/>
            <a:prstDash val="solid"/>
            <a:miter lim="800000"/>
          </a:ln>
          <a:effectLst/>
        </p:spPr>
      </p:cxnSp>
      <p:cxnSp>
        <p:nvCxnSpPr>
          <p:cNvPr id="450" name="Straight Connector 449"/>
          <p:cNvCxnSpPr/>
          <p:nvPr/>
        </p:nvCxnSpPr>
        <p:spPr>
          <a:xfrm>
            <a:off x="3582754" y="2072885"/>
            <a:ext cx="32" cy="263319"/>
          </a:xfrm>
          <a:prstGeom prst="line">
            <a:avLst/>
          </a:prstGeom>
          <a:noFill/>
          <a:ln w="6350" cap="flat" cmpd="sng" algn="ctr">
            <a:noFill/>
            <a:prstDash val="solid"/>
            <a:miter lim="800000"/>
          </a:ln>
          <a:effectLst/>
        </p:spPr>
      </p:cxnSp>
      <p:cxnSp>
        <p:nvCxnSpPr>
          <p:cNvPr id="451" name="Straight Connector 450"/>
          <p:cNvCxnSpPr/>
          <p:nvPr/>
        </p:nvCxnSpPr>
        <p:spPr>
          <a:xfrm flipV="1">
            <a:off x="3356388" y="2067179"/>
            <a:ext cx="226364" cy="127265"/>
          </a:xfrm>
          <a:prstGeom prst="line">
            <a:avLst/>
          </a:prstGeom>
          <a:noFill/>
          <a:ln w="6350" cap="flat" cmpd="sng" algn="ctr">
            <a:noFill/>
            <a:prstDash val="solid"/>
            <a:miter lim="800000"/>
          </a:ln>
          <a:effectLst/>
        </p:spPr>
      </p:cxnSp>
      <p:cxnSp>
        <p:nvCxnSpPr>
          <p:cNvPr id="452" name="Straight Connector 451"/>
          <p:cNvCxnSpPr/>
          <p:nvPr/>
        </p:nvCxnSpPr>
        <p:spPr>
          <a:xfrm flipV="1">
            <a:off x="3582752" y="1928501"/>
            <a:ext cx="226397" cy="144383"/>
          </a:xfrm>
          <a:prstGeom prst="line">
            <a:avLst/>
          </a:prstGeom>
          <a:noFill/>
          <a:ln w="6350" cap="flat" cmpd="sng" algn="ctr">
            <a:noFill/>
            <a:prstDash val="solid"/>
            <a:miter lim="800000"/>
          </a:ln>
          <a:effectLst/>
        </p:spPr>
      </p:cxnSp>
      <p:cxnSp>
        <p:nvCxnSpPr>
          <p:cNvPr id="453" name="Straight Connector 452"/>
          <p:cNvCxnSpPr/>
          <p:nvPr/>
        </p:nvCxnSpPr>
        <p:spPr>
          <a:xfrm>
            <a:off x="3360022" y="1958344"/>
            <a:ext cx="32" cy="263319"/>
          </a:xfrm>
          <a:prstGeom prst="line">
            <a:avLst/>
          </a:prstGeom>
          <a:noFill/>
          <a:ln w="6350" cap="flat" cmpd="sng" algn="ctr">
            <a:noFill/>
            <a:prstDash val="solid"/>
            <a:miter lim="800000"/>
          </a:ln>
          <a:effectLst/>
        </p:spPr>
      </p:cxnSp>
      <p:sp>
        <p:nvSpPr>
          <p:cNvPr id="454" name="Hexagon 453"/>
          <p:cNvSpPr/>
          <p:nvPr/>
        </p:nvSpPr>
        <p:spPr>
          <a:xfrm>
            <a:off x="3679354" y="181711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5" name="Hexagon 454"/>
          <p:cNvSpPr/>
          <p:nvPr/>
        </p:nvSpPr>
        <p:spPr>
          <a:xfrm>
            <a:off x="3905751" y="194562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6" name="Hexagon 455"/>
          <p:cNvSpPr/>
          <p:nvPr/>
        </p:nvSpPr>
        <p:spPr>
          <a:xfrm>
            <a:off x="3679354" y="207859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57" name="Hexagon 456"/>
          <p:cNvSpPr/>
          <p:nvPr/>
        </p:nvSpPr>
        <p:spPr>
          <a:xfrm>
            <a:off x="3905751" y="2207104"/>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58" name="Straight Connector 457"/>
          <p:cNvCxnSpPr/>
          <p:nvPr/>
        </p:nvCxnSpPr>
        <p:spPr>
          <a:xfrm>
            <a:off x="3814109" y="2200150"/>
            <a:ext cx="226397" cy="132971"/>
          </a:xfrm>
          <a:prstGeom prst="line">
            <a:avLst/>
          </a:prstGeom>
          <a:noFill/>
          <a:ln w="6350" cap="flat" cmpd="sng" algn="ctr">
            <a:noFill/>
            <a:prstDash val="solid"/>
            <a:miter lim="800000"/>
          </a:ln>
          <a:effectLst/>
        </p:spPr>
      </p:cxnSp>
      <p:cxnSp>
        <p:nvCxnSpPr>
          <p:cNvPr id="459" name="Straight Connector 458"/>
          <p:cNvCxnSpPr/>
          <p:nvPr/>
        </p:nvCxnSpPr>
        <p:spPr>
          <a:xfrm>
            <a:off x="3814109" y="1934208"/>
            <a:ext cx="226397" cy="132971"/>
          </a:xfrm>
          <a:prstGeom prst="line">
            <a:avLst/>
          </a:prstGeom>
          <a:noFill/>
          <a:ln w="6350" cap="flat" cmpd="sng" algn="ctr">
            <a:noFill/>
            <a:prstDash val="solid"/>
            <a:miter lim="800000"/>
          </a:ln>
          <a:effectLst/>
        </p:spPr>
      </p:cxnSp>
      <p:cxnSp>
        <p:nvCxnSpPr>
          <p:cNvPr id="460" name="Straight Connector 459"/>
          <p:cNvCxnSpPr/>
          <p:nvPr/>
        </p:nvCxnSpPr>
        <p:spPr>
          <a:xfrm>
            <a:off x="4027299" y="2066699"/>
            <a:ext cx="226397" cy="132971"/>
          </a:xfrm>
          <a:prstGeom prst="line">
            <a:avLst/>
          </a:prstGeom>
          <a:noFill/>
          <a:ln w="6350" cap="flat" cmpd="sng" algn="ctr">
            <a:noFill/>
            <a:prstDash val="solid"/>
            <a:miter lim="800000"/>
          </a:ln>
          <a:effectLst/>
        </p:spPr>
      </p:cxnSp>
      <p:cxnSp>
        <p:nvCxnSpPr>
          <p:cNvPr id="461" name="Straight Connector 460"/>
          <p:cNvCxnSpPr/>
          <p:nvPr/>
        </p:nvCxnSpPr>
        <p:spPr>
          <a:xfrm flipH="1">
            <a:off x="4027299" y="2205377"/>
            <a:ext cx="226397" cy="132971"/>
          </a:xfrm>
          <a:prstGeom prst="line">
            <a:avLst/>
          </a:prstGeom>
          <a:noFill/>
          <a:ln w="6350" cap="flat" cmpd="sng" algn="ctr">
            <a:noFill/>
            <a:prstDash val="solid"/>
            <a:miter lim="800000"/>
          </a:ln>
          <a:effectLst/>
        </p:spPr>
      </p:cxnSp>
      <p:cxnSp>
        <p:nvCxnSpPr>
          <p:cNvPr id="462" name="Straight Connector 461"/>
          <p:cNvCxnSpPr/>
          <p:nvPr/>
        </p:nvCxnSpPr>
        <p:spPr>
          <a:xfrm>
            <a:off x="4038300" y="2078112"/>
            <a:ext cx="32" cy="263319"/>
          </a:xfrm>
          <a:prstGeom prst="line">
            <a:avLst/>
          </a:prstGeom>
          <a:noFill/>
          <a:ln w="6350" cap="flat" cmpd="sng" algn="ctr">
            <a:noFill/>
            <a:prstDash val="solid"/>
            <a:miter lim="800000"/>
          </a:ln>
          <a:effectLst/>
        </p:spPr>
      </p:cxnSp>
      <p:cxnSp>
        <p:nvCxnSpPr>
          <p:cNvPr id="463" name="Straight Connector 462"/>
          <p:cNvCxnSpPr/>
          <p:nvPr/>
        </p:nvCxnSpPr>
        <p:spPr>
          <a:xfrm flipV="1">
            <a:off x="3810459" y="2067179"/>
            <a:ext cx="226364" cy="127265"/>
          </a:xfrm>
          <a:prstGeom prst="line">
            <a:avLst/>
          </a:prstGeom>
          <a:noFill/>
          <a:ln w="6350" cap="flat" cmpd="sng" algn="ctr">
            <a:noFill/>
            <a:prstDash val="solid"/>
            <a:miter lim="800000"/>
          </a:ln>
          <a:effectLst/>
        </p:spPr>
      </p:cxnSp>
      <p:cxnSp>
        <p:nvCxnSpPr>
          <p:cNvPr id="464" name="Straight Connector 463"/>
          <p:cNvCxnSpPr/>
          <p:nvPr/>
        </p:nvCxnSpPr>
        <p:spPr>
          <a:xfrm flipV="1">
            <a:off x="4027299" y="1933727"/>
            <a:ext cx="226397" cy="144383"/>
          </a:xfrm>
          <a:prstGeom prst="line">
            <a:avLst/>
          </a:prstGeom>
          <a:noFill/>
          <a:ln w="6350" cap="flat" cmpd="sng" algn="ctr">
            <a:noFill/>
            <a:prstDash val="solid"/>
            <a:miter lim="800000"/>
          </a:ln>
          <a:effectLst/>
        </p:spPr>
      </p:cxnSp>
      <p:cxnSp>
        <p:nvCxnSpPr>
          <p:cNvPr id="465" name="Straight Connector 464"/>
          <p:cNvCxnSpPr/>
          <p:nvPr/>
        </p:nvCxnSpPr>
        <p:spPr>
          <a:xfrm>
            <a:off x="3814093" y="1958344"/>
            <a:ext cx="32" cy="263319"/>
          </a:xfrm>
          <a:prstGeom prst="line">
            <a:avLst/>
          </a:prstGeom>
          <a:noFill/>
          <a:ln w="6350" cap="flat" cmpd="sng" algn="ctr">
            <a:noFill/>
            <a:prstDash val="solid"/>
            <a:miter lim="800000"/>
          </a:ln>
          <a:effectLst/>
        </p:spPr>
      </p:cxnSp>
      <p:sp>
        <p:nvSpPr>
          <p:cNvPr id="466" name="Hexagon 465"/>
          <p:cNvSpPr/>
          <p:nvPr/>
        </p:nvSpPr>
        <p:spPr>
          <a:xfrm>
            <a:off x="4132133"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7" name="Hexagon 466"/>
          <p:cNvSpPr/>
          <p:nvPr/>
        </p:nvSpPr>
        <p:spPr>
          <a:xfrm>
            <a:off x="4358530"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8" name="Hexagon 467"/>
          <p:cNvSpPr/>
          <p:nvPr/>
        </p:nvSpPr>
        <p:spPr>
          <a:xfrm>
            <a:off x="4132133"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69" name="Hexagon 468"/>
          <p:cNvSpPr/>
          <p:nvPr/>
        </p:nvSpPr>
        <p:spPr>
          <a:xfrm>
            <a:off x="4358530" y="221285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70" name="Straight Connector 469"/>
          <p:cNvCxnSpPr/>
          <p:nvPr/>
        </p:nvCxnSpPr>
        <p:spPr>
          <a:xfrm>
            <a:off x="4266888" y="2201445"/>
            <a:ext cx="226397" cy="132971"/>
          </a:xfrm>
          <a:prstGeom prst="line">
            <a:avLst/>
          </a:prstGeom>
          <a:noFill/>
          <a:ln w="6350" cap="flat" cmpd="sng" algn="ctr">
            <a:noFill/>
            <a:prstDash val="solid"/>
            <a:miter lim="800000"/>
          </a:ln>
          <a:effectLst/>
        </p:spPr>
      </p:cxnSp>
      <p:cxnSp>
        <p:nvCxnSpPr>
          <p:cNvPr id="471" name="Straight Connector 470"/>
          <p:cNvCxnSpPr/>
          <p:nvPr/>
        </p:nvCxnSpPr>
        <p:spPr>
          <a:xfrm>
            <a:off x="4266888" y="1935503"/>
            <a:ext cx="226397" cy="132971"/>
          </a:xfrm>
          <a:prstGeom prst="line">
            <a:avLst/>
          </a:prstGeom>
          <a:noFill/>
          <a:ln w="6350" cap="flat" cmpd="sng" algn="ctr">
            <a:noFill/>
            <a:prstDash val="solid"/>
            <a:miter lim="800000"/>
          </a:ln>
          <a:effectLst/>
        </p:spPr>
      </p:cxnSp>
      <p:cxnSp>
        <p:nvCxnSpPr>
          <p:cNvPr id="472" name="Straight Connector 471"/>
          <p:cNvCxnSpPr/>
          <p:nvPr/>
        </p:nvCxnSpPr>
        <p:spPr>
          <a:xfrm>
            <a:off x="4489602" y="2062768"/>
            <a:ext cx="226397" cy="132971"/>
          </a:xfrm>
          <a:prstGeom prst="line">
            <a:avLst/>
          </a:prstGeom>
          <a:noFill/>
          <a:ln w="6350" cap="flat" cmpd="sng" algn="ctr">
            <a:noFill/>
            <a:prstDash val="solid"/>
            <a:miter lim="800000"/>
          </a:ln>
          <a:effectLst/>
        </p:spPr>
      </p:cxnSp>
      <p:cxnSp>
        <p:nvCxnSpPr>
          <p:cNvPr id="473" name="Straight Connector 472"/>
          <p:cNvCxnSpPr/>
          <p:nvPr/>
        </p:nvCxnSpPr>
        <p:spPr>
          <a:xfrm flipH="1">
            <a:off x="4489602" y="2201445"/>
            <a:ext cx="226397" cy="132971"/>
          </a:xfrm>
          <a:prstGeom prst="line">
            <a:avLst/>
          </a:prstGeom>
          <a:noFill/>
          <a:ln w="6350" cap="flat" cmpd="sng" algn="ctr">
            <a:noFill/>
            <a:prstDash val="solid"/>
            <a:miter lim="800000"/>
          </a:ln>
          <a:effectLst/>
        </p:spPr>
      </p:cxnSp>
      <p:cxnSp>
        <p:nvCxnSpPr>
          <p:cNvPr id="474" name="Straight Connector 473"/>
          <p:cNvCxnSpPr/>
          <p:nvPr/>
        </p:nvCxnSpPr>
        <p:spPr>
          <a:xfrm>
            <a:off x="4489603" y="2074180"/>
            <a:ext cx="32" cy="263319"/>
          </a:xfrm>
          <a:prstGeom prst="line">
            <a:avLst/>
          </a:prstGeom>
          <a:noFill/>
          <a:ln w="6350" cap="flat" cmpd="sng" algn="ctr">
            <a:noFill/>
            <a:prstDash val="solid"/>
            <a:miter lim="800000"/>
          </a:ln>
          <a:effectLst/>
        </p:spPr>
      </p:cxnSp>
      <p:cxnSp>
        <p:nvCxnSpPr>
          <p:cNvPr id="475" name="Straight Connector 474"/>
          <p:cNvCxnSpPr/>
          <p:nvPr/>
        </p:nvCxnSpPr>
        <p:spPr>
          <a:xfrm flipV="1">
            <a:off x="4263238" y="2068474"/>
            <a:ext cx="226364" cy="127265"/>
          </a:xfrm>
          <a:prstGeom prst="line">
            <a:avLst/>
          </a:prstGeom>
          <a:noFill/>
          <a:ln w="6350" cap="flat" cmpd="sng" algn="ctr">
            <a:noFill/>
            <a:prstDash val="solid"/>
            <a:miter lim="800000"/>
          </a:ln>
          <a:effectLst/>
        </p:spPr>
      </p:cxnSp>
      <p:cxnSp>
        <p:nvCxnSpPr>
          <p:cNvPr id="476" name="Straight Connector 475"/>
          <p:cNvCxnSpPr/>
          <p:nvPr/>
        </p:nvCxnSpPr>
        <p:spPr>
          <a:xfrm flipV="1">
            <a:off x="4489602" y="1929796"/>
            <a:ext cx="226397" cy="144383"/>
          </a:xfrm>
          <a:prstGeom prst="line">
            <a:avLst/>
          </a:prstGeom>
          <a:noFill/>
          <a:ln w="6350" cap="flat" cmpd="sng" algn="ctr">
            <a:noFill/>
            <a:prstDash val="solid"/>
            <a:miter lim="800000"/>
          </a:ln>
          <a:effectLst/>
        </p:spPr>
      </p:cxnSp>
      <p:cxnSp>
        <p:nvCxnSpPr>
          <p:cNvPr id="477" name="Straight Connector 476"/>
          <p:cNvCxnSpPr/>
          <p:nvPr/>
        </p:nvCxnSpPr>
        <p:spPr>
          <a:xfrm>
            <a:off x="4266872" y="1959639"/>
            <a:ext cx="32" cy="263319"/>
          </a:xfrm>
          <a:prstGeom prst="line">
            <a:avLst/>
          </a:prstGeom>
          <a:noFill/>
          <a:ln w="6350" cap="flat" cmpd="sng" algn="ctr">
            <a:noFill/>
            <a:prstDash val="solid"/>
            <a:miter lim="800000"/>
          </a:ln>
          <a:effectLst/>
        </p:spPr>
      </p:cxnSp>
      <p:sp>
        <p:nvSpPr>
          <p:cNvPr id="478" name="Hexagon 477"/>
          <p:cNvSpPr/>
          <p:nvPr/>
        </p:nvSpPr>
        <p:spPr>
          <a:xfrm>
            <a:off x="4582129"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79" name="Hexagon 478"/>
          <p:cNvSpPr/>
          <p:nvPr/>
        </p:nvSpPr>
        <p:spPr>
          <a:xfrm>
            <a:off x="4808526"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0" name="Hexagon 479"/>
          <p:cNvSpPr/>
          <p:nvPr/>
        </p:nvSpPr>
        <p:spPr>
          <a:xfrm>
            <a:off x="4582129"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81" name="Hexagon 480"/>
          <p:cNvSpPr/>
          <p:nvPr/>
        </p:nvSpPr>
        <p:spPr>
          <a:xfrm>
            <a:off x="4808526" y="221285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82" name="Straight Connector 481"/>
          <p:cNvCxnSpPr/>
          <p:nvPr/>
        </p:nvCxnSpPr>
        <p:spPr>
          <a:xfrm>
            <a:off x="4716885" y="2201445"/>
            <a:ext cx="226397" cy="132971"/>
          </a:xfrm>
          <a:prstGeom prst="line">
            <a:avLst/>
          </a:prstGeom>
          <a:noFill/>
          <a:ln w="6350" cap="flat" cmpd="sng" algn="ctr">
            <a:noFill/>
            <a:prstDash val="solid"/>
            <a:miter lim="800000"/>
          </a:ln>
          <a:effectLst/>
        </p:spPr>
      </p:cxnSp>
      <p:cxnSp>
        <p:nvCxnSpPr>
          <p:cNvPr id="483" name="Straight Connector 482"/>
          <p:cNvCxnSpPr/>
          <p:nvPr/>
        </p:nvCxnSpPr>
        <p:spPr>
          <a:xfrm>
            <a:off x="4716885" y="1935503"/>
            <a:ext cx="226397" cy="132971"/>
          </a:xfrm>
          <a:prstGeom prst="line">
            <a:avLst/>
          </a:prstGeom>
          <a:noFill/>
          <a:ln w="6350" cap="flat" cmpd="sng" algn="ctr">
            <a:noFill/>
            <a:prstDash val="solid"/>
            <a:miter lim="800000"/>
          </a:ln>
          <a:effectLst/>
        </p:spPr>
      </p:cxnSp>
      <p:cxnSp>
        <p:nvCxnSpPr>
          <p:cNvPr id="484" name="Straight Connector 483"/>
          <p:cNvCxnSpPr/>
          <p:nvPr/>
        </p:nvCxnSpPr>
        <p:spPr>
          <a:xfrm>
            <a:off x="4939599" y="2062768"/>
            <a:ext cx="226397" cy="132971"/>
          </a:xfrm>
          <a:prstGeom prst="line">
            <a:avLst/>
          </a:prstGeom>
          <a:noFill/>
          <a:ln w="6350" cap="flat" cmpd="sng" algn="ctr">
            <a:noFill/>
            <a:prstDash val="solid"/>
            <a:miter lim="800000"/>
          </a:ln>
          <a:effectLst/>
        </p:spPr>
      </p:cxnSp>
      <p:cxnSp>
        <p:nvCxnSpPr>
          <p:cNvPr id="485" name="Straight Connector 484"/>
          <p:cNvCxnSpPr/>
          <p:nvPr/>
        </p:nvCxnSpPr>
        <p:spPr>
          <a:xfrm flipH="1">
            <a:off x="4939599" y="2201445"/>
            <a:ext cx="226397" cy="132971"/>
          </a:xfrm>
          <a:prstGeom prst="line">
            <a:avLst/>
          </a:prstGeom>
          <a:noFill/>
          <a:ln w="6350" cap="flat" cmpd="sng" algn="ctr">
            <a:noFill/>
            <a:prstDash val="solid"/>
            <a:miter lim="800000"/>
          </a:ln>
          <a:effectLst/>
        </p:spPr>
      </p:cxnSp>
      <p:cxnSp>
        <p:nvCxnSpPr>
          <p:cNvPr id="486" name="Straight Connector 485"/>
          <p:cNvCxnSpPr/>
          <p:nvPr/>
        </p:nvCxnSpPr>
        <p:spPr>
          <a:xfrm>
            <a:off x="4939600" y="2074180"/>
            <a:ext cx="32" cy="263319"/>
          </a:xfrm>
          <a:prstGeom prst="line">
            <a:avLst/>
          </a:prstGeom>
          <a:noFill/>
          <a:ln w="6350" cap="flat" cmpd="sng" algn="ctr">
            <a:noFill/>
            <a:prstDash val="solid"/>
            <a:miter lim="800000"/>
          </a:ln>
          <a:effectLst/>
        </p:spPr>
      </p:cxnSp>
      <p:cxnSp>
        <p:nvCxnSpPr>
          <p:cNvPr id="487" name="Straight Connector 486"/>
          <p:cNvCxnSpPr/>
          <p:nvPr/>
        </p:nvCxnSpPr>
        <p:spPr>
          <a:xfrm flipV="1">
            <a:off x="4713235" y="2068474"/>
            <a:ext cx="226364" cy="127265"/>
          </a:xfrm>
          <a:prstGeom prst="line">
            <a:avLst/>
          </a:prstGeom>
          <a:noFill/>
          <a:ln w="6350" cap="flat" cmpd="sng" algn="ctr">
            <a:noFill/>
            <a:prstDash val="solid"/>
            <a:miter lim="800000"/>
          </a:ln>
          <a:effectLst/>
        </p:spPr>
      </p:cxnSp>
      <p:cxnSp>
        <p:nvCxnSpPr>
          <p:cNvPr id="488" name="Straight Connector 487"/>
          <p:cNvCxnSpPr/>
          <p:nvPr/>
        </p:nvCxnSpPr>
        <p:spPr>
          <a:xfrm flipV="1">
            <a:off x="4939599" y="1929796"/>
            <a:ext cx="226397" cy="144383"/>
          </a:xfrm>
          <a:prstGeom prst="line">
            <a:avLst/>
          </a:prstGeom>
          <a:noFill/>
          <a:ln w="6350" cap="flat" cmpd="sng" algn="ctr">
            <a:noFill/>
            <a:prstDash val="solid"/>
            <a:miter lim="800000"/>
          </a:ln>
          <a:effectLst/>
        </p:spPr>
      </p:cxnSp>
      <p:cxnSp>
        <p:nvCxnSpPr>
          <p:cNvPr id="489" name="Straight Connector 488"/>
          <p:cNvCxnSpPr/>
          <p:nvPr/>
        </p:nvCxnSpPr>
        <p:spPr>
          <a:xfrm>
            <a:off x="4716868" y="1959639"/>
            <a:ext cx="32" cy="263319"/>
          </a:xfrm>
          <a:prstGeom prst="line">
            <a:avLst/>
          </a:prstGeom>
          <a:noFill/>
          <a:ln w="6350" cap="flat" cmpd="sng" algn="ctr">
            <a:noFill/>
            <a:prstDash val="solid"/>
            <a:miter lim="800000"/>
          </a:ln>
          <a:effectLst/>
        </p:spPr>
      </p:cxnSp>
      <p:sp>
        <p:nvSpPr>
          <p:cNvPr id="490" name="Hexagon 489"/>
          <p:cNvSpPr/>
          <p:nvPr/>
        </p:nvSpPr>
        <p:spPr>
          <a:xfrm>
            <a:off x="5034563"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1" name="Hexagon 490"/>
          <p:cNvSpPr/>
          <p:nvPr/>
        </p:nvSpPr>
        <p:spPr>
          <a:xfrm>
            <a:off x="5260960"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2" name="Hexagon 491"/>
          <p:cNvSpPr/>
          <p:nvPr/>
        </p:nvSpPr>
        <p:spPr>
          <a:xfrm>
            <a:off x="5034563"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493" name="Hexagon 492"/>
          <p:cNvSpPr/>
          <p:nvPr/>
        </p:nvSpPr>
        <p:spPr>
          <a:xfrm>
            <a:off x="5260960"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494" name="Straight Connector 493"/>
          <p:cNvCxnSpPr/>
          <p:nvPr/>
        </p:nvCxnSpPr>
        <p:spPr>
          <a:xfrm>
            <a:off x="5169319" y="2201445"/>
            <a:ext cx="226397" cy="132971"/>
          </a:xfrm>
          <a:prstGeom prst="line">
            <a:avLst/>
          </a:prstGeom>
          <a:noFill/>
          <a:ln w="6350" cap="flat" cmpd="sng" algn="ctr">
            <a:noFill/>
            <a:prstDash val="solid"/>
            <a:miter lim="800000"/>
          </a:ln>
          <a:effectLst/>
        </p:spPr>
      </p:cxnSp>
      <p:cxnSp>
        <p:nvCxnSpPr>
          <p:cNvPr id="495" name="Straight Connector 494"/>
          <p:cNvCxnSpPr/>
          <p:nvPr/>
        </p:nvCxnSpPr>
        <p:spPr>
          <a:xfrm>
            <a:off x="5169319" y="1935503"/>
            <a:ext cx="226397" cy="132971"/>
          </a:xfrm>
          <a:prstGeom prst="line">
            <a:avLst/>
          </a:prstGeom>
          <a:noFill/>
          <a:ln w="6350" cap="flat" cmpd="sng" algn="ctr">
            <a:noFill/>
            <a:prstDash val="solid"/>
            <a:miter lim="800000"/>
          </a:ln>
          <a:effectLst/>
        </p:spPr>
      </p:cxnSp>
      <p:cxnSp>
        <p:nvCxnSpPr>
          <p:cNvPr id="496" name="Straight Connector 495"/>
          <p:cNvCxnSpPr/>
          <p:nvPr/>
        </p:nvCxnSpPr>
        <p:spPr>
          <a:xfrm>
            <a:off x="5387958" y="2062768"/>
            <a:ext cx="226397" cy="132971"/>
          </a:xfrm>
          <a:prstGeom prst="line">
            <a:avLst/>
          </a:prstGeom>
          <a:noFill/>
          <a:ln w="6350" cap="flat" cmpd="sng" algn="ctr">
            <a:noFill/>
            <a:prstDash val="solid"/>
            <a:miter lim="800000"/>
          </a:ln>
          <a:effectLst/>
        </p:spPr>
      </p:cxnSp>
      <p:cxnSp>
        <p:nvCxnSpPr>
          <p:cNvPr id="497" name="Straight Connector 496"/>
          <p:cNvCxnSpPr/>
          <p:nvPr/>
        </p:nvCxnSpPr>
        <p:spPr>
          <a:xfrm flipH="1">
            <a:off x="5387958" y="2201445"/>
            <a:ext cx="226397" cy="132971"/>
          </a:xfrm>
          <a:prstGeom prst="line">
            <a:avLst/>
          </a:prstGeom>
          <a:noFill/>
          <a:ln w="6350" cap="flat" cmpd="sng" algn="ctr">
            <a:noFill/>
            <a:prstDash val="solid"/>
            <a:miter lim="800000"/>
          </a:ln>
          <a:effectLst/>
        </p:spPr>
      </p:cxnSp>
      <p:cxnSp>
        <p:nvCxnSpPr>
          <p:cNvPr id="498" name="Straight Connector 497"/>
          <p:cNvCxnSpPr/>
          <p:nvPr/>
        </p:nvCxnSpPr>
        <p:spPr>
          <a:xfrm>
            <a:off x="5392034" y="2074180"/>
            <a:ext cx="32" cy="263319"/>
          </a:xfrm>
          <a:prstGeom prst="line">
            <a:avLst/>
          </a:prstGeom>
          <a:noFill/>
          <a:ln w="6350" cap="flat" cmpd="sng" algn="ctr">
            <a:noFill/>
            <a:prstDash val="solid"/>
            <a:miter lim="800000"/>
          </a:ln>
          <a:effectLst/>
        </p:spPr>
      </p:cxnSp>
      <p:cxnSp>
        <p:nvCxnSpPr>
          <p:cNvPr id="499" name="Straight Connector 498"/>
          <p:cNvCxnSpPr/>
          <p:nvPr/>
        </p:nvCxnSpPr>
        <p:spPr>
          <a:xfrm flipV="1">
            <a:off x="5165669" y="2068474"/>
            <a:ext cx="226364" cy="127265"/>
          </a:xfrm>
          <a:prstGeom prst="line">
            <a:avLst/>
          </a:prstGeom>
          <a:noFill/>
          <a:ln w="6350" cap="flat" cmpd="sng" algn="ctr">
            <a:noFill/>
            <a:prstDash val="solid"/>
            <a:miter lim="800000"/>
          </a:ln>
          <a:effectLst/>
        </p:spPr>
      </p:cxnSp>
      <p:cxnSp>
        <p:nvCxnSpPr>
          <p:cNvPr id="500" name="Straight Connector 499"/>
          <p:cNvCxnSpPr/>
          <p:nvPr/>
        </p:nvCxnSpPr>
        <p:spPr>
          <a:xfrm flipV="1">
            <a:off x="5387958" y="1929796"/>
            <a:ext cx="226397" cy="144383"/>
          </a:xfrm>
          <a:prstGeom prst="line">
            <a:avLst/>
          </a:prstGeom>
          <a:noFill/>
          <a:ln w="6350" cap="flat" cmpd="sng" algn="ctr">
            <a:noFill/>
            <a:prstDash val="solid"/>
            <a:miter lim="800000"/>
          </a:ln>
          <a:effectLst/>
        </p:spPr>
      </p:cxnSp>
      <p:cxnSp>
        <p:nvCxnSpPr>
          <p:cNvPr id="501" name="Straight Connector 500"/>
          <p:cNvCxnSpPr/>
          <p:nvPr/>
        </p:nvCxnSpPr>
        <p:spPr>
          <a:xfrm>
            <a:off x="5169302" y="1959639"/>
            <a:ext cx="32" cy="263319"/>
          </a:xfrm>
          <a:prstGeom prst="line">
            <a:avLst/>
          </a:prstGeom>
          <a:noFill/>
          <a:ln w="6350" cap="flat" cmpd="sng" algn="ctr">
            <a:noFill/>
            <a:prstDash val="solid"/>
            <a:miter lim="800000"/>
          </a:ln>
          <a:effectLst/>
        </p:spPr>
      </p:cxnSp>
      <p:sp>
        <p:nvSpPr>
          <p:cNvPr id="502" name="Hexagon 501"/>
          <p:cNvSpPr/>
          <p:nvPr/>
        </p:nvSpPr>
        <p:spPr>
          <a:xfrm>
            <a:off x="5485034" y="181394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3" name="Hexagon 502"/>
          <p:cNvSpPr/>
          <p:nvPr/>
        </p:nvSpPr>
        <p:spPr>
          <a:xfrm>
            <a:off x="5711431"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4" name="Hexagon 503"/>
          <p:cNvSpPr/>
          <p:nvPr/>
        </p:nvSpPr>
        <p:spPr>
          <a:xfrm>
            <a:off x="5485034"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05" name="Hexagon 504"/>
          <p:cNvSpPr/>
          <p:nvPr/>
        </p:nvSpPr>
        <p:spPr>
          <a:xfrm>
            <a:off x="5711431"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06" name="Straight Connector 505"/>
          <p:cNvCxnSpPr/>
          <p:nvPr/>
        </p:nvCxnSpPr>
        <p:spPr>
          <a:xfrm>
            <a:off x="5619790" y="2201445"/>
            <a:ext cx="226397" cy="132971"/>
          </a:xfrm>
          <a:prstGeom prst="line">
            <a:avLst/>
          </a:prstGeom>
          <a:noFill/>
          <a:ln w="6350" cap="flat" cmpd="sng" algn="ctr">
            <a:noFill/>
            <a:prstDash val="solid"/>
            <a:miter lim="800000"/>
          </a:ln>
          <a:effectLst/>
        </p:spPr>
      </p:cxnSp>
      <p:cxnSp>
        <p:nvCxnSpPr>
          <p:cNvPr id="507" name="Straight Connector 506"/>
          <p:cNvCxnSpPr/>
          <p:nvPr/>
        </p:nvCxnSpPr>
        <p:spPr>
          <a:xfrm>
            <a:off x="5619790" y="1935503"/>
            <a:ext cx="226397" cy="132971"/>
          </a:xfrm>
          <a:prstGeom prst="line">
            <a:avLst/>
          </a:prstGeom>
          <a:noFill/>
          <a:ln w="6350" cap="flat" cmpd="sng" algn="ctr">
            <a:noFill/>
            <a:prstDash val="solid"/>
            <a:miter lim="800000"/>
          </a:ln>
          <a:effectLst/>
        </p:spPr>
      </p:cxnSp>
      <p:cxnSp>
        <p:nvCxnSpPr>
          <p:cNvPr id="508" name="Straight Connector 507"/>
          <p:cNvCxnSpPr/>
          <p:nvPr/>
        </p:nvCxnSpPr>
        <p:spPr>
          <a:xfrm>
            <a:off x="5842504" y="2062768"/>
            <a:ext cx="226397" cy="132971"/>
          </a:xfrm>
          <a:prstGeom prst="line">
            <a:avLst/>
          </a:prstGeom>
          <a:noFill/>
          <a:ln w="6350" cap="flat" cmpd="sng" algn="ctr">
            <a:noFill/>
            <a:prstDash val="solid"/>
            <a:miter lim="800000"/>
          </a:ln>
          <a:effectLst/>
        </p:spPr>
      </p:cxnSp>
      <p:cxnSp>
        <p:nvCxnSpPr>
          <p:cNvPr id="509" name="Straight Connector 508"/>
          <p:cNvCxnSpPr/>
          <p:nvPr/>
        </p:nvCxnSpPr>
        <p:spPr>
          <a:xfrm flipH="1">
            <a:off x="5842504" y="2201445"/>
            <a:ext cx="226397" cy="132971"/>
          </a:xfrm>
          <a:prstGeom prst="line">
            <a:avLst/>
          </a:prstGeom>
          <a:noFill/>
          <a:ln w="6350" cap="flat" cmpd="sng" algn="ctr">
            <a:noFill/>
            <a:prstDash val="solid"/>
            <a:miter lim="800000"/>
          </a:ln>
          <a:effectLst/>
        </p:spPr>
      </p:cxnSp>
      <p:cxnSp>
        <p:nvCxnSpPr>
          <p:cNvPr id="510" name="Straight Connector 509"/>
          <p:cNvCxnSpPr/>
          <p:nvPr/>
        </p:nvCxnSpPr>
        <p:spPr>
          <a:xfrm>
            <a:off x="5842505" y="2074180"/>
            <a:ext cx="32" cy="263319"/>
          </a:xfrm>
          <a:prstGeom prst="line">
            <a:avLst/>
          </a:prstGeom>
          <a:noFill/>
          <a:ln w="6350" cap="flat" cmpd="sng" algn="ctr">
            <a:noFill/>
            <a:prstDash val="solid"/>
            <a:miter lim="800000"/>
          </a:ln>
          <a:effectLst/>
        </p:spPr>
      </p:cxnSp>
      <p:cxnSp>
        <p:nvCxnSpPr>
          <p:cNvPr id="511" name="Straight Connector 510"/>
          <p:cNvCxnSpPr/>
          <p:nvPr/>
        </p:nvCxnSpPr>
        <p:spPr>
          <a:xfrm flipV="1">
            <a:off x="5616140" y="2068474"/>
            <a:ext cx="226364" cy="127265"/>
          </a:xfrm>
          <a:prstGeom prst="line">
            <a:avLst/>
          </a:prstGeom>
          <a:noFill/>
          <a:ln w="6350" cap="flat" cmpd="sng" algn="ctr">
            <a:noFill/>
            <a:prstDash val="solid"/>
            <a:miter lim="800000"/>
          </a:ln>
          <a:effectLst/>
        </p:spPr>
      </p:cxnSp>
      <p:cxnSp>
        <p:nvCxnSpPr>
          <p:cNvPr id="512" name="Straight Connector 511"/>
          <p:cNvCxnSpPr/>
          <p:nvPr/>
        </p:nvCxnSpPr>
        <p:spPr>
          <a:xfrm flipV="1">
            <a:off x="5842504" y="1929796"/>
            <a:ext cx="226397" cy="144383"/>
          </a:xfrm>
          <a:prstGeom prst="line">
            <a:avLst/>
          </a:prstGeom>
          <a:noFill/>
          <a:ln w="6350" cap="flat" cmpd="sng" algn="ctr">
            <a:noFill/>
            <a:prstDash val="solid"/>
            <a:miter lim="800000"/>
          </a:ln>
          <a:effectLst/>
        </p:spPr>
      </p:cxnSp>
      <p:cxnSp>
        <p:nvCxnSpPr>
          <p:cNvPr id="513" name="Straight Connector 512"/>
          <p:cNvCxnSpPr/>
          <p:nvPr/>
        </p:nvCxnSpPr>
        <p:spPr>
          <a:xfrm>
            <a:off x="5619773" y="1959639"/>
            <a:ext cx="32" cy="263319"/>
          </a:xfrm>
          <a:prstGeom prst="line">
            <a:avLst/>
          </a:prstGeom>
          <a:noFill/>
          <a:ln w="6350" cap="flat" cmpd="sng" algn="ctr">
            <a:noFill/>
            <a:prstDash val="solid"/>
            <a:miter lim="800000"/>
          </a:ln>
          <a:effectLst/>
        </p:spPr>
      </p:cxnSp>
      <p:sp>
        <p:nvSpPr>
          <p:cNvPr id="514" name="Hexagon 513"/>
          <p:cNvSpPr/>
          <p:nvPr/>
        </p:nvSpPr>
        <p:spPr>
          <a:xfrm>
            <a:off x="5935031"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5" name="Hexagon 514"/>
          <p:cNvSpPr/>
          <p:nvPr/>
        </p:nvSpPr>
        <p:spPr>
          <a:xfrm>
            <a:off x="6161428"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6" name="Hexagon 515"/>
          <p:cNvSpPr/>
          <p:nvPr/>
        </p:nvSpPr>
        <p:spPr>
          <a:xfrm>
            <a:off x="5935031"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17" name="Hexagon 516"/>
          <p:cNvSpPr/>
          <p:nvPr/>
        </p:nvSpPr>
        <p:spPr>
          <a:xfrm>
            <a:off x="6161428"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18" name="Straight Connector 517"/>
          <p:cNvCxnSpPr/>
          <p:nvPr/>
        </p:nvCxnSpPr>
        <p:spPr>
          <a:xfrm>
            <a:off x="6069786" y="2201445"/>
            <a:ext cx="226397" cy="132971"/>
          </a:xfrm>
          <a:prstGeom prst="line">
            <a:avLst/>
          </a:prstGeom>
          <a:noFill/>
          <a:ln w="6350" cap="flat" cmpd="sng" algn="ctr">
            <a:noFill/>
            <a:prstDash val="solid"/>
            <a:miter lim="800000"/>
          </a:ln>
          <a:effectLst/>
        </p:spPr>
      </p:cxnSp>
      <p:cxnSp>
        <p:nvCxnSpPr>
          <p:cNvPr id="519" name="Straight Connector 518"/>
          <p:cNvCxnSpPr/>
          <p:nvPr/>
        </p:nvCxnSpPr>
        <p:spPr>
          <a:xfrm>
            <a:off x="6069786" y="1939963"/>
            <a:ext cx="226397" cy="132971"/>
          </a:xfrm>
          <a:prstGeom prst="line">
            <a:avLst/>
          </a:prstGeom>
          <a:noFill/>
          <a:ln w="6350" cap="flat" cmpd="sng" algn="ctr">
            <a:noFill/>
            <a:prstDash val="solid"/>
            <a:miter lim="800000"/>
          </a:ln>
          <a:effectLst/>
        </p:spPr>
      </p:cxnSp>
      <p:cxnSp>
        <p:nvCxnSpPr>
          <p:cNvPr id="520" name="Straight Connector 519"/>
          <p:cNvCxnSpPr/>
          <p:nvPr/>
        </p:nvCxnSpPr>
        <p:spPr>
          <a:xfrm>
            <a:off x="6292500" y="2062768"/>
            <a:ext cx="226397" cy="132971"/>
          </a:xfrm>
          <a:prstGeom prst="line">
            <a:avLst/>
          </a:prstGeom>
          <a:noFill/>
          <a:ln w="6350" cap="flat" cmpd="sng" algn="ctr">
            <a:noFill/>
            <a:prstDash val="solid"/>
            <a:miter lim="800000"/>
          </a:ln>
          <a:effectLst/>
        </p:spPr>
      </p:cxnSp>
      <p:cxnSp>
        <p:nvCxnSpPr>
          <p:cNvPr id="521" name="Straight Connector 520"/>
          <p:cNvCxnSpPr/>
          <p:nvPr/>
        </p:nvCxnSpPr>
        <p:spPr>
          <a:xfrm flipH="1">
            <a:off x="6292500" y="2201445"/>
            <a:ext cx="226397" cy="132971"/>
          </a:xfrm>
          <a:prstGeom prst="line">
            <a:avLst/>
          </a:prstGeom>
          <a:noFill/>
          <a:ln w="6350" cap="flat" cmpd="sng" algn="ctr">
            <a:noFill/>
            <a:prstDash val="solid"/>
            <a:miter lim="800000"/>
          </a:ln>
          <a:effectLst/>
        </p:spPr>
      </p:cxnSp>
      <p:cxnSp>
        <p:nvCxnSpPr>
          <p:cNvPr id="522" name="Straight Connector 521"/>
          <p:cNvCxnSpPr/>
          <p:nvPr/>
        </p:nvCxnSpPr>
        <p:spPr>
          <a:xfrm>
            <a:off x="6292501" y="2074180"/>
            <a:ext cx="32" cy="263319"/>
          </a:xfrm>
          <a:prstGeom prst="line">
            <a:avLst/>
          </a:prstGeom>
          <a:noFill/>
          <a:ln w="6350" cap="flat" cmpd="sng" algn="ctr">
            <a:noFill/>
            <a:prstDash val="solid"/>
            <a:miter lim="800000"/>
          </a:ln>
          <a:effectLst/>
        </p:spPr>
      </p:cxnSp>
      <p:cxnSp>
        <p:nvCxnSpPr>
          <p:cNvPr id="523" name="Straight Connector 522"/>
          <p:cNvCxnSpPr/>
          <p:nvPr/>
        </p:nvCxnSpPr>
        <p:spPr>
          <a:xfrm flipV="1">
            <a:off x="6066136" y="2068474"/>
            <a:ext cx="226364" cy="127265"/>
          </a:xfrm>
          <a:prstGeom prst="line">
            <a:avLst/>
          </a:prstGeom>
          <a:noFill/>
          <a:ln w="6350" cap="flat" cmpd="sng" algn="ctr">
            <a:noFill/>
            <a:prstDash val="solid"/>
            <a:miter lim="800000"/>
          </a:ln>
          <a:effectLst/>
        </p:spPr>
      </p:cxnSp>
      <p:cxnSp>
        <p:nvCxnSpPr>
          <p:cNvPr id="524" name="Straight Connector 523"/>
          <p:cNvCxnSpPr/>
          <p:nvPr/>
        </p:nvCxnSpPr>
        <p:spPr>
          <a:xfrm flipV="1">
            <a:off x="6292500" y="1929796"/>
            <a:ext cx="226397" cy="144383"/>
          </a:xfrm>
          <a:prstGeom prst="line">
            <a:avLst/>
          </a:prstGeom>
          <a:noFill/>
          <a:ln w="6350" cap="flat" cmpd="sng" algn="ctr">
            <a:noFill/>
            <a:prstDash val="solid"/>
            <a:miter lim="800000"/>
          </a:ln>
          <a:effectLst/>
        </p:spPr>
      </p:cxnSp>
      <p:cxnSp>
        <p:nvCxnSpPr>
          <p:cNvPr id="525" name="Straight Connector 524"/>
          <p:cNvCxnSpPr/>
          <p:nvPr/>
        </p:nvCxnSpPr>
        <p:spPr>
          <a:xfrm>
            <a:off x="6069770" y="1959639"/>
            <a:ext cx="32" cy="263319"/>
          </a:xfrm>
          <a:prstGeom prst="line">
            <a:avLst/>
          </a:prstGeom>
          <a:noFill/>
          <a:ln w="6350" cap="flat" cmpd="sng" algn="ctr">
            <a:noFill/>
            <a:prstDash val="solid"/>
            <a:miter lim="800000"/>
          </a:ln>
          <a:effectLst/>
        </p:spPr>
      </p:cxnSp>
      <p:sp>
        <p:nvSpPr>
          <p:cNvPr id="526" name="Hexagon 525"/>
          <p:cNvSpPr/>
          <p:nvPr/>
        </p:nvSpPr>
        <p:spPr>
          <a:xfrm>
            <a:off x="6389102"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7" name="Hexagon 526"/>
          <p:cNvSpPr/>
          <p:nvPr/>
        </p:nvSpPr>
        <p:spPr>
          <a:xfrm>
            <a:off x="6615499"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8" name="Hexagon 527"/>
          <p:cNvSpPr/>
          <p:nvPr/>
        </p:nvSpPr>
        <p:spPr>
          <a:xfrm>
            <a:off x="6389102"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29" name="Hexagon 528"/>
          <p:cNvSpPr/>
          <p:nvPr/>
        </p:nvSpPr>
        <p:spPr>
          <a:xfrm>
            <a:off x="6615499"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30" name="Straight Connector 529"/>
          <p:cNvCxnSpPr/>
          <p:nvPr/>
        </p:nvCxnSpPr>
        <p:spPr>
          <a:xfrm>
            <a:off x="6523857" y="2201445"/>
            <a:ext cx="226397" cy="132971"/>
          </a:xfrm>
          <a:prstGeom prst="line">
            <a:avLst/>
          </a:prstGeom>
          <a:noFill/>
          <a:ln w="6350" cap="flat" cmpd="sng" algn="ctr">
            <a:noFill/>
            <a:prstDash val="solid"/>
            <a:miter lim="800000"/>
          </a:ln>
          <a:effectLst/>
        </p:spPr>
      </p:cxnSp>
      <p:cxnSp>
        <p:nvCxnSpPr>
          <p:cNvPr id="531" name="Straight Connector 530"/>
          <p:cNvCxnSpPr/>
          <p:nvPr/>
        </p:nvCxnSpPr>
        <p:spPr>
          <a:xfrm>
            <a:off x="6523857" y="1935503"/>
            <a:ext cx="226397" cy="132971"/>
          </a:xfrm>
          <a:prstGeom prst="line">
            <a:avLst/>
          </a:prstGeom>
          <a:noFill/>
          <a:ln w="6350" cap="flat" cmpd="sng" algn="ctr">
            <a:noFill/>
            <a:prstDash val="solid"/>
            <a:miter lim="800000"/>
          </a:ln>
          <a:effectLst/>
        </p:spPr>
      </p:cxnSp>
      <p:cxnSp>
        <p:nvCxnSpPr>
          <p:cNvPr id="532" name="Straight Connector 531"/>
          <p:cNvCxnSpPr/>
          <p:nvPr/>
        </p:nvCxnSpPr>
        <p:spPr>
          <a:xfrm>
            <a:off x="6746571" y="2062768"/>
            <a:ext cx="226397" cy="132971"/>
          </a:xfrm>
          <a:prstGeom prst="line">
            <a:avLst/>
          </a:prstGeom>
          <a:noFill/>
          <a:ln w="6350" cap="flat" cmpd="sng" algn="ctr">
            <a:noFill/>
            <a:prstDash val="solid"/>
            <a:miter lim="800000"/>
          </a:ln>
          <a:effectLst/>
        </p:spPr>
      </p:cxnSp>
      <p:cxnSp>
        <p:nvCxnSpPr>
          <p:cNvPr id="533" name="Straight Connector 532"/>
          <p:cNvCxnSpPr/>
          <p:nvPr/>
        </p:nvCxnSpPr>
        <p:spPr>
          <a:xfrm flipH="1">
            <a:off x="6746571" y="2201445"/>
            <a:ext cx="226397" cy="132971"/>
          </a:xfrm>
          <a:prstGeom prst="line">
            <a:avLst/>
          </a:prstGeom>
          <a:noFill/>
          <a:ln w="6350" cap="flat" cmpd="sng" algn="ctr">
            <a:noFill/>
            <a:prstDash val="solid"/>
            <a:miter lim="800000"/>
          </a:ln>
          <a:effectLst/>
        </p:spPr>
      </p:cxnSp>
      <p:cxnSp>
        <p:nvCxnSpPr>
          <p:cNvPr id="534" name="Straight Connector 533"/>
          <p:cNvCxnSpPr/>
          <p:nvPr/>
        </p:nvCxnSpPr>
        <p:spPr>
          <a:xfrm>
            <a:off x="6746572" y="2074180"/>
            <a:ext cx="32" cy="263319"/>
          </a:xfrm>
          <a:prstGeom prst="line">
            <a:avLst/>
          </a:prstGeom>
          <a:noFill/>
          <a:ln w="6350" cap="flat" cmpd="sng" algn="ctr">
            <a:noFill/>
            <a:prstDash val="solid"/>
            <a:miter lim="800000"/>
          </a:ln>
          <a:effectLst/>
        </p:spPr>
      </p:cxnSp>
      <p:cxnSp>
        <p:nvCxnSpPr>
          <p:cNvPr id="535" name="Straight Connector 534"/>
          <p:cNvCxnSpPr/>
          <p:nvPr/>
        </p:nvCxnSpPr>
        <p:spPr>
          <a:xfrm flipV="1">
            <a:off x="6520207" y="2068474"/>
            <a:ext cx="226364" cy="127265"/>
          </a:xfrm>
          <a:prstGeom prst="line">
            <a:avLst/>
          </a:prstGeom>
          <a:noFill/>
          <a:ln w="6350" cap="flat" cmpd="sng" algn="ctr">
            <a:noFill/>
            <a:prstDash val="solid"/>
            <a:miter lim="800000"/>
          </a:ln>
          <a:effectLst/>
        </p:spPr>
      </p:cxnSp>
      <p:cxnSp>
        <p:nvCxnSpPr>
          <p:cNvPr id="536" name="Straight Connector 535"/>
          <p:cNvCxnSpPr/>
          <p:nvPr/>
        </p:nvCxnSpPr>
        <p:spPr>
          <a:xfrm flipV="1">
            <a:off x="6746571" y="1929796"/>
            <a:ext cx="226397" cy="144383"/>
          </a:xfrm>
          <a:prstGeom prst="line">
            <a:avLst/>
          </a:prstGeom>
          <a:noFill/>
          <a:ln w="6350" cap="flat" cmpd="sng" algn="ctr">
            <a:noFill/>
            <a:prstDash val="solid"/>
            <a:miter lim="800000"/>
          </a:ln>
          <a:effectLst/>
        </p:spPr>
      </p:cxnSp>
      <p:cxnSp>
        <p:nvCxnSpPr>
          <p:cNvPr id="537" name="Straight Connector 536"/>
          <p:cNvCxnSpPr/>
          <p:nvPr/>
        </p:nvCxnSpPr>
        <p:spPr>
          <a:xfrm>
            <a:off x="6531989" y="1959639"/>
            <a:ext cx="32" cy="263319"/>
          </a:xfrm>
          <a:prstGeom prst="line">
            <a:avLst/>
          </a:prstGeom>
          <a:noFill/>
          <a:ln w="6350" cap="flat" cmpd="sng" algn="ctr">
            <a:noFill/>
            <a:prstDash val="solid"/>
            <a:miter lim="800000"/>
          </a:ln>
          <a:effectLst/>
        </p:spPr>
      </p:cxnSp>
      <p:sp>
        <p:nvSpPr>
          <p:cNvPr id="538" name="Hexagon 537"/>
          <p:cNvSpPr/>
          <p:nvPr/>
        </p:nvSpPr>
        <p:spPr>
          <a:xfrm>
            <a:off x="6841535"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39" name="Hexagon 538"/>
          <p:cNvSpPr/>
          <p:nvPr/>
        </p:nvSpPr>
        <p:spPr>
          <a:xfrm>
            <a:off x="7067933"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0" name="Hexagon 539"/>
          <p:cNvSpPr/>
          <p:nvPr/>
        </p:nvSpPr>
        <p:spPr>
          <a:xfrm>
            <a:off x="6841535"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41" name="Hexagon 540"/>
          <p:cNvSpPr/>
          <p:nvPr/>
        </p:nvSpPr>
        <p:spPr>
          <a:xfrm>
            <a:off x="7067933"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42" name="Straight Connector 541"/>
          <p:cNvCxnSpPr/>
          <p:nvPr/>
        </p:nvCxnSpPr>
        <p:spPr>
          <a:xfrm>
            <a:off x="6976291" y="2201445"/>
            <a:ext cx="226397" cy="132971"/>
          </a:xfrm>
          <a:prstGeom prst="line">
            <a:avLst/>
          </a:prstGeom>
          <a:noFill/>
          <a:ln w="6350" cap="flat" cmpd="sng" algn="ctr">
            <a:noFill/>
            <a:prstDash val="solid"/>
            <a:miter lim="800000"/>
          </a:ln>
          <a:effectLst/>
        </p:spPr>
      </p:cxnSp>
      <p:cxnSp>
        <p:nvCxnSpPr>
          <p:cNvPr id="543" name="Straight Connector 542"/>
          <p:cNvCxnSpPr/>
          <p:nvPr/>
        </p:nvCxnSpPr>
        <p:spPr>
          <a:xfrm>
            <a:off x="6976291" y="1935503"/>
            <a:ext cx="226397" cy="132971"/>
          </a:xfrm>
          <a:prstGeom prst="line">
            <a:avLst/>
          </a:prstGeom>
          <a:noFill/>
          <a:ln w="6350" cap="flat" cmpd="sng" algn="ctr">
            <a:noFill/>
            <a:prstDash val="solid"/>
            <a:miter lim="800000"/>
          </a:ln>
          <a:effectLst/>
        </p:spPr>
      </p:cxnSp>
      <p:cxnSp>
        <p:nvCxnSpPr>
          <p:cNvPr id="544" name="Straight Connector 543"/>
          <p:cNvCxnSpPr/>
          <p:nvPr/>
        </p:nvCxnSpPr>
        <p:spPr>
          <a:xfrm>
            <a:off x="7202605" y="2062768"/>
            <a:ext cx="226397" cy="132971"/>
          </a:xfrm>
          <a:prstGeom prst="line">
            <a:avLst/>
          </a:prstGeom>
          <a:noFill/>
          <a:ln w="6350" cap="flat" cmpd="sng" algn="ctr">
            <a:noFill/>
            <a:prstDash val="solid"/>
            <a:miter lim="800000"/>
          </a:ln>
          <a:effectLst/>
        </p:spPr>
      </p:cxnSp>
      <p:cxnSp>
        <p:nvCxnSpPr>
          <p:cNvPr id="545" name="Straight Connector 544"/>
          <p:cNvCxnSpPr/>
          <p:nvPr/>
        </p:nvCxnSpPr>
        <p:spPr>
          <a:xfrm flipH="1">
            <a:off x="7202605" y="2201445"/>
            <a:ext cx="226397" cy="132971"/>
          </a:xfrm>
          <a:prstGeom prst="line">
            <a:avLst/>
          </a:prstGeom>
          <a:noFill/>
          <a:ln w="6350" cap="flat" cmpd="sng" algn="ctr">
            <a:noFill/>
            <a:prstDash val="solid"/>
            <a:miter lim="800000"/>
          </a:ln>
          <a:effectLst/>
        </p:spPr>
      </p:cxnSp>
      <p:cxnSp>
        <p:nvCxnSpPr>
          <p:cNvPr id="546" name="Straight Connector 545"/>
          <p:cNvCxnSpPr/>
          <p:nvPr/>
        </p:nvCxnSpPr>
        <p:spPr>
          <a:xfrm>
            <a:off x="7199006" y="2074180"/>
            <a:ext cx="32" cy="263319"/>
          </a:xfrm>
          <a:prstGeom prst="line">
            <a:avLst/>
          </a:prstGeom>
          <a:noFill/>
          <a:ln w="6350" cap="flat" cmpd="sng" algn="ctr">
            <a:noFill/>
            <a:prstDash val="solid"/>
            <a:miter lim="800000"/>
          </a:ln>
          <a:effectLst/>
        </p:spPr>
      </p:cxnSp>
      <p:cxnSp>
        <p:nvCxnSpPr>
          <p:cNvPr id="547" name="Straight Connector 546"/>
          <p:cNvCxnSpPr/>
          <p:nvPr/>
        </p:nvCxnSpPr>
        <p:spPr>
          <a:xfrm flipV="1">
            <a:off x="6972641" y="2068474"/>
            <a:ext cx="226364" cy="127265"/>
          </a:xfrm>
          <a:prstGeom prst="line">
            <a:avLst/>
          </a:prstGeom>
          <a:noFill/>
          <a:ln w="6350" cap="flat" cmpd="sng" algn="ctr">
            <a:noFill/>
            <a:prstDash val="solid"/>
            <a:miter lim="800000"/>
          </a:ln>
          <a:effectLst/>
        </p:spPr>
      </p:cxnSp>
      <p:cxnSp>
        <p:nvCxnSpPr>
          <p:cNvPr id="548" name="Straight Connector 547"/>
          <p:cNvCxnSpPr/>
          <p:nvPr/>
        </p:nvCxnSpPr>
        <p:spPr>
          <a:xfrm flipV="1">
            <a:off x="7202605" y="1929796"/>
            <a:ext cx="226397" cy="144383"/>
          </a:xfrm>
          <a:prstGeom prst="line">
            <a:avLst/>
          </a:prstGeom>
          <a:noFill/>
          <a:ln w="6350" cap="flat" cmpd="sng" algn="ctr">
            <a:noFill/>
            <a:prstDash val="solid"/>
            <a:miter lim="800000"/>
          </a:ln>
          <a:effectLst/>
        </p:spPr>
      </p:cxnSp>
      <p:cxnSp>
        <p:nvCxnSpPr>
          <p:cNvPr id="549" name="Straight Connector 548"/>
          <p:cNvCxnSpPr/>
          <p:nvPr/>
        </p:nvCxnSpPr>
        <p:spPr>
          <a:xfrm>
            <a:off x="6976274" y="1959639"/>
            <a:ext cx="32" cy="263319"/>
          </a:xfrm>
          <a:prstGeom prst="line">
            <a:avLst/>
          </a:prstGeom>
          <a:noFill/>
          <a:ln w="6350" cap="flat" cmpd="sng" algn="ctr">
            <a:noFill/>
            <a:prstDash val="solid"/>
            <a:miter lim="800000"/>
          </a:ln>
          <a:effectLst/>
        </p:spPr>
      </p:cxnSp>
      <p:sp>
        <p:nvSpPr>
          <p:cNvPr id="550" name="Hexagon 549"/>
          <p:cNvSpPr/>
          <p:nvPr/>
        </p:nvSpPr>
        <p:spPr>
          <a:xfrm>
            <a:off x="7295132" y="1818406"/>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1" name="Hexagon 550"/>
          <p:cNvSpPr/>
          <p:nvPr/>
        </p:nvSpPr>
        <p:spPr>
          <a:xfrm>
            <a:off x="7521529" y="1946917"/>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2" name="Hexagon 551"/>
          <p:cNvSpPr/>
          <p:nvPr/>
        </p:nvSpPr>
        <p:spPr>
          <a:xfrm>
            <a:off x="7295132" y="2079888"/>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53" name="Hexagon 552"/>
          <p:cNvSpPr/>
          <p:nvPr/>
        </p:nvSpPr>
        <p:spPr>
          <a:xfrm>
            <a:off x="7521529" y="2208399"/>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54" name="Straight Connector 553"/>
          <p:cNvCxnSpPr/>
          <p:nvPr/>
        </p:nvCxnSpPr>
        <p:spPr>
          <a:xfrm>
            <a:off x="7429887" y="2201445"/>
            <a:ext cx="226397" cy="132971"/>
          </a:xfrm>
          <a:prstGeom prst="line">
            <a:avLst/>
          </a:prstGeom>
          <a:noFill/>
          <a:ln w="6350" cap="flat" cmpd="sng" algn="ctr">
            <a:noFill/>
            <a:prstDash val="solid"/>
            <a:miter lim="800000"/>
          </a:ln>
          <a:effectLst/>
        </p:spPr>
      </p:cxnSp>
      <p:cxnSp>
        <p:nvCxnSpPr>
          <p:cNvPr id="555" name="Straight Connector 554"/>
          <p:cNvCxnSpPr/>
          <p:nvPr/>
        </p:nvCxnSpPr>
        <p:spPr>
          <a:xfrm>
            <a:off x="7429887" y="1935503"/>
            <a:ext cx="226397" cy="132971"/>
          </a:xfrm>
          <a:prstGeom prst="line">
            <a:avLst/>
          </a:prstGeom>
          <a:noFill/>
          <a:ln w="6350" cap="flat" cmpd="sng" algn="ctr">
            <a:noFill/>
            <a:prstDash val="solid"/>
            <a:miter lim="800000"/>
          </a:ln>
          <a:effectLst/>
        </p:spPr>
      </p:cxnSp>
      <p:cxnSp>
        <p:nvCxnSpPr>
          <p:cNvPr id="556" name="Straight Connector 555"/>
          <p:cNvCxnSpPr/>
          <p:nvPr/>
        </p:nvCxnSpPr>
        <p:spPr>
          <a:xfrm>
            <a:off x="7649002" y="2062768"/>
            <a:ext cx="226397" cy="132971"/>
          </a:xfrm>
          <a:prstGeom prst="line">
            <a:avLst/>
          </a:prstGeom>
          <a:noFill/>
          <a:ln w="6350" cap="flat" cmpd="sng" algn="ctr">
            <a:noFill/>
            <a:prstDash val="solid"/>
            <a:miter lim="800000"/>
          </a:ln>
          <a:effectLst/>
        </p:spPr>
      </p:cxnSp>
      <p:cxnSp>
        <p:nvCxnSpPr>
          <p:cNvPr id="557" name="Straight Connector 556"/>
          <p:cNvCxnSpPr/>
          <p:nvPr/>
        </p:nvCxnSpPr>
        <p:spPr>
          <a:xfrm flipH="1">
            <a:off x="7649002" y="2201445"/>
            <a:ext cx="226397" cy="132971"/>
          </a:xfrm>
          <a:prstGeom prst="line">
            <a:avLst/>
          </a:prstGeom>
          <a:noFill/>
          <a:ln w="6350" cap="flat" cmpd="sng" algn="ctr">
            <a:noFill/>
            <a:prstDash val="solid"/>
            <a:miter lim="800000"/>
          </a:ln>
          <a:effectLst/>
        </p:spPr>
      </p:cxnSp>
      <p:cxnSp>
        <p:nvCxnSpPr>
          <p:cNvPr id="558" name="Straight Connector 557"/>
          <p:cNvCxnSpPr/>
          <p:nvPr/>
        </p:nvCxnSpPr>
        <p:spPr>
          <a:xfrm>
            <a:off x="7649003" y="2074180"/>
            <a:ext cx="32" cy="263319"/>
          </a:xfrm>
          <a:prstGeom prst="line">
            <a:avLst/>
          </a:prstGeom>
          <a:noFill/>
          <a:ln w="6350" cap="flat" cmpd="sng" algn="ctr">
            <a:noFill/>
            <a:prstDash val="solid"/>
            <a:miter lim="800000"/>
          </a:ln>
          <a:effectLst/>
        </p:spPr>
      </p:cxnSp>
      <p:cxnSp>
        <p:nvCxnSpPr>
          <p:cNvPr id="559" name="Straight Connector 558"/>
          <p:cNvCxnSpPr/>
          <p:nvPr/>
        </p:nvCxnSpPr>
        <p:spPr>
          <a:xfrm flipV="1">
            <a:off x="7426237" y="2068474"/>
            <a:ext cx="226364" cy="127265"/>
          </a:xfrm>
          <a:prstGeom prst="line">
            <a:avLst/>
          </a:prstGeom>
          <a:noFill/>
          <a:ln w="6350" cap="flat" cmpd="sng" algn="ctr">
            <a:noFill/>
            <a:prstDash val="solid"/>
            <a:miter lim="800000"/>
          </a:ln>
          <a:effectLst/>
        </p:spPr>
      </p:cxnSp>
      <p:cxnSp>
        <p:nvCxnSpPr>
          <p:cNvPr id="560" name="Straight Connector 559"/>
          <p:cNvCxnSpPr/>
          <p:nvPr/>
        </p:nvCxnSpPr>
        <p:spPr>
          <a:xfrm flipV="1">
            <a:off x="7649002" y="1929796"/>
            <a:ext cx="226397" cy="144383"/>
          </a:xfrm>
          <a:prstGeom prst="line">
            <a:avLst/>
          </a:prstGeom>
          <a:noFill/>
          <a:ln w="6350" cap="flat" cmpd="sng" algn="ctr">
            <a:noFill/>
            <a:prstDash val="solid"/>
            <a:miter lim="800000"/>
          </a:ln>
          <a:effectLst/>
        </p:spPr>
      </p:cxnSp>
      <p:cxnSp>
        <p:nvCxnSpPr>
          <p:cNvPr id="561" name="Straight Connector 560"/>
          <p:cNvCxnSpPr/>
          <p:nvPr/>
        </p:nvCxnSpPr>
        <p:spPr>
          <a:xfrm>
            <a:off x="7429871" y="1959639"/>
            <a:ext cx="32" cy="263319"/>
          </a:xfrm>
          <a:prstGeom prst="line">
            <a:avLst/>
          </a:prstGeom>
          <a:noFill/>
          <a:ln w="6350" cap="flat" cmpd="sng" algn="ctr">
            <a:noFill/>
            <a:prstDash val="solid"/>
            <a:miter lim="800000"/>
          </a:ln>
          <a:effectLst/>
        </p:spPr>
      </p:cxnSp>
      <p:sp>
        <p:nvSpPr>
          <p:cNvPr id="562" name="Hexagon 561"/>
          <p:cNvSpPr/>
          <p:nvPr/>
        </p:nvSpPr>
        <p:spPr>
          <a:xfrm>
            <a:off x="7746703"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3" name="Hexagon 562"/>
          <p:cNvSpPr/>
          <p:nvPr/>
        </p:nvSpPr>
        <p:spPr>
          <a:xfrm>
            <a:off x="7973100"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4" name="Hexagon 563"/>
          <p:cNvSpPr/>
          <p:nvPr/>
        </p:nvSpPr>
        <p:spPr>
          <a:xfrm>
            <a:off x="7746703"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65" name="Hexagon 564"/>
          <p:cNvSpPr/>
          <p:nvPr/>
        </p:nvSpPr>
        <p:spPr>
          <a:xfrm>
            <a:off x="7973100"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66" name="Straight Connector 565"/>
          <p:cNvCxnSpPr/>
          <p:nvPr/>
        </p:nvCxnSpPr>
        <p:spPr>
          <a:xfrm>
            <a:off x="7881458" y="2204920"/>
            <a:ext cx="226397" cy="132971"/>
          </a:xfrm>
          <a:prstGeom prst="line">
            <a:avLst/>
          </a:prstGeom>
          <a:noFill/>
          <a:ln w="6350" cap="flat" cmpd="sng" algn="ctr">
            <a:noFill/>
            <a:prstDash val="solid"/>
            <a:miter lim="800000"/>
          </a:ln>
          <a:effectLst/>
        </p:spPr>
      </p:cxnSp>
      <p:cxnSp>
        <p:nvCxnSpPr>
          <p:cNvPr id="567" name="Straight Connector 566"/>
          <p:cNvCxnSpPr/>
          <p:nvPr/>
        </p:nvCxnSpPr>
        <p:spPr>
          <a:xfrm>
            <a:off x="7881458" y="1938977"/>
            <a:ext cx="226397" cy="132971"/>
          </a:xfrm>
          <a:prstGeom prst="line">
            <a:avLst/>
          </a:prstGeom>
          <a:noFill/>
          <a:ln w="6350" cap="flat" cmpd="sng" algn="ctr">
            <a:noFill/>
            <a:prstDash val="solid"/>
            <a:miter lim="800000"/>
          </a:ln>
          <a:effectLst/>
        </p:spPr>
      </p:cxnSp>
      <p:cxnSp>
        <p:nvCxnSpPr>
          <p:cNvPr id="568" name="Straight Connector 567"/>
          <p:cNvCxnSpPr/>
          <p:nvPr/>
        </p:nvCxnSpPr>
        <p:spPr>
          <a:xfrm>
            <a:off x="8104173" y="2066242"/>
            <a:ext cx="226397" cy="132971"/>
          </a:xfrm>
          <a:prstGeom prst="line">
            <a:avLst/>
          </a:prstGeom>
          <a:noFill/>
          <a:ln w="6350" cap="flat" cmpd="sng" algn="ctr">
            <a:noFill/>
            <a:prstDash val="solid"/>
            <a:miter lim="800000"/>
          </a:ln>
          <a:effectLst/>
        </p:spPr>
      </p:cxnSp>
      <p:cxnSp>
        <p:nvCxnSpPr>
          <p:cNvPr id="569" name="Straight Connector 568"/>
          <p:cNvCxnSpPr/>
          <p:nvPr/>
        </p:nvCxnSpPr>
        <p:spPr>
          <a:xfrm flipH="1">
            <a:off x="8104173" y="2204920"/>
            <a:ext cx="226397" cy="132971"/>
          </a:xfrm>
          <a:prstGeom prst="line">
            <a:avLst/>
          </a:prstGeom>
          <a:noFill/>
          <a:ln w="6350" cap="flat" cmpd="sng" algn="ctr">
            <a:noFill/>
            <a:prstDash val="solid"/>
            <a:miter lim="800000"/>
          </a:ln>
          <a:effectLst/>
        </p:spPr>
      </p:cxnSp>
      <p:cxnSp>
        <p:nvCxnSpPr>
          <p:cNvPr id="570" name="Straight Connector 569"/>
          <p:cNvCxnSpPr/>
          <p:nvPr/>
        </p:nvCxnSpPr>
        <p:spPr>
          <a:xfrm>
            <a:off x="8104174" y="2077655"/>
            <a:ext cx="32" cy="263319"/>
          </a:xfrm>
          <a:prstGeom prst="line">
            <a:avLst/>
          </a:prstGeom>
          <a:noFill/>
          <a:ln w="6350" cap="flat" cmpd="sng" algn="ctr">
            <a:noFill/>
            <a:prstDash val="solid"/>
            <a:miter lim="800000"/>
          </a:ln>
          <a:effectLst/>
        </p:spPr>
      </p:cxnSp>
      <p:cxnSp>
        <p:nvCxnSpPr>
          <p:cNvPr id="571" name="Straight Connector 570"/>
          <p:cNvCxnSpPr/>
          <p:nvPr/>
        </p:nvCxnSpPr>
        <p:spPr>
          <a:xfrm flipV="1">
            <a:off x="7877808" y="2071948"/>
            <a:ext cx="226364" cy="127265"/>
          </a:xfrm>
          <a:prstGeom prst="line">
            <a:avLst/>
          </a:prstGeom>
          <a:noFill/>
          <a:ln w="6350" cap="flat" cmpd="sng" algn="ctr">
            <a:noFill/>
            <a:prstDash val="solid"/>
            <a:miter lim="800000"/>
          </a:ln>
          <a:effectLst/>
        </p:spPr>
      </p:cxnSp>
      <p:cxnSp>
        <p:nvCxnSpPr>
          <p:cNvPr id="572" name="Straight Connector 571"/>
          <p:cNvCxnSpPr/>
          <p:nvPr/>
        </p:nvCxnSpPr>
        <p:spPr>
          <a:xfrm flipV="1">
            <a:off x="8104173" y="1933270"/>
            <a:ext cx="226397" cy="144383"/>
          </a:xfrm>
          <a:prstGeom prst="line">
            <a:avLst/>
          </a:prstGeom>
          <a:noFill/>
          <a:ln w="6350" cap="flat" cmpd="sng" algn="ctr">
            <a:noFill/>
            <a:prstDash val="solid"/>
            <a:miter lim="800000"/>
          </a:ln>
          <a:effectLst/>
        </p:spPr>
      </p:cxnSp>
      <p:cxnSp>
        <p:nvCxnSpPr>
          <p:cNvPr id="573" name="Straight Connector 572"/>
          <p:cNvCxnSpPr/>
          <p:nvPr/>
        </p:nvCxnSpPr>
        <p:spPr>
          <a:xfrm>
            <a:off x="7881442" y="1967573"/>
            <a:ext cx="32" cy="263319"/>
          </a:xfrm>
          <a:prstGeom prst="line">
            <a:avLst/>
          </a:prstGeom>
          <a:noFill/>
          <a:ln w="6350" cap="flat" cmpd="sng" algn="ctr">
            <a:noFill/>
            <a:prstDash val="solid"/>
            <a:miter lim="800000"/>
          </a:ln>
          <a:effectLst/>
        </p:spPr>
      </p:cxnSp>
      <p:sp>
        <p:nvSpPr>
          <p:cNvPr id="574" name="Hexagon 573"/>
          <p:cNvSpPr/>
          <p:nvPr/>
        </p:nvSpPr>
        <p:spPr>
          <a:xfrm>
            <a:off x="8196699"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5" name="Hexagon 574"/>
          <p:cNvSpPr/>
          <p:nvPr/>
        </p:nvSpPr>
        <p:spPr>
          <a:xfrm>
            <a:off x="8419497"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6" name="Hexagon 575"/>
          <p:cNvSpPr/>
          <p:nvPr/>
        </p:nvSpPr>
        <p:spPr>
          <a:xfrm>
            <a:off x="8196699"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77" name="Hexagon 576"/>
          <p:cNvSpPr/>
          <p:nvPr/>
        </p:nvSpPr>
        <p:spPr>
          <a:xfrm>
            <a:off x="8419497"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78" name="Straight Connector 577"/>
          <p:cNvCxnSpPr/>
          <p:nvPr/>
        </p:nvCxnSpPr>
        <p:spPr>
          <a:xfrm>
            <a:off x="8331455" y="2204920"/>
            <a:ext cx="226397" cy="132971"/>
          </a:xfrm>
          <a:prstGeom prst="line">
            <a:avLst/>
          </a:prstGeom>
          <a:noFill/>
          <a:ln w="6350" cap="flat" cmpd="sng" algn="ctr">
            <a:noFill/>
            <a:prstDash val="solid"/>
            <a:miter lim="800000"/>
          </a:ln>
          <a:effectLst/>
        </p:spPr>
      </p:cxnSp>
      <p:cxnSp>
        <p:nvCxnSpPr>
          <p:cNvPr id="579" name="Straight Connector 578"/>
          <p:cNvCxnSpPr/>
          <p:nvPr/>
        </p:nvCxnSpPr>
        <p:spPr>
          <a:xfrm>
            <a:off x="8331455" y="1938977"/>
            <a:ext cx="226397" cy="132971"/>
          </a:xfrm>
          <a:prstGeom prst="line">
            <a:avLst/>
          </a:prstGeom>
          <a:noFill/>
          <a:ln w="6350" cap="flat" cmpd="sng" algn="ctr">
            <a:noFill/>
            <a:prstDash val="solid"/>
            <a:miter lim="800000"/>
          </a:ln>
          <a:effectLst/>
        </p:spPr>
      </p:cxnSp>
      <p:cxnSp>
        <p:nvCxnSpPr>
          <p:cNvPr id="580" name="Straight Connector 579"/>
          <p:cNvCxnSpPr/>
          <p:nvPr/>
        </p:nvCxnSpPr>
        <p:spPr>
          <a:xfrm>
            <a:off x="8550569" y="2066242"/>
            <a:ext cx="226397" cy="132971"/>
          </a:xfrm>
          <a:prstGeom prst="line">
            <a:avLst/>
          </a:prstGeom>
          <a:noFill/>
          <a:ln w="6350" cap="flat" cmpd="sng" algn="ctr">
            <a:noFill/>
            <a:prstDash val="solid"/>
            <a:miter lim="800000"/>
          </a:ln>
          <a:effectLst/>
        </p:spPr>
      </p:cxnSp>
      <p:cxnSp>
        <p:nvCxnSpPr>
          <p:cNvPr id="581" name="Straight Connector 580"/>
          <p:cNvCxnSpPr/>
          <p:nvPr/>
        </p:nvCxnSpPr>
        <p:spPr>
          <a:xfrm flipH="1">
            <a:off x="8550569" y="2204920"/>
            <a:ext cx="226397" cy="132971"/>
          </a:xfrm>
          <a:prstGeom prst="line">
            <a:avLst/>
          </a:prstGeom>
          <a:noFill/>
          <a:ln w="6350" cap="flat" cmpd="sng" algn="ctr">
            <a:noFill/>
            <a:prstDash val="solid"/>
            <a:miter lim="800000"/>
          </a:ln>
          <a:effectLst/>
        </p:spPr>
      </p:cxnSp>
      <p:cxnSp>
        <p:nvCxnSpPr>
          <p:cNvPr id="582" name="Straight Connector 581"/>
          <p:cNvCxnSpPr/>
          <p:nvPr/>
        </p:nvCxnSpPr>
        <p:spPr>
          <a:xfrm>
            <a:off x="8550570" y="2077655"/>
            <a:ext cx="32" cy="263319"/>
          </a:xfrm>
          <a:prstGeom prst="line">
            <a:avLst/>
          </a:prstGeom>
          <a:noFill/>
          <a:ln w="6350" cap="flat" cmpd="sng" algn="ctr">
            <a:noFill/>
            <a:prstDash val="solid"/>
            <a:miter lim="800000"/>
          </a:ln>
          <a:effectLst/>
        </p:spPr>
      </p:cxnSp>
      <p:cxnSp>
        <p:nvCxnSpPr>
          <p:cNvPr id="583" name="Straight Connector 582"/>
          <p:cNvCxnSpPr/>
          <p:nvPr/>
        </p:nvCxnSpPr>
        <p:spPr>
          <a:xfrm flipV="1">
            <a:off x="8327805" y="2071948"/>
            <a:ext cx="226364" cy="127265"/>
          </a:xfrm>
          <a:prstGeom prst="line">
            <a:avLst/>
          </a:prstGeom>
          <a:noFill/>
          <a:ln w="6350" cap="flat" cmpd="sng" algn="ctr">
            <a:noFill/>
            <a:prstDash val="solid"/>
            <a:miter lim="800000"/>
          </a:ln>
          <a:effectLst/>
        </p:spPr>
      </p:cxnSp>
      <p:cxnSp>
        <p:nvCxnSpPr>
          <p:cNvPr id="584" name="Straight Connector 583"/>
          <p:cNvCxnSpPr/>
          <p:nvPr/>
        </p:nvCxnSpPr>
        <p:spPr>
          <a:xfrm flipV="1">
            <a:off x="8550569" y="1933270"/>
            <a:ext cx="226397" cy="144383"/>
          </a:xfrm>
          <a:prstGeom prst="line">
            <a:avLst/>
          </a:prstGeom>
          <a:noFill/>
          <a:ln w="6350" cap="flat" cmpd="sng" algn="ctr">
            <a:noFill/>
            <a:prstDash val="solid"/>
            <a:miter lim="800000"/>
          </a:ln>
          <a:effectLst/>
        </p:spPr>
      </p:cxnSp>
      <p:cxnSp>
        <p:nvCxnSpPr>
          <p:cNvPr id="585" name="Straight Connector 584"/>
          <p:cNvCxnSpPr/>
          <p:nvPr/>
        </p:nvCxnSpPr>
        <p:spPr>
          <a:xfrm>
            <a:off x="8331438" y="1963114"/>
            <a:ext cx="32" cy="263319"/>
          </a:xfrm>
          <a:prstGeom prst="line">
            <a:avLst/>
          </a:prstGeom>
          <a:noFill/>
          <a:ln w="6350" cap="flat" cmpd="sng" algn="ctr">
            <a:noFill/>
            <a:prstDash val="solid"/>
            <a:miter lim="800000"/>
          </a:ln>
          <a:effectLst/>
        </p:spPr>
      </p:cxnSp>
      <p:sp>
        <p:nvSpPr>
          <p:cNvPr id="586" name="Hexagon 585"/>
          <p:cNvSpPr/>
          <p:nvPr/>
        </p:nvSpPr>
        <p:spPr>
          <a:xfrm>
            <a:off x="8645533"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7" name="Hexagon 586"/>
          <p:cNvSpPr/>
          <p:nvPr/>
        </p:nvSpPr>
        <p:spPr>
          <a:xfrm>
            <a:off x="8868331"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8" name="Hexagon 587"/>
          <p:cNvSpPr/>
          <p:nvPr/>
        </p:nvSpPr>
        <p:spPr>
          <a:xfrm>
            <a:off x="8645533"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89" name="Hexagon 588"/>
          <p:cNvSpPr/>
          <p:nvPr/>
        </p:nvSpPr>
        <p:spPr>
          <a:xfrm>
            <a:off x="8868331"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590" name="Straight Connector 589"/>
          <p:cNvCxnSpPr/>
          <p:nvPr/>
        </p:nvCxnSpPr>
        <p:spPr>
          <a:xfrm>
            <a:off x="8780289" y="2204920"/>
            <a:ext cx="226397" cy="132971"/>
          </a:xfrm>
          <a:prstGeom prst="line">
            <a:avLst/>
          </a:prstGeom>
          <a:noFill/>
          <a:ln w="6350" cap="flat" cmpd="sng" algn="ctr">
            <a:noFill/>
            <a:prstDash val="solid"/>
            <a:miter lim="800000"/>
          </a:ln>
          <a:effectLst/>
        </p:spPr>
      </p:cxnSp>
      <p:cxnSp>
        <p:nvCxnSpPr>
          <p:cNvPr id="591" name="Straight Connector 590"/>
          <p:cNvCxnSpPr/>
          <p:nvPr/>
        </p:nvCxnSpPr>
        <p:spPr>
          <a:xfrm>
            <a:off x="8780289" y="1938977"/>
            <a:ext cx="226397" cy="132971"/>
          </a:xfrm>
          <a:prstGeom prst="line">
            <a:avLst/>
          </a:prstGeom>
          <a:noFill/>
          <a:ln w="6350" cap="flat" cmpd="sng" algn="ctr">
            <a:noFill/>
            <a:prstDash val="solid"/>
            <a:miter lim="800000"/>
          </a:ln>
          <a:effectLst/>
        </p:spPr>
      </p:cxnSp>
      <p:cxnSp>
        <p:nvCxnSpPr>
          <p:cNvPr id="592" name="Straight Connector 591"/>
          <p:cNvCxnSpPr/>
          <p:nvPr/>
        </p:nvCxnSpPr>
        <p:spPr>
          <a:xfrm>
            <a:off x="8987180" y="2066242"/>
            <a:ext cx="226397" cy="132971"/>
          </a:xfrm>
          <a:prstGeom prst="line">
            <a:avLst/>
          </a:prstGeom>
          <a:noFill/>
          <a:ln w="6350" cap="flat" cmpd="sng" algn="ctr">
            <a:noFill/>
            <a:prstDash val="solid"/>
            <a:miter lim="800000"/>
          </a:ln>
          <a:effectLst/>
        </p:spPr>
      </p:cxnSp>
      <p:cxnSp>
        <p:nvCxnSpPr>
          <p:cNvPr id="593" name="Straight Connector 592"/>
          <p:cNvCxnSpPr/>
          <p:nvPr/>
        </p:nvCxnSpPr>
        <p:spPr>
          <a:xfrm flipH="1">
            <a:off x="8987180" y="2204920"/>
            <a:ext cx="226397" cy="132971"/>
          </a:xfrm>
          <a:prstGeom prst="line">
            <a:avLst/>
          </a:prstGeom>
          <a:noFill/>
          <a:ln w="6350" cap="flat" cmpd="sng" algn="ctr">
            <a:noFill/>
            <a:prstDash val="solid"/>
            <a:miter lim="800000"/>
          </a:ln>
          <a:effectLst/>
        </p:spPr>
      </p:cxnSp>
      <p:cxnSp>
        <p:nvCxnSpPr>
          <p:cNvPr id="594" name="Straight Connector 593"/>
          <p:cNvCxnSpPr/>
          <p:nvPr/>
        </p:nvCxnSpPr>
        <p:spPr>
          <a:xfrm>
            <a:off x="8999404" y="2077655"/>
            <a:ext cx="32" cy="263319"/>
          </a:xfrm>
          <a:prstGeom prst="line">
            <a:avLst/>
          </a:prstGeom>
          <a:noFill/>
          <a:ln w="6350" cap="flat" cmpd="sng" algn="ctr">
            <a:noFill/>
            <a:prstDash val="solid"/>
            <a:miter lim="800000"/>
          </a:ln>
          <a:effectLst/>
        </p:spPr>
      </p:cxnSp>
      <p:cxnSp>
        <p:nvCxnSpPr>
          <p:cNvPr id="595" name="Straight Connector 594"/>
          <p:cNvCxnSpPr/>
          <p:nvPr/>
        </p:nvCxnSpPr>
        <p:spPr>
          <a:xfrm flipV="1">
            <a:off x="8776639" y="2071948"/>
            <a:ext cx="226364" cy="127265"/>
          </a:xfrm>
          <a:prstGeom prst="line">
            <a:avLst/>
          </a:prstGeom>
          <a:noFill/>
          <a:ln w="6350" cap="flat" cmpd="sng" algn="ctr">
            <a:noFill/>
            <a:prstDash val="solid"/>
            <a:miter lim="800000"/>
          </a:ln>
          <a:effectLst/>
        </p:spPr>
      </p:cxnSp>
      <p:cxnSp>
        <p:nvCxnSpPr>
          <p:cNvPr id="596" name="Straight Connector 595"/>
          <p:cNvCxnSpPr/>
          <p:nvPr/>
        </p:nvCxnSpPr>
        <p:spPr>
          <a:xfrm flipV="1">
            <a:off x="8987180" y="1933270"/>
            <a:ext cx="226397" cy="144383"/>
          </a:xfrm>
          <a:prstGeom prst="line">
            <a:avLst/>
          </a:prstGeom>
          <a:noFill/>
          <a:ln w="6350" cap="flat" cmpd="sng" algn="ctr">
            <a:noFill/>
            <a:prstDash val="solid"/>
            <a:miter lim="800000"/>
          </a:ln>
          <a:effectLst/>
        </p:spPr>
      </p:cxnSp>
      <p:cxnSp>
        <p:nvCxnSpPr>
          <p:cNvPr id="597" name="Straight Connector 596"/>
          <p:cNvCxnSpPr/>
          <p:nvPr/>
        </p:nvCxnSpPr>
        <p:spPr>
          <a:xfrm>
            <a:off x="8780272" y="1963114"/>
            <a:ext cx="32" cy="263319"/>
          </a:xfrm>
          <a:prstGeom prst="line">
            <a:avLst/>
          </a:prstGeom>
          <a:noFill/>
          <a:ln w="6350" cap="flat" cmpd="sng" algn="ctr">
            <a:noFill/>
            <a:prstDash val="solid"/>
            <a:miter lim="800000"/>
          </a:ln>
          <a:effectLst/>
        </p:spPr>
      </p:cxnSp>
      <p:sp>
        <p:nvSpPr>
          <p:cNvPr id="598" name="Hexagon 597"/>
          <p:cNvSpPr/>
          <p:nvPr/>
        </p:nvSpPr>
        <p:spPr>
          <a:xfrm>
            <a:off x="9089279"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599" name="Hexagon 598"/>
          <p:cNvSpPr/>
          <p:nvPr/>
        </p:nvSpPr>
        <p:spPr>
          <a:xfrm>
            <a:off x="9315677"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0" name="Hexagon 599"/>
          <p:cNvSpPr/>
          <p:nvPr/>
        </p:nvSpPr>
        <p:spPr>
          <a:xfrm>
            <a:off x="9089279"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01" name="Hexagon 600"/>
          <p:cNvSpPr/>
          <p:nvPr/>
        </p:nvSpPr>
        <p:spPr>
          <a:xfrm>
            <a:off x="9315677"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02" name="Straight Connector 601"/>
          <p:cNvCxnSpPr/>
          <p:nvPr/>
        </p:nvCxnSpPr>
        <p:spPr>
          <a:xfrm>
            <a:off x="9224035" y="2204920"/>
            <a:ext cx="226397" cy="132971"/>
          </a:xfrm>
          <a:prstGeom prst="line">
            <a:avLst/>
          </a:prstGeom>
          <a:noFill/>
          <a:ln w="6350" cap="flat" cmpd="sng" algn="ctr">
            <a:noFill/>
            <a:prstDash val="solid"/>
            <a:miter lim="800000"/>
          </a:ln>
          <a:effectLst/>
        </p:spPr>
      </p:cxnSp>
      <p:cxnSp>
        <p:nvCxnSpPr>
          <p:cNvPr id="603" name="Straight Connector 602"/>
          <p:cNvCxnSpPr/>
          <p:nvPr/>
        </p:nvCxnSpPr>
        <p:spPr>
          <a:xfrm>
            <a:off x="9224035" y="1938977"/>
            <a:ext cx="226397" cy="132971"/>
          </a:xfrm>
          <a:prstGeom prst="line">
            <a:avLst/>
          </a:prstGeom>
          <a:noFill/>
          <a:ln w="6350" cap="flat" cmpd="sng" algn="ctr">
            <a:noFill/>
            <a:prstDash val="solid"/>
            <a:miter lim="800000"/>
          </a:ln>
          <a:effectLst/>
        </p:spPr>
      </p:cxnSp>
      <p:cxnSp>
        <p:nvCxnSpPr>
          <p:cNvPr id="604" name="Straight Connector 603"/>
          <p:cNvCxnSpPr/>
          <p:nvPr/>
        </p:nvCxnSpPr>
        <p:spPr>
          <a:xfrm>
            <a:off x="9446749" y="2066242"/>
            <a:ext cx="226397" cy="132971"/>
          </a:xfrm>
          <a:prstGeom prst="line">
            <a:avLst/>
          </a:prstGeom>
          <a:noFill/>
          <a:ln w="6350" cap="flat" cmpd="sng" algn="ctr">
            <a:noFill/>
            <a:prstDash val="solid"/>
            <a:miter lim="800000"/>
          </a:ln>
          <a:effectLst/>
        </p:spPr>
      </p:cxnSp>
      <p:cxnSp>
        <p:nvCxnSpPr>
          <p:cNvPr id="605" name="Straight Connector 604"/>
          <p:cNvCxnSpPr/>
          <p:nvPr/>
        </p:nvCxnSpPr>
        <p:spPr>
          <a:xfrm flipH="1">
            <a:off x="9446749" y="2204920"/>
            <a:ext cx="226397" cy="132971"/>
          </a:xfrm>
          <a:prstGeom prst="line">
            <a:avLst/>
          </a:prstGeom>
          <a:noFill/>
          <a:ln w="6350" cap="flat" cmpd="sng" algn="ctr">
            <a:noFill/>
            <a:prstDash val="solid"/>
            <a:miter lim="800000"/>
          </a:ln>
          <a:effectLst/>
        </p:spPr>
      </p:cxnSp>
      <p:cxnSp>
        <p:nvCxnSpPr>
          <p:cNvPr id="606" name="Straight Connector 605"/>
          <p:cNvCxnSpPr/>
          <p:nvPr/>
        </p:nvCxnSpPr>
        <p:spPr>
          <a:xfrm>
            <a:off x="9446750" y="2077655"/>
            <a:ext cx="32" cy="263319"/>
          </a:xfrm>
          <a:prstGeom prst="line">
            <a:avLst/>
          </a:prstGeom>
          <a:noFill/>
          <a:ln w="6350" cap="flat" cmpd="sng" algn="ctr">
            <a:noFill/>
            <a:prstDash val="solid"/>
            <a:miter lim="800000"/>
          </a:ln>
          <a:effectLst/>
        </p:spPr>
      </p:cxnSp>
      <p:cxnSp>
        <p:nvCxnSpPr>
          <p:cNvPr id="607" name="Straight Connector 606"/>
          <p:cNvCxnSpPr/>
          <p:nvPr/>
        </p:nvCxnSpPr>
        <p:spPr>
          <a:xfrm flipV="1">
            <a:off x="9220385" y="2071948"/>
            <a:ext cx="226364" cy="127265"/>
          </a:xfrm>
          <a:prstGeom prst="line">
            <a:avLst/>
          </a:prstGeom>
          <a:noFill/>
          <a:ln w="6350" cap="flat" cmpd="sng" algn="ctr">
            <a:noFill/>
            <a:prstDash val="solid"/>
            <a:miter lim="800000"/>
          </a:ln>
          <a:effectLst/>
        </p:spPr>
      </p:cxnSp>
      <p:cxnSp>
        <p:nvCxnSpPr>
          <p:cNvPr id="608" name="Straight Connector 607"/>
          <p:cNvCxnSpPr/>
          <p:nvPr/>
        </p:nvCxnSpPr>
        <p:spPr>
          <a:xfrm flipV="1">
            <a:off x="9446749" y="1933270"/>
            <a:ext cx="226397" cy="144383"/>
          </a:xfrm>
          <a:prstGeom prst="line">
            <a:avLst/>
          </a:prstGeom>
          <a:noFill/>
          <a:ln w="6350" cap="flat" cmpd="sng" algn="ctr">
            <a:noFill/>
            <a:prstDash val="solid"/>
            <a:miter lim="800000"/>
          </a:ln>
          <a:effectLst/>
        </p:spPr>
      </p:cxnSp>
      <p:cxnSp>
        <p:nvCxnSpPr>
          <p:cNvPr id="609" name="Straight Connector 608"/>
          <p:cNvCxnSpPr/>
          <p:nvPr/>
        </p:nvCxnSpPr>
        <p:spPr>
          <a:xfrm>
            <a:off x="9224018" y="1963114"/>
            <a:ext cx="32" cy="263319"/>
          </a:xfrm>
          <a:prstGeom prst="line">
            <a:avLst/>
          </a:prstGeom>
          <a:noFill/>
          <a:ln w="6350" cap="flat" cmpd="sng" algn="ctr">
            <a:noFill/>
            <a:prstDash val="solid"/>
            <a:miter lim="800000"/>
          </a:ln>
          <a:effectLst/>
        </p:spPr>
      </p:cxnSp>
      <p:sp>
        <p:nvSpPr>
          <p:cNvPr id="610" name="Hexagon 609"/>
          <p:cNvSpPr/>
          <p:nvPr/>
        </p:nvSpPr>
        <p:spPr>
          <a:xfrm>
            <a:off x="9539276"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1" name="Hexagon 610"/>
          <p:cNvSpPr/>
          <p:nvPr/>
        </p:nvSpPr>
        <p:spPr>
          <a:xfrm>
            <a:off x="9765673"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2" name="Hexagon 611"/>
          <p:cNvSpPr/>
          <p:nvPr/>
        </p:nvSpPr>
        <p:spPr>
          <a:xfrm>
            <a:off x="9539276"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13" name="Hexagon 612"/>
          <p:cNvSpPr/>
          <p:nvPr/>
        </p:nvSpPr>
        <p:spPr>
          <a:xfrm>
            <a:off x="9765673"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14" name="Straight Connector 613"/>
          <p:cNvCxnSpPr/>
          <p:nvPr/>
        </p:nvCxnSpPr>
        <p:spPr>
          <a:xfrm>
            <a:off x="9674032" y="2204920"/>
            <a:ext cx="226397" cy="132971"/>
          </a:xfrm>
          <a:prstGeom prst="line">
            <a:avLst/>
          </a:prstGeom>
          <a:noFill/>
          <a:ln w="6350" cap="flat" cmpd="sng" algn="ctr">
            <a:noFill/>
            <a:prstDash val="solid"/>
            <a:miter lim="800000"/>
          </a:ln>
          <a:effectLst/>
        </p:spPr>
      </p:cxnSp>
      <p:cxnSp>
        <p:nvCxnSpPr>
          <p:cNvPr id="615" name="Straight Connector 614"/>
          <p:cNvCxnSpPr/>
          <p:nvPr/>
        </p:nvCxnSpPr>
        <p:spPr>
          <a:xfrm>
            <a:off x="9674032" y="1938977"/>
            <a:ext cx="226397" cy="132971"/>
          </a:xfrm>
          <a:prstGeom prst="line">
            <a:avLst/>
          </a:prstGeom>
          <a:noFill/>
          <a:ln w="6350" cap="flat" cmpd="sng" algn="ctr">
            <a:noFill/>
            <a:prstDash val="solid"/>
            <a:miter lim="800000"/>
          </a:ln>
          <a:effectLst/>
        </p:spPr>
      </p:cxnSp>
      <p:cxnSp>
        <p:nvCxnSpPr>
          <p:cNvPr id="616" name="Straight Connector 615"/>
          <p:cNvCxnSpPr/>
          <p:nvPr/>
        </p:nvCxnSpPr>
        <p:spPr>
          <a:xfrm>
            <a:off x="9896746" y="2066242"/>
            <a:ext cx="226397" cy="132971"/>
          </a:xfrm>
          <a:prstGeom prst="line">
            <a:avLst/>
          </a:prstGeom>
          <a:noFill/>
          <a:ln w="6350" cap="flat" cmpd="sng" algn="ctr">
            <a:noFill/>
            <a:prstDash val="solid"/>
            <a:miter lim="800000"/>
          </a:ln>
          <a:effectLst/>
        </p:spPr>
      </p:cxnSp>
      <p:cxnSp>
        <p:nvCxnSpPr>
          <p:cNvPr id="617" name="Straight Connector 616"/>
          <p:cNvCxnSpPr/>
          <p:nvPr/>
        </p:nvCxnSpPr>
        <p:spPr>
          <a:xfrm flipH="1">
            <a:off x="9896746" y="2204920"/>
            <a:ext cx="226397" cy="132971"/>
          </a:xfrm>
          <a:prstGeom prst="line">
            <a:avLst/>
          </a:prstGeom>
          <a:noFill/>
          <a:ln w="6350" cap="flat" cmpd="sng" algn="ctr">
            <a:noFill/>
            <a:prstDash val="solid"/>
            <a:miter lim="800000"/>
          </a:ln>
          <a:effectLst/>
        </p:spPr>
      </p:cxnSp>
      <p:cxnSp>
        <p:nvCxnSpPr>
          <p:cNvPr id="618" name="Straight Connector 617"/>
          <p:cNvCxnSpPr/>
          <p:nvPr/>
        </p:nvCxnSpPr>
        <p:spPr>
          <a:xfrm>
            <a:off x="9896747" y="2077655"/>
            <a:ext cx="32" cy="263319"/>
          </a:xfrm>
          <a:prstGeom prst="line">
            <a:avLst/>
          </a:prstGeom>
          <a:noFill/>
          <a:ln w="6350" cap="flat" cmpd="sng" algn="ctr">
            <a:noFill/>
            <a:prstDash val="solid"/>
            <a:miter lim="800000"/>
          </a:ln>
          <a:effectLst/>
        </p:spPr>
      </p:cxnSp>
      <p:cxnSp>
        <p:nvCxnSpPr>
          <p:cNvPr id="619" name="Straight Connector 618"/>
          <p:cNvCxnSpPr/>
          <p:nvPr/>
        </p:nvCxnSpPr>
        <p:spPr>
          <a:xfrm flipV="1">
            <a:off x="9670382" y="2071948"/>
            <a:ext cx="226364" cy="127265"/>
          </a:xfrm>
          <a:prstGeom prst="line">
            <a:avLst/>
          </a:prstGeom>
          <a:noFill/>
          <a:ln w="6350" cap="flat" cmpd="sng" algn="ctr">
            <a:noFill/>
            <a:prstDash val="solid"/>
            <a:miter lim="800000"/>
          </a:ln>
          <a:effectLst/>
        </p:spPr>
      </p:cxnSp>
      <p:cxnSp>
        <p:nvCxnSpPr>
          <p:cNvPr id="620" name="Straight Connector 619"/>
          <p:cNvCxnSpPr/>
          <p:nvPr/>
        </p:nvCxnSpPr>
        <p:spPr>
          <a:xfrm flipV="1">
            <a:off x="9896746" y="1933270"/>
            <a:ext cx="226397" cy="144383"/>
          </a:xfrm>
          <a:prstGeom prst="line">
            <a:avLst/>
          </a:prstGeom>
          <a:noFill/>
          <a:ln w="6350" cap="flat" cmpd="sng" algn="ctr">
            <a:noFill/>
            <a:prstDash val="solid"/>
            <a:miter lim="800000"/>
          </a:ln>
          <a:effectLst/>
        </p:spPr>
      </p:cxnSp>
      <p:cxnSp>
        <p:nvCxnSpPr>
          <p:cNvPr id="621" name="Straight Connector 620"/>
          <p:cNvCxnSpPr/>
          <p:nvPr/>
        </p:nvCxnSpPr>
        <p:spPr>
          <a:xfrm>
            <a:off x="9674015" y="1967573"/>
            <a:ext cx="32" cy="263319"/>
          </a:xfrm>
          <a:prstGeom prst="line">
            <a:avLst/>
          </a:prstGeom>
          <a:noFill/>
          <a:ln w="6350" cap="flat" cmpd="sng" algn="ctr">
            <a:noFill/>
            <a:prstDash val="solid"/>
            <a:miter lim="800000"/>
          </a:ln>
          <a:effectLst/>
        </p:spPr>
      </p:cxnSp>
      <p:sp>
        <p:nvSpPr>
          <p:cNvPr id="622" name="Hexagon 621"/>
          <p:cNvSpPr/>
          <p:nvPr/>
        </p:nvSpPr>
        <p:spPr>
          <a:xfrm>
            <a:off x="9993347"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3" name="Hexagon 622"/>
          <p:cNvSpPr/>
          <p:nvPr/>
        </p:nvSpPr>
        <p:spPr>
          <a:xfrm>
            <a:off x="10219744"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4" name="Hexagon 623"/>
          <p:cNvSpPr/>
          <p:nvPr/>
        </p:nvSpPr>
        <p:spPr>
          <a:xfrm>
            <a:off x="9993347"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25" name="Hexagon 624"/>
          <p:cNvSpPr/>
          <p:nvPr/>
        </p:nvSpPr>
        <p:spPr>
          <a:xfrm>
            <a:off x="10219744"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26" name="Straight Connector 625"/>
          <p:cNvCxnSpPr/>
          <p:nvPr/>
        </p:nvCxnSpPr>
        <p:spPr>
          <a:xfrm>
            <a:off x="10128103" y="2204920"/>
            <a:ext cx="226397" cy="132971"/>
          </a:xfrm>
          <a:prstGeom prst="line">
            <a:avLst/>
          </a:prstGeom>
          <a:noFill/>
          <a:ln w="6350" cap="flat" cmpd="sng" algn="ctr">
            <a:noFill/>
            <a:prstDash val="solid"/>
            <a:miter lim="800000"/>
          </a:ln>
          <a:effectLst/>
        </p:spPr>
      </p:cxnSp>
      <p:cxnSp>
        <p:nvCxnSpPr>
          <p:cNvPr id="627" name="Straight Connector 626"/>
          <p:cNvCxnSpPr/>
          <p:nvPr/>
        </p:nvCxnSpPr>
        <p:spPr>
          <a:xfrm>
            <a:off x="10128103" y="1938977"/>
            <a:ext cx="226397" cy="132971"/>
          </a:xfrm>
          <a:prstGeom prst="line">
            <a:avLst/>
          </a:prstGeom>
          <a:noFill/>
          <a:ln w="6350" cap="flat" cmpd="sng" algn="ctr">
            <a:noFill/>
            <a:prstDash val="solid"/>
            <a:miter lim="800000"/>
          </a:ln>
          <a:effectLst/>
        </p:spPr>
      </p:cxnSp>
      <p:cxnSp>
        <p:nvCxnSpPr>
          <p:cNvPr id="628" name="Straight Connector 627"/>
          <p:cNvCxnSpPr/>
          <p:nvPr/>
        </p:nvCxnSpPr>
        <p:spPr>
          <a:xfrm>
            <a:off x="10350817" y="2066242"/>
            <a:ext cx="226397" cy="132971"/>
          </a:xfrm>
          <a:prstGeom prst="line">
            <a:avLst/>
          </a:prstGeom>
          <a:noFill/>
          <a:ln w="6350" cap="flat" cmpd="sng" algn="ctr">
            <a:noFill/>
            <a:prstDash val="solid"/>
            <a:miter lim="800000"/>
          </a:ln>
          <a:effectLst/>
        </p:spPr>
      </p:cxnSp>
      <p:cxnSp>
        <p:nvCxnSpPr>
          <p:cNvPr id="629" name="Straight Connector 628"/>
          <p:cNvCxnSpPr/>
          <p:nvPr/>
        </p:nvCxnSpPr>
        <p:spPr>
          <a:xfrm flipH="1">
            <a:off x="10350817" y="2204920"/>
            <a:ext cx="226397" cy="132971"/>
          </a:xfrm>
          <a:prstGeom prst="line">
            <a:avLst/>
          </a:prstGeom>
          <a:noFill/>
          <a:ln w="6350" cap="flat" cmpd="sng" algn="ctr">
            <a:noFill/>
            <a:prstDash val="solid"/>
            <a:miter lim="800000"/>
          </a:ln>
          <a:effectLst/>
        </p:spPr>
      </p:cxnSp>
      <p:cxnSp>
        <p:nvCxnSpPr>
          <p:cNvPr id="630" name="Straight Connector 629"/>
          <p:cNvCxnSpPr/>
          <p:nvPr/>
        </p:nvCxnSpPr>
        <p:spPr>
          <a:xfrm>
            <a:off x="10350818" y="2077655"/>
            <a:ext cx="32" cy="263319"/>
          </a:xfrm>
          <a:prstGeom prst="line">
            <a:avLst/>
          </a:prstGeom>
          <a:noFill/>
          <a:ln w="6350" cap="flat" cmpd="sng" algn="ctr">
            <a:noFill/>
            <a:prstDash val="solid"/>
            <a:miter lim="800000"/>
          </a:ln>
          <a:effectLst/>
        </p:spPr>
      </p:cxnSp>
      <p:cxnSp>
        <p:nvCxnSpPr>
          <p:cNvPr id="631" name="Straight Connector 630"/>
          <p:cNvCxnSpPr/>
          <p:nvPr/>
        </p:nvCxnSpPr>
        <p:spPr>
          <a:xfrm flipV="1">
            <a:off x="10124453" y="2071948"/>
            <a:ext cx="226364" cy="127265"/>
          </a:xfrm>
          <a:prstGeom prst="line">
            <a:avLst/>
          </a:prstGeom>
          <a:noFill/>
          <a:ln w="6350" cap="flat" cmpd="sng" algn="ctr">
            <a:noFill/>
            <a:prstDash val="solid"/>
            <a:miter lim="800000"/>
          </a:ln>
          <a:effectLst/>
        </p:spPr>
      </p:cxnSp>
      <p:cxnSp>
        <p:nvCxnSpPr>
          <p:cNvPr id="632" name="Straight Connector 631"/>
          <p:cNvCxnSpPr/>
          <p:nvPr/>
        </p:nvCxnSpPr>
        <p:spPr>
          <a:xfrm flipV="1">
            <a:off x="10350817" y="1933270"/>
            <a:ext cx="226397" cy="144383"/>
          </a:xfrm>
          <a:prstGeom prst="line">
            <a:avLst/>
          </a:prstGeom>
          <a:noFill/>
          <a:ln w="6350" cap="flat" cmpd="sng" algn="ctr">
            <a:noFill/>
            <a:prstDash val="solid"/>
            <a:miter lim="800000"/>
          </a:ln>
          <a:effectLst/>
        </p:spPr>
      </p:cxnSp>
      <p:cxnSp>
        <p:nvCxnSpPr>
          <p:cNvPr id="633" name="Straight Connector 632"/>
          <p:cNvCxnSpPr/>
          <p:nvPr/>
        </p:nvCxnSpPr>
        <p:spPr>
          <a:xfrm>
            <a:off x="10128086" y="1967573"/>
            <a:ext cx="32" cy="263319"/>
          </a:xfrm>
          <a:prstGeom prst="line">
            <a:avLst/>
          </a:prstGeom>
          <a:noFill/>
          <a:ln w="6350" cap="flat" cmpd="sng" algn="ctr">
            <a:noFill/>
            <a:prstDash val="solid"/>
            <a:miter lim="800000"/>
          </a:ln>
          <a:effectLst/>
        </p:spPr>
      </p:cxnSp>
      <p:sp>
        <p:nvSpPr>
          <p:cNvPr id="634" name="Hexagon 633"/>
          <p:cNvSpPr/>
          <p:nvPr/>
        </p:nvSpPr>
        <p:spPr>
          <a:xfrm>
            <a:off x="10445781"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5" name="Hexagon 634"/>
          <p:cNvSpPr/>
          <p:nvPr/>
        </p:nvSpPr>
        <p:spPr>
          <a:xfrm>
            <a:off x="10672178"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6" name="Hexagon 635"/>
          <p:cNvSpPr/>
          <p:nvPr/>
        </p:nvSpPr>
        <p:spPr>
          <a:xfrm>
            <a:off x="10445781"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37" name="Hexagon 636"/>
          <p:cNvSpPr/>
          <p:nvPr/>
        </p:nvSpPr>
        <p:spPr>
          <a:xfrm>
            <a:off x="10672178"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38" name="Straight Connector 637"/>
          <p:cNvCxnSpPr/>
          <p:nvPr/>
        </p:nvCxnSpPr>
        <p:spPr>
          <a:xfrm>
            <a:off x="10580536" y="2204920"/>
            <a:ext cx="226397" cy="132971"/>
          </a:xfrm>
          <a:prstGeom prst="line">
            <a:avLst/>
          </a:prstGeom>
          <a:noFill/>
          <a:ln w="6350" cap="flat" cmpd="sng" algn="ctr">
            <a:noFill/>
            <a:prstDash val="solid"/>
            <a:miter lim="800000"/>
          </a:ln>
          <a:effectLst/>
        </p:spPr>
      </p:cxnSp>
      <p:cxnSp>
        <p:nvCxnSpPr>
          <p:cNvPr id="639" name="Straight Connector 638"/>
          <p:cNvCxnSpPr/>
          <p:nvPr/>
        </p:nvCxnSpPr>
        <p:spPr>
          <a:xfrm>
            <a:off x="10580536" y="1938977"/>
            <a:ext cx="226397" cy="132971"/>
          </a:xfrm>
          <a:prstGeom prst="line">
            <a:avLst/>
          </a:prstGeom>
          <a:noFill/>
          <a:ln w="6350" cap="flat" cmpd="sng" algn="ctr">
            <a:noFill/>
            <a:prstDash val="solid"/>
            <a:miter lim="800000"/>
          </a:ln>
          <a:effectLst/>
        </p:spPr>
      </p:cxnSp>
      <p:cxnSp>
        <p:nvCxnSpPr>
          <p:cNvPr id="640" name="Straight Connector 639"/>
          <p:cNvCxnSpPr/>
          <p:nvPr/>
        </p:nvCxnSpPr>
        <p:spPr>
          <a:xfrm>
            <a:off x="10803250" y="2066242"/>
            <a:ext cx="226397" cy="132971"/>
          </a:xfrm>
          <a:prstGeom prst="line">
            <a:avLst/>
          </a:prstGeom>
          <a:noFill/>
          <a:ln w="6350" cap="flat" cmpd="sng" algn="ctr">
            <a:noFill/>
            <a:prstDash val="solid"/>
            <a:miter lim="800000"/>
          </a:ln>
          <a:effectLst/>
        </p:spPr>
      </p:cxnSp>
      <p:cxnSp>
        <p:nvCxnSpPr>
          <p:cNvPr id="641" name="Straight Connector 640"/>
          <p:cNvCxnSpPr/>
          <p:nvPr/>
        </p:nvCxnSpPr>
        <p:spPr>
          <a:xfrm flipH="1">
            <a:off x="10803250" y="2204920"/>
            <a:ext cx="226397" cy="132971"/>
          </a:xfrm>
          <a:prstGeom prst="line">
            <a:avLst/>
          </a:prstGeom>
          <a:noFill/>
          <a:ln w="6350" cap="flat" cmpd="sng" algn="ctr">
            <a:noFill/>
            <a:prstDash val="solid"/>
            <a:miter lim="800000"/>
          </a:ln>
          <a:effectLst/>
        </p:spPr>
      </p:cxnSp>
      <p:cxnSp>
        <p:nvCxnSpPr>
          <p:cNvPr id="642" name="Straight Connector 641"/>
          <p:cNvCxnSpPr/>
          <p:nvPr/>
        </p:nvCxnSpPr>
        <p:spPr>
          <a:xfrm>
            <a:off x="10803251" y="2077655"/>
            <a:ext cx="32" cy="263319"/>
          </a:xfrm>
          <a:prstGeom prst="line">
            <a:avLst/>
          </a:prstGeom>
          <a:noFill/>
          <a:ln w="6350" cap="flat" cmpd="sng" algn="ctr">
            <a:noFill/>
            <a:prstDash val="solid"/>
            <a:miter lim="800000"/>
          </a:ln>
          <a:effectLst/>
        </p:spPr>
      </p:cxnSp>
      <p:cxnSp>
        <p:nvCxnSpPr>
          <p:cNvPr id="643" name="Straight Connector 642"/>
          <p:cNvCxnSpPr/>
          <p:nvPr/>
        </p:nvCxnSpPr>
        <p:spPr>
          <a:xfrm flipV="1">
            <a:off x="10576886" y="2071948"/>
            <a:ext cx="226364" cy="127265"/>
          </a:xfrm>
          <a:prstGeom prst="line">
            <a:avLst/>
          </a:prstGeom>
          <a:noFill/>
          <a:ln w="6350" cap="flat" cmpd="sng" algn="ctr">
            <a:noFill/>
            <a:prstDash val="solid"/>
            <a:miter lim="800000"/>
          </a:ln>
          <a:effectLst/>
        </p:spPr>
      </p:cxnSp>
      <p:cxnSp>
        <p:nvCxnSpPr>
          <p:cNvPr id="644" name="Straight Connector 643"/>
          <p:cNvCxnSpPr/>
          <p:nvPr/>
        </p:nvCxnSpPr>
        <p:spPr>
          <a:xfrm flipV="1">
            <a:off x="10803250" y="1933270"/>
            <a:ext cx="226397" cy="144383"/>
          </a:xfrm>
          <a:prstGeom prst="line">
            <a:avLst/>
          </a:prstGeom>
          <a:noFill/>
          <a:ln w="6350" cap="flat" cmpd="sng" algn="ctr">
            <a:noFill/>
            <a:prstDash val="solid"/>
            <a:miter lim="800000"/>
          </a:ln>
          <a:effectLst/>
        </p:spPr>
      </p:cxnSp>
      <p:cxnSp>
        <p:nvCxnSpPr>
          <p:cNvPr id="645" name="Straight Connector 644"/>
          <p:cNvCxnSpPr/>
          <p:nvPr/>
        </p:nvCxnSpPr>
        <p:spPr>
          <a:xfrm>
            <a:off x="10580520" y="1963114"/>
            <a:ext cx="32" cy="263319"/>
          </a:xfrm>
          <a:prstGeom prst="line">
            <a:avLst/>
          </a:prstGeom>
          <a:noFill/>
          <a:ln w="6350" cap="flat" cmpd="sng" algn="ctr">
            <a:noFill/>
            <a:prstDash val="solid"/>
            <a:miter lim="800000"/>
          </a:ln>
          <a:effectLst/>
        </p:spPr>
      </p:cxnSp>
      <p:sp>
        <p:nvSpPr>
          <p:cNvPr id="646" name="Hexagon 645"/>
          <p:cNvSpPr/>
          <p:nvPr/>
        </p:nvSpPr>
        <p:spPr>
          <a:xfrm>
            <a:off x="10895777" y="1821881"/>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7" name="Hexagon 646"/>
          <p:cNvSpPr/>
          <p:nvPr/>
        </p:nvSpPr>
        <p:spPr>
          <a:xfrm>
            <a:off x="11122175" y="195039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8" name="Hexagon 647"/>
          <p:cNvSpPr/>
          <p:nvPr/>
        </p:nvSpPr>
        <p:spPr>
          <a:xfrm>
            <a:off x="10895777" y="2083362"/>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49" name="Hexagon 648"/>
          <p:cNvSpPr/>
          <p:nvPr/>
        </p:nvSpPr>
        <p:spPr>
          <a:xfrm>
            <a:off x="11122175" y="2211873"/>
            <a:ext cx="269510" cy="243116"/>
          </a:xfrm>
          <a:prstGeom prst="hexagon">
            <a:avLst/>
          </a:prstGeom>
          <a:solidFill>
            <a:schemeClr val="tx1"/>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cxnSp>
        <p:nvCxnSpPr>
          <p:cNvPr id="650" name="Straight Connector 649"/>
          <p:cNvCxnSpPr/>
          <p:nvPr/>
        </p:nvCxnSpPr>
        <p:spPr>
          <a:xfrm>
            <a:off x="11030533" y="2204920"/>
            <a:ext cx="226397" cy="132971"/>
          </a:xfrm>
          <a:prstGeom prst="line">
            <a:avLst/>
          </a:prstGeom>
          <a:noFill/>
          <a:ln w="6350" cap="flat" cmpd="sng" algn="ctr">
            <a:noFill/>
            <a:prstDash val="solid"/>
            <a:miter lim="800000"/>
          </a:ln>
          <a:effectLst/>
        </p:spPr>
      </p:cxnSp>
      <p:cxnSp>
        <p:nvCxnSpPr>
          <p:cNvPr id="651" name="Straight Connector 650"/>
          <p:cNvCxnSpPr/>
          <p:nvPr/>
        </p:nvCxnSpPr>
        <p:spPr>
          <a:xfrm>
            <a:off x="11030533" y="1938977"/>
            <a:ext cx="226397" cy="132971"/>
          </a:xfrm>
          <a:prstGeom prst="line">
            <a:avLst/>
          </a:prstGeom>
          <a:noFill/>
          <a:ln w="6350" cap="flat" cmpd="sng" algn="ctr">
            <a:noFill/>
            <a:prstDash val="solid"/>
            <a:miter lim="800000"/>
          </a:ln>
          <a:effectLst/>
        </p:spPr>
      </p:cxnSp>
      <p:cxnSp>
        <p:nvCxnSpPr>
          <p:cNvPr id="652" name="Straight Connector 651"/>
          <p:cNvCxnSpPr/>
          <p:nvPr/>
        </p:nvCxnSpPr>
        <p:spPr>
          <a:xfrm>
            <a:off x="11253248" y="2077655"/>
            <a:ext cx="32" cy="263319"/>
          </a:xfrm>
          <a:prstGeom prst="line">
            <a:avLst/>
          </a:prstGeom>
          <a:noFill/>
          <a:ln w="6350" cap="flat" cmpd="sng" algn="ctr">
            <a:noFill/>
            <a:prstDash val="solid"/>
            <a:miter lim="800000"/>
          </a:ln>
          <a:effectLst/>
        </p:spPr>
      </p:cxnSp>
      <p:cxnSp>
        <p:nvCxnSpPr>
          <p:cNvPr id="653" name="Straight Connector 652"/>
          <p:cNvCxnSpPr/>
          <p:nvPr/>
        </p:nvCxnSpPr>
        <p:spPr>
          <a:xfrm flipV="1">
            <a:off x="11026883" y="2071948"/>
            <a:ext cx="226364" cy="127265"/>
          </a:xfrm>
          <a:prstGeom prst="line">
            <a:avLst/>
          </a:prstGeom>
          <a:noFill/>
          <a:ln w="6350" cap="flat" cmpd="sng" algn="ctr">
            <a:noFill/>
            <a:prstDash val="solid"/>
            <a:miter lim="800000"/>
          </a:ln>
          <a:effectLst/>
        </p:spPr>
      </p:cxnSp>
      <p:cxnSp>
        <p:nvCxnSpPr>
          <p:cNvPr id="654" name="Straight Connector 653"/>
          <p:cNvCxnSpPr/>
          <p:nvPr/>
        </p:nvCxnSpPr>
        <p:spPr>
          <a:xfrm>
            <a:off x="11030516" y="1963114"/>
            <a:ext cx="32" cy="263319"/>
          </a:xfrm>
          <a:prstGeom prst="line">
            <a:avLst/>
          </a:prstGeom>
          <a:noFill/>
          <a:ln w="6350" cap="flat" cmpd="sng" algn="ctr">
            <a:noFill/>
            <a:prstDash val="solid"/>
            <a:miter lim="800000"/>
          </a:ln>
          <a:effectLst/>
        </p:spPr>
      </p:cxnSp>
      <p:sp>
        <p:nvSpPr>
          <p:cNvPr id="655" name="Hexagon 654"/>
          <p:cNvSpPr/>
          <p:nvPr/>
        </p:nvSpPr>
        <p:spPr>
          <a:xfrm>
            <a:off x="523385"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6" name="Hexagon 655"/>
          <p:cNvSpPr/>
          <p:nvPr/>
        </p:nvSpPr>
        <p:spPr>
          <a:xfrm>
            <a:off x="973382"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7" name="Hexagon 656"/>
          <p:cNvSpPr/>
          <p:nvPr/>
        </p:nvSpPr>
        <p:spPr>
          <a:xfrm>
            <a:off x="1425816"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8" name="Hexagon 657"/>
          <p:cNvSpPr/>
          <p:nvPr/>
        </p:nvSpPr>
        <p:spPr>
          <a:xfrm>
            <a:off x="1875812"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59" name="Hexagon 658"/>
          <p:cNvSpPr/>
          <p:nvPr/>
        </p:nvSpPr>
        <p:spPr>
          <a:xfrm>
            <a:off x="2329409"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0" name="Hexagon 659"/>
          <p:cNvSpPr/>
          <p:nvPr/>
        </p:nvSpPr>
        <p:spPr>
          <a:xfrm>
            <a:off x="2775806"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1" name="Hexagon 660"/>
          <p:cNvSpPr/>
          <p:nvPr/>
        </p:nvSpPr>
        <p:spPr>
          <a:xfrm>
            <a:off x="3224640"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2" name="Hexagon 661"/>
          <p:cNvSpPr/>
          <p:nvPr/>
        </p:nvSpPr>
        <p:spPr>
          <a:xfrm>
            <a:off x="3683448" y="2372338"/>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3" name="Hexagon 662"/>
          <p:cNvSpPr/>
          <p:nvPr/>
        </p:nvSpPr>
        <p:spPr>
          <a:xfrm>
            <a:off x="4136226"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4" name="Hexagon 663"/>
          <p:cNvSpPr/>
          <p:nvPr/>
        </p:nvSpPr>
        <p:spPr>
          <a:xfrm>
            <a:off x="4586223"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5" name="Hexagon 664"/>
          <p:cNvSpPr/>
          <p:nvPr/>
        </p:nvSpPr>
        <p:spPr>
          <a:xfrm>
            <a:off x="5038657"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6" name="Hexagon 665"/>
          <p:cNvSpPr/>
          <p:nvPr/>
        </p:nvSpPr>
        <p:spPr>
          <a:xfrm>
            <a:off x="5488653"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7" name="Hexagon 666"/>
          <p:cNvSpPr/>
          <p:nvPr/>
        </p:nvSpPr>
        <p:spPr>
          <a:xfrm>
            <a:off x="5938650"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8" name="Hexagon 667"/>
          <p:cNvSpPr/>
          <p:nvPr/>
        </p:nvSpPr>
        <p:spPr>
          <a:xfrm>
            <a:off x="6391484"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69" name="Hexagon 668"/>
          <p:cNvSpPr/>
          <p:nvPr/>
        </p:nvSpPr>
        <p:spPr>
          <a:xfrm>
            <a:off x="6843918"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0" name="Hexagon 669"/>
          <p:cNvSpPr/>
          <p:nvPr/>
        </p:nvSpPr>
        <p:spPr>
          <a:xfrm>
            <a:off x="7293914" y="2373633"/>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1" name="Hexagon 670"/>
          <p:cNvSpPr/>
          <p:nvPr/>
        </p:nvSpPr>
        <p:spPr>
          <a:xfrm>
            <a:off x="7749085"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2" name="Hexagon 671"/>
          <p:cNvSpPr/>
          <p:nvPr/>
        </p:nvSpPr>
        <p:spPr>
          <a:xfrm>
            <a:off x="8199544"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3" name="Hexagon 672"/>
          <p:cNvSpPr/>
          <p:nvPr/>
        </p:nvSpPr>
        <p:spPr>
          <a:xfrm>
            <a:off x="8644016"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4" name="Hexagon 673"/>
          <p:cNvSpPr/>
          <p:nvPr/>
        </p:nvSpPr>
        <p:spPr>
          <a:xfrm>
            <a:off x="9094012"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5" name="Hexagon 674"/>
          <p:cNvSpPr/>
          <p:nvPr/>
        </p:nvSpPr>
        <p:spPr>
          <a:xfrm>
            <a:off x="9545321"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6" name="Hexagon 675"/>
          <p:cNvSpPr/>
          <p:nvPr/>
        </p:nvSpPr>
        <p:spPr>
          <a:xfrm>
            <a:off x="9998155"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7" name="Hexagon 676"/>
          <p:cNvSpPr/>
          <p:nvPr/>
        </p:nvSpPr>
        <p:spPr>
          <a:xfrm>
            <a:off x="10446988"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8" name="Hexagon 677"/>
          <p:cNvSpPr/>
          <p:nvPr/>
        </p:nvSpPr>
        <p:spPr>
          <a:xfrm>
            <a:off x="10899822" y="2377107"/>
            <a:ext cx="269510" cy="243116"/>
          </a:xfrm>
          <a:prstGeom prst="hexagon">
            <a:avLst/>
          </a:prstGeom>
          <a:solidFill>
            <a:schemeClr val="tx2"/>
          </a:solidFill>
          <a:ln w="12700" cap="flat" cmpd="sng" algn="ctr">
            <a:noFill/>
            <a:prstDash val="solid"/>
            <a:miter lim="800000"/>
          </a:ln>
          <a:effectLst/>
        </p:spPr>
        <p:txBody>
          <a:bodyPr rtlCol="0" anchor="ctr"/>
          <a:lstStyle/>
          <a:p>
            <a:pPr algn="ctr" defTabSz="896386">
              <a:defRPr/>
            </a:pPr>
            <a:endParaRPr lang="en-US" sz="1765" kern="0">
              <a:solidFill>
                <a:srgbClr val="FFFFFF"/>
              </a:solidFill>
              <a:latin typeface="Calibri" panose="020F0502020204030204"/>
            </a:endParaRPr>
          </a:p>
        </p:txBody>
      </p:sp>
      <p:sp>
        <p:nvSpPr>
          <p:cNvPr id="679" name="Rectangle 678"/>
          <p:cNvSpPr/>
          <p:nvPr/>
        </p:nvSpPr>
        <p:spPr>
          <a:xfrm>
            <a:off x="507142" y="2491737"/>
            <a:ext cx="10884543" cy="1024642"/>
          </a:xfrm>
          <a:prstGeom prst="rect">
            <a:avLst/>
          </a:prstGeom>
          <a:solidFill>
            <a:schemeClr val="tx2"/>
          </a:solidFill>
          <a:ln w="12700" cap="flat" cmpd="sng" algn="ctr">
            <a:noFill/>
            <a:prstDash val="solid"/>
            <a:miter lim="800000"/>
          </a:ln>
          <a:effectLst/>
        </p:spPr>
        <p:txBody>
          <a:bodyPr rtlCol="0" anchor="ctr"/>
          <a:lstStyle/>
          <a:p>
            <a:pPr algn="ctr" defTabSz="896386">
              <a:defRPr/>
            </a:pPr>
            <a:endParaRPr lang="en-US" sz="1765" b="1" kern="0">
              <a:solidFill>
                <a:srgbClr val="FFFFFF"/>
              </a:solidFill>
              <a:latin typeface="Calibri" panose="020F0502020204030204"/>
            </a:endParaRPr>
          </a:p>
        </p:txBody>
      </p:sp>
      <p:sp>
        <p:nvSpPr>
          <p:cNvPr id="680" name="TextBox 679"/>
          <p:cNvSpPr txBox="1"/>
          <p:nvPr/>
        </p:nvSpPr>
        <p:spPr>
          <a:xfrm>
            <a:off x="4976591" y="2486212"/>
            <a:ext cx="2271728" cy="512935"/>
          </a:xfrm>
          <a:prstGeom prst="rect">
            <a:avLst/>
          </a:prstGeom>
          <a:noFill/>
        </p:spPr>
        <p:txBody>
          <a:bodyPr wrap="square" rtlCol="0">
            <a:spAutoFit/>
          </a:bodyPr>
          <a:lstStyle/>
          <a:p>
            <a:pPr defTabSz="896386"/>
            <a:r>
              <a:rPr lang="en-US" sz="2745" b="1" dirty="0">
                <a:solidFill>
                  <a:srgbClr val="FFFFFF"/>
                </a:solidFill>
                <a:latin typeface="Segoe UI Light"/>
              </a:rPr>
              <a:t>Service Fabric</a:t>
            </a:r>
          </a:p>
        </p:txBody>
      </p:sp>
      <p:grpSp>
        <p:nvGrpSpPr>
          <p:cNvPr id="682" name="Group 681"/>
          <p:cNvGrpSpPr/>
          <p:nvPr/>
        </p:nvGrpSpPr>
        <p:grpSpPr>
          <a:xfrm>
            <a:off x="3619241" y="3753758"/>
            <a:ext cx="4761422" cy="2765376"/>
            <a:chOff x="3570769" y="4054765"/>
            <a:chExt cx="4856898" cy="2820828"/>
          </a:xfrm>
        </p:grpSpPr>
        <p:pic>
          <p:nvPicPr>
            <p:cNvPr id="684" name="Picture 683"/>
            <p:cNvPicPr>
              <a:picLocks noChangeAspect="1"/>
            </p:cNvPicPr>
            <p:nvPr/>
          </p:nvPicPr>
          <p:blipFill>
            <a:blip r:embed="rId4"/>
            <a:stretch>
              <a:fillRect/>
            </a:stretch>
          </p:blipFill>
          <p:spPr>
            <a:xfrm>
              <a:off x="3570769" y="4054765"/>
              <a:ext cx="4856898" cy="2820828"/>
            </a:xfrm>
            <a:prstGeom prst="rect">
              <a:avLst/>
            </a:prstGeom>
          </p:spPr>
        </p:pic>
        <p:grpSp>
          <p:nvGrpSpPr>
            <p:cNvPr id="685" name="Group 684"/>
            <p:cNvGrpSpPr/>
            <p:nvPr/>
          </p:nvGrpSpPr>
          <p:grpSpPr>
            <a:xfrm>
              <a:off x="4864258" y="5403511"/>
              <a:ext cx="2479440" cy="1186831"/>
              <a:chOff x="4962229" y="5403511"/>
              <a:chExt cx="2479440" cy="1186831"/>
            </a:xfrm>
          </p:grpSpPr>
          <p:sp>
            <p:nvSpPr>
              <p:cNvPr id="686" name="Rectangle 685"/>
              <p:cNvSpPr/>
              <p:nvPr/>
            </p:nvSpPr>
            <p:spPr>
              <a:xfrm>
                <a:off x="4962229" y="5898967"/>
                <a:ext cx="2479439" cy="691375"/>
              </a:xfrm>
              <a:prstGeom prst="rect">
                <a:avLst/>
              </a:prstGeom>
              <a:solidFill>
                <a:schemeClr val="accent5"/>
              </a:solidFill>
              <a:ln w="12700" cap="flat" cmpd="sng" algn="ctr">
                <a:noFill/>
                <a:prstDash val="solid"/>
                <a:miter lim="800000"/>
              </a:ln>
              <a:effectLst/>
            </p:spPr>
            <p:txBody>
              <a:bodyPr rtlCol="0" anchor="ctr"/>
              <a:lstStyle/>
              <a:p>
                <a:pPr algn="ctr" defTabSz="896386">
                  <a:defRPr/>
                </a:pPr>
                <a:r>
                  <a:rPr lang="en-US" sz="2353" b="1" kern="0" dirty="0">
                    <a:solidFill>
                      <a:srgbClr val="000000"/>
                    </a:solidFill>
                    <a:latin typeface="Segoe UI Light"/>
                  </a:rPr>
                  <a:t>Private Clouds</a:t>
                </a:r>
                <a:endParaRPr lang="en-US" sz="1372" kern="0" dirty="0">
                  <a:solidFill>
                    <a:srgbClr val="000000"/>
                  </a:solidFill>
                  <a:latin typeface="Segoe UI Light"/>
                </a:endParaRPr>
              </a:p>
            </p:txBody>
          </p:sp>
          <p:sp>
            <p:nvSpPr>
              <p:cNvPr id="687" name="Rectangle 686"/>
              <p:cNvSpPr/>
              <p:nvPr/>
            </p:nvSpPr>
            <p:spPr>
              <a:xfrm>
                <a:off x="4962230" y="5403511"/>
                <a:ext cx="1222090" cy="457200"/>
              </a:xfrm>
              <a:prstGeom prst="rect">
                <a:avLst/>
              </a:prstGeom>
              <a:solidFill>
                <a:schemeClr val="accent5"/>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000000"/>
                    </a:solidFill>
                    <a:latin typeface="Calibri" panose="020F0502020204030204"/>
                  </a:rPr>
                  <a:t>Windows</a:t>
                </a:r>
              </a:p>
              <a:p>
                <a:pPr algn="ctr" defTabSz="896386">
                  <a:defRPr/>
                </a:pPr>
                <a:r>
                  <a:rPr lang="en-US" sz="980" b="1" kern="0" dirty="0">
                    <a:solidFill>
                      <a:srgbClr val="000000"/>
                    </a:solidFill>
                    <a:latin typeface="Calibri" panose="020F0502020204030204"/>
                  </a:rPr>
                  <a:t>Server</a:t>
                </a:r>
              </a:p>
            </p:txBody>
          </p:sp>
          <p:sp>
            <p:nvSpPr>
              <p:cNvPr id="688" name="Rectangle 687"/>
              <p:cNvSpPr/>
              <p:nvPr/>
            </p:nvSpPr>
            <p:spPr>
              <a:xfrm>
                <a:off x="6228297" y="5403511"/>
                <a:ext cx="1213372" cy="457200"/>
              </a:xfrm>
              <a:prstGeom prst="rect">
                <a:avLst/>
              </a:prstGeom>
              <a:solidFill>
                <a:schemeClr val="accent5"/>
              </a:solidFill>
              <a:ln w="12700" cap="flat" cmpd="sng" algn="ctr">
                <a:noFill/>
                <a:prstDash val="solid"/>
                <a:miter lim="800000"/>
              </a:ln>
              <a:effectLst/>
            </p:spPr>
            <p:txBody>
              <a:bodyPr lIns="0" tIns="0" rIns="0" bIns="0" rtlCol="0" anchor="ctr"/>
              <a:lstStyle/>
              <a:p>
                <a:pPr algn="ctr" defTabSz="896386">
                  <a:defRPr/>
                </a:pPr>
                <a:r>
                  <a:rPr lang="en-US" sz="980" b="1" kern="0" dirty="0">
                    <a:solidFill>
                      <a:srgbClr val="000000"/>
                    </a:solidFill>
                    <a:latin typeface="Calibri" panose="020F0502020204030204"/>
                  </a:rPr>
                  <a:t>Linux</a:t>
                </a:r>
              </a:p>
            </p:txBody>
          </p:sp>
        </p:grpSp>
      </p:grpSp>
      <p:sp>
        <p:nvSpPr>
          <p:cNvPr id="689" name="TextBox 688"/>
          <p:cNvSpPr txBox="1"/>
          <p:nvPr/>
        </p:nvSpPr>
        <p:spPr>
          <a:xfrm>
            <a:off x="589548" y="2606886"/>
            <a:ext cx="1204105" cy="271554"/>
          </a:xfrm>
          <a:prstGeom prst="rect">
            <a:avLst/>
          </a:prstGeom>
          <a:noFill/>
        </p:spPr>
        <p:txBody>
          <a:bodyPr wrap="square" rtlCol="0">
            <a:spAutoFit/>
          </a:bodyPr>
          <a:lstStyle/>
          <a:p>
            <a:pPr defTabSz="896386"/>
            <a:r>
              <a:rPr lang="en-US" sz="1176" b="1" dirty="0">
                <a:solidFill>
                  <a:srgbClr val="000000"/>
                </a:solidFill>
                <a:latin typeface="Segoe UI Light"/>
              </a:rPr>
              <a:t>High Availability</a:t>
            </a:r>
          </a:p>
        </p:txBody>
      </p:sp>
      <p:sp>
        <p:nvSpPr>
          <p:cNvPr id="690" name="TextBox 689"/>
          <p:cNvSpPr txBox="1"/>
          <p:nvPr/>
        </p:nvSpPr>
        <p:spPr>
          <a:xfrm>
            <a:off x="2013980" y="3206656"/>
            <a:ext cx="1160098" cy="271554"/>
          </a:xfrm>
          <a:prstGeom prst="rect">
            <a:avLst/>
          </a:prstGeom>
          <a:noFill/>
        </p:spPr>
        <p:txBody>
          <a:bodyPr wrap="square" rtlCol="0">
            <a:spAutoFit/>
          </a:bodyPr>
          <a:lstStyle/>
          <a:p>
            <a:pPr defTabSz="896386"/>
            <a:r>
              <a:rPr lang="en-US" sz="1176" b="1" dirty="0">
                <a:solidFill>
                  <a:srgbClr val="000000"/>
                </a:solidFill>
                <a:latin typeface="Segoe UI Light"/>
              </a:rPr>
              <a:t>Hyper-Scale</a:t>
            </a:r>
          </a:p>
        </p:txBody>
      </p:sp>
      <p:sp>
        <p:nvSpPr>
          <p:cNvPr id="691" name="TextBox 690"/>
          <p:cNvSpPr txBox="1"/>
          <p:nvPr/>
        </p:nvSpPr>
        <p:spPr>
          <a:xfrm>
            <a:off x="1966165" y="2642553"/>
            <a:ext cx="1376294" cy="271554"/>
          </a:xfrm>
          <a:prstGeom prst="rect">
            <a:avLst/>
          </a:prstGeom>
          <a:noFill/>
        </p:spPr>
        <p:txBody>
          <a:bodyPr wrap="square" rtlCol="0">
            <a:spAutoFit/>
          </a:bodyPr>
          <a:lstStyle/>
          <a:p>
            <a:pPr defTabSz="896386"/>
            <a:r>
              <a:rPr lang="en-US" sz="1176" b="1" dirty="0">
                <a:solidFill>
                  <a:srgbClr val="000000"/>
                </a:solidFill>
                <a:latin typeface="Segoe UI Light"/>
              </a:rPr>
              <a:t>Hybrid Operations</a:t>
            </a:r>
          </a:p>
        </p:txBody>
      </p:sp>
      <p:sp>
        <p:nvSpPr>
          <p:cNvPr id="692" name="TextBox 691"/>
          <p:cNvSpPr txBox="1"/>
          <p:nvPr/>
        </p:nvSpPr>
        <p:spPr>
          <a:xfrm>
            <a:off x="2515531" y="2948643"/>
            <a:ext cx="1053656" cy="271554"/>
          </a:xfrm>
          <a:prstGeom prst="rect">
            <a:avLst/>
          </a:prstGeom>
          <a:noFill/>
        </p:spPr>
        <p:txBody>
          <a:bodyPr wrap="square" rtlCol="0">
            <a:spAutoFit/>
          </a:bodyPr>
          <a:lstStyle/>
          <a:p>
            <a:pPr defTabSz="896386"/>
            <a:r>
              <a:rPr lang="en-US" sz="1176" b="1" dirty="0">
                <a:solidFill>
                  <a:srgbClr val="000000"/>
                </a:solidFill>
                <a:latin typeface="Segoe UI Light"/>
              </a:rPr>
              <a:t>High Density</a:t>
            </a:r>
          </a:p>
        </p:txBody>
      </p:sp>
      <p:sp>
        <p:nvSpPr>
          <p:cNvPr id="693" name="TextBox 692"/>
          <p:cNvSpPr txBox="1"/>
          <p:nvPr/>
        </p:nvSpPr>
        <p:spPr>
          <a:xfrm>
            <a:off x="4919540" y="1859402"/>
            <a:ext cx="2729494" cy="512935"/>
          </a:xfrm>
          <a:prstGeom prst="rect">
            <a:avLst/>
          </a:prstGeom>
          <a:noFill/>
          <a:ln>
            <a:noFill/>
          </a:ln>
        </p:spPr>
        <p:txBody>
          <a:bodyPr wrap="square" rtlCol="0">
            <a:spAutoFit/>
          </a:bodyPr>
          <a:lstStyle/>
          <a:p>
            <a:pPr defTabSz="896386"/>
            <a:r>
              <a:rPr lang="en-US" sz="2745" dirty="0" err="1">
                <a:solidFill>
                  <a:srgbClr val="47D8FF"/>
                </a:solidFill>
                <a:effectLst>
                  <a:glow rad="266700">
                    <a:srgbClr val="FFFFFF"/>
                  </a:glow>
                </a:effectLst>
                <a:latin typeface="Segoe UI Semibold" panose="020B0702040204020203" pitchFamily="34" charset="0"/>
                <a:ea typeface="Segoe UI Black" panose="020B0A02040204020203" pitchFamily="34" charset="0"/>
                <a:cs typeface="Segoe UI Semibold" panose="020B0702040204020203" pitchFamily="34" charset="0"/>
              </a:rPr>
              <a:t>microservices</a:t>
            </a:r>
            <a:endParaRPr lang="en-US" sz="2745" dirty="0">
              <a:solidFill>
                <a:srgbClr val="47D8FF"/>
              </a:solidFill>
              <a:effectLst>
                <a:glow rad="266700">
                  <a:srgbClr val="FFFFFF"/>
                </a:glow>
              </a:effectLst>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694" name="TextBox 693"/>
          <p:cNvSpPr txBox="1"/>
          <p:nvPr/>
        </p:nvSpPr>
        <p:spPr>
          <a:xfrm>
            <a:off x="3879052" y="2906381"/>
            <a:ext cx="1312906" cy="271554"/>
          </a:xfrm>
          <a:prstGeom prst="rect">
            <a:avLst/>
          </a:prstGeom>
          <a:noFill/>
        </p:spPr>
        <p:txBody>
          <a:bodyPr wrap="square" rtlCol="0">
            <a:spAutoFit/>
          </a:bodyPr>
          <a:lstStyle/>
          <a:p>
            <a:pPr defTabSz="896386"/>
            <a:r>
              <a:rPr lang="en-US" sz="1176" b="1" dirty="0">
                <a:solidFill>
                  <a:srgbClr val="000000"/>
                </a:solidFill>
                <a:latin typeface="Segoe UI Light"/>
              </a:rPr>
              <a:t>Rolling Upgrades</a:t>
            </a:r>
          </a:p>
        </p:txBody>
      </p:sp>
      <p:sp>
        <p:nvSpPr>
          <p:cNvPr id="695" name="TextBox 694"/>
          <p:cNvSpPr txBox="1"/>
          <p:nvPr/>
        </p:nvSpPr>
        <p:spPr>
          <a:xfrm>
            <a:off x="5214920" y="3166341"/>
            <a:ext cx="1312906" cy="271554"/>
          </a:xfrm>
          <a:prstGeom prst="rect">
            <a:avLst/>
          </a:prstGeom>
          <a:noFill/>
        </p:spPr>
        <p:txBody>
          <a:bodyPr wrap="square" rtlCol="0">
            <a:spAutoFit/>
          </a:bodyPr>
          <a:lstStyle/>
          <a:p>
            <a:pPr defTabSz="896386"/>
            <a:r>
              <a:rPr lang="en-US" sz="1176" b="1" dirty="0" err="1">
                <a:solidFill>
                  <a:srgbClr val="000000"/>
                </a:solidFill>
                <a:latin typeface="Segoe UI Light"/>
              </a:rPr>
              <a:t>Stateful</a:t>
            </a:r>
            <a:r>
              <a:rPr lang="en-US" sz="1176" b="1" dirty="0">
                <a:solidFill>
                  <a:srgbClr val="000000"/>
                </a:solidFill>
                <a:latin typeface="Segoe UI Light"/>
              </a:rPr>
              <a:t> services</a:t>
            </a:r>
          </a:p>
        </p:txBody>
      </p:sp>
      <p:sp>
        <p:nvSpPr>
          <p:cNvPr id="696" name="TextBox 695"/>
          <p:cNvSpPr txBox="1"/>
          <p:nvPr/>
        </p:nvSpPr>
        <p:spPr>
          <a:xfrm>
            <a:off x="5707703" y="2936818"/>
            <a:ext cx="1312906" cy="271554"/>
          </a:xfrm>
          <a:prstGeom prst="rect">
            <a:avLst/>
          </a:prstGeom>
          <a:noFill/>
        </p:spPr>
        <p:txBody>
          <a:bodyPr wrap="square" rtlCol="0">
            <a:spAutoFit/>
          </a:bodyPr>
          <a:lstStyle/>
          <a:p>
            <a:pPr defTabSz="896386"/>
            <a:r>
              <a:rPr lang="en-US" sz="1176" b="1" dirty="0">
                <a:solidFill>
                  <a:srgbClr val="000000"/>
                </a:solidFill>
                <a:latin typeface="Segoe UI Light"/>
              </a:rPr>
              <a:t>Low Latency</a:t>
            </a:r>
          </a:p>
        </p:txBody>
      </p:sp>
      <p:sp>
        <p:nvSpPr>
          <p:cNvPr id="697" name="TextBox 696"/>
          <p:cNvSpPr txBox="1"/>
          <p:nvPr/>
        </p:nvSpPr>
        <p:spPr>
          <a:xfrm>
            <a:off x="7463733" y="3030635"/>
            <a:ext cx="1312906" cy="452590"/>
          </a:xfrm>
          <a:prstGeom prst="rect">
            <a:avLst/>
          </a:prstGeom>
          <a:noFill/>
        </p:spPr>
        <p:txBody>
          <a:bodyPr wrap="square" rtlCol="0">
            <a:spAutoFit/>
          </a:bodyPr>
          <a:lstStyle/>
          <a:p>
            <a:pPr algn="ctr" defTabSz="896386"/>
            <a:r>
              <a:rPr lang="en-US" sz="1176" b="1" dirty="0">
                <a:solidFill>
                  <a:srgbClr val="000000"/>
                </a:solidFill>
                <a:latin typeface="Segoe UI Light"/>
              </a:rPr>
              <a:t>Fast startup &amp; shutdown</a:t>
            </a:r>
          </a:p>
        </p:txBody>
      </p:sp>
      <p:sp>
        <p:nvSpPr>
          <p:cNvPr id="698" name="TextBox 697"/>
          <p:cNvSpPr txBox="1"/>
          <p:nvPr/>
        </p:nvSpPr>
        <p:spPr>
          <a:xfrm>
            <a:off x="8398943" y="2524845"/>
            <a:ext cx="1707687" cy="452590"/>
          </a:xfrm>
          <a:prstGeom prst="rect">
            <a:avLst/>
          </a:prstGeom>
          <a:noFill/>
        </p:spPr>
        <p:txBody>
          <a:bodyPr wrap="square" rtlCol="0">
            <a:spAutoFit/>
          </a:bodyPr>
          <a:lstStyle/>
          <a:p>
            <a:pPr defTabSz="896386"/>
            <a:r>
              <a:rPr lang="en-US" sz="1176" b="1" dirty="0">
                <a:solidFill>
                  <a:srgbClr val="000000"/>
                </a:solidFill>
                <a:latin typeface="Segoe UI Light"/>
              </a:rPr>
              <a:t>Container Orchestration &amp; lifecycle management</a:t>
            </a:r>
          </a:p>
        </p:txBody>
      </p:sp>
      <p:sp>
        <p:nvSpPr>
          <p:cNvPr id="699" name="TextBox 698"/>
          <p:cNvSpPr txBox="1"/>
          <p:nvPr/>
        </p:nvSpPr>
        <p:spPr>
          <a:xfrm>
            <a:off x="9849819" y="2987343"/>
            <a:ext cx="1526624" cy="454227"/>
          </a:xfrm>
          <a:prstGeom prst="rect">
            <a:avLst/>
          </a:prstGeom>
          <a:noFill/>
        </p:spPr>
        <p:txBody>
          <a:bodyPr wrap="square" rtlCol="0">
            <a:spAutoFit/>
          </a:bodyPr>
          <a:lstStyle/>
          <a:p>
            <a:pPr algn="ctr" defTabSz="896386"/>
            <a:r>
              <a:rPr lang="en-US" sz="1176" b="1" dirty="0">
                <a:solidFill>
                  <a:srgbClr val="000000"/>
                </a:solidFill>
                <a:latin typeface="Segoe UI Light"/>
              </a:rPr>
              <a:t>Replication &amp; Failover</a:t>
            </a:r>
          </a:p>
        </p:txBody>
      </p:sp>
      <p:sp>
        <p:nvSpPr>
          <p:cNvPr id="700" name="TextBox 699"/>
          <p:cNvSpPr txBox="1"/>
          <p:nvPr/>
        </p:nvSpPr>
        <p:spPr>
          <a:xfrm>
            <a:off x="663809" y="2869607"/>
            <a:ext cx="1160098" cy="633625"/>
          </a:xfrm>
          <a:prstGeom prst="rect">
            <a:avLst/>
          </a:prstGeom>
          <a:noFill/>
        </p:spPr>
        <p:txBody>
          <a:bodyPr wrap="square" rtlCol="0">
            <a:spAutoFit/>
          </a:bodyPr>
          <a:lstStyle/>
          <a:p>
            <a:pPr algn="ctr" defTabSz="896386"/>
            <a:r>
              <a:rPr lang="en-US" sz="1176" b="1" dirty="0">
                <a:solidFill>
                  <a:srgbClr val="000000"/>
                </a:solidFill>
                <a:latin typeface="Segoe UI Light"/>
              </a:rPr>
              <a:t>Simple programming models</a:t>
            </a:r>
          </a:p>
        </p:txBody>
      </p:sp>
      <p:sp>
        <p:nvSpPr>
          <p:cNvPr id="701" name="TextBox 700"/>
          <p:cNvSpPr txBox="1"/>
          <p:nvPr/>
        </p:nvSpPr>
        <p:spPr>
          <a:xfrm>
            <a:off x="8776639" y="3091189"/>
            <a:ext cx="1312906" cy="271554"/>
          </a:xfrm>
          <a:prstGeom prst="rect">
            <a:avLst/>
          </a:prstGeom>
          <a:noFill/>
        </p:spPr>
        <p:txBody>
          <a:bodyPr wrap="square" rtlCol="0">
            <a:spAutoFit/>
          </a:bodyPr>
          <a:lstStyle/>
          <a:p>
            <a:pPr defTabSz="896386"/>
            <a:r>
              <a:rPr lang="en-US" sz="1176" b="1" dirty="0">
                <a:solidFill>
                  <a:srgbClr val="000000"/>
                </a:solidFill>
                <a:latin typeface="Segoe UI Light"/>
              </a:rPr>
              <a:t>Load balancing</a:t>
            </a:r>
          </a:p>
        </p:txBody>
      </p:sp>
      <p:sp>
        <p:nvSpPr>
          <p:cNvPr id="702" name="TextBox 701"/>
          <p:cNvSpPr txBox="1"/>
          <p:nvPr/>
        </p:nvSpPr>
        <p:spPr>
          <a:xfrm>
            <a:off x="10214557" y="2641144"/>
            <a:ext cx="1376294" cy="271554"/>
          </a:xfrm>
          <a:prstGeom prst="rect">
            <a:avLst/>
          </a:prstGeom>
          <a:noFill/>
        </p:spPr>
        <p:txBody>
          <a:bodyPr wrap="square" rtlCol="0">
            <a:spAutoFit/>
          </a:bodyPr>
          <a:lstStyle/>
          <a:p>
            <a:pPr defTabSz="896386"/>
            <a:r>
              <a:rPr lang="en-US" sz="1176" b="1" dirty="0">
                <a:solidFill>
                  <a:srgbClr val="000000"/>
                </a:solidFill>
                <a:latin typeface="Segoe UI Light"/>
              </a:rPr>
              <a:t>Self-healing</a:t>
            </a:r>
          </a:p>
        </p:txBody>
      </p:sp>
      <p:sp>
        <p:nvSpPr>
          <p:cNvPr id="703" name="TextBox 702"/>
          <p:cNvSpPr txBox="1"/>
          <p:nvPr/>
        </p:nvSpPr>
        <p:spPr>
          <a:xfrm>
            <a:off x="3469569" y="2603983"/>
            <a:ext cx="1332950" cy="271554"/>
          </a:xfrm>
          <a:prstGeom prst="rect">
            <a:avLst/>
          </a:prstGeom>
          <a:noFill/>
        </p:spPr>
        <p:txBody>
          <a:bodyPr wrap="square" rtlCol="0">
            <a:spAutoFit/>
          </a:bodyPr>
          <a:lstStyle/>
          <a:p>
            <a:pPr defTabSz="896386"/>
            <a:r>
              <a:rPr lang="en-US" sz="1176" b="1" dirty="0">
                <a:solidFill>
                  <a:srgbClr val="000000"/>
                </a:solidFill>
                <a:latin typeface="Segoe UI Light"/>
              </a:rPr>
              <a:t>Data Partitioning</a:t>
            </a:r>
          </a:p>
        </p:txBody>
      </p:sp>
      <p:sp>
        <p:nvSpPr>
          <p:cNvPr id="704" name="TextBox 703"/>
          <p:cNvSpPr txBox="1"/>
          <p:nvPr/>
        </p:nvSpPr>
        <p:spPr>
          <a:xfrm>
            <a:off x="3523843" y="3212186"/>
            <a:ext cx="1508221" cy="271554"/>
          </a:xfrm>
          <a:prstGeom prst="rect">
            <a:avLst/>
          </a:prstGeom>
          <a:noFill/>
        </p:spPr>
        <p:txBody>
          <a:bodyPr wrap="square" rtlCol="0">
            <a:spAutoFit/>
          </a:bodyPr>
          <a:lstStyle/>
          <a:p>
            <a:pPr defTabSz="896386"/>
            <a:r>
              <a:rPr lang="en-US" sz="1176" b="1" dirty="0">
                <a:solidFill>
                  <a:srgbClr val="000000"/>
                </a:solidFill>
                <a:latin typeface="Segoe UI Light"/>
              </a:rPr>
              <a:t>Automated Rollback</a:t>
            </a:r>
          </a:p>
        </p:txBody>
      </p:sp>
      <p:sp>
        <p:nvSpPr>
          <p:cNvPr id="705" name="TextBox 704"/>
          <p:cNvSpPr txBox="1"/>
          <p:nvPr/>
        </p:nvSpPr>
        <p:spPr>
          <a:xfrm>
            <a:off x="7199259" y="2544330"/>
            <a:ext cx="1312906" cy="454227"/>
          </a:xfrm>
          <a:prstGeom prst="rect">
            <a:avLst/>
          </a:prstGeom>
          <a:noFill/>
        </p:spPr>
        <p:txBody>
          <a:bodyPr wrap="square" rtlCol="0">
            <a:spAutoFit/>
          </a:bodyPr>
          <a:lstStyle/>
          <a:p>
            <a:pPr algn="ctr" defTabSz="896386"/>
            <a:r>
              <a:rPr lang="en-US" sz="1176" b="1" dirty="0">
                <a:solidFill>
                  <a:srgbClr val="000000"/>
                </a:solidFill>
                <a:latin typeface="Segoe UI Light"/>
              </a:rPr>
              <a:t>Health</a:t>
            </a:r>
            <a:r>
              <a:rPr lang="en-US" sz="1176" b="1" dirty="0">
                <a:solidFill>
                  <a:srgbClr val="FFFFFF"/>
                </a:solidFill>
                <a:latin typeface="Segoe UI Light"/>
              </a:rPr>
              <a:t> </a:t>
            </a:r>
            <a:r>
              <a:rPr lang="en-US" sz="1176" b="1" dirty="0">
                <a:solidFill>
                  <a:srgbClr val="000000"/>
                </a:solidFill>
                <a:latin typeface="Segoe UI Light"/>
              </a:rPr>
              <a:t>Monitoring</a:t>
            </a:r>
          </a:p>
        </p:txBody>
      </p:sp>
      <p:sp>
        <p:nvSpPr>
          <p:cNvPr id="706" name="TextBox 705"/>
          <p:cNvSpPr txBox="1"/>
          <p:nvPr/>
        </p:nvSpPr>
        <p:spPr>
          <a:xfrm>
            <a:off x="6718636" y="2948642"/>
            <a:ext cx="1332950" cy="452590"/>
          </a:xfrm>
          <a:prstGeom prst="rect">
            <a:avLst/>
          </a:prstGeom>
          <a:noFill/>
        </p:spPr>
        <p:txBody>
          <a:bodyPr wrap="square" rtlCol="0">
            <a:spAutoFit/>
          </a:bodyPr>
          <a:lstStyle/>
          <a:p>
            <a:pPr defTabSz="896386"/>
            <a:r>
              <a:rPr lang="en-US" sz="1176" b="1" dirty="0">
                <a:solidFill>
                  <a:srgbClr val="000000"/>
                </a:solidFill>
                <a:latin typeface="Segoe UI Light"/>
              </a:rPr>
              <a:t>Placement Constraints</a:t>
            </a:r>
          </a:p>
        </p:txBody>
      </p:sp>
    </p:spTree>
    <p:extLst>
      <p:ext uri="{BB962C8B-B14F-4D97-AF65-F5344CB8AC3E}">
        <p14:creationId xmlns:p14="http://schemas.microsoft.com/office/powerpoint/2010/main" val="19644271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par>
                                <p:cTn id="8" presetID="10" presetClass="entr" presetSubtype="0" fill="hold" nodeType="withEffect">
                                  <p:stCondLst>
                                    <p:cond delay="400"/>
                                  </p:stCondLst>
                                  <p:childTnLst>
                                    <p:set>
                                      <p:cBhvr>
                                        <p:cTn id="9" dur="1" fill="hold">
                                          <p:stCondLst>
                                            <p:cond delay="0"/>
                                          </p:stCondLst>
                                        </p:cTn>
                                        <p:tgtEl>
                                          <p:spTgt spid="365"/>
                                        </p:tgtEl>
                                        <p:attrNameLst>
                                          <p:attrName>style.visibility</p:attrName>
                                        </p:attrNameLst>
                                      </p:cBhvr>
                                      <p:to>
                                        <p:strVal val="visible"/>
                                      </p:to>
                                    </p:set>
                                    <p:animEffect transition="in" filter="fade">
                                      <p:cBhvr>
                                        <p:cTn id="10" dur="500"/>
                                        <p:tgtEl>
                                          <p:spTgt spid="365"/>
                                        </p:tgtEl>
                                      </p:cBhvr>
                                    </p:animEffect>
                                  </p:childTnLst>
                                </p:cTn>
                              </p:par>
                              <p:par>
                                <p:cTn id="11" presetID="12" presetClass="entr" presetSubtype="1" fill="hold" grpId="0" nodeType="withEffect">
                                  <p:stCondLst>
                                    <p:cond delay="800"/>
                                  </p:stCondLst>
                                  <p:childTnLst>
                                    <p:set>
                                      <p:cBhvr>
                                        <p:cTn id="12" dur="1" fill="hold">
                                          <p:stCondLst>
                                            <p:cond delay="0"/>
                                          </p:stCondLst>
                                        </p:cTn>
                                        <p:tgtEl>
                                          <p:spTgt spid="356"/>
                                        </p:tgtEl>
                                        <p:attrNameLst>
                                          <p:attrName>style.visibility</p:attrName>
                                        </p:attrNameLst>
                                      </p:cBhvr>
                                      <p:to>
                                        <p:strVal val="visible"/>
                                      </p:to>
                                    </p:set>
                                    <p:anim calcmode="lin" valueType="num">
                                      <p:cBhvr additive="base">
                                        <p:cTn id="13" dur="500"/>
                                        <p:tgtEl>
                                          <p:spTgt spid="356"/>
                                        </p:tgtEl>
                                        <p:attrNameLst>
                                          <p:attrName>ppt_y</p:attrName>
                                        </p:attrNameLst>
                                      </p:cBhvr>
                                      <p:tavLst>
                                        <p:tav tm="0">
                                          <p:val>
                                            <p:strVal val="#ppt_y-#ppt_h*1.125000"/>
                                          </p:val>
                                        </p:tav>
                                        <p:tav tm="100000">
                                          <p:val>
                                            <p:strVal val="#ppt_y"/>
                                          </p:val>
                                        </p:tav>
                                      </p:tavLst>
                                    </p:anim>
                                    <p:animEffect transition="in" filter="wipe(down)">
                                      <p:cBhvr>
                                        <p:cTn id="14" dur="500"/>
                                        <p:tgtEl>
                                          <p:spTgt spid="356"/>
                                        </p:tgtEl>
                                      </p:cBhvr>
                                    </p:animEffect>
                                  </p:childTnLst>
                                </p:cTn>
                              </p:par>
                              <p:par>
                                <p:cTn id="15" presetID="12" presetClass="entr" presetSubtype="1" fill="hold" grpId="0" nodeType="withEffect">
                                  <p:stCondLst>
                                    <p:cond delay="800"/>
                                  </p:stCondLst>
                                  <p:childTnLst>
                                    <p:set>
                                      <p:cBhvr>
                                        <p:cTn id="16" dur="1" fill="hold">
                                          <p:stCondLst>
                                            <p:cond delay="0"/>
                                          </p:stCondLst>
                                        </p:cTn>
                                        <p:tgtEl>
                                          <p:spTgt spid="357"/>
                                        </p:tgtEl>
                                        <p:attrNameLst>
                                          <p:attrName>style.visibility</p:attrName>
                                        </p:attrNameLst>
                                      </p:cBhvr>
                                      <p:to>
                                        <p:strVal val="visible"/>
                                      </p:to>
                                    </p:set>
                                    <p:anim calcmode="lin" valueType="num">
                                      <p:cBhvr additive="base">
                                        <p:cTn id="17" dur="500"/>
                                        <p:tgtEl>
                                          <p:spTgt spid="357"/>
                                        </p:tgtEl>
                                        <p:attrNameLst>
                                          <p:attrName>ppt_y</p:attrName>
                                        </p:attrNameLst>
                                      </p:cBhvr>
                                      <p:tavLst>
                                        <p:tav tm="0">
                                          <p:val>
                                            <p:strVal val="#ppt_y-#ppt_h*1.125000"/>
                                          </p:val>
                                        </p:tav>
                                        <p:tav tm="100000">
                                          <p:val>
                                            <p:strVal val="#ppt_y"/>
                                          </p:val>
                                        </p:tav>
                                      </p:tavLst>
                                    </p:anim>
                                    <p:animEffect transition="in" filter="wipe(down)">
                                      <p:cBhvr>
                                        <p:cTn id="18" dur="500"/>
                                        <p:tgtEl>
                                          <p:spTgt spid="357"/>
                                        </p:tgtEl>
                                      </p:cBhvr>
                                    </p:animEffect>
                                  </p:childTnLst>
                                </p:cTn>
                              </p:par>
                              <p:par>
                                <p:cTn id="19" presetID="12" presetClass="entr" presetSubtype="1" fill="hold" grpId="0" nodeType="withEffect">
                                  <p:stCondLst>
                                    <p:cond delay="800"/>
                                  </p:stCondLst>
                                  <p:childTnLst>
                                    <p:set>
                                      <p:cBhvr>
                                        <p:cTn id="20" dur="1" fill="hold">
                                          <p:stCondLst>
                                            <p:cond delay="0"/>
                                          </p:stCondLst>
                                        </p:cTn>
                                        <p:tgtEl>
                                          <p:spTgt spid="358"/>
                                        </p:tgtEl>
                                        <p:attrNameLst>
                                          <p:attrName>style.visibility</p:attrName>
                                        </p:attrNameLst>
                                      </p:cBhvr>
                                      <p:to>
                                        <p:strVal val="visible"/>
                                      </p:to>
                                    </p:set>
                                    <p:anim calcmode="lin" valueType="num">
                                      <p:cBhvr additive="base">
                                        <p:cTn id="21" dur="500"/>
                                        <p:tgtEl>
                                          <p:spTgt spid="358"/>
                                        </p:tgtEl>
                                        <p:attrNameLst>
                                          <p:attrName>ppt_y</p:attrName>
                                        </p:attrNameLst>
                                      </p:cBhvr>
                                      <p:tavLst>
                                        <p:tav tm="0">
                                          <p:val>
                                            <p:strVal val="#ppt_y-#ppt_h*1.125000"/>
                                          </p:val>
                                        </p:tav>
                                        <p:tav tm="100000">
                                          <p:val>
                                            <p:strVal val="#ppt_y"/>
                                          </p:val>
                                        </p:tav>
                                      </p:tavLst>
                                    </p:anim>
                                    <p:animEffect transition="in" filter="wipe(down)">
                                      <p:cBhvr>
                                        <p:cTn id="2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p:bldP spid="357" grpId="0" animBg="1"/>
      <p:bldP spid="35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0.4"/>
</p:tagLst>
</file>

<file path=ppt/theme/theme1.xml><?xml version="1.0" encoding="utf-8"?>
<a:theme xmlns:a="http://schemas.openxmlformats.org/drawingml/2006/main" name="TR18_BO_CT_Template_16x9">
  <a:themeElements>
    <a:clrScheme name="TR17-Blue">
      <a:dk1>
        <a:srgbClr val="505050"/>
      </a:dk1>
      <a:lt1>
        <a:srgbClr val="FFFFFF"/>
      </a:lt1>
      <a:dk2>
        <a:srgbClr val="0072C6"/>
      </a:dk2>
      <a:lt2>
        <a:srgbClr val="6DC2E9"/>
      </a:lt2>
      <a:accent1>
        <a:srgbClr val="002050"/>
      </a:accent1>
      <a:accent2>
        <a:srgbClr val="007233"/>
      </a:accent2>
      <a:accent3>
        <a:srgbClr val="DC3C00"/>
      </a:accent3>
      <a:accent4>
        <a:srgbClr val="442359"/>
      </a:accent4>
      <a:accent5>
        <a:srgbClr val="B4009E"/>
      </a:accent5>
      <a:accent6>
        <a:srgbClr val="FF8C00"/>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8_BO_CT_Template_16x9.potx [Read-Only]" id="{AA24DBD0-1171-417A-A24B-ED21399BB0AD}" vid="{C1CA96C1-A47B-441D-BF65-74EA585717A2}"/>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1762</Words>
  <Application>Microsoft Office PowerPoint</Application>
  <PresentationFormat>Widescreen</PresentationFormat>
  <Paragraphs>354</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Segoe UI</vt:lpstr>
      <vt:lpstr>Segoe UI Black</vt:lpstr>
      <vt:lpstr>Segoe UI Light</vt:lpstr>
      <vt:lpstr>Segoe UI Semibold</vt:lpstr>
      <vt:lpstr>Wingdings</vt:lpstr>
      <vt:lpstr>TR18_BO_CT_Template_16x9</vt:lpstr>
      <vt:lpstr>Building Resilient, Scalable Services with Microsoft Azure Service Fabric</vt:lpstr>
      <vt:lpstr>Challenges</vt:lpstr>
      <vt:lpstr>Common Cloud Service Architecture</vt:lpstr>
      <vt:lpstr>Common Cloud Service Architecture</vt:lpstr>
      <vt:lpstr>Common Cloud Service Architecture</vt:lpstr>
      <vt:lpstr>Challenges with PaaS</vt:lpstr>
      <vt:lpstr>Service Fabric</vt:lpstr>
      <vt:lpstr>PowerPoint Presentation</vt:lpstr>
      <vt:lpstr>Microsoft Azure Service Fabric A platform for reliable, hyperscale, microservice-based applications</vt:lpstr>
      <vt:lpstr>Battle-hardened for over 5 years</vt:lpstr>
      <vt:lpstr>Typical datacenter</vt:lpstr>
      <vt:lpstr>Cluster: A federation of machines</vt:lpstr>
      <vt:lpstr>Cluster: System view</vt:lpstr>
      <vt:lpstr>What is a microservice?</vt:lpstr>
      <vt:lpstr>Types of microservices</vt:lpstr>
      <vt:lpstr>Programming Models</vt:lpstr>
      <vt:lpstr>PowerPoint Presentation</vt:lpstr>
      <vt:lpstr>Reliable Services</vt:lpstr>
      <vt:lpstr>PowerPoint Presentation</vt:lpstr>
      <vt:lpstr>High Availability, Low Latency, and Scale</vt:lpstr>
      <vt:lpstr>High Availability, Density, Low Latency, and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Resilient, Scalable Services with Microsoft Azure Service Fabric</dc:title>
  <dc:creator>Érsek Attila</dc:creator>
  <cp:lastModifiedBy>Ritesh Modi</cp:lastModifiedBy>
  <cp:revision>7</cp:revision>
  <dcterms:created xsi:type="dcterms:W3CDTF">2015-09-30T13:10:43Z</dcterms:created>
  <dcterms:modified xsi:type="dcterms:W3CDTF">2018-02-25T18:26:05Z</dcterms:modified>
</cp:coreProperties>
</file>