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67" r:id="rId5"/>
    <p:sldId id="270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 Thomas" initials="RT" lastIdx="1" clrIdx="0">
    <p:extLst>
      <p:ext uri="{19B8F6BF-5375-455C-9EA6-DF929625EA0E}">
        <p15:presenceInfo xmlns:p15="http://schemas.microsoft.com/office/powerpoint/2012/main" userId="4e9073dce69bc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4T21:43:16.198" idx="1">
    <p:pos x="10" y="10"/>
    <p:text>Strong
Strongly consistent at the expense of distribution latency
Bounded Staleness
Guaranteed to be limited to k prefixes or t time interval
Session
Individual sessions are strongly consistent
Consistent Prefix
Order of reads and writes is guaranteed
Eventual
Offers lowest latency at expense of strong consistency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r>
            <a:rPr lang="en-US" dirty="0"/>
            <a:t>Strong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r>
            <a:rPr lang="en-US" dirty="0"/>
            <a:t>Bounded Staleness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r>
            <a:rPr lang="en-US" dirty="0"/>
            <a:t>Session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r>
            <a:rPr lang="en-US" dirty="0"/>
            <a:t>Consistent Prefix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561B31C4-9F42-48CF-B66D-BA001744E621}">
      <dgm:prSet phldrT="[Text]"/>
      <dgm:spPr/>
      <dgm:t>
        <a:bodyPr/>
        <a:lstStyle/>
        <a:p>
          <a:r>
            <a:rPr lang="en-US" dirty="0"/>
            <a:t>Eventual</a:t>
          </a:r>
        </a:p>
      </dgm:t>
    </dgm:pt>
    <dgm:pt modelId="{05F57D18-151F-4BA5-BA8C-5C2C35606B30}" type="parTrans" cxnId="{D02CEE5C-FF80-4542-8412-D87561B2324A}">
      <dgm:prSet/>
      <dgm:spPr/>
      <dgm:t>
        <a:bodyPr/>
        <a:lstStyle/>
        <a:p>
          <a:endParaRPr lang="en-US"/>
        </a:p>
      </dgm:t>
    </dgm:pt>
    <dgm:pt modelId="{C2E53482-E83E-416B-9159-F616F36CF55C}" type="sibTrans" cxnId="{D02CEE5C-FF80-4542-8412-D87561B2324A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5">
        <dgm:presLayoutVars>
          <dgm:bulletEnabled val="1"/>
        </dgm:presLayoutVars>
      </dgm:prSet>
      <dgm:spPr/>
    </dgm:pt>
    <dgm:pt modelId="{C646A5C5-3158-4B5F-A4DF-EA6B065F9E13}" type="pres">
      <dgm:prSet presAssocID="{29E813BC-D045-4440-A2BC-6932AF07771B}" presName="circleA" presStyleLbl="node1" presStyleIdx="0" presStyleCnt="5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5">
        <dgm:presLayoutVars>
          <dgm:bulletEnabled val="1"/>
        </dgm:presLayoutVars>
      </dgm:prSet>
      <dgm:spPr/>
    </dgm:pt>
    <dgm:pt modelId="{41F5F69B-49D3-49D9-807C-EE5BFCFF15C1}" type="pres">
      <dgm:prSet presAssocID="{EF962D9A-CB0F-46C5-A3F5-963B0C75EA6E}" presName="circleB" presStyleLbl="node1" presStyleIdx="1" presStyleCnt="5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5">
        <dgm:presLayoutVars>
          <dgm:bulletEnabled val="1"/>
        </dgm:presLayoutVars>
      </dgm:prSet>
      <dgm:spPr/>
    </dgm:pt>
    <dgm:pt modelId="{A1397E89-C475-409E-AFA0-6A6CEA6758CD}" type="pres">
      <dgm:prSet presAssocID="{15065311-984A-49D1-B36F-1FD776385EC1}" presName="circleA" presStyleLbl="node1" presStyleIdx="2" presStyleCnt="5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5">
        <dgm:presLayoutVars>
          <dgm:bulletEnabled val="1"/>
        </dgm:presLayoutVars>
      </dgm:prSet>
      <dgm:spPr/>
    </dgm:pt>
    <dgm:pt modelId="{BC75B0BA-DD29-467A-83E7-E9C8216E5865}" type="pres">
      <dgm:prSet presAssocID="{1FC85E85-C12D-45CC-A3CF-123437A6B9B8}" presName="circleB" presStyleLbl="node1" presStyleIdx="3" presStyleCnt="5"/>
      <dgm:spPr/>
    </dgm:pt>
    <dgm:pt modelId="{00A93BCA-FE0A-4341-A134-7D771D5EB82F}" type="pres">
      <dgm:prSet presAssocID="{1FC85E85-C12D-45CC-A3CF-123437A6B9B8}" presName="spaceB" presStyleCnt="0"/>
      <dgm:spPr/>
    </dgm:pt>
    <dgm:pt modelId="{82AABCBF-B634-44CF-9813-EF950C77BFC7}" type="pres">
      <dgm:prSet presAssocID="{1846AB31-B450-4464-8A8E-079069427AED}" presName="space" presStyleCnt="0"/>
      <dgm:spPr/>
    </dgm:pt>
    <dgm:pt modelId="{FBDBD4FA-8C04-4FA9-BB23-7D5BC30D1F47}" type="pres">
      <dgm:prSet presAssocID="{561B31C4-9F42-48CF-B66D-BA001744E621}" presName="compositeA" presStyleCnt="0"/>
      <dgm:spPr/>
    </dgm:pt>
    <dgm:pt modelId="{4654EF70-102F-4191-B072-13BC2A296B94}" type="pres">
      <dgm:prSet presAssocID="{561B31C4-9F42-48CF-B66D-BA001744E621}" presName="textA" presStyleLbl="revTx" presStyleIdx="4" presStyleCnt="5">
        <dgm:presLayoutVars>
          <dgm:bulletEnabled val="1"/>
        </dgm:presLayoutVars>
      </dgm:prSet>
      <dgm:spPr/>
    </dgm:pt>
    <dgm:pt modelId="{A7D040D9-9CBD-40B8-A9D3-96A8EF77BD46}" type="pres">
      <dgm:prSet presAssocID="{561B31C4-9F42-48CF-B66D-BA001744E621}" presName="circleA" presStyleLbl="node1" presStyleIdx="4" presStyleCnt="5"/>
      <dgm:spPr/>
    </dgm:pt>
    <dgm:pt modelId="{76083D9E-FE8E-4E4C-82EF-E7703CB5C371}" type="pres">
      <dgm:prSet presAssocID="{561B31C4-9F42-48CF-B66D-BA001744E621}" presName="spaceA" presStyleCnt="0"/>
      <dgm:spPr/>
    </dgm:pt>
  </dgm:ptLst>
  <dgm:cxnLst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D02CEE5C-FF80-4542-8412-D87561B2324A}" srcId="{C31760BD-66EA-4FAC-9436-EADD6F9F7ECE}" destId="{561B31C4-9F42-48CF-B66D-BA001744E621}" srcOrd="4" destOrd="0" parTransId="{05F57D18-151F-4BA5-BA8C-5C2C35606B30}" sibTransId="{C2E53482-E83E-416B-9159-F616F36CF55C}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8159A983-194A-4B61-BF19-7312094ECE0C}" type="presOf" srcId="{561B31C4-9F42-48CF-B66D-BA001744E621}" destId="{4654EF70-102F-4191-B072-13BC2A296B94}" srcOrd="0" destOrd="0" presId="urn:microsoft.com/office/officeart/2005/8/layout/hProcess11"/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  <dgm:cxn modelId="{A6EF0AB4-BA10-4E21-8D51-E3911F60E60B}" type="presParOf" srcId="{00A4D3C7-960E-4470-80DB-47D3C115D634}" destId="{82AABCBF-B634-44CF-9813-EF950C77BFC7}" srcOrd="7" destOrd="0" presId="urn:microsoft.com/office/officeart/2005/8/layout/hProcess11"/>
    <dgm:cxn modelId="{F42E15E3-0A14-4074-AE4E-8FED8A62ECFD}" type="presParOf" srcId="{00A4D3C7-960E-4470-80DB-47D3C115D634}" destId="{FBDBD4FA-8C04-4FA9-BB23-7D5BC30D1F47}" srcOrd="8" destOrd="0" presId="urn:microsoft.com/office/officeart/2005/8/layout/hProcess11"/>
    <dgm:cxn modelId="{240FD1A9-F9C0-4A3F-BA0E-A7BDEB7006E3}" type="presParOf" srcId="{FBDBD4FA-8C04-4FA9-BB23-7D5BC30D1F47}" destId="{4654EF70-102F-4191-B072-13BC2A296B94}" srcOrd="0" destOrd="0" presId="urn:microsoft.com/office/officeart/2005/8/layout/hProcess11"/>
    <dgm:cxn modelId="{9694DD62-6BDD-4FE7-8601-A8878AFC81F8}" type="presParOf" srcId="{FBDBD4FA-8C04-4FA9-BB23-7D5BC30D1F47}" destId="{A7D040D9-9CBD-40B8-A9D3-96A8EF77BD46}" srcOrd="1" destOrd="0" presId="urn:microsoft.com/office/officeart/2005/8/layout/hProcess11"/>
    <dgm:cxn modelId="{76391E0D-568D-4770-9BA0-4727BDBFA1B5}" type="presParOf" srcId="{FBDBD4FA-8C04-4FA9-BB23-7D5BC30D1F47}" destId="{76083D9E-FE8E-4E4C-82EF-E7703CB5C37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400" y="0"/>
          <a:ext cx="1486790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Strong</a:t>
          </a:r>
        </a:p>
      </dsp:txBody>
      <dsp:txXfrm>
        <a:off x="3400" y="0"/>
        <a:ext cx="1486790" cy="1552574"/>
      </dsp:txXfrm>
    </dsp:sp>
    <dsp:sp modelId="{C646A5C5-3158-4B5F-A4DF-EA6B065F9E13}">
      <dsp:nvSpPr>
        <dsp:cNvPr id="0" name=""/>
        <dsp:cNvSpPr/>
      </dsp:nvSpPr>
      <dsp:spPr>
        <a:xfrm>
          <a:off x="55272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564530" y="2328862"/>
          <a:ext cx="1486790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Bounded Staleness</a:t>
          </a:r>
        </a:p>
      </dsp:txBody>
      <dsp:txXfrm>
        <a:off x="1564530" y="2328862"/>
        <a:ext cx="1486790" cy="1552574"/>
      </dsp:txXfrm>
    </dsp:sp>
    <dsp:sp modelId="{41F5F69B-49D3-49D9-807C-EE5BFCFF15C1}">
      <dsp:nvSpPr>
        <dsp:cNvPr id="0" name=""/>
        <dsp:cNvSpPr/>
      </dsp:nvSpPr>
      <dsp:spPr>
        <a:xfrm>
          <a:off x="211385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125659" y="0"/>
          <a:ext cx="1486790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Session</a:t>
          </a:r>
        </a:p>
      </dsp:txBody>
      <dsp:txXfrm>
        <a:off x="3125659" y="0"/>
        <a:ext cx="1486790" cy="1552574"/>
      </dsp:txXfrm>
    </dsp:sp>
    <dsp:sp modelId="{A1397E89-C475-409E-AFA0-6A6CEA6758CD}">
      <dsp:nvSpPr>
        <dsp:cNvPr id="0" name=""/>
        <dsp:cNvSpPr/>
      </dsp:nvSpPr>
      <dsp:spPr>
        <a:xfrm>
          <a:off x="367498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4686789" y="2328862"/>
          <a:ext cx="1486790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Consistent Prefix</a:t>
          </a:r>
        </a:p>
      </dsp:txBody>
      <dsp:txXfrm>
        <a:off x="4686789" y="2328862"/>
        <a:ext cx="1486790" cy="1552574"/>
      </dsp:txXfrm>
    </dsp:sp>
    <dsp:sp modelId="{BC75B0BA-DD29-467A-83E7-E9C8216E5865}">
      <dsp:nvSpPr>
        <dsp:cNvPr id="0" name=""/>
        <dsp:cNvSpPr/>
      </dsp:nvSpPr>
      <dsp:spPr>
        <a:xfrm>
          <a:off x="5236112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4EF70-102F-4191-B072-13BC2A296B94}">
      <dsp:nvSpPr>
        <dsp:cNvPr id="0" name=""/>
        <dsp:cNvSpPr/>
      </dsp:nvSpPr>
      <dsp:spPr>
        <a:xfrm>
          <a:off x="6247919" y="0"/>
          <a:ext cx="1486790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Eventual</a:t>
          </a:r>
        </a:p>
      </dsp:txBody>
      <dsp:txXfrm>
        <a:off x="6247919" y="0"/>
        <a:ext cx="1486790" cy="1552574"/>
      </dsp:txXfrm>
    </dsp:sp>
    <dsp:sp modelId="{A7D040D9-9CBD-40B8-A9D3-96A8EF77BD46}">
      <dsp:nvSpPr>
        <dsp:cNvPr id="0" name=""/>
        <dsp:cNvSpPr/>
      </dsp:nvSpPr>
      <dsp:spPr>
        <a:xfrm>
          <a:off x="6797242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blog/a-technical-overview-of-azure-cosmos-db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Cosmos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CDC51-E0E9-4B2D-BEC6-BD7D7D71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COSMOS?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</a:t>
            </a:r>
          </a:p>
          <a:p>
            <a:r>
              <a:rPr lang="en-US" sz="3200" dirty="0"/>
              <a:t>Graph</a:t>
            </a:r>
          </a:p>
          <a:p>
            <a:r>
              <a:rPr lang="en-US" sz="3200" dirty="0"/>
              <a:t>Key-value</a:t>
            </a:r>
          </a:p>
          <a:p>
            <a:r>
              <a:rPr lang="en-US" sz="3200" dirty="0"/>
              <a:t>Table</a:t>
            </a:r>
          </a:p>
          <a:p>
            <a:r>
              <a:rPr lang="en-US" sz="3200" dirty="0"/>
              <a:t>Column family</a:t>
            </a:r>
          </a:p>
          <a:p>
            <a:r>
              <a:rPr lang="en-US" sz="3200" dirty="0"/>
              <a:t>Relational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1D80698-B8C9-4097-AA38-9A43D90CD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t="6626" r="67276" b="71417"/>
          <a:stretch/>
        </p:blipFill>
        <p:spPr>
          <a:xfrm>
            <a:off x="5642919" y="2160590"/>
            <a:ext cx="3295136" cy="30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it’s consistency model?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78673"/>
              </p:ext>
            </p:extLst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92D94-3801-42E3-983E-8E5EBBBB1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492"/>
            <a:ext cx="11755820" cy="7053492"/>
          </a:xfrm>
        </p:spPr>
      </p:pic>
    </p:spTree>
    <p:extLst>
      <p:ext uri="{BB962C8B-B14F-4D97-AF65-F5344CB8AC3E}">
        <p14:creationId xmlns:p14="http://schemas.microsoft.com/office/powerpoint/2010/main" val="22466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query it?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API</a:t>
            </a:r>
          </a:p>
          <a:p>
            <a:pPr lvl="1"/>
            <a:r>
              <a:rPr lang="en-US" sz="2800" dirty="0"/>
              <a:t>Gremlin API</a:t>
            </a:r>
          </a:p>
          <a:p>
            <a:pPr lvl="1"/>
            <a:r>
              <a:rPr lang="en-US" sz="2800" dirty="0"/>
              <a:t>MongoDB API</a:t>
            </a:r>
          </a:p>
          <a:p>
            <a:pPr lvl="1"/>
            <a:r>
              <a:rPr lang="en-US" sz="2800" dirty="0" err="1"/>
              <a:t>Schemaless</a:t>
            </a:r>
            <a:r>
              <a:rPr lang="en-US" sz="2800" dirty="0"/>
              <a:t> JSON</a:t>
            </a:r>
          </a:p>
          <a:p>
            <a:pPr lvl="1"/>
            <a:r>
              <a:rPr lang="en-US" sz="2800" dirty="0"/>
              <a:t>Key Value Table API</a:t>
            </a:r>
          </a:p>
          <a:p>
            <a:pPr lvl="1"/>
            <a:r>
              <a:rPr lang="en-US" sz="2800" dirty="0"/>
              <a:t>Cassandra API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/>
              <a:t>SQL Language</a:t>
            </a:r>
          </a:p>
          <a:p>
            <a:pPr lvl="1"/>
            <a:r>
              <a:rPr lang="en-US" sz="3200" dirty="0"/>
              <a:t>Select</a:t>
            </a:r>
          </a:p>
          <a:p>
            <a:pPr lvl="1"/>
            <a:r>
              <a:rPr lang="en-US" sz="3200" dirty="0"/>
              <a:t>Joins</a:t>
            </a:r>
          </a:p>
          <a:p>
            <a:pPr lvl="1"/>
            <a:r>
              <a:rPr lang="en-US" sz="3200" dirty="0"/>
              <a:t>Stored procs</a:t>
            </a:r>
          </a:p>
          <a:p>
            <a:pPr lvl="1"/>
            <a:r>
              <a:rPr lang="en-US" sz="3200" dirty="0"/>
              <a:t>Triggers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356E-57DA-4272-AD5C-501B96F8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Uhhhh</a:t>
            </a:r>
            <a:r>
              <a:rPr lang="en-US" dirty="0"/>
              <a:t>,  how 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C8BBE-B28B-400A-A194-E46B8317551B}"/>
              </a:ext>
            </a:extLst>
          </p:cNvPr>
          <p:cNvSpPr/>
          <p:nvPr/>
        </p:nvSpPr>
        <p:spPr>
          <a:xfrm>
            <a:off x="677511" y="1699082"/>
            <a:ext cx="9000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Atom Record Sequence</a:t>
            </a:r>
          </a:p>
          <a:p>
            <a:endParaRPr lang="en-US" dirty="0"/>
          </a:p>
          <a:p>
            <a:r>
              <a:rPr lang="en-US" dirty="0"/>
              <a:t>Atoms consist of a small set of primitive types e.g. string, bool, number etc., records are structs and sequences are arrays consisting of atoms, records or sequences. </a:t>
            </a:r>
          </a:p>
          <a:p>
            <a:endParaRPr lang="en-US" dirty="0"/>
          </a:p>
          <a:p>
            <a:r>
              <a:rPr lang="en-US" dirty="0"/>
              <a:t>Natively it’s JSON, but with multiple projections to line up with the conceptual concepts of each of the APIs it supports.</a:t>
            </a:r>
          </a:p>
          <a:p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6254844-D817-4E7A-981B-EB8AD6925D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007400"/>
              </p:ext>
            </p:extLst>
          </p:nvPr>
        </p:nvGraphicFramePr>
        <p:xfrm>
          <a:off x="807658" y="4144494"/>
          <a:ext cx="8338612" cy="1371600"/>
        </p:xfrm>
        <a:graphic>
          <a:graphicData uri="http://schemas.openxmlformats.org/drawingml/2006/table">
            <a:tbl>
              <a:tblPr/>
              <a:tblGrid>
                <a:gridCol w="2406314">
                  <a:extLst>
                    <a:ext uri="{9D8B030D-6E8A-4147-A177-3AD203B41FA5}">
                      <a16:colId xmlns:a16="http://schemas.microsoft.com/office/drawing/2014/main" val="3780163753"/>
                    </a:ext>
                  </a:extLst>
                </a:gridCol>
                <a:gridCol w="3084009">
                  <a:extLst>
                    <a:ext uri="{9D8B030D-6E8A-4147-A177-3AD203B41FA5}">
                      <a16:colId xmlns:a16="http://schemas.microsoft.com/office/drawing/2014/main" val="520248536"/>
                    </a:ext>
                  </a:extLst>
                </a:gridCol>
                <a:gridCol w="2848289">
                  <a:extLst>
                    <a:ext uri="{9D8B030D-6E8A-4147-A177-3AD203B41FA5}">
                      <a16:colId xmlns:a16="http://schemas.microsoft.com/office/drawing/2014/main" val="3329699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API 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Container is projected as …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Item is projected as …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5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DocumentDB SQL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0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MongoDB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96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Azure Table Storage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940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Gremlin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Graph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and Edge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945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D71190E-5685-4DEE-888A-A51B3EA5A28C}"/>
              </a:ext>
            </a:extLst>
          </p:cNvPr>
          <p:cNvSpPr/>
          <p:nvPr/>
        </p:nvSpPr>
        <p:spPr>
          <a:xfrm>
            <a:off x="677511" y="5874721"/>
            <a:ext cx="969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https://azure.microsoft.com/en-us/blog/a-technical-overview-of-azure-cosmos-db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630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168</TotalTime>
  <Words>160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Welcome to Cosmos DB</vt:lpstr>
      <vt:lpstr>What is COSMOS?</vt:lpstr>
      <vt:lpstr>What is it’s consistency model?</vt:lpstr>
      <vt:lpstr>PowerPoint Presentation</vt:lpstr>
      <vt:lpstr>How do you query it?</vt:lpstr>
      <vt:lpstr>Uhhhh,  how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Cosmos DB</dc:title>
  <dc:creator>Russ Thomas</dc:creator>
  <cp:keywords/>
  <cp:lastModifiedBy>Ritesh Modi</cp:lastModifiedBy>
  <cp:revision>10</cp:revision>
  <dcterms:created xsi:type="dcterms:W3CDTF">2018-02-15T03:27:11Z</dcterms:created>
  <dcterms:modified xsi:type="dcterms:W3CDTF">2018-02-28T17:28:47Z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