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8"/>
  </p:notesMasterIdLst>
  <p:sldIdLst>
    <p:sldId id="278" r:id="rId5"/>
    <p:sldId id="280" r:id="rId6"/>
    <p:sldId id="281" r:id="rId7"/>
    <p:sldId id="287" r:id="rId8"/>
    <p:sldId id="288" r:id="rId9"/>
    <p:sldId id="290" r:id="rId10"/>
    <p:sldId id="292" r:id="rId11"/>
    <p:sldId id="282" r:id="rId12"/>
    <p:sldId id="283" r:id="rId13"/>
    <p:sldId id="284" r:id="rId14"/>
    <p:sldId id="285" r:id="rId15"/>
    <p:sldId id="286" r:id="rId16"/>
    <p:sldId id="28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>
        <p:scale>
          <a:sx n="73" d="100"/>
          <a:sy n="73" d="100"/>
        </p:scale>
        <p:origin x="408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5/9/2022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STAT473 Project: Predicting Next Pitch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/>
              <a:t>By RJ Burson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B3897FC-A693-4656-8FCD-CF609C3B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CBB99C-A631-BC0A-2D8C-344BEBCD4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900" y="643467"/>
            <a:ext cx="3946393" cy="1956298"/>
          </a:xfrm>
        </p:spPr>
        <p:txBody>
          <a:bodyPr>
            <a:normAutofit/>
          </a:bodyPr>
          <a:lstStyle/>
          <a:p>
            <a:pPr algn="l"/>
            <a:r>
              <a:rPr lang="en-US" sz="3600"/>
              <a:t>Boosting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EFDF7-A526-93B5-6F1E-5CD1E17DC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1944" y="606891"/>
            <a:ext cx="6430560" cy="1956298"/>
          </a:xfrm>
        </p:spPr>
        <p:txBody>
          <a:bodyPr anchor="ctr">
            <a:normAutofit/>
          </a:bodyPr>
          <a:lstStyle/>
          <a:p>
            <a:pPr marL="36900" indent="0">
              <a:lnSpc>
                <a:spcPct val="100000"/>
              </a:lnSpc>
              <a:buNone/>
            </a:pPr>
            <a:r>
              <a:rPr lang="en-US" sz="1400" dirty="0"/>
              <a:t>- Tuned with 200 trees and shrinkage of .2</a:t>
            </a:r>
          </a:p>
          <a:p>
            <a:pPr marL="36900" indent="0">
              <a:lnSpc>
                <a:spcPct val="100000"/>
              </a:lnSpc>
              <a:buNone/>
            </a:pPr>
            <a:r>
              <a:rPr lang="en-US" sz="1400" dirty="0"/>
              <a:t>- Has a 0.68 model accuracy</a:t>
            </a:r>
          </a:p>
          <a:p>
            <a:pPr marL="36900" indent="0">
              <a:lnSpc>
                <a:spcPct val="100000"/>
              </a:lnSpc>
              <a:buNone/>
            </a:pPr>
            <a:r>
              <a:rPr lang="en-US" sz="1400" dirty="0"/>
              <a:t>- Same variables look to be important as in the previous models(strikes, balls, and inning).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5A5830-4108-1C69-4BB4-93B83074F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057" y="2863550"/>
            <a:ext cx="3991982" cy="3107766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50C7260-B0EA-4B69-927F-A414658E9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2659" y="3820460"/>
            <a:ext cx="0" cy="1371600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0CFFAB7-277F-E013-59A8-A599B8B081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085" y="2863550"/>
            <a:ext cx="4791139" cy="310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370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82817-4E96-E752-6F91-9B02C42D7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with Linear Kernel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2F3D7-B400-81B1-E7DF-5AB00F4F5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Chose linear kernel because it performed the best out of the 3 </a:t>
            </a:r>
            <a:r>
              <a:rPr lang="en-US" dirty="0" err="1"/>
              <a:t>svm</a:t>
            </a:r>
            <a:r>
              <a:rPr lang="en-US" dirty="0"/>
              <a:t> models</a:t>
            </a:r>
          </a:p>
          <a:p>
            <a:r>
              <a:rPr lang="en-US" dirty="0"/>
              <a:t>Used tune </a:t>
            </a:r>
            <a:r>
              <a:rPr lang="en-US" dirty="0" err="1"/>
              <a:t>svm</a:t>
            </a:r>
            <a:r>
              <a:rPr lang="en-US" dirty="0"/>
              <a:t> to create a </a:t>
            </a:r>
            <a:r>
              <a:rPr lang="en-US" dirty="0" err="1"/>
              <a:t>svm</a:t>
            </a:r>
            <a:r>
              <a:rPr lang="en-US" dirty="0"/>
              <a:t> classifier. The cost range was seq(.01, 10, </a:t>
            </a:r>
            <a:r>
              <a:rPr lang="en-US" dirty="0" err="1"/>
              <a:t>length.out</a:t>
            </a:r>
            <a:r>
              <a:rPr lang="en-US" dirty="0"/>
              <a:t>=10))). </a:t>
            </a:r>
          </a:p>
          <a:p>
            <a:r>
              <a:rPr lang="en-US" dirty="0"/>
              <a:t>Cost of 2.23</a:t>
            </a:r>
          </a:p>
          <a:p>
            <a:pPr marL="36900" indent="0">
              <a:buNone/>
            </a:pPr>
            <a:endParaRPr lang="en-US" dirty="0"/>
          </a:p>
          <a:p>
            <a:r>
              <a:rPr lang="en-US" dirty="0"/>
              <a:t>Model Accuracy is .675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C4B06C-7888-6E94-9486-599BA3276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220" y="3479237"/>
            <a:ext cx="3222552" cy="219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972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49C48-877C-1FC0-D6A9-19A263276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CB64D-53A0-8731-3F26-F900FE6802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Logistic Model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0A30752-F572-8707-C36F-7DAB7CD35B98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A9F6B9-B560-9557-F07C-7BC6A741AB62}"/>
              </a:ext>
            </a:extLst>
          </p:cNvPr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r>
              <a:rPr lang="en-US" dirty="0"/>
              <a:t>Model Accuracy: 0.675</a:t>
            </a:r>
          </a:p>
          <a:p>
            <a:r>
              <a:rPr lang="en-US" dirty="0"/>
              <a:t>AUC: 0.7176932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83746C-FDE9-2306-93B8-BAFBAA1E40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Linear SVM Model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B36812F-76A8-37BD-CA31-7D3624673ACE}"/>
              </a:ext>
            </a:extLst>
          </p:cNvPr>
          <p:cNvSpPr>
            <a:spLocks noGrp="1"/>
          </p:cNvSpPr>
          <p:nvPr>
            <p:ph type="pic" idx="21"/>
          </p:nvPr>
        </p:nvSpPr>
        <p:spPr/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FC64915-4C7B-BA03-F2CC-3CA2C0BB5C48}"/>
              </a:ext>
            </a:extLst>
          </p:cNvPr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r>
              <a:rPr lang="en-US" dirty="0"/>
              <a:t>Model Accuracy: .675</a:t>
            </a:r>
          </a:p>
          <a:p>
            <a:r>
              <a:rPr lang="en-US" dirty="0"/>
              <a:t>AUC: 0.7109501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07A5D98-1DF4-8AC2-E929-B935698F34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Boosting Model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2A1000-05AA-055D-1E26-5BC58257A4AF}"/>
              </a:ext>
            </a:extLst>
          </p:cNvPr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r>
              <a:rPr lang="en-US" dirty="0"/>
              <a:t>Model Accuracy: .68</a:t>
            </a:r>
          </a:p>
          <a:p>
            <a:r>
              <a:rPr lang="en-US" dirty="0"/>
              <a:t>AUC: 0.7205616</a:t>
            </a: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A377A3D-0AB8-4191-58D8-39B0A2B15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294" y="1584907"/>
            <a:ext cx="3464485" cy="2138082"/>
          </a:xfrm>
          <a:prstGeom prst="rect">
            <a:avLst/>
          </a:prstGeom>
        </p:spPr>
      </p:pic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D59BF32-9BC3-EC6B-35CC-A4B419DA53F4}"/>
              </a:ext>
            </a:extLst>
          </p:cNvPr>
          <p:cNvSpPr>
            <a:spLocks noGrp="1"/>
          </p:cNvSpPr>
          <p:nvPr>
            <p:ph type="pic" idx="22"/>
          </p:nvPr>
        </p:nvSpPr>
        <p:spPr/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02F3615-1534-9CB2-636F-A636003A8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6572" y="1568858"/>
            <a:ext cx="3464485" cy="213808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E8BEF41-23FB-5707-AA73-4EEBD0FA9C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6946" y="1568858"/>
            <a:ext cx="3464485" cy="213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455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8BD36-73E4-8B98-985B-DB917ABC6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D90FD-C76C-60B5-D6FE-03FF46EDE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099669"/>
          </a:xfrm>
        </p:spPr>
        <p:txBody>
          <a:bodyPr>
            <a:normAutofit fontScale="55000" lnSpcReduction="20000"/>
          </a:bodyPr>
          <a:lstStyle/>
          <a:p>
            <a:r>
              <a:rPr lang="en-US" sz="3300" dirty="0"/>
              <a:t>The boosting model predicts the next pitch the best. Had the best model accuracy and AUC value. </a:t>
            </a:r>
          </a:p>
          <a:p>
            <a:r>
              <a:rPr lang="en-US" sz="3300" dirty="0"/>
              <a:t>Challenging part of predicting the next pitch is that pitchers attempt to pitch mix as much as possible and not fall into patterns. I think being able to predict fastball or </a:t>
            </a:r>
            <a:r>
              <a:rPr lang="en-US" sz="3300" dirty="0" err="1"/>
              <a:t>offspeed</a:t>
            </a:r>
            <a:r>
              <a:rPr lang="en-US" sz="3300" dirty="0"/>
              <a:t> at about a 70% rate is pretty good.</a:t>
            </a:r>
          </a:p>
          <a:p>
            <a:pPr marL="36900" indent="0">
              <a:buNone/>
            </a:pPr>
            <a:endParaRPr lang="en-US" sz="3300" dirty="0"/>
          </a:p>
          <a:p>
            <a:r>
              <a:rPr lang="en-US" sz="3300" dirty="0"/>
              <a:t>The most important variables when it comes to predicting the next pitch are strikes, balls, inning , and inning.</a:t>
            </a:r>
          </a:p>
          <a:p>
            <a:endParaRPr lang="en-US" sz="3300" dirty="0"/>
          </a:p>
          <a:p>
            <a:r>
              <a:rPr lang="en-US" sz="3300" dirty="0"/>
              <a:t>Future work. Try and apply to other pitchers</a:t>
            </a:r>
          </a:p>
          <a:p>
            <a:r>
              <a:rPr lang="en-US" sz="3300" dirty="0"/>
              <a:t>Could include adding the catcher behind the plate to see if the catcher has any effect on predicting the next pitch. Maybe pitcher is more confident to throw </a:t>
            </a:r>
            <a:r>
              <a:rPr lang="en-US" sz="3300" dirty="0" err="1"/>
              <a:t>offspeed</a:t>
            </a:r>
            <a:r>
              <a:rPr lang="en-US" sz="3300" dirty="0"/>
              <a:t>. </a:t>
            </a:r>
          </a:p>
          <a:p>
            <a:r>
              <a:rPr lang="en-US" sz="3300" dirty="0"/>
              <a:t>Or adding which runner is on base. If a fast runner is on base it could increase the amount of fastballs thrown to stop the running game.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505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58F4B-DC3B-EDB3-5EC0-2B6FDA2C3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633DC-C5AE-A7F0-489F-55B7F5E39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Predict if a fastball or an </a:t>
            </a:r>
            <a:r>
              <a:rPr lang="en-US" dirty="0" err="1">
                <a:latin typeface="+mj-lt"/>
              </a:rPr>
              <a:t>offspeed</a:t>
            </a:r>
            <a:r>
              <a:rPr lang="en-US" dirty="0">
                <a:latin typeface="+mj-lt"/>
              </a:rPr>
              <a:t> pitch will be thrown on the next pitch.</a:t>
            </a:r>
          </a:p>
          <a:p>
            <a:pPr marL="36900" indent="0">
              <a:buNone/>
            </a:pPr>
            <a:r>
              <a:rPr lang="en-US" b="0" i="0" dirty="0">
                <a:effectLst/>
                <a:latin typeface="+mj-lt"/>
              </a:rPr>
              <a:t>            	-“Guessing what the pitcher is going to throw is 80% of being a successful hitter. 			The other 20% is just execution.”  -Hank Aaron</a:t>
            </a:r>
            <a:endParaRPr lang="en-US" dirty="0">
              <a:latin typeface="+mj-lt"/>
            </a:endParaRPr>
          </a:p>
          <a:p>
            <a:endParaRPr lang="en-US" dirty="0"/>
          </a:p>
          <a:p>
            <a:r>
              <a:rPr lang="en-US" dirty="0"/>
              <a:t>Which variables are most important when trying to predict what pitch that will be thrown on the next pitch?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378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6AB2B-2DB8-7360-3AD0-BC112E875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CFCDB-98B3-B930-8397-6C39A957D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Baseballsavant.mlb.com </a:t>
            </a:r>
          </a:p>
          <a:p>
            <a:r>
              <a:rPr lang="en-US" dirty="0"/>
              <a:t>Use Trackman software in MLB stadiums to track all sorts of data. </a:t>
            </a:r>
          </a:p>
          <a:p>
            <a:r>
              <a:rPr lang="en-US" dirty="0"/>
              <a:t>Every pitch thrown by Kershaw over a two-year span(2015-2016)</a:t>
            </a:r>
          </a:p>
          <a:p>
            <a:r>
              <a:rPr lang="en-US" dirty="0"/>
              <a:t>Chose all the variables that have to do with game situation. </a:t>
            </a:r>
          </a:p>
          <a:p>
            <a:r>
              <a:rPr lang="en-US" dirty="0"/>
              <a:t>999 </a:t>
            </a:r>
            <a:r>
              <a:rPr lang="en-US" dirty="0" err="1"/>
              <a:t>obsersvations</a:t>
            </a:r>
            <a:r>
              <a:rPr lang="en-US" dirty="0"/>
              <a:t> with 14 predictors.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723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55A45-DA09-0F1F-5465-907255D41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BC447-9EAF-260A-4D11-AE85E6880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Stand – batter handedness (1=right, 0=left)</a:t>
            </a:r>
          </a:p>
          <a:p>
            <a:r>
              <a:rPr lang="en-US" dirty="0"/>
              <a:t>Balls – How many balls are in the count</a:t>
            </a:r>
          </a:p>
          <a:p>
            <a:r>
              <a:rPr lang="en-US" dirty="0"/>
              <a:t>Strikes – How many strikes in the count</a:t>
            </a:r>
          </a:p>
          <a:p>
            <a:r>
              <a:rPr lang="en-US" dirty="0" err="1"/>
              <a:t>Outs_when_up</a:t>
            </a:r>
            <a:r>
              <a:rPr lang="en-US" dirty="0"/>
              <a:t> – how many outs</a:t>
            </a:r>
          </a:p>
          <a:p>
            <a:r>
              <a:rPr lang="en-US" dirty="0"/>
              <a:t>Inning – What inning it is</a:t>
            </a:r>
          </a:p>
          <a:p>
            <a:r>
              <a:rPr lang="en-US" dirty="0" err="1"/>
              <a:t>home_score</a:t>
            </a:r>
            <a:r>
              <a:rPr lang="en-US" dirty="0"/>
              <a:t> _ Score of the Home Team</a:t>
            </a:r>
          </a:p>
          <a:p>
            <a:r>
              <a:rPr lang="en-US" dirty="0" err="1"/>
              <a:t>away_score</a:t>
            </a:r>
            <a:r>
              <a:rPr lang="en-US" dirty="0"/>
              <a:t> – Score of the Away Team</a:t>
            </a:r>
          </a:p>
          <a:p>
            <a:r>
              <a:rPr lang="en-US" dirty="0"/>
              <a:t>runner_on_1 – if there is a runner on first(1=yes,0=no)</a:t>
            </a:r>
          </a:p>
          <a:p>
            <a:r>
              <a:rPr lang="en-US" dirty="0"/>
              <a:t>runner_on_2 - if there is a runner on second(1=yes,0=no)</a:t>
            </a:r>
          </a:p>
          <a:p>
            <a:r>
              <a:rPr lang="en-US" dirty="0"/>
              <a:t>runner_on_3 - if there is a runner on third(1=yes,0=no)</a:t>
            </a:r>
          </a:p>
        </p:txBody>
      </p:sp>
    </p:spTree>
    <p:extLst>
      <p:ext uri="{BB962C8B-B14F-4D97-AF65-F5344CB8AC3E}">
        <p14:creationId xmlns:p14="http://schemas.microsoft.com/office/powerpoint/2010/main" val="4229172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8F267-4321-FB11-5D16-2EA65DD4B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18DB4-6847-955F-E74C-D77261D50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attempting first models kept getting errors of multicollinearity</a:t>
            </a:r>
          </a:p>
          <a:p>
            <a:r>
              <a:rPr lang="en-US" dirty="0"/>
              <a:t>Used </a:t>
            </a:r>
            <a:r>
              <a:rPr lang="en-US" dirty="0" err="1"/>
              <a:t>vif</a:t>
            </a:r>
            <a:r>
              <a:rPr lang="en-US" dirty="0"/>
              <a:t>() function to get variance inflation factors. Value over 10 is high. </a:t>
            </a:r>
          </a:p>
          <a:p>
            <a:endParaRPr lang="en-US" dirty="0"/>
          </a:p>
          <a:p>
            <a:pPr marL="36900" indent="0">
              <a:buNone/>
            </a:pPr>
            <a:endParaRPr lang="en-US" dirty="0"/>
          </a:p>
          <a:p>
            <a:r>
              <a:rPr lang="en-US" dirty="0"/>
              <a:t>Removed </a:t>
            </a:r>
            <a:r>
              <a:rPr lang="en-US" dirty="0" err="1"/>
              <a:t>at_bat_number</a:t>
            </a:r>
            <a:r>
              <a:rPr lang="en-US" dirty="0"/>
              <a:t> it has multicollinearity with inning. Removed </a:t>
            </a:r>
            <a:r>
              <a:rPr lang="en-US" dirty="0" err="1"/>
              <a:t>pitch_number</a:t>
            </a:r>
            <a:r>
              <a:rPr lang="en-US" dirty="0"/>
              <a:t> because it is associated with balls and strikes.</a:t>
            </a:r>
          </a:p>
          <a:p>
            <a:r>
              <a:rPr lang="en-US" dirty="0"/>
              <a:t>After removing these variables all </a:t>
            </a:r>
            <a:r>
              <a:rPr lang="en-US" dirty="0" err="1"/>
              <a:t>vif</a:t>
            </a:r>
            <a:r>
              <a:rPr lang="en-US" dirty="0"/>
              <a:t> values were around 1.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5AAFA2-FDB8-6B6F-2D55-44BDE95B9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959590"/>
            <a:ext cx="9704832" cy="76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881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8">
            <a:extLst>
              <a:ext uri="{FF2B5EF4-FFF2-40B4-BE49-F238E27FC236}">
                <a16:creationId xmlns:a16="http://schemas.microsoft.com/office/drawing/2014/main" id="{28CDD186-03E3-4AED-BEB6-0B3BEC2080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7013E7-126D-767B-A8FE-DD22A37A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5978072" cy="1389798"/>
          </a:xfrm>
        </p:spPr>
        <p:txBody>
          <a:bodyPr>
            <a:normAutofit/>
          </a:bodyPr>
          <a:lstStyle/>
          <a:p>
            <a:r>
              <a:rPr lang="en-US" dirty="0"/>
              <a:t>Initial Logistic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A4109-51C7-0843-C455-4F25F189F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49521"/>
            <a:ext cx="5978072" cy="3545327"/>
          </a:xfrm>
        </p:spPr>
        <p:txBody>
          <a:bodyPr anchor="ctr">
            <a:normAutofit fontScale="70000" lnSpcReduction="20000"/>
          </a:bodyPr>
          <a:lstStyle/>
          <a:p>
            <a:pPr marL="36900" indent="0">
              <a:lnSpc>
                <a:spcPct val="100000"/>
              </a:lnSpc>
              <a:buNone/>
            </a:pPr>
            <a:r>
              <a:rPr lang="en-US" sz="2100" dirty="0"/>
              <a:t>- After splitting the data into 80% in the training set and 20% in the testing set.</a:t>
            </a:r>
          </a:p>
          <a:p>
            <a:pPr marL="36900" indent="0">
              <a:lnSpc>
                <a:spcPct val="100000"/>
              </a:lnSpc>
              <a:buNone/>
            </a:pPr>
            <a:r>
              <a:rPr lang="en-US" sz="2100" dirty="0"/>
              <a:t>- Fit a </a:t>
            </a:r>
            <a:r>
              <a:rPr lang="en-US" sz="2100" dirty="0" err="1"/>
              <a:t>glm</a:t>
            </a:r>
            <a:r>
              <a:rPr lang="en-US" sz="2100" dirty="0"/>
              <a:t>() with all the variables minus </a:t>
            </a:r>
            <a:r>
              <a:rPr lang="en-US" sz="2100" dirty="0" err="1"/>
              <a:t>at_bat_number</a:t>
            </a:r>
            <a:r>
              <a:rPr lang="en-US" sz="2100" dirty="0"/>
              <a:t> and _</a:t>
            </a:r>
            <a:r>
              <a:rPr lang="en-US" sz="2100" dirty="0" err="1"/>
              <a:t>pitch_number</a:t>
            </a:r>
            <a:endParaRPr lang="en-US" sz="2100" dirty="0"/>
          </a:p>
          <a:p>
            <a:pPr marL="36900" indent="0">
              <a:lnSpc>
                <a:spcPct val="100000"/>
              </a:lnSpc>
              <a:buNone/>
            </a:pPr>
            <a:endParaRPr lang="en-US" sz="2100" dirty="0"/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2100" dirty="0"/>
              <a:t>Model Accuracy of .675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2100" dirty="0"/>
              <a:t>AUC: 0.7176932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2100" dirty="0"/>
              <a:t>- This is the baseline model to compare all other models to. </a:t>
            </a:r>
          </a:p>
          <a:p>
            <a:pPr>
              <a:lnSpc>
                <a:spcPct val="100000"/>
              </a:lnSpc>
              <a:buFontTx/>
              <a:buChar char="-"/>
            </a:pPr>
            <a:endParaRPr lang="en-US" sz="2100" dirty="0"/>
          </a:p>
          <a:p>
            <a:pPr marL="36900" indent="0">
              <a:lnSpc>
                <a:spcPct val="100000"/>
              </a:lnSpc>
              <a:buNone/>
            </a:pPr>
            <a:endParaRPr lang="en-US" sz="2100" dirty="0"/>
          </a:p>
          <a:p>
            <a:pPr marL="36900" indent="0">
              <a:lnSpc>
                <a:spcPct val="100000"/>
              </a:lnSpc>
              <a:buNone/>
            </a:pPr>
            <a:r>
              <a:rPr lang="en-US" sz="2100" dirty="0"/>
              <a:t>- Using the </a:t>
            </a:r>
            <a:r>
              <a:rPr lang="en-US" sz="2100" dirty="0" err="1"/>
              <a:t>varImp</a:t>
            </a:r>
            <a:r>
              <a:rPr lang="en-US" sz="2100" dirty="0"/>
              <a:t>() function found the most important variables appear to be strikes, balls, inning, and stand. With strikes standing out as the most important predictor.</a:t>
            </a:r>
          </a:p>
          <a:p>
            <a:pPr>
              <a:lnSpc>
                <a:spcPct val="100000"/>
              </a:lnSpc>
            </a:pPr>
            <a:endParaRPr lang="en-US" sz="2100" dirty="0"/>
          </a:p>
        </p:txBody>
      </p:sp>
      <p:pic>
        <p:nvPicPr>
          <p:cNvPr id="24" name="Picture 20">
            <a:extLst>
              <a:ext uri="{FF2B5EF4-FFF2-40B4-BE49-F238E27FC236}">
                <a16:creationId xmlns:a16="http://schemas.microsoft.com/office/drawing/2014/main" id="{1CF706DA-13E8-4A4F-9260-551FB8127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232905" y="1"/>
            <a:ext cx="4959095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D58882-1EF8-F7DC-4CF3-431D3CE911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" b="3602"/>
          <a:stretch/>
        </p:blipFill>
        <p:spPr>
          <a:xfrm>
            <a:off x="7678736" y="900751"/>
            <a:ext cx="3599469" cy="22938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EA7B25-B643-5AE0-2654-F2405F14E3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4303" y="3356668"/>
            <a:ext cx="3908333" cy="315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497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AE76F-C209-8E71-1CAE-BEFCB2BE3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7F80E56-0A0A-5A2B-3A41-5A1423107D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0676" y="2212304"/>
            <a:ext cx="6019270" cy="37147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CD8000-56B7-5A51-0FDE-6263B1A2C612}"/>
              </a:ext>
            </a:extLst>
          </p:cNvPr>
          <p:cNvSpPr txBox="1"/>
          <p:nvPr/>
        </p:nvSpPr>
        <p:spPr>
          <a:xfrm>
            <a:off x="637468" y="3698243"/>
            <a:ext cx="4786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Lasso regression shows no coefficients go to zero. Strikes, balls, inning, and stand look to be most significant variables.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905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79A6B-C959-FE7F-7D5D-DF724D62E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QDA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F66BB-012E-88FE-A583-B4079C535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2076450"/>
            <a:ext cx="4943476" cy="371474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Fit a </a:t>
            </a:r>
            <a:r>
              <a:rPr lang="en-US" dirty="0" err="1"/>
              <a:t>qda</a:t>
            </a:r>
            <a:r>
              <a:rPr lang="en-US" dirty="0"/>
              <a:t>() with all variables</a:t>
            </a:r>
          </a:p>
          <a:p>
            <a:endParaRPr lang="en-US" dirty="0"/>
          </a:p>
          <a:p>
            <a:r>
              <a:rPr lang="en-US" dirty="0"/>
              <a:t>Only an accuracy of .65 </a:t>
            </a:r>
          </a:p>
          <a:p>
            <a:endParaRPr lang="en-US" dirty="0"/>
          </a:p>
          <a:p>
            <a:r>
              <a:rPr lang="en-US" dirty="0"/>
              <a:t>AUC of 0.6907206</a:t>
            </a:r>
          </a:p>
          <a:p>
            <a:endParaRPr lang="en-US" dirty="0"/>
          </a:p>
          <a:p>
            <a:r>
              <a:rPr lang="en-US" dirty="0"/>
              <a:t>The QDA model performs worse than the logistic</a:t>
            </a:r>
          </a:p>
          <a:p>
            <a:endParaRPr lang="en-US" dirty="0"/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F70C23-4790-1AA1-6FE9-E86AA79FE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676" y="1721521"/>
            <a:ext cx="4943475" cy="1314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BF67D2-0D04-621C-AA91-C0A8468CD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989" y="3429000"/>
            <a:ext cx="4492905" cy="277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869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C0FE9A7-4DAF-43C6-B6C7-AF2D46FAD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 5">
            <a:extLst>
              <a:ext uri="{FF2B5EF4-FFF2-40B4-BE49-F238E27FC236}">
                <a16:creationId xmlns:a16="http://schemas.microsoft.com/office/drawing/2014/main" id="{37D54B6C-87D0-4C03-8335-3955179D2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-118536" y="1371603"/>
            <a:ext cx="5624423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A24D1F-2B03-0E5B-5938-150E0890A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257" y="845388"/>
            <a:ext cx="3488957" cy="1236454"/>
          </a:xfrm>
        </p:spPr>
        <p:txBody>
          <a:bodyPr anchor="ctr">
            <a:normAutofit/>
          </a:bodyPr>
          <a:lstStyle/>
          <a:p>
            <a:pPr algn="l"/>
            <a:r>
              <a:rPr lang="en-US" sz="2800"/>
              <a:t>Classification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A22BA-FA7C-F28A-B01A-66BDAFB2F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9345" y="2219864"/>
            <a:ext cx="3426133" cy="3427562"/>
          </a:xfrm>
        </p:spPr>
        <p:txBody>
          <a:bodyPr anchor="t">
            <a:normAutofit lnSpcReduction="10000"/>
          </a:bodyPr>
          <a:lstStyle/>
          <a:p>
            <a:r>
              <a:rPr lang="en-US" sz="1800" dirty="0"/>
              <a:t>First fit tree with all variables and got a model with 6 terminal nodes. Pruned the model to the tree on the right. </a:t>
            </a:r>
          </a:p>
          <a:p>
            <a:pPr marL="36900" indent="0">
              <a:buNone/>
            </a:pPr>
            <a:endParaRPr lang="en-US" sz="1800" dirty="0"/>
          </a:p>
          <a:p>
            <a:r>
              <a:rPr lang="en-US" sz="1800" dirty="0"/>
              <a:t>This pruned tree has an accuracy of .62 </a:t>
            </a:r>
          </a:p>
          <a:p>
            <a:r>
              <a:rPr lang="en-US" sz="1800" dirty="0"/>
              <a:t>AUC value of 0.6372283</a:t>
            </a:r>
          </a:p>
          <a:p>
            <a:r>
              <a:rPr lang="en-US" sz="1800" dirty="0"/>
              <a:t>This model also performs worse than the logistic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232272-B142-1D74-13A1-258A70F7D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2559" y="984284"/>
            <a:ext cx="3080113" cy="16786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E4C1B1-EA17-FAFE-4243-D645A8CB0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9474" y="2903458"/>
            <a:ext cx="3080113" cy="11627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74D5F5-E771-1CB7-DCB1-7F2FB33543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5208" y="4195056"/>
            <a:ext cx="3080117" cy="19019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4CE32B-EBF8-9261-A362-AC3DFD027C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8457" y="872629"/>
            <a:ext cx="3290694" cy="203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0351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{D8233169-0716-41D7-8CD0-C43922FB5380}tf55705232_win32</Template>
  <TotalTime>561</TotalTime>
  <Words>798</Words>
  <Application>Microsoft Office PowerPoint</Application>
  <PresentationFormat>Widescreen</PresentationFormat>
  <Paragraphs>87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Goudy Old Style</vt:lpstr>
      <vt:lpstr>Wingdings 2</vt:lpstr>
      <vt:lpstr>SlateVTI</vt:lpstr>
      <vt:lpstr>STAT473 Project: Predicting Next Pitch</vt:lpstr>
      <vt:lpstr>Research Goals</vt:lpstr>
      <vt:lpstr>Data Set</vt:lpstr>
      <vt:lpstr>Data Set Variables</vt:lpstr>
      <vt:lpstr>Choosing Variables</vt:lpstr>
      <vt:lpstr>Initial Logistic</vt:lpstr>
      <vt:lpstr>Lasso Model</vt:lpstr>
      <vt:lpstr>QDA model</vt:lpstr>
      <vt:lpstr>Classification Tree</vt:lpstr>
      <vt:lpstr>Boosting Model</vt:lpstr>
      <vt:lpstr>SVM with Linear Kernel</vt:lpstr>
      <vt:lpstr>Model Selection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STAT473 Project: Predicting Next Pitch to be Throw</dc:title>
  <dc:creator>Rj Burson</dc:creator>
  <cp:lastModifiedBy>Rj Burson</cp:lastModifiedBy>
  <cp:revision>6</cp:revision>
  <dcterms:created xsi:type="dcterms:W3CDTF">2022-05-09T11:49:40Z</dcterms:created>
  <dcterms:modified xsi:type="dcterms:W3CDTF">2022-05-09T21:10:51Z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