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Black"/>
      <p:bold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Montserrat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font" Target="fonts/MontserratSemiBold-boldItalic.fntdata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font" Target="fonts/Raleway-bold.fntdata"/><Relationship Id="rId44" Type="http://schemas.openxmlformats.org/officeDocument/2006/relationships/font" Target="fonts/MontserratExtraBold-boldItalic.fntdata"/><Relationship Id="rId21" Type="http://schemas.openxmlformats.org/officeDocument/2006/relationships/font" Target="fonts/Raleway-regular.fntdata"/><Relationship Id="rId43" Type="http://schemas.openxmlformats.org/officeDocument/2006/relationships/font" Target="fonts/MontserratExtraBold-bold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font" Target="fonts/MontserratSemiBold-regular.fntdata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f4587993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0f4587993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74e919fba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774e919f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74e919fba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774e919fb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ce182afd2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ce182afd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74e919f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774e919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74e919fb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774e919f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74e919fb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774e919fba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74e919fba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774e919f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4e919fba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774e919f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74e919fba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774e919fba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74e919fb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774e919f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_Cover_light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wild_code_school (2).png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8120" y="1298616"/>
            <a:ext cx="2878072" cy="921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 rot="10800000">
            <a:off x="4147155" y="2605314"/>
            <a:ext cx="0" cy="86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234475" y="3504225"/>
            <a:ext cx="22155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9_Left_frame_title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type="title"/>
          </p:nvPr>
        </p:nvSpPr>
        <p:spPr>
          <a:xfrm>
            <a:off x="971856" y="405433"/>
            <a:ext cx="68142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Montserrat ExtraBold"/>
              <a:buNone/>
              <a:defRPr sz="1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2" name="Google Shape;82;p11"/>
          <p:cNvCxnSpPr/>
          <p:nvPr/>
        </p:nvCxnSpPr>
        <p:spPr>
          <a:xfrm>
            <a:off x="1074163" y="866710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0_Title_big_logo_pink">
  <p:cSld name="CUSTOM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.png" id="86" name="Google Shape;8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1_Title_big_logo_blue">
  <p:cSld name="CUSTOM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blue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178" y="-1015372"/>
            <a:ext cx="5659460" cy="412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2_Title_big_card_blue">
  <p:cSld name="CUSTOM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ue_card.png"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2293" y="507477"/>
            <a:ext cx="2937564" cy="391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3_Breadcrumb_card_blue">
  <p:cSld name="TITLE_ONLY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5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7" name="Google Shape;97;p15"/>
          <p:cNvSpPr/>
          <p:nvPr/>
        </p:nvSpPr>
        <p:spPr>
          <a:xfrm>
            <a:off x="2787605" y="495564"/>
            <a:ext cx="411588" cy="2381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5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blue_card.png" id="103" name="Google Shape;10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8" y="206614"/>
            <a:ext cx="451006" cy="60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4_Title_big_logo_green">
  <p:cSld name="CUSTOM_1_1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green.png" id="107" name="Google Shape;10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822" y="-953345"/>
            <a:ext cx="5558949" cy="405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5_Title_big_card_green">
  <p:cSld name="CUSTOM_1_1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green_card.png" id="111" name="Google Shape;1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2293" y="507477"/>
            <a:ext cx="2937564" cy="391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6_Breadcrumb_card_green">
  <p:cSld name="TITLE_ONLY_2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8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14" name="Google Shape;114;p18"/>
          <p:cNvSpPr/>
          <p:nvPr/>
        </p:nvSpPr>
        <p:spPr>
          <a:xfrm>
            <a:off x="2787605" y="495564"/>
            <a:ext cx="411588" cy="2381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5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green_card.png" id="120" name="Google Shape;1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8" y="206614"/>
            <a:ext cx="451006" cy="60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7_Title_big_logo_purple">
  <p:cSld name="CUSTOM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purple.png" id="124" name="Google Shape;1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6285" y="-967760"/>
            <a:ext cx="5613778" cy="409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8_Title_big_card_purple">
  <p:cSld name="CUSTOM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purple_card.png" id="128" name="Google Shape;12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2293" y="507477"/>
            <a:ext cx="2937564" cy="391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_Cover_dark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234475" y="3504225"/>
            <a:ext cx="22155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None/>
              <a:defRPr b="1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 rot="10800000">
            <a:off x="4147155" y="2605315"/>
            <a:ext cx="0" cy="8637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logo_wild_code_school2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99485" y="1278472"/>
            <a:ext cx="2926310" cy="93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9_Breadcrumb_card_purple">
  <p:cSld name="TITLE_ONLY_2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1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1" name="Google Shape;131;p21"/>
          <p:cNvSpPr/>
          <p:nvPr/>
        </p:nvSpPr>
        <p:spPr>
          <a:xfrm>
            <a:off x="2787605" y="495564"/>
            <a:ext cx="411588" cy="2381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2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3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4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5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purple_card.png" id="137" name="Google Shape;13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8" y="206614"/>
            <a:ext cx="451006" cy="60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0_Title_big_logo_black">
  <p:cSld name="CUSTOM_1_1_1_2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7175" y="-1015400"/>
            <a:ext cx="5679831" cy="417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1_Title_big_card_black">
  <p:cSld name="CUSTOM_1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1048100" y="3010150"/>
            <a:ext cx="4096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None/>
              <a:defRPr sz="1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2" type="title"/>
          </p:nvPr>
        </p:nvSpPr>
        <p:spPr>
          <a:xfrm>
            <a:off x="1048100" y="1052375"/>
            <a:ext cx="409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ack_card.png"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2293" y="507477"/>
            <a:ext cx="2937564" cy="391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2_Breadcrumb_card_black">
  <p:cSld name="TITLE_ONLY_2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4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48" name="Google Shape;148;p24"/>
          <p:cNvSpPr/>
          <p:nvPr/>
        </p:nvSpPr>
        <p:spPr>
          <a:xfrm>
            <a:off x="2787605" y="495564"/>
            <a:ext cx="411588" cy="2381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4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5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black_card.png" id="154" name="Google Shape;15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748" y="206614"/>
            <a:ext cx="451006" cy="60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3" name="Google Shape;183;p2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4">
  <p:cSld name="TITLE_1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_Title_ligh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7" name="Google Shape;17;p4"/>
          <p:cNvPicPr preferRelativeResize="0"/>
          <p:nvPr/>
        </p:nvPicPr>
        <p:blipFill rotWithShape="1">
          <a:blip r:embed="rId2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2154825" y="1957175"/>
            <a:ext cx="52548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Font typeface="Montserrat ExtraBold"/>
              <a:buNone/>
              <a:defRPr sz="3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logo_wild_code_school (2)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03" y="201963"/>
            <a:ext cx="900381" cy="28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/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500"/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5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1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_Title_dark" type="twoColTx">
  <p:cSld name="TITLE_AND_TWO_COLUMNS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wild_code_school2.png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503" y="201963"/>
            <a:ext cx="900381" cy="28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2154825" y="1957175"/>
            <a:ext cx="52548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ExtraBold"/>
              <a:buNone/>
              <a:defRPr sz="3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3_Breadcrumb_1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icone_wild_code_school.png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6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3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4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5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4_Breadcrumb_2">
  <p:cSld name="TITLE_ONL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3" type="title"/>
          </p:nvPr>
        </p:nvSpPr>
        <p:spPr>
          <a:xfrm>
            <a:off x="2618650" y="2315078"/>
            <a:ext cx="39066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4" type="title"/>
          </p:nvPr>
        </p:nvSpPr>
        <p:spPr>
          <a:xfrm>
            <a:off x="269675" y="1661700"/>
            <a:ext cx="68142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5" type="title"/>
          </p:nvPr>
        </p:nvSpPr>
        <p:spPr>
          <a:xfrm>
            <a:off x="269675" y="948850"/>
            <a:ext cx="68142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Montserrat ExtraBold"/>
              <a:buNone/>
              <a:defRPr sz="1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icone_wild_code_school.png"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7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9" name="Google Shape;39;p7"/>
          <p:cNvSpPr txBox="1"/>
          <p:nvPr>
            <p:ph idx="6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7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8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2" name="Google Shape;42;p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" name="Google Shape;43;p7"/>
          <p:cNvSpPr txBox="1"/>
          <p:nvPr>
            <p:ph idx="9" type="title"/>
          </p:nvPr>
        </p:nvSpPr>
        <p:spPr>
          <a:xfrm>
            <a:off x="1722750" y="2322878"/>
            <a:ext cx="205500" cy="4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2600"/>
              <a:buFont typeface="Montserrat ExtraBold"/>
              <a:buNone/>
              <a:defRPr sz="26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5_Breadcrumb_3">
  <p:cSld name="TITLE_ONLY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666475" y="2014318"/>
            <a:ext cx="205500" cy="4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2600"/>
              <a:buFont typeface="Montserrat ExtraBold"/>
              <a:buNone/>
              <a:defRPr sz="26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title"/>
          </p:nvPr>
        </p:nvSpPr>
        <p:spPr>
          <a:xfrm>
            <a:off x="5936150" y="1262919"/>
            <a:ext cx="205500" cy="4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2600"/>
              <a:buFont typeface="Montserrat ExtraBold"/>
              <a:buNone/>
              <a:defRPr sz="26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9" name="Google Shape;49;p8"/>
          <p:cNvSpPr txBox="1"/>
          <p:nvPr>
            <p:ph idx="4" type="title"/>
          </p:nvPr>
        </p:nvSpPr>
        <p:spPr>
          <a:xfrm>
            <a:off x="269675" y="2159100"/>
            <a:ext cx="42705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5"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6" type="title"/>
          </p:nvPr>
        </p:nvSpPr>
        <p:spPr>
          <a:xfrm>
            <a:off x="269675" y="1661700"/>
            <a:ext cx="68142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None/>
              <a:defRPr sz="11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7" type="title"/>
          </p:nvPr>
        </p:nvSpPr>
        <p:spPr>
          <a:xfrm>
            <a:off x="269675" y="948850"/>
            <a:ext cx="68142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Montserrat ExtraBold"/>
              <a:buNone/>
              <a:defRPr sz="1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icone_wild_code_school.png"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8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5" name="Google Shape;55;p8"/>
          <p:cNvSpPr txBox="1"/>
          <p:nvPr>
            <p:ph idx="8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9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3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8" name="Google Shape;58;p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" name="Google Shape;59;p8"/>
          <p:cNvSpPr txBox="1"/>
          <p:nvPr>
            <p:ph idx="14" type="title"/>
          </p:nvPr>
        </p:nvSpPr>
        <p:spPr>
          <a:xfrm>
            <a:off x="6272700" y="1255119"/>
            <a:ext cx="16551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" name="Google Shape;61;p8"/>
          <p:cNvSpPr txBox="1"/>
          <p:nvPr>
            <p:ph idx="15" type="title"/>
          </p:nvPr>
        </p:nvSpPr>
        <p:spPr>
          <a:xfrm>
            <a:off x="5930150" y="2006518"/>
            <a:ext cx="16551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7_Breadcrumb_img">
  <p:cSld name="TITLE_ONLY_1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340200" y="1564100"/>
            <a:ext cx="39432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Montserrat ExtraBold"/>
              <a:buNone/>
              <a:defRPr sz="1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title"/>
          </p:nvPr>
        </p:nvSpPr>
        <p:spPr>
          <a:xfrm>
            <a:off x="34313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5" name="Google Shape;65;p9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6" name="Google Shape;66;p9"/>
          <p:cNvSpPr txBox="1"/>
          <p:nvPr>
            <p:ph idx="3" type="title"/>
          </p:nvPr>
        </p:nvSpPr>
        <p:spPr>
          <a:xfrm>
            <a:off x="245865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icone_wild_code_school.png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9"/>
          <p:cNvCxnSpPr/>
          <p:nvPr/>
        </p:nvCxnSpPr>
        <p:spPr>
          <a:xfrm>
            <a:off x="712915" y="507470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9" name="Google Shape;69;p9"/>
          <p:cNvSpPr txBox="1"/>
          <p:nvPr>
            <p:ph idx="4" type="title"/>
          </p:nvPr>
        </p:nvSpPr>
        <p:spPr>
          <a:xfrm>
            <a:off x="4270325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5" type="title"/>
          </p:nvPr>
        </p:nvSpPr>
        <p:spPr>
          <a:xfrm>
            <a:off x="60820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6" type="title"/>
          </p:nvPr>
        </p:nvSpPr>
        <p:spPr>
          <a:xfrm>
            <a:off x="5193600" y="18900"/>
            <a:ext cx="1069500" cy="6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Font typeface="Montserrat SemiBold"/>
              <a:buNone/>
              <a:defRPr sz="9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9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" name="Google Shape;73;p9"/>
          <p:cNvSpPr txBox="1"/>
          <p:nvPr>
            <p:ph idx="7" type="title"/>
          </p:nvPr>
        </p:nvSpPr>
        <p:spPr>
          <a:xfrm>
            <a:off x="1340200" y="2159100"/>
            <a:ext cx="2930100" cy="25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" name="Google Shape;74;p9"/>
          <p:cNvSpPr/>
          <p:nvPr>
            <p:ph idx="8" type="pic"/>
          </p:nvPr>
        </p:nvSpPr>
        <p:spPr>
          <a:xfrm>
            <a:off x="4546300" y="1181175"/>
            <a:ext cx="4029000" cy="3535200"/>
          </a:xfrm>
          <a:prstGeom prst="roundRect">
            <a:avLst>
              <a:gd fmla="val 297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8_Left_frame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5PpNELrk-NSanJFfV1wkr4-_FrGWkB_v/view" TargetMode="External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6ZvUbjQP2EF5kseAdzEorftLlyeJehT3?usp=drive_link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906750" y="3025675"/>
            <a:ext cx="5613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Missions </a:t>
            </a:r>
            <a:r>
              <a:rPr lang="fr" sz="38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</a:t>
            </a:r>
            <a:endParaRPr sz="38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922874" y="3850775"/>
            <a:ext cx="545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_blue.png" id="207" name="Google Shape;2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7178" y="-1015372"/>
            <a:ext cx="5659460" cy="412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864525" y="231550"/>
            <a:ext cx="8624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Débrief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Mission DATA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852525" y="1272425"/>
            <a:ext cx="83433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En fin de mission Data, les clients doivent partager au formateur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un débrief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Retours Clients pris en compte ou pas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Axes d’amélioration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Toujours dans le jeu de rôle, dire s’ils poursuivent le contrat Data ou pas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/>
        </p:nvSpPr>
        <p:spPr>
          <a:xfrm>
            <a:off x="932575" y="217725"/>
            <a:ext cx="8624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Exemple d’une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présentation finale face au client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86" name="Google Shape;286;p43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 title="Teledatards_Philippe_Angélique&amp;Gauthie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750" y="910850"/>
            <a:ext cx="5170250" cy="3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1245525" y="231550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Définition</a:t>
            </a:r>
            <a:endParaRPr sz="2200">
              <a:solidFill>
                <a:srgbClr val="F7156B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1267500" y="1469050"/>
            <a:ext cx="73710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Les Missions DATA sont une nouvelle </a:t>
            </a:r>
            <a:r>
              <a:rPr b="1" lang="fr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méthodologie d’apprentissage, ciblée sur les besoins métiers</a:t>
            </a:r>
            <a:r>
              <a:rPr lang="fr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qui a été testée et validée par des promos Data Analyst.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Cette méthodologie concentre</a:t>
            </a:r>
            <a:r>
              <a:rPr b="1" lang="fr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jeu de rôle, analyse de données et relation client.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C’est une méthodologie complémentaire aux DOJOS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810000" y="217725"/>
            <a:ext cx="862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Les étapes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préliminaires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962700" y="707050"/>
            <a:ext cx="78480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Chaque élève choisit un </a:t>
            </a:r>
            <a:r>
              <a:rPr b="1" lang="fr" sz="1900">
                <a:latin typeface="Raleway"/>
                <a:ea typeface="Raleway"/>
                <a:cs typeface="Raleway"/>
                <a:sym typeface="Raleway"/>
              </a:rPr>
              <a:t>dataset en fonction de son centre d’intérêt</a:t>
            </a: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 (sur Kaggle, Data.gouv.fr ou autre )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900">
                <a:latin typeface="Raleway"/>
                <a:ea typeface="Raleway"/>
                <a:cs typeface="Raleway"/>
                <a:sym typeface="Raleway"/>
              </a:rPr>
              <a:t>Le dataset doit être suffisamment complexe pour permettre une étude complète, mais ne pas nécessiter de nettoyage trop complexe vu le temps dédié .</a:t>
            </a:r>
            <a:endParaRPr i="1"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Une fois le dataset validé par le formateur, chaque élève doit rédiger un </a:t>
            </a:r>
            <a:r>
              <a:rPr b="1" lang="fr" sz="1900">
                <a:latin typeface="Raleway"/>
                <a:ea typeface="Raleway"/>
                <a:cs typeface="Raleway"/>
                <a:sym typeface="Raleway"/>
              </a:rPr>
              <a:t>Brief Client.</a:t>
            </a: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 Celui-ci doit comporter, en plus du lien vers le dataset :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lphaLcPeriod"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Le nom et la description du client fictif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lphaLcPeriod"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La nature de la mission data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lphaLcPeriod"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Les livrables attendus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Une fois les Briefs Clients validés par le formateur, celui-ci programme une journée </a:t>
            </a:r>
            <a:r>
              <a:rPr b="1" lang="fr" sz="1900">
                <a:latin typeface="Raleway"/>
                <a:ea typeface="Raleway"/>
                <a:cs typeface="Raleway"/>
                <a:sym typeface="Raleway"/>
              </a:rPr>
              <a:t>Mission Data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		</a:t>
            </a:r>
            <a:r>
              <a:rPr i="1" lang="fr" sz="1900">
                <a:latin typeface="Raleway"/>
                <a:ea typeface="Raleway"/>
                <a:cs typeface="Raleway"/>
                <a:sym typeface="Raleway"/>
              </a:rPr>
              <a:t>Le formateur peut créer des groupes de deux (Team Data) et choisir la moitié de la classe qui sera aussi Client</a:t>
            </a:r>
            <a:endParaRPr i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940725" y="231550"/>
            <a:ext cx="8624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Exemple d’un Brief Client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réalisé par un élève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820400"/>
            <a:ext cx="5039974" cy="3769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5980700" y="1221475"/>
            <a:ext cx="26490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Conseils :</a:t>
            </a:r>
            <a:r>
              <a:rPr lang="fr"/>
              <a:t> N’hésitez pas à dire à vos élèves de vraiment jouer le jeu, en se mettant dans la tête du client, et à rédiger une Brief Client professionnel avec logo, code couleur et plus.</a:t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32" name="Google Shape;232;p36"/>
          <p:cNvPicPr preferRelativeResize="0"/>
          <p:nvPr/>
        </p:nvPicPr>
        <p:blipFill rotWithShape="1">
          <a:blip r:embed="rId4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1451900" y="1645300"/>
            <a:ext cx="7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La Mission </a:t>
            </a:r>
            <a:r>
              <a:rPr lang="fr" sz="38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</a:t>
            </a:r>
            <a:endParaRPr sz="38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39" name="Google Shape;239;p37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889425" y="128375"/>
            <a:ext cx="862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La Mission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968100" y="574825"/>
            <a:ext cx="7848000" cy="47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Mission Data se déroule sur 2 jours sur 4 étapes clés 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JOUR 0 - Présentation mission Data: </a:t>
            </a: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 formateur présente le format le J-1 du début de la mission Data , les élèves choisissent le Dataset et forme les binome Client/Data Analyst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b="1"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JOUR 1 - Brief Client: </a:t>
            </a:r>
            <a:r>
              <a:rPr lang="f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À 9h, l’élève Client rencontre en visio/réel son Data Analyst et lui présente son projet Data dans sa globalité. Le Data Analyst doit s’intéresser au projet et poser les questions nécessaires à la bonne réalisation du projet. (max 25 min.)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JOUR 2 - Retour Client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: À 9h, le Data Analyst présente une première ébauche du travail effectué. Le Client devra faire des retours au Data Analyst ( max 25 min)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JOUR 2 - Présentation finale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: À 16h00, le Data Analyst présente son livrable fini au Client (max 7 min. 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47" name="Google Shape;247;p38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994825" y="238450"/>
            <a:ext cx="8624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Exemples de Missions DATA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réalisées par des élèves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5566600" y="857225"/>
            <a:ext cx="30630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Retrouvez des exemples de missions Data réalisées par la promo Data Remote :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u="sng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aleway"/>
                <a:ea typeface="Raleway"/>
                <a:cs typeface="Raleway"/>
                <a:sym typeface="Raleway"/>
              </a:rPr>
              <a:t>Attention aux sensibilités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des élèves quant aux datasets (écologie, véganisme, religion)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00" y="1074300"/>
            <a:ext cx="4597349" cy="297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56" name="Google Shape;256;p39"/>
          <p:cNvPicPr preferRelativeResize="0"/>
          <p:nvPr/>
        </p:nvPicPr>
        <p:blipFill rotWithShape="1">
          <a:blip r:embed="rId5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940300" y="1389525"/>
            <a:ext cx="7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rôles </a:t>
            </a:r>
            <a:r>
              <a:rPr lang="fr" sz="38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du Formateur</a:t>
            </a:r>
            <a:endParaRPr sz="38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/>
        </p:nvSpPr>
        <p:spPr>
          <a:xfrm>
            <a:off x="940725" y="231550"/>
            <a:ext cx="862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 ExtraBold"/>
                <a:ea typeface="Montserrat ExtraBold"/>
                <a:cs typeface="Montserrat ExtraBold"/>
                <a:sym typeface="Montserrat ExtraBold"/>
              </a:rPr>
              <a:t>Les rôles </a:t>
            </a:r>
            <a:r>
              <a:rPr lang="fr" sz="2200">
                <a:solidFill>
                  <a:srgbClr val="3D6B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du Formateur</a:t>
            </a:r>
            <a:endParaRPr sz="2200">
              <a:solidFill>
                <a:srgbClr val="3D6BE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776325" y="1272425"/>
            <a:ext cx="83433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 formateur Data est lui-même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doublement plongé dans un jeu de rôle :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Il est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le manager de la Team Data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, doit les conseiller sur la mise en place de la mission Data et sur les chemins à suivre. Son objectif est que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100% des contrats Data soient prolongés.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Il est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le manager de la Team Client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 il débriefe avec les clients pour savoir si les contrats Data sont prolongés.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-29416" y="-32149"/>
            <a:ext cx="801900" cy="5308200"/>
          </a:xfrm>
          <a:prstGeom prst="rect">
            <a:avLst/>
          </a:prstGeom>
          <a:solidFill>
            <a:srgbClr val="3D6BE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145677" y="209096"/>
            <a:ext cx="451888" cy="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