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4" r:id="rId6"/>
    <p:sldId id="263" r:id="rId7"/>
    <p:sldId id="260" r:id="rId8"/>
    <p:sldId id="261" r:id="rId9"/>
    <p:sldId id="262" r:id="rId10"/>
    <p:sldId id="269" r:id="rId11"/>
    <p:sldId id="270"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978"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15A52-9E8E-4F61-9E0C-A7F10CD6E762}" type="datetimeFigureOut">
              <a:rPr lang="en-AU" smtClean="0"/>
              <a:t>20/07/2023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DF221-7F50-41CB-82CA-179CB7639B67}" type="slidenum">
              <a:rPr lang="en-AU" smtClean="0"/>
              <a:t>‹#›</a:t>
            </a:fld>
            <a:endParaRPr lang="en-AU"/>
          </a:p>
        </p:txBody>
      </p:sp>
    </p:spTree>
    <p:extLst>
      <p:ext uri="{BB962C8B-B14F-4D97-AF65-F5344CB8AC3E}">
        <p14:creationId xmlns:p14="http://schemas.microsoft.com/office/powerpoint/2010/main" val="274614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DF221-7F50-41CB-82CA-179CB7639B67}" type="slidenum">
              <a:rPr lang="en-AU" smtClean="0"/>
              <a:t>5</a:t>
            </a:fld>
            <a:endParaRPr lang="en-AU"/>
          </a:p>
        </p:txBody>
      </p:sp>
    </p:spTree>
    <p:extLst>
      <p:ext uri="{BB962C8B-B14F-4D97-AF65-F5344CB8AC3E}">
        <p14:creationId xmlns:p14="http://schemas.microsoft.com/office/powerpoint/2010/main" val="2854628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DF221-7F50-41CB-82CA-179CB7639B67}" type="slidenum">
              <a:rPr lang="en-AU" smtClean="0"/>
              <a:t>13</a:t>
            </a:fld>
            <a:endParaRPr lang="en-AU"/>
          </a:p>
        </p:txBody>
      </p:sp>
    </p:spTree>
    <p:extLst>
      <p:ext uri="{BB962C8B-B14F-4D97-AF65-F5344CB8AC3E}">
        <p14:creationId xmlns:p14="http://schemas.microsoft.com/office/powerpoint/2010/main" val="209803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ADDF221-7F50-41CB-82CA-179CB7639B67}" type="slidenum">
              <a:rPr lang="en-AU" smtClean="0"/>
              <a:t>15</a:t>
            </a:fld>
            <a:endParaRPr lang="en-AU"/>
          </a:p>
        </p:txBody>
      </p:sp>
    </p:spTree>
    <p:extLst>
      <p:ext uri="{BB962C8B-B14F-4D97-AF65-F5344CB8AC3E}">
        <p14:creationId xmlns:p14="http://schemas.microsoft.com/office/powerpoint/2010/main" val="316638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C4BB405-D993-420F-B280-0A533B4B0EF7}" type="datetimeFigureOut">
              <a:rPr lang="en-AU" smtClean="0"/>
              <a:t>20/07/2023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663578E-B530-469E-B0E3-6EA9B63A440C}"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49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BB405-D993-420F-B280-0A533B4B0EF7}" type="datetimeFigureOut">
              <a:rPr lang="en-AU" smtClean="0"/>
              <a:t>20/07/2023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663578E-B530-469E-B0E3-6EA9B63A440C}" type="slidenum">
              <a:rPr lang="en-AU" smtClean="0"/>
              <a:t>‹#›</a:t>
            </a:fld>
            <a:endParaRPr lang="en-AU"/>
          </a:p>
        </p:txBody>
      </p:sp>
    </p:spTree>
    <p:extLst>
      <p:ext uri="{BB962C8B-B14F-4D97-AF65-F5344CB8AC3E}">
        <p14:creationId xmlns:p14="http://schemas.microsoft.com/office/powerpoint/2010/main" val="388803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BB405-D993-420F-B280-0A533B4B0EF7}" type="datetimeFigureOut">
              <a:rPr lang="en-AU" smtClean="0"/>
              <a:t>20/07/2023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663578E-B530-469E-B0E3-6EA9B63A440C}" type="slidenum">
              <a:rPr lang="en-AU" smtClean="0"/>
              <a:t>‹#›</a:t>
            </a:fld>
            <a:endParaRPr lang="en-A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32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BB405-D993-420F-B280-0A533B4B0EF7}" type="datetimeFigureOut">
              <a:rPr lang="en-AU" smtClean="0"/>
              <a:t>20/07/2023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663578E-B530-469E-B0E3-6EA9B63A440C}" type="slidenum">
              <a:rPr lang="en-AU" smtClean="0"/>
              <a:t>‹#›</a:t>
            </a:fld>
            <a:endParaRPr lang="en-AU"/>
          </a:p>
        </p:txBody>
      </p:sp>
    </p:spTree>
    <p:extLst>
      <p:ext uri="{BB962C8B-B14F-4D97-AF65-F5344CB8AC3E}">
        <p14:creationId xmlns:p14="http://schemas.microsoft.com/office/powerpoint/2010/main" val="1771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BB405-D993-420F-B280-0A533B4B0EF7}" type="datetimeFigureOut">
              <a:rPr lang="en-AU" smtClean="0"/>
              <a:t>20/07/2023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663578E-B530-469E-B0E3-6EA9B63A440C}"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19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BB405-D993-420F-B280-0A533B4B0EF7}" type="datetimeFigureOut">
              <a:rPr lang="en-AU" smtClean="0"/>
              <a:t>20/07/2023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663578E-B530-469E-B0E3-6EA9B63A440C}" type="slidenum">
              <a:rPr lang="en-AU" smtClean="0"/>
              <a:t>‹#›</a:t>
            </a:fld>
            <a:endParaRPr lang="en-AU"/>
          </a:p>
        </p:txBody>
      </p:sp>
    </p:spTree>
    <p:extLst>
      <p:ext uri="{BB962C8B-B14F-4D97-AF65-F5344CB8AC3E}">
        <p14:creationId xmlns:p14="http://schemas.microsoft.com/office/powerpoint/2010/main" val="332879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BB405-D993-420F-B280-0A533B4B0EF7}" type="datetimeFigureOut">
              <a:rPr lang="en-AU" smtClean="0"/>
              <a:t>20/07/2023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663578E-B530-469E-B0E3-6EA9B63A440C}" type="slidenum">
              <a:rPr lang="en-AU" smtClean="0"/>
              <a:t>‹#›</a:t>
            </a:fld>
            <a:endParaRPr lang="en-AU"/>
          </a:p>
        </p:txBody>
      </p:sp>
    </p:spTree>
    <p:extLst>
      <p:ext uri="{BB962C8B-B14F-4D97-AF65-F5344CB8AC3E}">
        <p14:creationId xmlns:p14="http://schemas.microsoft.com/office/powerpoint/2010/main" val="165590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BB405-D993-420F-B280-0A533B4B0EF7}" type="datetimeFigureOut">
              <a:rPr lang="en-AU" smtClean="0"/>
              <a:t>20/07/2023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663578E-B530-469E-B0E3-6EA9B63A440C}" type="slidenum">
              <a:rPr lang="en-AU" smtClean="0"/>
              <a:t>‹#›</a:t>
            </a:fld>
            <a:endParaRPr lang="en-AU"/>
          </a:p>
        </p:txBody>
      </p:sp>
    </p:spTree>
    <p:extLst>
      <p:ext uri="{BB962C8B-B14F-4D97-AF65-F5344CB8AC3E}">
        <p14:creationId xmlns:p14="http://schemas.microsoft.com/office/powerpoint/2010/main" val="410947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BB405-D993-420F-B280-0A533B4B0EF7}" type="datetimeFigureOut">
              <a:rPr lang="en-AU" smtClean="0"/>
              <a:t>20/07/2023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663578E-B530-469E-B0E3-6EA9B63A440C}" type="slidenum">
              <a:rPr lang="en-AU" smtClean="0"/>
              <a:t>‹#›</a:t>
            </a:fld>
            <a:endParaRPr lang="en-AU"/>
          </a:p>
        </p:txBody>
      </p:sp>
    </p:spTree>
    <p:extLst>
      <p:ext uri="{BB962C8B-B14F-4D97-AF65-F5344CB8AC3E}">
        <p14:creationId xmlns:p14="http://schemas.microsoft.com/office/powerpoint/2010/main" val="120431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BB405-D993-420F-B280-0A533B4B0EF7}" type="datetimeFigureOut">
              <a:rPr lang="en-AU" smtClean="0"/>
              <a:t>20/07/2023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663578E-B530-469E-B0E3-6EA9B63A440C}" type="slidenum">
              <a:rPr lang="en-AU" smtClean="0"/>
              <a:t>‹#›</a:t>
            </a:fld>
            <a:endParaRPr lang="en-AU"/>
          </a:p>
        </p:txBody>
      </p:sp>
    </p:spTree>
    <p:extLst>
      <p:ext uri="{BB962C8B-B14F-4D97-AF65-F5344CB8AC3E}">
        <p14:creationId xmlns:p14="http://schemas.microsoft.com/office/powerpoint/2010/main" val="40199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4BB405-D993-420F-B280-0A533B4B0EF7}" type="datetimeFigureOut">
              <a:rPr lang="en-AU" smtClean="0"/>
              <a:t>20/07/2023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663578E-B530-469E-B0E3-6EA9B63A440C}"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98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C4BB405-D993-420F-B280-0A533B4B0EF7}" type="datetimeFigureOut">
              <a:rPr lang="en-AU" smtClean="0"/>
              <a:t>20/07/2023</a:t>
            </a:fld>
            <a:endParaRPr lang="en-A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663578E-B530-469E-B0E3-6EA9B63A440C}" type="slidenum">
              <a:rPr lang="en-AU" smtClean="0"/>
              <a:t>‹#›</a:t>
            </a:fld>
            <a:endParaRPr lang="en-A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8207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p_plot_city.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0">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Smoke from factory">
            <a:extLst>
              <a:ext uri="{FF2B5EF4-FFF2-40B4-BE49-F238E27FC236}">
                <a16:creationId xmlns:a16="http://schemas.microsoft.com/office/drawing/2014/main" id="{79CD6C37-4778-8C00-4EA2-2149A1B3F1FB}"/>
              </a:ext>
            </a:extLst>
          </p:cNvPr>
          <p:cNvPicPr>
            <a:picLocks noChangeAspect="1"/>
          </p:cNvPicPr>
          <p:nvPr/>
        </p:nvPicPr>
        <p:blipFill rotWithShape="1">
          <a:blip r:embed="rId2"/>
          <a:srcRect t="2711" b="13019"/>
          <a:stretch/>
        </p:blipFill>
        <p:spPr>
          <a:xfrm>
            <a:off x="20" y="975"/>
            <a:ext cx="12191980" cy="6858000"/>
          </a:xfrm>
          <a:prstGeom prst="rect">
            <a:avLst/>
          </a:prstGeom>
        </p:spPr>
      </p:pic>
      <p:sp>
        <p:nvSpPr>
          <p:cNvPr id="27" name="Rectangle 22">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4441F-F05A-1B9C-939C-97319FE95702}"/>
              </a:ext>
            </a:extLst>
          </p:cNvPr>
          <p:cNvSpPr>
            <a:spLocks noGrp="1"/>
          </p:cNvSpPr>
          <p:nvPr>
            <p:ph type="ctrTitle"/>
          </p:nvPr>
        </p:nvSpPr>
        <p:spPr>
          <a:xfrm>
            <a:off x="853439" y="1475234"/>
            <a:ext cx="3214307" cy="2901694"/>
          </a:xfrm>
        </p:spPr>
        <p:txBody>
          <a:bodyPr anchor="b">
            <a:normAutofit/>
          </a:bodyPr>
          <a:lstStyle/>
          <a:p>
            <a:r>
              <a:rPr lang="en-AU" sz="2800" b="1" kern="0" dirty="0">
                <a:solidFill>
                  <a:srgbClr val="FFFFFF"/>
                </a:solidFill>
                <a:effectLst/>
                <a:latin typeface="+mn-lt"/>
                <a:ea typeface="Times New Roman" panose="02020603050405020304" pitchFamily="18" charset="0"/>
                <a:cs typeface="Times New Roman" panose="02020603050405020304" pitchFamily="18" charset="0"/>
              </a:rPr>
              <a:t>Global Air Pollution Crisis</a:t>
            </a:r>
            <a:endParaRPr lang="en-AU" sz="2800" b="1" dirty="0">
              <a:solidFill>
                <a:srgbClr val="FFFFFF"/>
              </a:solidFill>
              <a:latin typeface="+mn-lt"/>
            </a:endParaRPr>
          </a:p>
        </p:txBody>
      </p:sp>
      <p:sp>
        <p:nvSpPr>
          <p:cNvPr id="3" name="Subtitle 2">
            <a:extLst>
              <a:ext uri="{FF2B5EF4-FFF2-40B4-BE49-F238E27FC236}">
                <a16:creationId xmlns:a16="http://schemas.microsoft.com/office/drawing/2014/main" id="{210CD1D4-2749-ADC7-8D56-A75CC91B2953}"/>
              </a:ext>
            </a:extLst>
          </p:cNvPr>
          <p:cNvSpPr>
            <a:spLocks noGrp="1"/>
          </p:cNvSpPr>
          <p:nvPr>
            <p:ph type="subTitle" idx="1"/>
          </p:nvPr>
        </p:nvSpPr>
        <p:spPr>
          <a:xfrm>
            <a:off x="853440" y="4608576"/>
            <a:ext cx="3205640" cy="774186"/>
          </a:xfrm>
        </p:spPr>
        <p:txBody>
          <a:bodyPr anchor="t">
            <a:normAutofit/>
          </a:bodyPr>
          <a:lstStyle/>
          <a:p>
            <a:pPr algn="r"/>
            <a:r>
              <a:rPr lang="en-GB" sz="1600" u="sng">
                <a:solidFill>
                  <a:srgbClr val="FFFFFF"/>
                </a:solidFill>
              </a:rPr>
              <a:t>Group Assignment 1: Group 8</a:t>
            </a:r>
          </a:p>
          <a:p>
            <a:pPr algn="r"/>
            <a:r>
              <a:rPr lang="en-GB" sz="1600">
                <a:solidFill>
                  <a:srgbClr val="FFFFFF"/>
                </a:solidFill>
              </a:rPr>
              <a:t>Priya, Sagar, Raviska and Rhiannyn</a:t>
            </a:r>
            <a:endParaRPr lang="en-AU" sz="1600">
              <a:solidFill>
                <a:srgbClr val="FFFFFF"/>
              </a:solidFill>
            </a:endParaRPr>
          </a:p>
        </p:txBody>
      </p:sp>
      <p:cxnSp>
        <p:nvCxnSpPr>
          <p:cNvPr id="25" name="Straight Connector 24">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09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58C0-5A35-C44D-45D5-2EEF6ECF5CF1}"/>
              </a:ext>
            </a:extLst>
          </p:cNvPr>
          <p:cNvSpPr>
            <a:spLocks noGrp="1"/>
          </p:cNvSpPr>
          <p:nvPr>
            <p:ph type="title"/>
          </p:nvPr>
        </p:nvSpPr>
        <p:spPr>
          <a:xfrm>
            <a:off x="838200" y="419878"/>
            <a:ext cx="10554478" cy="970383"/>
          </a:xfrm>
        </p:spPr>
        <p:txBody>
          <a:bodyPr anchor="t">
            <a:normAutofit fontScale="90000"/>
          </a:bodyPr>
          <a:lstStyle/>
          <a:p>
            <a:pPr algn="ctr"/>
            <a:r>
              <a:rPr lang="en-GB" sz="3200" dirty="0">
                <a:solidFill>
                  <a:srgbClr val="1D1C1D"/>
                </a:solidFill>
                <a:latin typeface="Slack-Lato"/>
              </a:rPr>
              <a:t>THE  </a:t>
            </a:r>
            <a:r>
              <a:rPr lang="en-GB" sz="3200" b="0" i="0" dirty="0">
                <a:solidFill>
                  <a:srgbClr val="1D1C1D"/>
                </a:solidFill>
                <a:effectLst/>
                <a:latin typeface="Slack-Lato"/>
              </a:rPr>
              <a:t>CO₂ EMISSIONS TREND BETWEEN 2000 to 2021 AROUND THE WORLD</a:t>
            </a:r>
            <a:br>
              <a:rPr lang="en-GB" b="0" i="0" dirty="0">
                <a:solidFill>
                  <a:srgbClr val="1D1C1D"/>
                </a:solidFill>
                <a:effectLst/>
                <a:latin typeface="Slack-Lato"/>
              </a:rPr>
            </a:br>
            <a:endParaRPr lang="en-AU" dirty="0"/>
          </a:p>
        </p:txBody>
      </p:sp>
      <p:pic>
        <p:nvPicPr>
          <p:cNvPr id="5" name="Content Placeholder 4" descr="A graph with a red line&#10;&#10;Description automatically generated">
            <a:extLst>
              <a:ext uri="{FF2B5EF4-FFF2-40B4-BE49-F238E27FC236}">
                <a16:creationId xmlns:a16="http://schemas.microsoft.com/office/drawing/2014/main" id="{BF6C8273-5232-504A-D6A0-93FBB9F50A1E}"/>
              </a:ext>
            </a:extLst>
          </p:cNvPr>
          <p:cNvPicPr>
            <a:picLocks noGrp="1" noChangeAspect="1"/>
          </p:cNvPicPr>
          <p:nvPr>
            <p:ph sz="half" idx="1"/>
          </p:nvPr>
        </p:nvPicPr>
        <p:blipFill>
          <a:blip r:embed="rId2"/>
          <a:stretch>
            <a:fillRect/>
          </a:stretch>
        </p:blipFill>
        <p:spPr>
          <a:xfrm>
            <a:off x="1542661" y="1390261"/>
            <a:ext cx="9147285" cy="4714291"/>
          </a:xfrm>
          <a:prstGeom prst="rect">
            <a:avLst/>
          </a:prstGeom>
        </p:spPr>
      </p:pic>
      <p:pic>
        <p:nvPicPr>
          <p:cNvPr id="3" name="Picture 2" descr="A graph with a red line">
            <a:extLst>
              <a:ext uri="{FF2B5EF4-FFF2-40B4-BE49-F238E27FC236}">
                <a16:creationId xmlns:a16="http://schemas.microsoft.com/office/drawing/2014/main" id="{C6D4DE31-C6F7-15B1-422D-332F6FADD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14" y="1234435"/>
            <a:ext cx="10515600" cy="5264336"/>
          </a:xfrm>
          <a:prstGeom prst="rect">
            <a:avLst/>
          </a:prstGeom>
        </p:spPr>
      </p:pic>
    </p:spTree>
    <p:extLst>
      <p:ext uri="{BB962C8B-B14F-4D97-AF65-F5344CB8AC3E}">
        <p14:creationId xmlns:p14="http://schemas.microsoft.com/office/powerpoint/2010/main" val="420276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1">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35">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7" name="Rectangle 37">
            <a:extLst>
              <a:ext uri="{FF2B5EF4-FFF2-40B4-BE49-F238E27FC236}">
                <a16:creationId xmlns:a16="http://schemas.microsoft.com/office/drawing/2014/main" id="{F3D45596-EA0E-4DD4-956D-80389BE0D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F5985D8-6330-8545-1037-A623554E6E7E}"/>
              </a:ext>
            </a:extLst>
          </p:cNvPr>
          <p:cNvSpPr txBox="1"/>
          <p:nvPr/>
        </p:nvSpPr>
        <p:spPr>
          <a:xfrm>
            <a:off x="457200" y="5212079"/>
            <a:ext cx="7772400" cy="1211097"/>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4400" kern="1200" cap="all" spc="200" baseline="0" dirty="0">
                <a:solidFill>
                  <a:schemeClr val="tx1">
                    <a:lumMod val="95000"/>
                    <a:lumOff val="5000"/>
                  </a:schemeClr>
                </a:solidFill>
                <a:latin typeface="+mj-lt"/>
                <a:ea typeface="+mj-ea"/>
                <a:cs typeface="+mj-cs"/>
              </a:rPr>
              <a:t>A geospatial </a:t>
            </a:r>
            <a:r>
              <a:rPr lang="en-US" sz="4400" kern="1200" cap="all" spc="200" baseline="0" dirty="0" err="1">
                <a:solidFill>
                  <a:schemeClr val="tx1">
                    <a:lumMod val="95000"/>
                    <a:lumOff val="5000"/>
                  </a:schemeClr>
                </a:solidFill>
                <a:latin typeface="+mj-lt"/>
                <a:ea typeface="+mj-ea"/>
                <a:cs typeface="+mj-cs"/>
              </a:rPr>
              <a:t>visualisation</a:t>
            </a:r>
            <a:r>
              <a:rPr lang="en-US" sz="4400" kern="1200" cap="all" spc="200" baseline="0" dirty="0">
                <a:solidFill>
                  <a:schemeClr val="tx1">
                    <a:lumMod val="95000"/>
                    <a:lumOff val="5000"/>
                  </a:schemeClr>
                </a:solidFill>
                <a:latin typeface="+mj-lt"/>
                <a:ea typeface="+mj-ea"/>
                <a:cs typeface="+mj-cs"/>
              </a:rPr>
              <a:t> of  Air Quality for the year 2021</a:t>
            </a:r>
          </a:p>
        </p:txBody>
      </p:sp>
      <p:cxnSp>
        <p:nvCxnSpPr>
          <p:cNvPr id="48" name="Straight Connector 39">
            <a:extLst>
              <a:ext uri="{FF2B5EF4-FFF2-40B4-BE49-F238E27FC236}">
                <a16:creationId xmlns:a16="http://schemas.microsoft.com/office/drawing/2014/main" id="{8E6A78A1-C775-42C8-9A7B-6998977BC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E9B15"/>
            </a:solidFill>
          </a:ln>
        </p:spPr>
        <p:style>
          <a:lnRef idx="1">
            <a:schemeClr val="accent1"/>
          </a:lnRef>
          <a:fillRef idx="0">
            <a:schemeClr val="accent1"/>
          </a:fillRef>
          <a:effectRef idx="0">
            <a:schemeClr val="accent1"/>
          </a:effectRef>
          <a:fontRef idx="minor">
            <a:schemeClr val="tx1"/>
          </a:fontRef>
        </p:style>
      </p:cxnSp>
      <p:pic>
        <p:nvPicPr>
          <p:cNvPr id="2" name="Picture 1" descr="A map of the world with different colored circles">
            <a:hlinkClick r:id="rId2" action="ppaction://hlinkfile"/>
            <a:extLst>
              <a:ext uri="{FF2B5EF4-FFF2-40B4-BE49-F238E27FC236}">
                <a16:creationId xmlns:a16="http://schemas.microsoft.com/office/drawing/2014/main" id="{3AE97947-87BE-1587-E1D7-3EF8AEAD2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809" y="413202"/>
            <a:ext cx="10005334" cy="4798877"/>
          </a:xfrm>
          <a:prstGeom prst="rect">
            <a:avLst/>
          </a:prstGeom>
        </p:spPr>
      </p:pic>
    </p:spTree>
    <p:extLst>
      <p:ext uri="{BB962C8B-B14F-4D97-AF65-F5344CB8AC3E}">
        <p14:creationId xmlns:p14="http://schemas.microsoft.com/office/powerpoint/2010/main" val="420504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5EE3E-69C2-7618-2D6C-E4724FAD1769}"/>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b="1" i="0" kern="1200" cap="all" spc="200" baseline="0" dirty="0">
                <a:solidFill>
                  <a:srgbClr val="FFFFFF"/>
                </a:solidFill>
                <a:effectLst/>
                <a:latin typeface="+mj-lt"/>
                <a:ea typeface="+mj-ea"/>
                <a:cs typeface="+mj-cs"/>
              </a:rPr>
              <a:t>GDP against CO2 </a:t>
            </a:r>
            <a:r>
              <a:rPr lang="en-US" sz="4400" b="1" kern="1200" cap="all" spc="200" baseline="0" dirty="0">
                <a:solidFill>
                  <a:srgbClr val="FFFFFF"/>
                </a:solidFill>
                <a:latin typeface="+mj-lt"/>
                <a:ea typeface="+mj-ea"/>
                <a:cs typeface="+mj-cs"/>
              </a:rPr>
              <a:t>emissions: </a:t>
            </a:r>
            <a:br>
              <a:rPr lang="en-US" sz="4400" b="1" kern="1200" cap="all" spc="200" baseline="0" dirty="0">
                <a:solidFill>
                  <a:srgbClr val="FFFFFF"/>
                </a:solidFill>
                <a:latin typeface="+mj-lt"/>
                <a:ea typeface="+mj-ea"/>
                <a:cs typeface="+mj-cs"/>
              </a:rPr>
            </a:br>
            <a:r>
              <a:rPr lang="en-US" sz="3600" b="1" i="0" kern="1200" cap="all" spc="200" baseline="0" dirty="0">
                <a:solidFill>
                  <a:srgbClr val="FFFFFF"/>
                </a:solidFill>
                <a:effectLst/>
                <a:latin typeface="+mj-lt"/>
                <a:ea typeface="+mj-ea"/>
                <a:cs typeface="+mj-cs"/>
              </a:rPr>
              <a:t>is there a correlation?</a:t>
            </a:r>
            <a:endParaRPr lang="en-US" sz="3600" b="1" kern="1200" cap="all" spc="200" baseline="0" dirty="0">
              <a:solidFill>
                <a:srgbClr val="FFFFFF"/>
              </a:solidFill>
              <a:latin typeface="+mj-lt"/>
              <a:ea typeface="+mj-ea"/>
              <a:cs typeface="+mj-cs"/>
            </a:endParaRPr>
          </a:p>
        </p:txBody>
      </p:sp>
      <p:cxnSp>
        <p:nvCxnSpPr>
          <p:cNvPr id="31" name="Straight Connector 30">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27A1AB9-5566-AFF8-7A1D-F7B33AA0B637}"/>
              </a:ext>
            </a:extLst>
          </p:cNvPr>
          <p:cNvPicPr>
            <a:picLocks noChangeAspect="1"/>
          </p:cNvPicPr>
          <p:nvPr/>
        </p:nvPicPr>
        <p:blipFill rotWithShape="1">
          <a:blip r:embed="rId2"/>
          <a:srcRect t="2161" r="-2" b="2111"/>
          <a:stretch/>
        </p:blipFill>
        <p:spPr>
          <a:xfrm>
            <a:off x="6096000" y="1221446"/>
            <a:ext cx="5459470" cy="4416083"/>
          </a:xfrm>
          <a:prstGeom prst="rect">
            <a:avLst/>
          </a:prstGeom>
        </p:spPr>
      </p:pic>
    </p:spTree>
    <p:extLst>
      <p:ext uri="{BB962C8B-B14F-4D97-AF65-F5344CB8AC3E}">
        <p14:creationId xmlns:p14="http://schemas.microsoft.com/office/powerpoint/2010/main" val="58800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AF01F4-43BC-4C8D-B3E7-889AD234B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5">
            <a:extLst>
              <a:ext uri="{FF2B5EF4-FFF2-40B4-BE49-F238E27FC236}">
                <a16:creationId xmlns:a16="http://schemas.microsoft.com/office/drawing/2014/main" id="{06CA1EFD-9858-44D0-91BA-87238CF94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35323DC-C2C7-41A7-92D3-2AF72E7E9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8075DF9C-FBFA-4852-9E97-463CCCDEE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E8C26B4-C16C-4C86-8146-C48FAC987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661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5EE3E-69C2-7618-2D6C-E4724FAD1769}"/>
              </a:ext>
            </a:extLst>
          </p:cNvPr>
          <p:cNvSpPr>
            <a:spLocks noGrp="1"/>
          </p:cNvSpPr>
          <p:nvPr>
            <p:ph type="title"/>
          </p:nvPr>
        </p:nvSpPr>
        <p:spPr>
          <a:xfrm>
            <a:off x="457200" y="640080"/>
            <a:ext cx="3185917" cy="3034857"/>
          </a:xfrm>
        </p:spPr>
        <p:txBody>
          <a:bodyPr vert="horz" lIns="91440" tIns="45720" rIns="91440" bIns="45720" rtlCol="0" anchor="b">
            <a:normAutofit/>
          </a:bodyPr>
          <a:lstStyle/>
          <a:p>
            <a:pPr algn="r"/>
            <a:r>
              <a:rPr lang="en-US" sz="3700" b="1" i="0" spc="200">
                <a:solidFill>
                  <a:srgbClr val="FFFFFF"/>
                </a:solidFill>
                <a:effectLst/>
              </a:rPr>
              <a:t>GDP against CO2 </a:t>
            </a:r>
            <a:r>
              <a:rPr lang="en-US" sz="3700" b="1" spc="200">
                <a:solidFill>
                  <a:srgbClr val="FFFFFF"/>
                </a:solidFill>
              </a:rPr>
              <a:t>emissions: </a:t>
            </a:r>
            <a:r>
              <a:rPr lang="en-US" sz="3700" b="1" i="0" spc="200">
                <a:solidFill>
                  <a:srgbClr val="FFFFFF"/>
                </a:solidFill>
                <a:effectLst/>
              </a:rPr>
              <a:t>is there a correlation?</a:t>
            </a:r>
            <a:endParaRPr lang="en-US" sz="3700" b="1" spc="200">
              <a:solidFill>
                <a:srgbClr val="FFFFFF"/>
              </a:solidFill>
            </a:endParaRPr>
          </a:p>
        </p:txBody>
      </p:sp>
      <p:pic>
        <p:nvPicPr>
          <p:cNvPr id="7" name="Picture 6">
            <a:extLst>
              <a:ext uri="{FF2B5EF4-FFF2-40B4-BE49-F238E27FC236}">
                <a16:creationId xmlns:a16="http://schemas.microsoft.com/office/drawing/2014/main" id="{821B610C-6E80-AA3F-9BB9-D71DA9CACA4F}"/>
              </a:ext>
            </a:extLst>
          </p:cNvPr>
          <p:cNvPicPr>
            <a:picLocks noChangeAspect="1"/>
          </p:cNvPicPr>
          <p:nvPr/>
        </p:nvPicPr>
        <p:blipFill rotWithShape="1">
          <a:blip r:embed="rId3"/>
          <a:srcRect r="585" b="3"/>
          <a:stretch/>
        </p:blipFill>
        <p:spPr>
          <a:xfrm>
            <a:off x="4273157" y="691457"/>
            <a:ext cx="3659111" cy="2861613"/>
          </a:xfrm>
          <a:prstGeom prst="rect">
            <a:avLst/>
          </a:prstGeom>
        </p:spPr>
      </p:pic>
      <p:pic>
        <p:nvPicPr>
          <p:cNvPr id="5" name="Picture 4">
            <a:extLst>
              <a:ext uri="{FF2B5EF4-FFF2-40B4-BE49-F238E27FC236}">
                <a16:creationId xmlns:a16="http://schemas.microsoft.com/office/drawing/2014/main" id="{33BFB8AF-F8FC-6B1E-D270-5E038ACBD687}"/>
              </a:ext>
            </a:extLst>
          </p:cNvPr>
          <p:cNvPicPr>
            <a:picLocks noChangeAspect="1"/>
          </p:cNvPicPr>
          <p:nvPr/>
        </p:nvPicPr>
        <p:blipFill rotWithShape="1">
          <a:blip r:embed="rId4"/>
          <a:srcRect r="260" b="-2"/>
          <a:stretch/>
        </p:blipFill>
        <p:spPr>
          <a:xfrm>
            <a:off x="8254001" y="698364"/>
            <a:ext cx="3644400" cy="2850099"/>
          </a:xfrm>
          <a:prstGeom prst="rect">
            <a:avLst/>
          </a:prstGeom>
        </p:spPr>
      </p:pic>
      <p:cxnSp>
        <p:nvCxnSpPr>
          <p:cNvPr id="22" name="Straight Connector 21">
            <a:extLst>
              <a:ext uri="{FF2B5EF4-FFF2-40B4-BE49-F238E27FC236}">
                <a16:creationId xmlns:a16="http://schemas.microsoft.com/office/drawing/2014/main" id="{C7451CD4-E661-4A39-B545-79A6C6273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749" y="3765314"/>
            <a:ext cx="2834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F29A3D3-E9F0-68F2-0B29-F0185C2E99E9}"/>
              </a:ext>
            </a:extLst>
          </p:cNvPr>
          <p:cNvPicPr>
            <a:picLocks noChangeAspect="1"/>
          </p:cNvPicPr>
          <p:nvPr/>
        </p:nvPicPr>
        <p:blipFill rotWithShape="1">
          <a:blip r:embed="rId5"/>
          <a:srcRect r="621" b="-4"/>
          <a:stretch/>
        </p:blipFill>
        <p:spPr>
          <a:xfrm>
            <a:off x="4642956" y="3926180"/>
            <a:ext cx="2927108" cy="2282776"/>
          </a:xfrm>
          <a:prstGeom prst="rect">
            <a:avLst/>
          </a:prstGeom>
        </p:spPr>
      </p:pic>
      <p:pic>
        <p:nvPicPr>
          <p:cNvPr id="4" name="Picture 3">
            <a:extLst>
              <a:ext uri="{FF2B5EF4-FFF2-40B4-BE49-F238E27FC236}">
                <a16:creationId xmlns:a16="http://schemas.microsoft.com/office/drawing/2014/main" id="{109670F3-359B-5B4D-9E7F-7B9912BF753D}"/>
              </a:ext>
            </a:extLst>
          </p:cNvPr>
          <p:cNvPicPr>
            <a:picLocks noChangeAspect="1"/>
          </p:cNvPicPr>
          <p:nvPr/>
        </p:nvPicPr>
        <p:blipFill rotWithShape="1">
          <a:blip r:embed="rId6"/>
          <a:srcRect l="625" r="-4" b="-4"/>
          <a:stretch/>
        </p:blipFill>
        <p:spPr>
          <a:xfrm>
            <a:off x="8619359" y="3926181"/>
            <a:ext cx="2927109" cy="2282776"/>
          </a:xfrm>
          <a:prstGeom prst="rect">
            <a:avLst/>
          </a:prstGeom>
        </p:spPr>
      </p:pic>
    </p:spTree>
    <p:extLst>
      <p:ext uri="{BB962C8B-B14F-4D97-AF65-F5344CB8AC3E}">
        <p14:creationId xmlns:p14="http://schemas.microsoft.com/office/powerpoint/2010/main" val="238045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D2E3C52-528A-4049-BCAA-5460756B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3" name="Title 1">
            <a:extLst>
              <a:ext uri="{FF2B5EF4-FFF2-40B4-BE49-F238E27FC236}">
                <a16:creationId xmlns:a16="http://schemas.microsoft.com/office/drawing/2014/main" id="{0271F2CF-32F6-3F8F-EEA1-9AA97C93D4C3}"/>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b="1" i="0" spc="200">
                <a:solidFill>
                  <a:srgbClr val="FFFFFF"/>
                </a:solidFill>
                <a:effectLst/>
              </a:rPr>
              <a:t>GDP against CO2 </a:t>
            </a:r>
            <a:r>
              <a:rPr lang="en-US" b="1" spc="200">
                <a:solidFill>
                  <a:srgbClr val="FFFFFF"/>
                </a:solidFill>
              </a:rPr>
              <a:t>emissions: </a:t>
            </a:r>
            <a:r>
              <a:rPr lang="en-US" b="1" i="0" spc="200">
                <a:solidFill>
                  <a:srgbClr val="FFFFFF"/>
                </a:solidFill>
                <a:effectLst/>
              </a:rPr>
              <a:t>is there a correlation?</a:t>
            </a:r>
            <a:endParaRPr lang="en-US" b="1" spc="200">
              <a:solidFill>
                <a:srgbClr val="FFFFFF"/>
              </a:solidFill>
            </a:endParaRPr>
          </a:p>
        </p:txBody>
      </p:sp>
      <p:sp useBgFill="1">
        <p:nvSpPr>
          <p:cNvPr id="26" name="Rectangle 25">
            <a:extLst>
              <a:ext uri="{FF2B5EF4-FFF2-40B4-BE49-F238E27FC236}">
                <a16:creationId xmlns:a16="http://schemas.microsoft.com/office/drawing/2014/main" id="{CD5B542C-8183-4445-AF4D-B23AAE329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7AFC302-4A17-D975-BDEA-1AE36081EA94}"/>
              </a:ext>
            </a:extLst>
          </p:cNvPr>
          <p:cNvPicPr>
            <a:picLocks noChangeAspect="1"/>
          </p:cNvPicPr>
          <p:nvPr/>
        </p:nvPicPr>
        <p:blipFill>
          <a:blip r:embed="rId2"/>
          <a:stretch>
            <a:fillRect/>
          </a:stretch>
        </p:blipFill>
        <p:spPr>
          <a:xfrm>
            <a:off x="623447" y="484632"/>
            <a:ext cx="5091421" cy="3602180"/>
          </a:xfrm>
          <a:prstGeom prst="rect">
            <a:avLst/>
          </a:prstGeom>
        </p:spPr>
      </p:pic>
      <p:cxnSp>
        <p:nvCxnSpPr>
          <p:cNvPr id="28" name="Straight Connector 27">
            <a:extLst>
              <a:ext uri="{FF2B5EF4-FFF2-40B4-BE49-F238E27FC236}">
                <a16:creationId xmlns:a16="http://schemas.microsoft.com/office/drawing/2014/main" id="{84ED9B5A-5577-4CA5-97AA-0E5E2EA97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D9AD555-F297-3F93-E1E9-4285D93C6CBC}"/>
              </a:ext>
            </a:extLst>
          </p:cNvPr>
          <p:cNvPicPr>
            <a:picLocks noChangeAspect="1"/>
          </p:cNvPicPr>
          <p:nvPr/>
        </p:nvPicPr>
        <p:blipFill>
          <a:blip r:embed="rId3"/>
          <a:stretch>
            <a:fillRect/>
          </a:stretch>
        </p:blipFill>
        <p:spPr>
          <a:xfrm>
            <a:off x="6524624" y="484632"/>
            <a:ext cx="4968524" cy="3602181"/>
          </a:xfrm>
          <a:prstGeom prst="rect">
            <a:avLst/>
          </a:prstGeom>
        </p:spPr>
      </p:pic>
      <p:cxnSp>
        <p:nvCxnSpPr>
          <p:cNvPr id="30" name="Straight Connector 29">
            <a:extLst>
              <a:ext uri="{FF2B5EF4-FFF2-40B4-BE49-F238E27FC236}">
                <a16:creationId xmlns:a16="http://schemas.microsoft.com/office/drawing/2014/main" id="{2724283B-587C-4A0E-A50E-B8914975B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97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0271F2CF-32F6-3F8F-EEA1-9AA97C93D4C3}"/>
              </a:ext>
            </a:extLst>
          </p:cNvPr>
          <p:cNvSpPr>
            <a:spLocks noGrp="1"/>
          </p:cNvSpPr>
          <p:nvPr>
            <p:ph type="title"/>
          </p:nvPr>
        </p:nvSpPr>
        <p:spPr>
          <a:xfrm>
            <a:off x="4365356" y="806364"/>
            <a:ext cx="7020747" cy="5372141"/>
          </a:xfrm>
        </p:spPr>
        <p:txBody>
          <a:bodyPr vert="horz" lIns="91440" tIns="45720" rIns="91440" bIns="45720" rtlCol="0" anchor="ctr">
            <a:normAutofit fontScale="90000"/>
          </a:bodyPr>
          <a:lstStyle/>
          <a:p>
            <a:r>
              <a:rPr lang="en-US" sz="1700" b="1" i="0" spc="200" dirty="0">
                <a:effectLst/>
              </a:rPr>
              <a:t>GDP against CO2 </a:t>
            </a:r>
            <a:r>
              <a:rPr lang="en-US" sz="1700" b="1" spc="200" dirty="0"/>
              <a:t>emissions: </a:t>
            </a:r>
            <a:r>
              <a:rPr lang="en-US" sz="1700" b="1" i="0" spc="200" dirty="0">
                <a:effectLst/>
              </a:rPr>
              <a:t>is there a correlation?</a:t>
            </a:r>
            <a:br>
              <a:rPr lang="en-US" sz="1700" b="1" i="0" spc="200" dirty="0">
                <a:effectLst/>
              </a:rPr>
            </a:br>
            <a:r>
              <a:rPr lang="en-US" sz="1700" b="1" spc="200" dirty="0"/>
              <a:t>Will a richer economy worsen the environmental quality even further due to increased emissions?</a:t>
            </a:r>
            <a:br>
              <a:rPr lang="en-US" sz="1700" b="1" i="0" spc="200" dirty="0">
                <a:effectLst/>
              </a:rPr>
            </a:br>
            <a:br>
              <a:rPr lang="en-US" sz="1700" b="1" i="0" spc="200" dirty="0">
                <a:effectLst/>
              </a:rPr>
            </a:br>
            <a:r>
              <a:rPr lang="en-US" sz="1600" cap="none" spc="200" dirty="0">
                <a:latin typeface="Abadi" panose="020B0604020104020204" pitchFamily="34" charset="0"/>
              </a:rPr>
              <a:t>The objective of this analysis was to investigate if there is a relationship between economic growth and CO2 emissions.</a:t>
            </a:r>
            <a:br>
              <a:rPr lang="en-US" sz="1600" cap="none" spc="200" dirty="0">
                <a:latin typeface="Abadi" panose="020B0604020104020204" pitchFamily="34" charset="0"/>
              </a:rPr>
            </a:br>
            <a:br>
              <a:rPr lang="en-US" sz="1600" cap="none" spc="200" dirty="0">
                <a:latin typeface="Abadi" panose="020B0604020104020204" pitchFamily="34" charset="0"/>
              </a:rPr>
            </a:br>
            <a:r>
              <a:rPr lang="en-US" sz="1600" cap="none" spc="200" dirty="0">
                <a:latin typeface="Abadi" panose="020B0604020104020204" pitchFamily="34" charset="0"/>
              </a:rPr>
              <a:t>The results for the world data show a positive correlation between the GDP and CO2 emissions. The positive relationship indicates CO2 emissions increase as a result of economic growth. Also, based on the positive slope value, and the correlation coefficient of 0.88, it’s clear that the two variables are linearly related.</a:t>
            </a:r>
            <a:br>
              <a:rPr lang="en-US" sz="1600" cap="none" spc="200" dirty="0">
                <a:latin typeface="Abadi" panose="020B0604020104020204" pitchFamily="34" charset="0"/>
              </a:rPr>
            </a:br>
            <a:br>
              <a:rPr lang="en-US" sz="1600" cap="none" spc="200" dirty="0">
                <a:latin typeface="Abadi" panose="020B0604020104020204" pitchFamily="34" charset="0"/>
              </a:rPr>
            </a:br>
            <a:r>
              <a:rPr lang="en-US" sz="1600" cap="none" spc="200" dirty="0">
                <a:latin typeface="Abadi" panose="020B0604020104020204" pitchFamily="34" charset="0"/>
              </a:rPr>
              <a:t>In further analysis for some of the major countries like USA, China, India and Japan, it can be easily observed that the economic development has affected CO2 emissions. However, for a developed country like USA it’s not the case as there is a decline in the CO2 emissions for the past few years with increasing GDP and one big reason is the use of natural gas and renewables to generate electricity in place of more carbon-intensive fuels.</a:t>
            </a:r>
            <a:br>
              <a:rPr lang="en-US" sz="1600" cap="none" spc="200" dirty="0">
                <a:latin typeface="Abadi" panose="020B0604020104020204" pitchFamily="34" charset="0"/>
              </a:rPr>
            </a:br>
            <a:br>
              <a:rPr lang="en-US" sz="1600" cap="none" spc="200" dirty="0">
                <a:latin typeface="Abadi" panose="020B0604020104020204" pitchFamily="34" charset="0"/>
              </a:rPr>
            </a:br>
            <a:r>
              <a:rPr lang="en-US" sz="1600" cap="none" spc="200" dirty="0">
                <a:latin typeface="Abadi" panose="020B0604020104020204" pitchFamily="34" charset="0"/>
              </a:rPr>
              <a:t>So, it also depends on other factors like, if the country is developed and has a rich economy, they might use more environment friendly resources or if the countries economy is growing due to services rather than manufacturing , it is going to bring down the CO2 emissions over time.</a:t>
            </a:r>
            <a:br>
              <a:rPr lang="en-US" sz="1600" cap="none" spc="200" dirty="0">
                <a:latin typeface="Abadi" panose="020B0604020104020204" pitchFamily="34" charset="0"/>
              </a:rPr>
            </a:br>
            <a:br>
              <a:rPr lang="en-US" sz="1600" cap="none" spc="200" dirty="0">
                <a:latin typeface="Abadi" panose="020B0604020104020204" pitchFamily="34" charset="0"/>
              </a:rPr>
            </a:br>
            <a:r>
              <a:rPr lang="en-US" sz="1600" cap="none" spc="200" dirty="0">
                <a:latin typeface="Abadi" panose="020B0604020104020204" pitchFamily="34" charset="0"/>
              </a:rPr>
              <a:t>So, further analysis can be done keeping all factors into consideration, but this analysis gives and idea that there is a positive relation between GDP and CO2 emissions at least when the country is in the development phase.</a:t>
            </a:r>
            <a:endParaRPr lang="en-US" sz="1700" b="1" spc="200" dirty="0">
              <a:latin typeface="Abadi" panose="020B0604020104020204" pitchFamily="34" charset="0"/>
            </a:endParaRPr>
          </a:p>
        </p:txBody>
      </p:sp>
      <p:cxnSp>
        <p:nvCxnSpPr>
          <p:cNvPr id="28" name="Straight Connector 27">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71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CD6FE-6487-9F03-BEE4-A41F8577F872}"/>
              </a:ext>
            </a:extLst>
          </p:cNvPr>
          <p:cNvSpPr>
            <a:spLocks noGrp="1"/>
          </p:cNvSpPr>
          <p:nvPr>
            <p:ph type="title"/>
          </p:nvPr>
        </p:nvSpPr>
        <p:spPr>
          <a:xfrm>
            <a:off x="1024128" y="585216"/>
            <a:ext cx="6066818" cy="1129284"/>
          </a:xfrm>
        </p:spPr>
        <p:txBody>
          <a:bodyPr>
            <a:normAutofit/>
          </a:bodyPr>
          <a:lstStyle/>
          <a:p>
            <a:r>
              <a:rPr lang="en-GB" sz="3200" dirty="0"/>
              <a:t>Introduction: Research Questions and Data</a:t>
            </a:r>
            <a:endParaRPr lang="en-AU" sz="3200" dirty="0"/>
          </a:p>
        </p:txBody>
      </p:sp>
      <p:sp>
        <p:nvSpPr>
          <p:cNvPr id="3" name="Content Placeholder 2">
            <a:extLst>
              <a:ext uri="{FF2B5EF4-FFF2-40B4-BE49-F238E27FC236}">
                <a16:creationId xmlns:a16="http://schemas.microsoft.com/office/drawing/2014/main" id="{593BFF0F-3116-A0F0-F344-9C6EE4AB9636}"/>
              </a:ext>
            </a:extLst>
          </p:cNvPr>
          <p:cNvSpPr>
            <a:spLocks noGrp="1"/>
          </p:cNvSpPr>
          <p:nvPr>
            <p:ph idx="1"/>
          </p:nvPr>
        </p:nvSpPr>
        <p:spPr>
          <a:xfrm>
            <a:off x="1024128" y="1714499"/>
            <a:ext cx="6066818" cy="4867275"/>
          </a:xfrm>
        </p:spPr>
        <p:txBody>
          <a:bodyPr>
            <a:normAutofit/>
          </a:bodyPr>
          <a:lstStyle/>
          <a:p>
            <a:pPr>
              <a:buFontTx/>
              <a:buChar char="-"/>
            </a:pPr>
            <a:r>
              <a:rPr lang="en-US" sz="1600" dirty="0"/>
              <a:t>Looking at air pollution and air quality across the world</a:t>
            </a:r>
          </a:p>
          <a:p>
            <a:pPr>
              <a:buFontTx/>
              <a:buChar char="-"/>
            </a:pPr>
            <a:r>
              <a:rPr lang="en-US" sz="1600" dirty="0"/>
              <a:t>Are there specific links between carbon emissions and GDP? Has there has been a change for the better/worse, since Co2 emissions and climate change have become more prominent issues?</a:t>
            </a:r>
          </a:p>
          <a:p>
            <a:pPr>
              <a:buFontTx/>
              <a:buChar char="-"/>
            </a:pPr>
            <a:r>
              <a:rPr lang="en-US" sz="1600" dirty="0"/>
              <a:t>What effect does air pollution or air quality has on populations? What is the relationship between deaths due to air pollution and the pollutants measured in the API index?</a:t>
            </a:r>
          </a:p>
          <a:p>
            <a:pPr>
              <a:buFontTx/>
              <a:buChar char="-"/>
            </a:pPr>
            <a:r>
              <a:rPr lang="en-GB" sz="1600" dirty="0"/>
              <a:t>What are the worst polluting countries? What are the countries with the worst API ratings in their capital cities? Is there a relationship between the two? </a:t>
            </a:r>
          </a:p>
          <a:p>
            <a:pPr>
              <a:buFontTx/>
              <a:buChar char="-"/>
            </a:pPr>
            <a:r>
              <a:rPr lang="en-US" sz="1600" dirty="0"/>
              <a:t>We found datasets and merged data on countries and population data, deaths due to air pollution data, the air quality index readings and AQI rating using an API request.</a:t>
            </a:r>
          </a:p>
          <a:p>
            <a:pPr>
              <a:buFontTx/>
              <a:buChar char="-"/>
            </a:pPr>
            <a:r>
              <a:rPr lang="en-US" sz="1600" dirty="0"/>
              <a:t>The second stage of the analysis required data from a number of years for carbon emissions and GDP, we used a second dataset which includes  Co2 emissions and GDP per country per year.</a:t>
            </a:r>
          </a:p>
          <a:p>
            <a:pPr marL="0" indent="0">
              <a:buNone/>
            </a:pPr>
            <a:endParaRPr lang="en-AU" sz="1400" dirty="0"/>
          </a:p>
        </p:txBody>
      </p:sp>
      <p:pic>
        <p:nvPicPr>
          <p:cNvPr id="5" name="Picture 4" descr="Wind turbines against blue sky">
            <a:extLst>
              <a:ext uri="{FF2B5EF4-FFF2-40B4-BE49-F238E27FC236}">
                <a16:creationId xmlns:a16="http://schemas.microsoft.com/office/drawing/2014/main" id="{1F1E6614-AA9F-B5AF-E7F7-82554701C0D3}"/>
              </a:ext>
            </a:extLst>
          </p:cNvPr>
          <p:cNvPicPr>
            <a:picLocks noChangeAspect="1"/>
          </p:cNvPicPr>
          <p:nvPr/>
        </p:nvPicPr>
        <p:blipFill rotWithShape="1">
          <a:blip r:embed="rId2"/>
          <a:srcRect l="31972" r="22022" b="-1"/>
          <a:stretch/>
        </p:blipFill>
        <p:spPr>
          <a:xfrm>
            <a:off x="7552266" y="10"/>
            <a:ext cx="4639733" cy="6857990"/>
          </a:xfrm>
          <a:prstGeom prst="rect">
            <a:avLst/>
          </a:prstGeom>
        </p:spPr>
      </p:pic>
    </p:spTree>
    <p:extLst>
      <p:ext uri="{BB962C8B-B14F-4D97-AF65-F5344CB8AC3E}">
        <p14:creationId xmlns:p14="http://schemas.microsoft.com/office/powerpoint/2010/main" val="373701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2592F-2577-D915-214C-02DDC6A15F66}"/>
              </a:ext>
            </a:extLst>
          </p:cNvPr>
          <p:cNvSpPr>
            <a:spLocks noGrp="1"/>
          </p:cNvSpPr>
          <p:nvPr>
            <p:ph type="title"/>
          </p:nvPr>
        </p:nvSpPr>
        <p:spPr>
          <a:xfrm>
            <a:off x="1024129" y="585216"/>
            <a:ext cx="3779085" cy="1499616"/>
          </a:xfrm>
        </p:spPr>
        <p:txBody>
          <a:bodyPr>
            <a:normAutofit/>
          </a:bodyPr>
          <a:lstStyle/>
          <a:p>
            <a:r>
              <a:rPr lang="en-GB" sz="2800" b="1" dirty="0">
                <a:solidFill>
                  <a:srgbClr val="FFFFFF"/>
                </a:solidFill>
              </a:rPr>
              <a:t>Air pollutants: Air Quality Index and Pollutants other than Co2</a:t>
            </a:r>
            <a:endParaRPr lang="en-AU" sz="2800" b="1" dirty="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FB3503-B58C-86E3-DD95-D35E9DDEDCB0}"/>
              </a:ext>
            </a:extLst>
          </p:cNvPr>
          <p:cNvSpPr>
            <a:spLocks noGrp="1"/>
          </p:cNvSpPr>
          <p:nvPr>
            <p:ph idx="1"/>
          </p:nvPr>
        </p:nvSpPr>
        <p:spPr>
          <a:xfrm>
            <a:off x="1024129" y="2286000"/>
            <a:ext cx="3791711" cy="3931920"/>
          </a:xfrm>
        </p:spPr>
        <p:txBody>
          <a:bodyPr>
            <a:normAutofit/>
          </a:bodyPr>
          <a:lstStyle/>
          <a:p>
            <a:r>
              <a:rPr lang="en-GB" sz="1700" dirty="0">
                <a:solidFill>
                  <a:srgbClr val="FFFFFF"/>
                </a:solidFill>
              </a:rPr>
              <a:t>The AQI consists of readings of:</a:t>
            </a:r>
          </a:p>
          <a:p>
            <a:pPr marL="0" indent="0">
              <a:buNone/>
            </a:pPr>
            <a:r>
              <a:rPr lang="en-GB" sz="1700" dirty="0">
                <a:solidFill>
                  <a:srgbClr val="FFFFFF"/>
                </a:solidFill>
              </a:rPr>
              <a:t>Carbon monoxide (CO), Nitrogen monoxide (NO), Nitrogen dioxide (NO2), Ozone (O3), Sulphur dioxide (SO2), Ammonia (NH3), and particulates (PM2.5 and PM10). </a:t>
            </a:r>
          </a:p>
          <a:p>
            <a:r>
              <a:rPr lang="en-AU" sz="1700" dirty="0">
                <a:solidFill>
                  <a:srgbClr val="FFFFFF"/>
                </a:solidFill>
              </a:rPr>
              <a:t>AQI index rating – the worst pollutant rating is taken as the overall rating.</a:t>
            </a:r>
          </a:p>
          <a:p>
            <a:endParaRPr lang="en-AU" sz="1700" dirty="0">
              <a:solidFill>
                <a:srgbClr val="FFFFFF"/>
              </a:solidFill>
            </a:endParaRPr>
          </a:p>
          <a:p>
            <a:endParaRPr lang="en-AU" sz="1700" dirty="0">
              <a:solidFill>
                <a:srgbClr val="FFFFFF"/>
              </a:solidFill>
            </a:endParaRPr>
          </a:p>
        </p:txBody>
      </p:sp>
      <p:graphicFrame>
        <p:nvGraphicFramePr>
          <p:cNvPr id="4" name="Table 4">
            <a:extLst>
              <a:ext uri="{FF2B5EF4-FFF2-40B4-BE49-F238E27FC236}">
                <a16:creationId xmlns:a16="http://schemas.microsoft.com/office/drawing/2014/main" id="{9A05DB29-5893-7759-E4FC-556D625813E4}"/>
              </a:ext>
            </a:extLst>
          </p:cNvPr>
          <p:cNvGraphicFramePr>
            <a:graphicFrameLocks noGrp="1"/>
          </p:cNvGraphicFramePr>
          <p:nvPr>
            <p:extLst>
              <p:ext uri="{D42A27DB-BD31-4B8C-83A1-F6EECF244321}">
                <p14:modId xmlns:p14="http://schemas.microsoft.com/office/powerpoint/2010/main" val="646957647"/>
              </p:ext>
            </p:extLst>
          </p:nvPr>
        </p:nvGraphicFramePr>
        <p:xfrm>
          <a:off x="6030685" y="366626"/>
          <a:ext cx="5468548" cy="1374098"/>
        </p:xfrm>
        <a:graphic>
          <a:graphicData uri="http://schemas.openxmlformats.org/drawingml/2006/table">
            <a:tbl>
              <a:tblPr firstRow="1" bandRow="1">
                <a:tableStyleId>{08FB837D-C827-4EFA-A057-4D05807E0F7C}</a:tableStyleId>
              </a:tblPr>
              <a:tblGrid>
                <a:gridCol w="1071897">
                  <a:extLst>
                    <a:ext uri="{9D8B030D-6E8A-4147-A177-3AD203B41FA5}">
                      <a16:colId xmlns:a16="http://schemas.microsoft.com/office/drawing/2014/main" val="994144633"/>
                    </a:ext>
                  </a:extLst>
                </a:gridCol>
                <a:gridCol w="869359">
                  <a:extLst>
                    <a:ext uri="{9D8B030D-6E8A-4147-A177-3AD203B41FA5}">
                      <a16:colId xmlns:a16="http://schemas.microsoft.com/office/drawing/2014/main" val="658981754"/>
                    </a:ext>
                  </a:extLst>
                </a:gridCol>
                <a:gridCol w="1570454">
                  <a:extLst>
                    <a:ext uri="{9D8B030D-6E8A-4147-A177-3AD203B41FA5}">
                      <a16:colId xmlns:a16="http://schemas.microsoft.com/office/drawing/2014/main" val="221580027"/>
                    </a:ext>
                  </a:extLst>
                </a:gridCol>
                <a:gridCol w="978419">
                  <a:extLst>
                    <a:ext uri="{9D8B030D-6E8A-4147-A177-3AD203B41FA5}">
                      <a16:colId xmlns:a16="http://schemas.microsoft.com/office/drawing/2014/main" val="4045214314"/>
                    </a:ext>
                  </a:extLst>
                </a:gridCol>
                <a:gridCol w="978419">
                  <a:extLst>
                    <a:ext uri="{9D8B030D-6E8A-4147-A177-3AD203B41FA5}">
                      <a16:colId xmlns:a16="http://schemas.microsoft.com/office/drawing/2014/main" val="4196154984"/>
                    </a:ext>
                  </a:extLst>
                </a:gridCol>
              </a:tblGrid>
              <a:tr h="512376">
                <a:tc>
                  <a:txBody>
                    <a:bodyPr/>
                    <a:lstStyle/>
                    <a:p>
                      <a:pPr algn="ctr"/>
                      <a:r>
                        <a:rPr lang="en-GB" sz="2200" dirty="0"/>
                        <a:t>1</a:t>
                      </a:r>
                      <a:endParaRPr lang="en-AU" sz="2200" dirty="0"/>
                    </a:p>
                  </a:txBody>
                  <a:tcPr marL="111916" marR="111916" marT="55958" marB="55958"/>
                </a:tc>
                <a:tc>
                  <a:txBody>
                    <a:bodyPr/>
                    <a:lstStyle/>
                    <a:p>
                      <a:pPr algn="ctr"/>
                      <a:r>
                        <a:rPr lang="en-GB" sz="2200" dirty="0"/>
                        <a:t>2</a:t>
                      </a:r>
                      <a:endParaRPr lang="en-AU" sz="2200" dirty="0"/>
                    </a:p>
                  </a:txBody>
                  <a:tcPr marL="111916" marR="111916" marT="55958" marB="55958"/>
                </a:tc>
                <a:tc>
                  <a:txBody>
                    <a:bodyPr/>
                    <a:lstStyle/>
                    <a:p>
                      <a:pPr algn="ctr"/>
                      <a:r>
                        <a:rPr lang="en-GB" sz="2200" dirty="0"/>
                        <a:t>3</a:t>
                      </a:r>
                      <a:endParaRPr lang="en-AU" sz="2200" dirty="0"/>
                    </a:p>
                  </a:txBody>
                  <a:tcPr marL="111916" marR="111916" marT="55958" marB="55958"/>
                </a:tc>
                <a:tc>
                  <a:txBody>
                    <a:bodyPr/>
                    <a:lstStyle/>
                    <a:p>
                      <a:pPr algn="ctr"/>
                      <a:r>
                        <a:rPr lang="en-GB" sz="2200"/>
                        <a:t>4</a:t>
                      </a:r>
                      <a:endParaRPr lang="en-AU" sz="2200"/>
                    </a:p>
                  </a:txBody>
                  <a:tcPr marL="111916" marR="111916" marT="55958" marB="55958"/>
                </a:tc>
                <a:tc>
                  <a:txBody>
                    <a:bodyPr/>
                    <a:lstStyle/>
                    <a:p>
                      <a:pPr algn="ctr"/>
                      <a:r>
                        <a:rPr lang="en-GB" sz="2200"/>
                        <a:t>5</a:t>
                      </a:r>
                      <a:endParaRPr lang="en-AU" sz="2200"/>
                    </a:p>
                  </a:txBody>
                  <a:tcPr marL="111916" marR="111916" marT="55958" marB="55958"/>
                </a:tc>
                <a:extLst>
                  <a:ext uri="{0D108BD9-81ED-4DB2-BD59-A6C34878D82A}">
                    <a16:rowId xmlns:a16="http://schemas.microsoft.com/office/drawing/2014/main" val="3151564401"/>
                  </a:ext>
                </a:extLst>
              </a:tr>
              <a:tr h="861722">
                <a:tc>
                  <a:txBody>
                    <a:bodyPr/>
                    <a:lstStyle/>
                    <a:p>
                      <a:pPr algn="ctr"/>
                      <a:r>
                        <a:rPr lang="en-GB" sz="2200" dirty="0"/>
                        <a:t>Good</a:t>
                      </a:r>
                      <a:endParaRPr lang="en-AU" sz="2200" dirty="0"/>
                    </a:p>
                  </a:txBody>
                  <a:tcPr marL="111916" marR="111916" marT="55958" marB="55958"/>
                </a:tc>
                <a:tc>
                  <a:txBody>
                    <a:bodyPr/>
                    <a:lstStyle/>
                    <a:p>
                      <a:pPr algn="ctr"/>
                      <a:r>
                        <a:rPr lang="en-GB" sz="2200" dirty="0"/>
                        <a:t>Fair</a:t>
                      </a:r>
                      <a:endParaRPr lang="en-AU" sz="2200" dirty="0"/>
                    </a:p>
                  </a:txBody>
                  <a:tcPr marL="111916" marR="111916" marT="55958" marB="55958"/>
                </a:tc>
                <a:tc>
                  <a:txBody>
                    <a:bodyPr/>
                    <a:lstStyle/>
                    <a:p>
                      <a:pPr algn="ctr"/>
                      <a:r>
                        <a:rPr lang="en-GB" sz="2200" dirty="0"/>
                        <a:t>Moderate</a:t>
                      </a:r>
                      <a:endParaRPr lang="en-AU" sz="2200" dirty="0"/>
                    </a:p>
                  </a:txBody>
                  <a:tcPr marL="111916" marR="111916" marT="55958" marB="55958"/>
                </a:tc>
                <a:tc>
                  <a:txBody>
                    <a:bodyPr/>
                    <a:lstStyle/>
                    <a:p>
                      <a:pPr algn="ctr"/>
                      <a:r>
                        <a:rPr lang="en-GB" sz="2200" dirty="0"/>
                        <a:t>Poor</a:t>
                      </a:r>
                      <a:endParaRPr lang="en-AU" sz="2200" dirty="0"/>
                    </a:p>
                  </a:txBody>
                  <a:tcPr marL="111916" marR="111916" marT="55958" marB="55958"/>
                </a:tc>
                <a:tc>
                  <a:txBody>
                    <a:bodyPr/>
                    <a:lstStyle/>
                    <a:p>
                      <a:pPr algn="ctr"/>
                      <a:r>
                        <a:rPr lang="en-GB" sz="2200" dirty="0"/>
                        <a:t>Very Poor</a:t>
                      </a:r>
                      <a:endParaRPr lang="en-AU" sz="2200" dirty="0"/>
                    </a:p>
                  </a:txBody>
                  <a:tcPr marL="111916" marR="111916" marT="55958" marB="55958"/>
                </a:tc>
                <a:extLst>
                  <a:ext uri="{0D108BD9-81ED-4DB2-BD59-A6C34878D82A}">
                    <a16:rowId xmlns:a16="http://schemas.microsoft.com/office/drawing/2014/main" val="3552180670"/>
                  </a:ext>
                </a:extLst>
              </a:tr>
            </a:tbl>
          </a:graphicData>
        </a:graphic>
      </p:graphicFrame>
      <p:pic>
        <p:nvPicPr>
          <p:cNvPr id="6" name="Picture 5" descr="A graph of polluting gases&#10;&#10;Description automatically generated">
            <a:extLst>
              <a:ext uri="{FF2B5EF4-FFF2-40B4-BE49-F238E27FC236}">
                <a16:creationId xmlns:a16="http://schemas.microsoft.com/office/drawing/2014/main" id="{E69526BB-294C-AF79-A92A-CB7ABE14F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677" y="2169301"/>
            <a:ext cx="4274490" cy="4514041"/>
          </a:xfrm>
          <a:prstGeom prst="rect">
            <a:avLst/>
          </a:prstGeom>
        </p:spPr>
      </p:pic>
    </p:spTree>
    <p:extLst>
      <p:ext uri="{BB962C8B-B14F-4D97-AF65-F5344CB8AC3E}">
        <p14:creationId xmlns:p14="http://schemas.microsoft.com/office/powerpoint/2010/main" val="409908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01B25-EA44-56F0-B63E-CE934C96A34C}"/>
              </a:ext>
            </a:extLst>
          </p:cNvPr>
          <p:cNvSpPr>
            <a:spLocks noGrp="1"/>
          </p:cNvSpPr>
          <p:nvPr>
            <p:ph idx="1"/>
          </p:nvPr>
        </p:nvSpPr>
        <p:spPr>
          <a:xfrm>
            <a:off x="905070" y="510047"/>
            <a:ext cx="2668554" cy="2801940"/>
          </a:xfrm>
        </p:spPr>
        <p:txBody>
          <a:bodyPr anchor="ctr">
            <a:normAutofit fontScale="85000" lnSpcReduction="10000"/>
          </a:bodyPr>
          <a:lstStyle/>
          <a:p>
            <a:r>
              <a:rPr lang="en-GB" sz="1800" b="1" dirty="0"/>
              <a:t>“Top 5” Countries by Pollutants present in their Capital Cities</a:t>
            </a:r>
          </a:p>
          <a:p>
            <a:r>
              <a:rPr lang="en-GB" sz="1800" dirty="0"/>
              <a:t>From the dataset, we can see that the top five polluted capital cities are for countries (other than China) that are not the highest Co2 emission countries. </a:t>
            </a:r>
          </a:p>
          <a:p>
            <a:r>
              <a:rPr lang="en-GB" sz="1800" dirty="0"/>
              <a:t>There is significant difference across the pollutants we measure as significant to human health and that which affects the planet.</a:t>
            </a:r>
          </a:p>
          <a:p>
            <a:endParaRPr lang="en-GB" sz="1800" dirty="0"/>
          </a:p>
        </p:txBody>
      </p:sp>
      <p:pic>
        <p:nvPicPr>
          <p:cNvPr id="12" name="Picture 11" descr="A graph of red bars&#10;&#10;Description automatically generated">
            <a:extLst>
              <a:ext uri="{FF2B5EF4-FFF2-40B4-BE49-F238E27FC236}">
                <a16:creationId xmlns:a16="http://schemas.microsoft.com/office/drawing/2014/main" id="{8842A622-014D-0BE6-B12A-E6A4B98DF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395" y="3546014"/>
            <a:ext cx="3878146" cy="3109346"/>
          </a:xfrm>
          <a:prstGeom prst="rect">
            <a:avLst/>
          </a:prstGeom>
        </p:spPr>
      </p:pic>
      <p:pic>
        <p:nvPicPr>
          <p:cNvPr id="20" name="Picture 19" descr="A graph of red rectangular bars&#10;&#10;Description automatically generated">
            <a:extLst>
              <a:ext uri="{FF2B5EF4-FFF2-40B4-BE49-F238E27FC236}">
                <a16:creationId xmlns:a16="http://schemas.microsoft.com/office/drawing/2014/main" id="{F67EB380-E376-6CE4-589B-048C41C12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382" y="240363"/>
            <a:ext cx="4248586" cy="3186440"/>
          </a:xfrm>
          <a:prstGeom prst="rect">
            <a:avLst/>
          </a:prstGeom>
        </p:spPr>
      </p:pic>
      <p:pic>
        <p:nvPicPr>
          <p:cNvPr id="22" name="Picture 21" descr="A graph of red bars&#10;&#10;Description automatically generated">
            <a:extLst>
              <a:ext uri="{FF2B5EF4-FFF2-40B4-BE49-F238E27FC236}">
                <a16:creationId xmlns:a16="http://schemas.microsoft.com/office/drawing/2014/main" id="{ABC352F9-C6A4-D4D3-DFDC-8FBDBCB0A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696" y="3544942"/>
            <a:ext cx="4094241" cy="3070681"/>
          </a:xfrm>
          <a:prstGeom prst="rect">
            <a:avLst/>
          </a:prstGeom>
        </p:spPr>
      </p:pic>
      <p:pic>
        <p:nvPicPr>
          <p:cNvPr id="24" name="Picture 23" descr="A graph of red bars">
            <a:extLst>
              <a:ext uri="{FF2B5EF4-FFF2-40B4-BE49-F238E27FC236}">
                <a16:creationId xmlns:a16="http://schemas.microsoft.com/office/drawing/2014/main" id="{0A259521-656F-BD14-EA8A-F25C80F147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46014"/>
            <a:ext cx="4198776" cy="3149082"/>
          </a:xfrm>
          <a:prstGeom prst="rect">
            <a:avLst/>
          </a:prstGeom>
        </p:spPr>
      </p:pic>
      <p:pic>
        <p:nvPicPr>
          <p:cNvPr id="26" name="Picture 25" descr="A graph of blue bars">
            <a:extLst>
              <a:ext uri="{FF2B5EF4-FFF2-40B4-BE49-F238E27FC236}">
                <a16:creationId xmlns:a16="http://schemas.microsoft.com/office/drawing/2014/main" id="{358D7242-1D78-EFCE-BBDC-4EB1EB4FEE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6487" y="310896"/>
            <a:ext cx="3898209" cy="2923657"/>
          </a:xfrm>
          <a:prstGeom prst="rect">
            <a:avLst/>
          </a:prstGeom>
        </p:spPr>
      </p:pic>
    </p:spTree>
    <p:extLst>
      <p:ext uri="{BB962C8B-B14F-4D97-AF65-F5344CB8AC3E}">
        <p14:creationId xmlns:p14="http://schemas.microsoft.com/office/powerpoint/2010/main" val="112346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FAAB6-1D41-2EA8-FF24-68B0E79A3D6A}"/>
              </a:ext>
            </a:extLst>
          </p:cNvPr>
          <p:cNvSpPr>
            <a:spLocks noGrp="1"/>
          </p:cNvSpPr>
          <p:nvPr>
            <p:ph type="title"/>
          </p:nvPr>
        </p:nvSpPr>
        <p:spPr>
          <a:xfrm>
            <a:off x="1024129" y="585216"/>
            <a:ext cx="3779085" cy="1499616"/>
          </a:xfrm>
        </p:spPr>
        <p:txBody>
          <a:bodyPr>
            <a:normAutofit fontScale="90000"/>
          </a:bodyPr>
          <a:lstStyle/>
          <a:p>
            <a:r>
              <a:rPr lang="en-GB" sz="3500" dirty="0">
                <a:solidFill>
                  <a:srgbClr val="FFFFFF"/>
                </a:solidFill>
              </a:rPr>
              <a:t>Capital City AQI ratings vs deaths due to air pollution in the population of a country: </a:t>
            </a:r>
            <a:br>
              <a:rPr lang="en-GB" sz="3500" dirty="0">
                <a:solidFill>
                  <a:srgbClr val="FFFFFF"/>
                </a:solidFill>
              </a:rPr>
            </a:br>
            <a:r>
              <a:rPr lang="en-GB" sz="3500" dirty="0">
                <a:solidFill>
                  <a:srgbClr val="FFFFFF"/>
                </a:solidFill>
              </a:rPr>
              <a:t>Is there a statistically relevant  link? </a:t>
            </a:r>
            <a:endParaRPr lang="en-AU" sz="3500" dirty="0">
              <a:solidFill>
                <a:srgbClr val="FFFFFF"/>
              </a:solidFill>
            </a:endParaRPr>
          </a:p>
        </p:txBody>
      </p:sp>
      <p:cxnSp>
        <p:nvCxnSpPr>
          <p:cNvPr id="16" name="Straight Connector 15">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graph with lines and dots">
            <a:extLst>
              <a:ext uri="{FF2B5EF4-FFF2-40B4-BE49-F238E27FC236}">
                <a16:creationId xmlns:a16="http://schemas.microsoft.com/office/drawing/2014/main" id="{1977CC6F-4DBC-44A4-6CA5-7C4C1FD63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170" y="1819373"/>
            <a:ext cx="6259397" cy="4694549"/>
          </a:xfrm>
          <a:prstGeom prst="rect">
            <a:avLst/>
          </a:prstGeom>
        </p:spPr>
      </p:pic>
      <p:sp>
        <p:nvSpPr>
          <p:cNvPr id="7" name="Rectangle 1">
            <a:extLst>
              <a:ext uri="{FF2B5EF4-FFF2-40B4-BE49-F238E27FC236}">
                <a16:creationId xmlns:a16="http://schemas.microsoft.com/office/drawing/2014/main" id="{B367149B-653B-1D65-10C1-50935252875E}"/>
              </a:ext>
            </a:extLst>
          </p:cNvPr>
          <p:cNvSpPr>
            <a:spLocks noGrp="1" noChangeArrowheads="1"/>
          </p:cNvSpPr>
          <p:nvPr>
            <p:ph idx="1"/>
          </p:nvPr>
        </p:nvSpPr>
        <p:spPr bwMode="auto">
          <a:xfrm>
            <a:off x="363895" y="3568828"/>
            <a:ext cx="4898570"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badi" panose="020F0502020204030204" pitchFamily="34" charset="0"/>
              </a:rPr>
              <a:t>Result of ANOVA test over the five AQI groups is less than 0.05 so there is a statistical difference.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badi" panose="020F0502020204030204" pitchFamily="34" charset="0"/>
              </a:rPr>
              <a:t>But it’s the wrong way around! The best air pollution category has more deaths on average due to air pollution.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badi" panose="020F0502020204030204" pitchFamily="34" charset="0"/>
              </a:rPr>
              <a:t>Further research and more in-depth data is indicated.</a:t>
            </a:r>
          </a:p>
        </p:txBody>
      </p:sp>
    </p:spTree>
    <p:extLst>
      <p:ext uri="{BB962C8B-B14F-4D97-AF65-F5344CB8AC3E}">
        <p14:creationId xmlns:p14="http://schemas.microsoft.com/office/powerpoint/2010/main" val="223709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1531C-0084-C5DC-8B4B-F4E824EA1258}"/>
              </a:ext>
            </a:extLst>
          </p:cNvPr>
          <p:cNvSpPr>
            <a:spLocks noGrp="1"/>
          </p:cNvSpPr>
          <p:nvPr>
            <p:ph type="title"/>
          </p:nvPr>
        </p:nvSpPr>
        <p:spPr>
          <a:xfrm>
            <a:off x="634276" y="640081"/>
            <a:ext cx="4208656" cy="2788920"/>
          </a:xfrm>
        </p:spPr>
        <p:txBody>
          <a:bodyPr vert="horz" lIns="91440" tIns="45720" rIns="91440" bIns="45720" rtlCol="0" anchor="b">
            <a:normAutofit/>
          </a:bodyPr>
          <a:lstStyle/>
          <a:p>
            <a:pPr algn="r"/>
            <a:r>
              <a:rPr lang="en-US" sz="3400" b="1" i="0" kern="1200" cap="all" spc="200" baseline="0" dirty="0">
                <a:solidFill>
                  <a:srgbClr val="FFFFFF"/>
                </a:solidFill>
                <a:effectLst/>
                <a:latin typeface="+mj-lt"/>
                <a:ea typeface="+mj-ea"/>
                <a:cs typeface="+mj-cs"/>
              </a:rPr>
              <a:t>How are countries world-wide rated according to AQI (Air Quality Index)?</a:t>
            </a:r>
            <a:br>
              <a:rPr lang="en-US" sz="3400" b="1" i="0" kern="1200" cap="all" spc="200" baseline="0" dirty="0">
                <a:solidFill>
                  <a:srgbClr val="FFFFFF"/>
                </a:solidFill>
                <a:effectLst/>
                <a:latin typeface="+mj-lt"/>
                <a:ea typeface="+mj-ea"/>
                <a:cs typeface="+mj-cs"/>
              </a:rPr>
            </a:br>
            <a:br>
              <a:rPr lang="en-US" sz="3400" kern="1200" cap="all" spc="200" baseline="0" dirty="0">
                <a:solidFill>
                  <a:srgbClr val="FFFFFF"/>
                </a:solidFill>
                <a:latin typeface="+mj-lt"/>
                <a:ea typeface="+mj-ea"/>
                <a:cs typeface="+mj-cs"/>
              </a:rPr>
            </a:br>
            <a:r>
              <a:rPr lang="en-US" sz="3400" u="sng" kern="1200" cap="all" spc="200" baseline="0" dirty="0">
                <a:solidFill>
                  <a:srgbClr val="FFFFFF"/>
                </a:solidFill>
                <a:latin typeface="+mj-lt"/>
                <a:ea typeface="+mj-ea"/>
                <a:cs typeface="+mj-cs"/>
              </a:rPr>
              <a:t>Air Quality World-Wide</a:t>
            </a:r>
          </a:p>
        </p:txBody>
      </p:sp>
      <p:cxnSp>
        <p:nvCxnSpPr>
          <p:cNvPr id="20" name="Straight Connector 19">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e chart with different colored circles&#10;&#10;Description automatically generated">
            <a:extLst>
              <a:ext uri="{FF2B5EF4-FFF2-40B4-BE49-F238E27FC236}">
                <a16:creationId xmlns:a16="http://schemas.microsoft.com/office/drawing/2014/main" id="{16A81F74-E974-D5E2-EFE2-77B72C224B7A}"/>
              </a:ext>
            </a:extLst>
          </p:cNvPr>
          <p:cNvPicPr>
            <a:picLocks noChangeAspect="1"/>
          </p:cNvPicPr>
          <p:nvPr/>
        </p:nvPicPr>
        <p:blipFill>
          <a:blip r:embed="rId2"/>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204504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2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27">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1531C-0084-C5DC-8B4B-F4E824EA1258}"/>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4400" b="1" i="0" kern="1200" cap="all" spc="200" baseline="0">
                <a:solidFill>
                  <a:schemeClr val="tx1">
                    <a:lumMod val="85000"/>
                    <a:lumOff val="15000"/>
                  </a:schemeClr>
                </a:solidFill>
                <a:effectLst/>
                <a:latin typeface="+mj-lt"/>
                <a:ea typeface="+mj-ea"/>
                <a:cs typeface="+mj-cs"/>
              </a:rPr>
              <a:t>Which countries have the highest and lowest C02  emissions from 2000 to 2021?</a:t>
            </a:r>
            <a:br>
              <a:rPr lang="en-US" sz="4400" kern="1200" cap="all" spc="200" baseline="0">
                <a:solidFill>
                  <a:schemeClr val="tx1">
                    <a:lumMod val="85000"/>
                    <a:lumOff val="15000"/>
                  </a:schemeClr>
                </a:solidFill>
                <a:latin typeface="+mj-lt"/>
                <a:ea typeface="+mj-ea"/>
                <a:cs typeface="+mj-cs"/>
              </a:rPr>
            </a:br>
            <a:r>
              <a:rPr lang="en-US" sz="4400" u="sng" kern="1200" cap="all" spc="200" baseline="0">
                <a:solidFill>
                  <a:schemeClr val="tx1">
                    <a:lumMod val="85000"/>
                    <a:lumOff val="15000"/>
                  </a:schemeClr>
                </a:solidFill>
                <a:latin typeface="+mj-lt"/>
                <a:ea typeface="+mj-ea"/>
                <a:cs typeface="+mj-cs"/>
              </a:rPr>
              <a:t>Countries with Highest c02 Emissions</a:t>
            </a:r>
          </a:p>
        </p:txBody>
      </p:sp>
      <p:pic>
        <p:nvPicPr>
          <p:cNvPr id="4" name="Picture 3" descr="A graph of the global emission&#10;&#10;Description automatically generated">
            <a:extLst>
              <a:ext uri="{FF2B5EF4-FFF2-40B4-BE49-F238E27FC236}">
                <a16:creationId xmlns:a16="http://schemas.microsoft.com/office/drawing/2014/main" id="{EAB86471-5AAD-AFA5-2ECA-9926C4F8F150}"/>
              </a:ext>
            </a:extLst>
          </p:cNvPr>
          <p:cNvPicPr>
            <a:picLocks noChangeAspect="1"/>
          </p:cNvPicPr>
          <p:nvPr/>
        </p:nvPicPr>
        <p:blipFill>
          <a:blip r:embed="rId2"/>
          <a:stretch>
            <a:fillRect/>
          </a:stretch>
        </p:blipFill>
        <p:spPr>
          <a:xfrm>
            <a:off x="633999" y="1921858"/>
            <a:ext cx="3993942" cy="2995456"/>
          </a:xfrm>
          <a:prstGeom prst="rect">
            <a:avLst/>
          </a:prstGeom>
        </p:spPr>
      </p:pic>
      <p:cxnSp>
        <p:nvCxnSpPr>
          <p:cNvPr id="36" name="Straight Connector 29">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89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1531C-0084-C5DC-8B4B-F4E824EA1258}"/>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3400" b="1" i="0" kern="1200" cap="all" spc="200" baseline="0">
                <a:solidFill>
                  <a:srgbClr val="FFFFFF"/>
                </a:solidFill>
                <a:effectLst/>
                <a:latin typeface="+mj-lt"/>
                <a:ea typeface="+mj-ea"/>
                <a:cs typeface="+mj-cs"/>
              </a:rPr>
              <a:t>Which countries have the highest and lowest C02  emissions from 2000 to 2021?</a:t>
            </a:r>
            <a:br>
              <a:rPr lang="en-US" sz="3400" b="0" i="0" kern="1200" cap="all" spc="200" baseline="0">
                <a:solidFill>
                  <a:srgbClr val="FFFFFF"/>
                </a:solidFill>
                <a:effectLst/>
                <a:latin typeface="+mj-lt"/>
                <a:ea typeface="+mj-ea"/>
                <a:cs typeface="+mj-cs"/>
              </a:rPr>
            </a:br>
            <a:r>
              <a:rPr lang="en-US" sz="3400" u="sng" kern="1200" cap="all" spc="200" baseline="0">
                <a:solidFill>
                  <a:srgbClr val="FFFFFF"/>
                </a:solidFill>
                <a:latin typeface="+mj-lt"/>
                <a:ea typeface="+mj-ea"/>
                <a:cs typeface="+mj-cs"/>
              </a:rPr>
              <a:t>Countries with Lowest c02 Emissions</a:t>
            </a:r>
          </a:p>
        </p:txBody>
      </p:sp>
      <p:cxnSp>
        <p:nvCxnSpPr>
          <p:cNvPr id="25" name="Straight Connector 1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graph of the number of emission&#10;&#10;Description automatically generated">
            <a:extLst>
              <a:ext uri="{FF2B5EF4-FFF2-40B4-BE49-F238E27FC236}">
                <a16:creationId xmlns:a16="http://schemas.microsoft.com/office/drawing/2014/main" id="{DD5312B7-ECAA-DCE5-5E82-556565B27D00}"/>
              </a:ext>
            </a:extLst>
          </p:cNvPr>
          <p:cNvPicPr>
            <a:picLocks noChangeAspect="1"/>
          </p:cNvPicPr>
          <p:nvPr/>
        </p:nvPicPr>
        <p:blipFill>
          <a:blip r:embed="rId2"/>
          <a:stretch>
            <a:fillRect/>
          </a:stretch>
        </p:blipFill>
        <p:spPr>
          <a:xfrm>
            <a:off x="6096000" y="1382187"/>
            <a:ext cx="5459470" cy="4094602"/>
          </a:xfrm>
          <a:prstGeom prst="rect">
            <a:avLst/>
          </a:prstGeom>
        </p:spPr>
      </p:pic>
    </p:spTree>
    <p:extLst>
      <p:ext uri="{BB962C8B-B14F-4D97-AF65-F5344CB8AC3E}">
        <p14:creationId xmlns:p14="http://schemas.microsoft.com/office/powerpoint/2010/main" val="37089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29E9E3A5-F4E8-47A7-BB85-6CF927184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80D974B-B1F0-4DE6-B6B2-A9E28BB37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1531C-0084-C5DC-8B4B-F4E824EA1258}"/>
              </a:ext>
            </a:extLst>
          </p:cNvPr>
          <p:cNvSpPr>
            <a:spLocks noGrp="1"/>
          </p:cNvSpPr>
          <p:nvPr>
            <p:ph type="title"/>
          </p:nvPr>
        </p:nvSpPr>
        <p:spPr>
          <a:xfrm>
            <a:off x="634276" y="640080"/>
            <a:ext cx="4208656" cy="3942498"/>
          </a:xfrm>
        </p:spPr>
        <p:txBody>
          <a:bodyPr vert="horz" lIns="91440" tIns="45720" rIns="91440" bIns="45720" rtlCol="0" anchor="b">
            <a:normAutofit/>
          </a:bodyPr>
          <a:lstStyle/>
          <a:p>
            <a:pPr algn="r"/>
            <a:r>
              <a:rPr lang="en-US" sz="4000" b="1" i="0" kern="1200" cap="all" spc="200" baseline="0">
                <a:solidFill>
                  <a:srgbClr val="FFFFFF"/>
                </a:solidFill>
                <a:effectLst/>
                <a:latin typeface="+mj-lt"/>
                <a:ea typeface="+mj-ea"/>
                <a:cs typeface="+mj-cs"/>
              </a:rPr>
              <a:t>Understanding the link between C02 emissions and the causing impact on death?</a:t>
            </a:r>
            <a:br>
              <a:rPr lang="en-US" sz="4000" kern="1200" cap="all" spc="200" baseline="0">
                <a:solidFill>
                  <a:srgbClr val="FFFFFF"/>
                </a:solidFill>
                <a:latin typeface="+mj-lt"/>
                <a:ea typeface="+mj-ea"/>
                <a:cs typeface="+mj-cs"/>
              </a:rPr>
            </a:br>
            <a:r>
              <a:rPr lang="en-US" sz="4000" u="sng" kern="1200" cap="all" spc="200" baseline="0">
                <a:solidFill>
                  <a:srgbClr val="FFFFFF"/>
                </a:solidFill>
                <a:latin typeface="+mj-lt"/>
                <a:ea typeface="+mj-ea"/>
                <a:cs typeface="+mj-cs"/>
              </a:rPr>
              <a:t>Death Rate caused by Air Pollution</a:t>
            </a:r>
            <a:endParaRPr lang="en-US" sz="4000" u="sng" kern="1200" cap="all" spc="200" baseline="0" dirty="0">
              <a:solidFill>
                <a:srgbClr val="FFFFFF"/>
              </a:solidFill>
              <a:latin typeface="+mj-lt"/>
              <a:ea typeface="+mj-ea"/>
              <a:cs typeface="+mj-cs"/>
            </a:endParaRPr>
          </a:p>
        </p:txBody>
      </p:sp>
      <p:cxnSp>
        <p:nvCxnSpPr>
          <p:cNvPr id="83" name="Straight Connector 82">
            <a:extLst>
              <a:ext uri="{FF2B5EF4-FFF2-40B4-BE49-F238E27FC236}">
                <a16:creationId xmlns:a16="http://schemas.microsoft.com/office/drawing/2014/main" id="{685A41E9-862B-4839-AD43-1EEC52D9AC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66040" y="4708047"/>
            <a:ext cx="32004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descr="A blue circle with yellow text&#10;&#10;Description automatically generated">
            <a:extLst>
              <a:ext uri="{FF2B5EF4-FFF2-40B4-BE49-F238E27FC236}">
                <a16:creationId xmlns:a16="http://schemas.microsoft.com/office/drawing/2014/main" id="{D1E97B0E-A589-DC7D-1242-1C336116247E}"/>
              </a:ext>
            </a:extLst>
          </p:cNvPr>
          <p:cNvPicPr>
            <a:picLocks noChangeAspect="1"/>
          </p:cNvPicPr>
          <p:nvPr/>
        </p:nvPicPr>
        <p:blipFill rotWithShape="1">
          <a:blip r:embed="rId2"/>
          <a:stretch/>
        </p:blipFill>
        <p:spPr>
          <a:xfrm>
            <a:off x="5978646" y="692095"/>
            <a:ext cx="5486411" cy="5486411"/>
          </a:xfrm>
          <a:prstGeom prst="rect">
            <a:avLst/>
          </a:prstGeom>
        </p:spPr>
      </p:pic>
      <p:sp>
        <p:nvSpPr>
          <p:cNvPr id="5" name="TextBox 4">
            <a:extLst>
              <a:ext uri="{FF2B5EF4-FFF2-40B4-BE49-F238E27FC236}">
                <a16:creationId xmlns:a16="http://schemas.microsoft.com/office/drawing/2014/main" id="{04D68541-E0DE-1EFE-C370-EA8E8149687B}"/>
              </a:ext>
            </a:extLst>
          </p:cNvPr>
          <p:cNvSpPr txBox="1"/>
          <p:nvPr/>
        </p:nvSpPr>
        <p:spPr>
          <a:xfrm>
            <a:off x="5694094" y="3132673"/>
            <a:ext cx="1285875" cy="523220"/>
          </a:xfrm>
          <a:prstGeom prst="rect">
            <a:avLst/>
          </a:prstGeom>
          <a:solidFill>
            <a:schemeClr val="bg1"/>
          </a:solidFill>
        </p:spPr>
        <p:txBody>
          <a:bodyPr wrap="square" rtlCol="0">
            <a:spAutoFit/>
          </a:bodyPr>
          <a:lstStyle/>
          <a:p>
            <a:pPr algn="ctr"/>
            <a:r>
              <a:rPr lang="en-GB" sz="1400" dirty="0"/>
              <a:t>World Population</a:t>
            </a:r>
            <a:endParaRPr lang="en-AU" sz="1400" dirty="0"/>
          </a:p>
        </p:txBody>
      </p:sp>
      <p:sp>
        <p:nvSpPr>
          <p:cNvPr id="6" name="TextBox 5">
            <a:extLst>
              <a:ext uri="{FF2B5EF4-FFF2-40B4-BE49-F238E27FC236}">
                <a16:creationId xmlns:a16="http://schemas.microsoft.com/office/drawing/2014/main" id="{C5F4CF5E-5630-47B3-4B20-42A7C1C0E395}"/>
              </a:ext>
            </a:extLst>
          </p:cNvPr>
          <p:cNvSpPr txBox="1"/>
          <p:nvPr/>
        </p:nvSpPr>
        <p:spPr>
          <a:xfrm>
            <a:off x="10625960" y="3265714"/>
            <a:ext cx="1214587" cy="523220"/>
          </a:xfrm>
          <a:prstGeom prst="rect">
            <a:avLst/>
          </a:prstGeom>
          <a:solidFill>
            <a:schemeClr val="bg1"/>
          </a:solidFill>
        </p:spPr>
        <p:txBody>
          <a:bodyPr wrap="square" rtlCol="0">
            <a:spAutoFit/>
          </a:bodyPr>
          <a:lstStyle/>
          <a:p>
            <a:r>
              <a:rPr lang="en-GB" sz="1400" dirty="0"/>
              <a:t>Deaths due to air pollution</a:t>
            </a:r>
            <a:endParaRPr lang="en-AU" sz="1400" dirty="0"/>
          </a:p>
        </p:txBody>
      </p:sp>
    </p:spTree>
    <p:extLst>
      <p:ext uri="{BB962C8B-B14F-4D97-AF65-F5344CB8AC3E}">
        <p14:creationId xmlns:p14="http://schemas.microsoft.com/office/powerpoint/2010/main" val="273805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494</TotalTime>
  <Words>846</Words>
  <Application>Microsoft Office PowerPoint</Application>
  <PresentationFormat>Widescreen</PresentationFormat>
  <Paragraphs>48</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Abadi</vt:lpstr>
      <vt:lpstr>Calibri</vt:lpstr>
      <vt:lpstr>Slack-Lato</vt:lpstr>
      <vt:lpstr>Tw Cen MT</vt:lpstr>
      <vt:lpstr>Tw Cen MT Condensed</vt:lpstr>
      <vt:lpstr>Wingdings 3</vt:lpstr>
      <vt:lpstr>Integral</vt:lpstr>
      <vt:lpstr>Global Air Pollution Crisis</vt:lpstr>
      <vt:lpstr>Introduction: Research Questions and Data</vt:lpstr>
      <vt:lpstr>Air pollutants: Air Quality Index and Pollutants other than Co2</vt:lpstr>
      <vt:lpstr>PowerPoint Presentation</vt:lpstr>
      <vt:lpstr>Capital City AQI ratings vs deaths due to air pollution in the population of a country:  Is there a statistically relevant  link? </vt:lpstr>
      <vt:lpstr>How are countries world-wide rated according to AQI (Air Quality Index)?  Air Quality World-Wide</vt:lpstr>
      <vt:lpstr>Which countries have the highest and lowest C02  emissions from 2000 to 2021? Countries with Highest c02 Emissions</vt:lpstr>
      <vt:lpstr>Which countries have the highest and lowest C02  emissions from 2000 to 2021? Countries with Lowest c02 Emissions</vt:lpstr>
      <vt:lpstr>Understanding the link between C02 emissions and the causing impact on death? Death Rate caused by Air Pollution</vt:lpstr>
      <vt:lpstr>THE  CO₂ EMISSIONS TREND BETWEEN 2000 to 2021 AROUND THE WORLD </vt:lpstr>
      <vt:lpstr>PowerPoint Presentation</vt:lpstr>
      <vt:lpstr>GDP against CO2 emissions:  is there a correlation?</vt:lpstr>
      <vt:lpstr>GDP against CO2 emissions: is there a correlation?</vt:lpstr>
      <vt:lpstr>GDP against CO2 emissions: is there a correlation?</vt:lpstr>
      <vt:lpstr>GDP against CO2 emissions: is there a correlation? Will a richer economy worsen the environmental quality even further due to increased emissions?  The objective of this analysis was to investigate if there is a relationship between economic growth and CO2 emissions.  The results for the world data show a positive correlation between the GDP and CO2 emissions. The positive relationship indicates CO2 emissions increase as a result of economic growth. Also, based on the positive slope value, and the correlation coefficient of 0.88, it’s clear that the two variables are linearly related.  In further analysis for some of the major countries like USA, China, India and Japan, it can be easily observed that the economic development has affected CO2 emissions. However, for a developed country like USA it’s not the case as there is a decline in the CO2 emissions for the past few years with increasing GDP and one big reason is the use of natural gas and renewables to generate electricity in place of more carbon-intensive fuels.  So, it also depends on other factors like, if the country is developed and has a rich economy, they might use more environment friendly resources or if the countries economy is growing due to services rather than manufacturing , it is going to bring down the CO2 emissions over time.  So, further analysis can be done keeping all factors into consideration, but this analysis gives and idea that there is a positive relation between GDP and CO2 emissions at least when the country is in the development phase.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Emissions and pollution in the world</dc:title>
  <dc:creator>ARBDO</dc:creator>
  <cp:lastModifiedBy>ARBDO</cp:lastModifiedBy>
  <cp:revision>13</cp:revision>
  <dcterms:created xsi:type="dcterms:W3CDTF">2023-07-18T09:23:03Z</dcterms:created>
  <dcterms:modified xsi:type="dcterms:W3CDTF">2023-07-20T08:25:22Z</dcterms:modified>
</cp:coreProperties>
</file>