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2" r:id="rId9"/>
    <p:sldId id="268" r:id="rId10"/>
    <p:sldId id="269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54"/>
  </p:normalViewPr>
  <p:slideViewPr>
    <p:cSldViewPr snapToGrid="0">
      <p:cViewPr>
        <p:scale>
          <a:sx n="85" d="100"/>
          <a:sy n="85" d="100"/>
        </p:scale>
        <p:origin x="105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31:59.7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9,'83'0,"-5"0,-19 0,-4 0,2 3,-1 4,4 3,3 4,-2-2,1-2,1-3,0-2,2 0,-5-2,-1 2,0-2,-3-1,3 0,-6-2,-1 0,-4 2,-3 1,2-1,-3 0,3-2,0 0,-1 0,-2 2,-6 0,-2 0,-1 0,2-2,1 0,-2 0,1 0,-3 0,-1 0,-2 0,-2 0,3 0,1 0,6 0,3 0,2 0,4 0,1 0,4 0,2 0,-6 0,4 0,0 0,1 0,4 0,-1 0,7 0,6-2,11-2,8-3,-1-4,2-1,0-3,-8 1,-5 2,-12 0,-14 2,-6 2,-10 4,-7 2,-12 1,-6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32:28.5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54,'56'-21,"-2"5,-14 9,4 2,4 2,5 2,6 1,0 0,-3 0,-6 0,-7 1,-2 4,-4 2,-5 1,0 0,-1 0,-2-2,-1-2,-4-1,-3 0,-2-1,-1 0,-1-2,-3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32:41.6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65,'73'-25,"-5"7,-27 10,-1 3,-5 0,-2 2,-2 3,-4 0,-4 0,-5 0,1 0,3 0,7 0,9 0,4 0,2 1,1 3,-2 3,-4 3,1 3,-1 1,1-1,-1-1,-1-1,-1-2,0 1,0 0,-2 0,1 0,-2-3,1 0,0-3,2-1,0 0,0-1,-1 0,0 0,0 1,0 0,-3 1,-2 0,-2 0,0 0,1-1,0 0,-1-1,0 0,-1 0,1-1,-1 1,-2 0,-1 0,-5 0,-2-2,-2 0,0 0,1 0,-2 0,3 0,-5 0,4 0,-3 0,2 0,-1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32:46.5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1,'69'0,"-6"0,-19 0,-1 0,-2 4,-4 2,-5 3,0 1,5-2,6 1,5 0,2 1,5-1,0 1,3-2,0-1,-5-2,3-2,-3-1,0-2,0 0,-5 0,-3 0,-8 1,-7 1,-5 0,-15 0,-1-2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32:52.3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48,'86'0,"0"0,-15 0,22 0,-42 0,2 0,1 0,1 0,3 0,0 0,-4 0,-1 0,46 0,-13-1,-18-2,-12-3,-9-2,-12 0,-11 2,-7 1,-5 0,-2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33:00.3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1,'70'0,"-3"0,-22 0,-4 0,2 0,2 0,4 0,1 0,-6 2,-5 2,-5 2,0 1,-3-1,-1 0,0 1,1 2,3 2,-1 0,-3-1,-2-2,-2-1,1 0,-2 0,-1-1,-3-3,-2-1,-2-1,-1-1,-2 0,4 0,-4 0,6 0,-6 0,3 0,1 0,-3 0,3 0,-5 0,5 1,-4 0,3 1,0 0,-3-2,3 0,-4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33:37.1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70 0,'70'0,"-1"0,-8 0,5 2,-1 2,2 2,-7 1,-7-2,-4 1,-3-1,-2 0,-2 0,-3 0,-4-1,-4-2,-5 0,-5 0,-3 2,-4 1,-2 6,-6 3,-2 5,-3-3,-1 2,0-4,-3 3,-4 4,-4 3,-5 3,0 1,-1 0,2 3,1 1,3-2,5-4,1-3,1-1,2 1,0 0,2-1,0 0,0-2,0-2,0 1,0-2,0 3,0 2,0 0,0-2,0-2,0-2,0-1,0 0,0 0,0 4,0-7,-7 6,-12-11,-6 2,-15-3,3-3,-2-1,2 1,2-1,0 0,1-1,1 1,5 0,-1 1,-1 3,-4 0,-6 3,1 0,0 0,3-1,9-1,7-3,8-2,-4-8,6-12,-1-4,6-14,5 2,0-7,0-4,0-2,0-1,0 2,0 3,0 4,-5 0,-3 3,-3 4,-2 6,1 7,-4 2,-1 1,1 1,1 1,5 2,43 0,-12 6,39 0,-22 6,7 0,3 0,1 1,1 2,-8 1,-3 4,-3 2,-4-2,-4-1,-8-2,-2-1,-3 0,0 0,3-1,-4 1,1 0,-6 11,-3-3,-3 8,-3-5,0-2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1T19:37:54.2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5,'56'0,"1"0,-4 0,3 0,11 0,11 0,10 0,-36 0,1 0,2 0,1 0,4 0,0 0,3 0,0 0,0 0,-1 0,1 0,-1 0,-6 0,-1 0,44 0,-14 0,-24 0,-15 0,-15 0,-10 0,-7-2,-5-1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5217-D22C-4148-9587-CB1A4543800D}" type="datetimeFigureOut">
              <a:rPr lang="en-US" smtClean="0"/>
              <a:t>9/24/23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41EDD-79D0-184B-9464-B39E6D76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2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41EDD-79D0-184B-9464-B39E6D7631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1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955B-5210-737D-2273-028BD52E6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85CEA-C3FD-4E76-8764-953217869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F7DB9-FD47-CAFD-6E0A-1B23B60F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1E28-34C8-ED48-977F-48C8AE743DFA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9F726-731C-FEEA-CB6B-A1C3CE69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E912C-6F7F-A9E9-175D-3F9BA1D2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D51F-C854-5045-94D6-E7B0B5DE4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A05F-7C59-DFAA-36E8-74834D2F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DC969-055E-4006-BAD4-CDCD93941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B906B-000E-2B47-1C8B-9615CF01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1E28-34C8-ED48-977F-48C8AE743DFA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70C3E-96AA-ADDE-DFFF-4AA2B02C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07CEE-E92C-4A32-26D7-4E3CA924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D51F-C854-5045-94D6-E7B0B5DE4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7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484C0-2CFA-C397-E315-123373AA2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A7C5B-E72A-570D-2CF0-CFE2BDB92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4B1E9-01F7-38FA-D058-8690330E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1E28-34C8-ED48-977F-48C8AE743DFA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7B988-9A22-CB2A-FF97-AF3C0494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D5E77-8FFD-5EE7-C21F-F7DE2364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D51F-C854-5045-94D6-E7B0B5DE4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6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A663-FD07-D626-E6B0-F8833CB1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E617C-11E7-65AB-1CC9-DC8428F3A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87951-AE6B-06AA-96BF-A80B9BD4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1E28-34C8-ED48-977F-48C8AE743DFA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05AB7-51E6-EEC0-E98D-B3AC6969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84799-BD32-3F2F-0483-0608EF09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D51F-C854-5045-94D6-E7B0B5DE4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7EDE-A5B9-B72E-6387-1DF81D7F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B76F3-3904-0FFD-EDDA-06DEB8AF1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9BFB8-2CC8-20F6-7DBD-A0170F42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1E28-34C8-ED48-977F-48C8AE743DFA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9E0B3-251B-1FCD-89DD-CF1F342B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A462E-9B54-5DE3-F5F7-ED448466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D51F-C854-5045-94D6-E7B0B5DE4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5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4360-BC38-8971-F77D-2E6476B4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882B5-0E57-AC38-4AF4-839915C16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90DBE-C1B9-C147-B611-A89DDCA9C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CCEDB-E8BA-9C7B-BD58-F9F448C1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1E28-34C8-ED48-977F-48C8AE743DFA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A0A08-C027-4BE1-5E7B-036C6F04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3555E-4F41-9CB1-C63F-C43A8D98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D51F-C854-5045-94D6-E7B0B5DE4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5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C909-E9CB-91BB-5916-CE3E8B89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5D91B-0510-9B4D-625A-B56337245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8AD57-9DB4-7255-23EE-03D9B28AD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EF6C3C-2D51-2586-89C4-A395B3909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0D8C8-E0B7-D645-ECE9-841B08E9B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A8162-980A-8184-C769-3D7BB2B2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1E28-34C8-ED48-977F-48C8AE743DFA}" type="datetimeFigureOut">
              <a:rPr lang="en-US" smtClean="0"/>
              <a:t>9/21/23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216ED-2E03-51F2-3FF1-0F1D8488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6E730-B03B-0C72-408A-63EC3552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D51F-C854-5045-94D6-E7B0B5DE4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6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CB40-6DA1-A020-7B04-BB7AD313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24516-C5B6-E381-DFB2-8F78E94A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1E28-34C8-ED48-977F-48C8AE743DFA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93B55-3DFB-6BDA-2323-BC8EE447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A237A-6D7E-F50E-35C5-20AB5CBB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D51F-C854-5045-94D6-E7B0B5DE4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C2BDD-F427-09CC-4E08-66B201C3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1E28-34C8-ED48-977F-48C8AE743DFA}" type="datetimeFigureOut">
              <a:rPr lang="en-US" smtClean="0"/>
              <a:t>9/21/23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3EF43-861B-4899-5456-78FD2AA1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DE391-63BC-B6C2-29AA-5060C27F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D51F-C854-5045-94D6-E7B0B5DE4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2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6D04-D44E-ECBC-5E09-B46FE28E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3D5-7492-917F-4501-A8E318151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7D8A2-D387-BC8C-66EE-431433A4B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9DD89-EAA5-5ABD-598F-067C5F82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1E28-34C8-ED48-977F-48C8AE743DFA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C89BD-B9D0-A632-90A9-1397D962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E0266-C63C-DE28-1178-0102C861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D51F-C854-5045-94D6-E7B0B5DE4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5BE8-4F0A-B758-3857-A6CF7F50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D562E-C912-5017-DFED-A2F83F84D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D18DE-4D92-7A24-84F0-4ADDCE937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2042B-AC5F-ED13-6073-4EB9B8A0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1E28-34C8-ED48-977F-48C8AE743DFA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CD79D-CB80-1573-E82F-55866551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EE673-6F12-87FC-B6FB-B8A109B9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D51F-C854-5045-94D6-E7B0B5DE4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5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DDF89-03CB-51CC-415D-0A4AB0C1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41AF2-8993-BC61-0323-431C1960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332E-1553-9C89-B1C3-EC5C3FCB7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91E28-34C8-ED48-977F-48C8AE743DFA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F26B5-719C-050F-4092-8616AF353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49366-7044-85EB-B968-C97481530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CD51F-C854-5045-94D6-E7B0B5DE4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6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18" Type="http://schemas.openxmlformats.org/officeDocument/2006/relationships/customXml" Target="../ink/ink8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" Type="http://schemas.openxmlformats.org/officeDocument/2006/relationships/image" Target="../media/image3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4.xml"/><Relationship Id="rId19" Type="http://schemas.openxmlformats.org/officeDocument/2006/relationships/image" Target="../media/image12.png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718BA-DBD4-AF5F-9C17-7B1C27752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dirty="0">
                <a:latin typeface="Beirut" pitchFamily="2" charset="-78"/>
                <a:ea typeface="Apple Symbols" panose="02000000000000000000" pitchFamily="2" charset="-79"/>
                <a:cs typeface="Beirut" pitchFamily="2" charset="-78"/>
              </a:rPr>
              <a:t>Global YouTube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EE0B-1FA0-ED96-B0D4-7AB1F0061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5510" y="4597757"/>
            <a:ext cx="3184136" cy="142765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Beirut" pitchFamily="2" charset="-78"/>
                <a:cs typeface="Beirut" pitchFamily="2" charset="-78"/>
              </a:rPr>
              <a:t>Ryan </a:t>
            </a:r>
          </a:p>
          <a:p>
            <a:r>
              <a:rPr lang="en-US" dirty="0">
                <a:latin typeface="Beirut" pitchFamily="2" charset="-78"/>
                <a:cs typeface="Beirut" pitchFamily="2" charset="-78"/>
              </a:rPr>
              <a:t>Kaisser</a:t>
            </a:r>
          </a:p>
          <a:p>
            <a:r>
              <a:rPr lang="en-US" dirty="0">
                <a:latin typeface="Beirut" pitchFamily="2" charset="-78"/>
                <a:cs typeface="Beirut" pitchFamily="2" charset="-78"/>
              </a:rPr>
              <a:t>Rafi </a:t>
            </a:r>
          </a:p>
          <a:p>
            <a:r>
              <a:rPr lang="en-US" dirty="0">
                <a:latin typeface="Beirut" pitchFamily="2" charset="-78"/>
                <a:cs typeface="Beirut" pitchFamily="2" charset="-78"/>
              </a:rPr>
              <a:t>Jaspreet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Youtube Logo PNG, Youtube Logo Transparent Background - FreeIconsPNG">
            <a:extLst>
              <a:ext uri="{FF2B5EF4-FFF2-40B4-BE49-F238E27FC236}">
                <a16:creationId xmlns:a16="http://schemas.microsoft.com/office/drawing/2014/main" id="{D06DCFCF-8F93-59C6-DCF9-3CD97C36E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86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3647EE-37F1-B770-08E7-F80A9B15E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390" y="1147787"/>
            <a:ext cx="5740400" cy="4292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C047AA-C1DE-7A82-443F-BF6B1E1C9EB0}"/>
              </a:ext>
            </a:extLst>
          </p:cNvPr>
          <p:cNvSpPr txBox="1"/>
          <p:nvPr/>
        </p:nvSpPr>
        <p:spPr>
          <a:xfrm>
            <a:off x="8319541" y="1387630"/>
            <a:ext cx="2338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effectLst/>
                <a:latin typeface="Beirut" pitchFamily="2" charset="-78"/>
                <a:cs typeface="Beirut" pitchFamily="2" charset="-78"/>
              </a:rPr>
              <a:t>Comparison over years for number of uploads globally</a:t>
            </a:r>
            <a:endParaRPr lang="en-US" dirty="0">
              <a:latin typeface="Beirut" pitchFamily="2" charset="-78"/>
              <a:cs typeface="Beiru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9448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03" name="Rectangle 210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CDE9E-5811-C42E-7B43-8C2D69F9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Does the % of population in education have a positive/negative correlation with the number of successful YouTube channels per country? </a:t>
            </a:r>
          </a:p>
        </p:txBody>
      </p:sp>
      <p:pic>
        <p:nvPicPr>
          <p:cNvPr id="2054" name="Picture 6" descr="A graph of unemployment rate&#10;&#10;Description automatically generated">
            <a:extLst>
              <a:ext uri="{FF2B5EF4-FFF2-40B4-BE49-F238E27FC236}">
                <a16:creationId xmlns:a16="http://schemas.microsoft.com/office/drawing/2014/main" id="{A4DDDA94-C46C-867A-8B67-11EABE18C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527" y="2365285"/>
            <a:ext cx="5251675" cy="393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graph of a graph with a red line and a red line&#10;&#10;Description automatically generated">
            <a:extLst>
              <a:ext uri="{FF2B5EF4-FFF2-40B4-BE49-F238E27FC236}">
                <a16:creationId xmlns:a16="http://schemas.microsoft.com/office/drawing/2014/main" id="{1DB5943D-FA58-C235-B836-DD4F5790F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0798" y="2365285"/>
            <a:ext cx="5251675" cy="393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19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EAD5F-7FB3-0497-A9C5-DCFB63E12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>
                <a:latin typeface="Beirut" pitchFamily="2" charset="-78"/>
                <a:cs typeface="Beirut" pitchFamily="2" charset="-78"/>
              </a:rPr>
              <a:t>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1A246-F395-F505-3012-93BA6A34A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GB" sz="1900" b="0" i="0" dirty="0">
                <a:effectLst/>
                <a:latin typeface="Beirut" pitchFamily="2" charset="-78"/>
                <a:cs typeface="Beirut" pitchFamily="2" charset="-78"/>
              </a:rPr>
              <a:t>If we were to repeat this exercise again</a:t>
            </a:r>
            <a:r>
              <a:rPr lang="en-GB" sz="1900" dirty="0">
                <a:latin typeface="Beirut" pitchFamily="2" charset="-78"/>
                <a:cs typeface="Beirut" pitchFamily="2" charset="-78"/>
              </a:rPr>
              <a:t> there are many areas we could expand on. For example, we could make use of YouTube and Google APIs to obtain more dynamic data. </a:t>
            </a:r>
          </a:p>
          <a:p>
            <a:r>
              <a:rPr lang="en-GB" sz="1900" b="0" i="0" dirty="0">
                <a:effectLst/>
                <a:latin typeface="Beirut" pitchFamily="2" charset="-78"/>
                <a:cs typeface="Beirut" pitchFamily="2" charset="-78"/>
              </a:rPr>
              <a:t>We could also produce map plots using the latitude and longitude values in the dataset, creating a better visual of country specific data. </a:t>
            </a:r>
          </a:p>
          <a:p>
            <a:r>
              <a:rPr lang="en-GB" sz="1900" dirty="0">
                <a:latin typeface="Beirut" pitchFamily="2" charset="-78"/>
                <a:cs typeface="Beirut" pitchFamily="2" charset="-78"/>
              </a:rPr>
              <a:t>Considering the vastness of the YouTube platform we could potentially use a larger data set focused on the countries that are the biggest users and consumers</a:t>
            </a:r>
            <a:br>
              <a:rPr lang="en-GB" sz="1900" dirty="0">
                <a:latin typeface="Beirut" pitchFamily="2" charset="-78"/>
                <a:cs typeface="Beirut" pitchFamily="2" charset="-78"/>
              </a:rPr>
            </a:br>
            <a:endParaRPr lang="en-US" sz="1900" dirty="0">
              <a:latin typeface="Beirut" pitchFamily="2" charset="-78"/>
              <a:cs typeface="Beirut" pitchFamily="2" charset="-78"/>
            </a:endParaRPr>
          </a:p>
        </p:txBody>
      </p:sp>
      <p:pic>
        <p:nvPicPr>
          <p:cNvPr id="5" name="Picture 4" descr="World map with flight paths">
            <a:extLst>
              <a:ext uri="{FF2B5EF4-FFF2-40B4-BE49-F238E27FC236}">
                <a16:creationId xmlns:a16="http://schemas.microsoft.com/office/drawing/2014/main" id="{87148D2A-B109-B8FE-19FE-41EDCFAD7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77" r="27223" b="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672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2E573-6F8E-0FC6-E28F-B1919736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Beirut" pitchFamily="2" charset="-78"/>
                <a:cs typeface="Beirut" pitchFamily="2" charset="-78"/>
              </a:rPr>
              <a:t>Our research statement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1B06A-6070-B02C-4F0B-F52D1DDB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Beirut" pitchFamily="2" charset="-78"/>
                <a:cs typeface="Beirut" pitchFamily="2" charset="-78"/>
              </a:rPr>
              <a:t>Looking at the top 1000 channels on YouTube to date, what contributes to a successful channel? </a:t>
            </a:r>
          </a:p>
          <a:p>
            <a:endParaRPr lang="en-US" dirty="0">
              <a:latin typeface="Beirut" pitchFamily="2" charset="-78"/>
              <a:cs typeface="Beirut" pitchFamily="2" charset="-78"/>
            </a:endParaRPr>
          </a:p>
          <a:p>
            <a:r>
              <a:rPr lang="en-US" dirty="0">
                <a:latin typeface="Beirut" pitchFamily="2" charset="-78"/>
                <a:cs typeface="Beirut" pitchFamily="2" charset="-78"/>
              </a:rPr>
              <a:t>We aim to investigate what factors have contributed to the growth and popularity of channels globally and within their own countries </a:t>
            </a:r>
          </a:p>
        </p:txBody>
      </p:sp>
    </p:spTree>
    <p:extLst>
      <p:ext uri="{BB962C8B-B14F-4D97-AF65-F5344CB8AC3E}">
        <p14:creationId xmlns:p14="http://schemas.microsoft.com/office/powerpoint/2010/main" val="198688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F8A07-0A22-DA71-7C62-27CF6233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Beirut" pitchFamily="2" charset="-78"/>
                <a:cs typeface="Beirut" pitchFamily="2" charset="-78"/>
              </a:rPr>
              <a:t>Where have we got our data from?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423D-7D81-7507-E6B3-AB54A1A0C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Beirut" pitchFamily="2" charset="-78"/>
                <a:cs typeface="Beirut" pitchFamily="2" charset="-78"/>
              </a:rPr>
              <a:t>This data set was extracted from Kaggle, an online data sharing platform for Data Scientists and machine learning enthusiasts</a:t>
            </a:r>
          </a:p>
        </p:txBody>
      </p:sp>
      <p:pic>
        <p:nvPicPr>
          <p:cNvPr id="5" name="Picture 4" descr="A screenshot of a video blog&#10;&#10;Description automatically generated">
            <a:extLst>
              <a:ext uri="{FF2B5EF4-FFF2-40B4-BE49-F238E27FC236}">
                <a16:creationId xmlns:a16="http://schemas.microsoft.com/office/drawing/2014/main" id="{D4DAE741-7784-8089-C709-85C401994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847797"/>
            <a:ext cx="5150277" cy="29871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114A-8CFA-72AD-AB3D-8F06EFF8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66" y="9526"/>
            <a:ext cx="2328333" cy="1325563"/>
          </a:xfrm>
        </p:spPr>
        <p:txBody>
          <a:bodyPr/>
          <a:lstStyle/>
          <a:p>
            <a:r>
              <a:rPr lang="en-US" dirty="0">
                <a:latin typeface="Beirut" pitchFamily="2" charset="-78"/>
                <a:cs typeface="Beirut" pitchFamily="2" charset="-78"/>
              </a:rPr>
              <a:t>Cleaning raw data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A7B7180-7189-14C1-659F-1EDC0C309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252"/>
          <a:stretch/>
        </p:blipFill>
        <p:spPr>
          <a:xfrm>
            <a:off x="2415104" y="4472373"/>
            <a:ext cx="9590329" cy="2185257"/>
          </a:xfrm>
          <a:prstGeom prst="rect">
            <a:avLst/>
          </a:prstGeom>
        </p:spPr>
      </p:pic>
      <p:pic>
        <p:nvPicPr>
          <p:cNvPr id="7" name="Picture 6" descr="A white sheet with black text&#10;&#10;Description automatically generated">
            <a:extLst>
              <a:ext uri="{FF2B5EF4-FFF2-40B4-BE49-F238E27FC236}">
                <a16:creationId xmlns:a16="http://schemas.microsoft.com/office/drawing/2014/main" id="{CA39CAD1-63F4-5F3A-883A-4DEEF01C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98" y="1450183"/>
            <a:ext cx="10755563" cy="2185257"/>
          </a:xfrm>
          <a:prstGeom prst="rect">
            <a:avLst/>
          </a:prstGeom>
        </p:spPr>
      </p:pic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6699562B-C6BC-ECFA-B11F-97C9B293081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31800" y="3632604"/>
            <a:ext cx="810804" cy="787611"/>
          </a:xfrm>
          <a:prstGeom prst="curvedConnector3">
            <a:avLst/>
          </a:prstGeom>
          <a:ln w="412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0DE8E12-7053-AD20-81B4-B1D973F336C2}"/>
                  </a:ext>
                </a:extLst>
              </p14:cNvPr>
              <p14:cNvContentPartPr/>
              <p14:nvPr/>
            </p14:nvContentPartPr>
            <p14:xfrm>
              <a:off x="4033091" y="1453717"/>
              <a:ext cx="1323360" cy="41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0DE8E12-7053-AD20-81B4-B1D973F33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9091" y="1345717"/>
                <a:ext cx="143100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A6ACF43-03E4-4982-41C7-08F2FDA4672B}"/>
                  </a:ext>
                </a:extLst>
              </p14:cNvPr>
              <p14:cNvContentPartPr/>
              <p14:nvPr/>
            </p14:nvContentPartPr>
            <p14:xfrm>
              <a:off x="5728879" y="1432477"/>
              <a:ext cx="331200" cy="21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A6ACF43-03E4-4982-41C7-08F2FDA467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74879" y="1324837"/>
                <a:ext cx="4388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4AA2222-27CA-B912-A4F8-ED7FEFAA9732}"/>
                  </a:ext>
                </a:extLst>
              </p14:cNvPr>
              <p14:cNvContentPartPr/>
              <p14:nvPr/>
            </p14:nvContentPartPr>
            <p14:xfrm>
              <a:off x="6515453" y="1457677"/>
              <a:ext cx="726840" cy="74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4AA2222-27CA-B912-A4F8-ED7FEFAA973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61813" y="1350037"/>
                <a:ext cx="8344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74B3EDF-9C6E-6FC3-DF92-89D8734E002C}"/>
                  </a:ext>
                </a:extLst>
              </p14:cNvPr>
              <p14:cNvContentPartPr/>
              <p14:nvPr/>
            </p14:nvContentPartPr>
            <p14:xfrm>
              <a:off x="8673042" y="1515870"/>
              <a:ext cx="445680" cy="42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74B3EDF-9C6E-6FC3-DF92-89D8734E002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19042" y="1408230"/>
                <a:ext cx="5533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7300E6D-A8D5-B838-39E3-49C61E2428CC}"/>
                  </a:ext>
                </a:extLst>
              </p14:cNvPr>
              <p14:cNvContentPartPr/>
              <p14:nvPr/>
            </p14:nvContentPartPr>
            <p14:xfrm>
              <a:off x="9638173" y="1509354"/>
              <a:ext cx="442080" cy="17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7300E6D-A8D5-B838-39E3-49C61E2428C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84533" y="1401714"/>
                <a:ext cx="5497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BA78A8A-61BE-6E05-1A52-0C403F4A05CC}"/>
                  </a:ext>
                </a:extLst>
              </p14:cNvPr>
              <p14:cNvContentPartPr/>
              <p14:nvPr/>
            </p14:nvContentPartPr>
            <p14:xfrm>
              <a:off x="9186373" y="1518174"/>
              <a:ext cx="451800" cy="45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BA78A8A-61BE-6E05-1A52-0C403F4A05C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32373" y="1410534"/>
                <a:ext cx="5594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889A158-9596-330E-91BB-79652D9E7503}"/>
                  </a:ext>
                </a:extLst>
              </p14:cNvPr>
              <p14:cNvContentPartPr/>
              <p14:nvPr/>
            </p14:nvContentPartPr>
            <p14:xfrm>
              <a:off x="1784394" y="2959660"/>
              <a:ext cx="349200" cy="3416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889A158-9596-330E-91BB-79652D9E750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30394" y="2851660"/>
                <a:ext cx="456840" cy="55728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BB014801-F008-C659-BD41-B05085A19C92}"/>
              </a:ext>
            </a:extLst>
          </p:cNvPr>
          <p:cNvSpPr txBox="1"/>
          <p:nvPr/>
        </p:nvSpPr>
        <p:spPr>
          <a:xfrm>
            <a:off x="4841824" y="653187"/>
            <a:ext cx="5906124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Beirut" pitchFamily="2" charset="-78"/>
                <a:cs typeface="Beirut" pitchFamily="2" charset="-78"/>
              </a:rPr>
              <a:t>We decided to omit columns that were not necessary for our analysis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710B64-B4F8-18C1-77F5-9851474989F4}"/>
              </a:ext>
            </a:extLst>
          </p:cNvPr>
          <p:cNvSpPr txBox="1"/>
          <p:nvPr/>
        </p:nvSpPr>
        <p:spPr>
          <a:xfrm>
            <a:off x="686322" y="3949918"/>
            <a:ext cx="1357896" cy="1194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irut" pitchFamily="2" charset="-78"/>
                <a:cs typeface="Beirut" pitchFamily="2" charset="-78"/>
              </a:rPr>
              <a:t>Scientific values were converted to integers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C5B8B33-B8D2-B829-257E-5202BD3AD024}"/>
                  </a:ext>
                </a:extLst>
              </p14:cNvPr>
              <p14:cNvContentPartPr/>
              <p14:nvPr/>
            </p14:nvContentPartPr>
            <p14:xfrm>
              <a:off x="8193098" y="3301300"/>
              <a:ext cx="591840" cy="2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C5B8B33-B8D2-B829-257E-5202BD3AD02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39098" y="3193300"/>
                <a:ext cx="699480" cy="2178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02E8AF5-9A8C-22CC-3DB6-82F503D461BB}"/>
              </a:ext>
            </a:extLst>
          </p:cNvPr>
          <p:cNvSpPr txBox="1"/>
          <p:nvPr/>
        </p:nvSpPr>
        <p:spPr>
          <a:xfrm>
            <a:off x="8133605" y="3750534"/>
            <a:ext cx="1970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eirut" pitchFamily="2" charset="-78"/>
                <a:cs typeface="Beirut" pitchFamily="2" charset="-78"/>
              </a:rPr>
              <a:t>NaN</a:t>
            </a:r>
            <a:r>
              <a:rPr lang="en-US" dirty="0">
                <a:latin typeface="Beirut" pitchFamily="2" charset="-78"/>
                <a:cs typeface="Beirut" pitchFamily="2" charset="-78"/>
              </a:rPr>
              <a:t> values were dropped</a:t>
            </a:r>
          </a:p>
        </p:txBody>
      </p:sp>
    </p:spTree>
    <p:extLst>
      <p:ext uri="{BB962C8B-B14F-4D97-AF65-F5344CB8AC3E}">
        <p14:creationId xmlns:p14="http://schemas.microsoft.com/office/powerpoint/2010/main" val="128359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C8A4-B1CE-3EE4-2253-E45CEAC2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irut" pitchFamily="2" charset="-78"/>
                <a:cs typeface="Beirut" pitchFamily="2" charset="-78"/>
              </a:rPr>
              <a:t>A brief outline on how we finalised our dataset before analysis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4D37B6B-A748-36CF-4295-3326D28B7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212" y="2750644"/>
            <a:ext cx="4497988" cy="3629411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28B2751-9F5B-12A4-5FC5-F383B49F4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72206"/>
            <a:ext cx="4127292" cy="2779894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386FF5F-D252-F513-14B7-E89547F08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22956"/>
            <a:ext cx="44450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0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EF480-FD68-EE63-213A-6742F27E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sz="3100">
                <a:latin typeface="Beirut" pitchFamily="2" charset="-78"/>
                <a:cs typeface="Beirut" pitchFamily="2" charset="-78"/>
              </a:rPr>
              <a:t>Which country has the most video uploads per capita?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C6103-0082-29BC-989F-17C9C96C2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eirut" pitchFamily="2" charset="-78"/>
                <a:cs typeface="Beirut" pitchFamily="2" charset="-78"/>
              </a:rPr>
              <a:t>In this section we analysed which country has the most uploads per capita. Using a sample size of 1000 people from 48 countries in the data set, we can gather that Singapore has the most video uploads. </a:t>
            </a:r>
          </a:p>
          <a:p>
            <a:endParaRPr lang="en-US" sz="2000" dirty="0">
              <a:latin typeface="Beirut" pitchFamily="2" charset="-78"/>
              <a:cs typeface="Beirut" pitchFamily="2" charset="-78"/>
            </a:endParaRPr>
          </a:p>
          <a:p>
            <a:r>
              <a:rPr lang="en-US" sz="2000" dirty="0">
                <a:latin typeface="Beirut" pitchFamily="2" charset="-78"/>
                <a:cs typeface="Beirut" pitchFamily="2" charset="-78"/>
              </a:rPr>
              <a:t>Firstly, we had to create a separate data frame showcasing the columns needed for this section</a:t>
            </a:r>
          </a:p>
        </p:txBody>
      </p:sp>
      <p:pic>
        <p:nvPicPr>
          <p:cNvPr id="5" name="Picture 4" descr="A table with numbers and a number&#10;&#10;Description automatically generated with medium confidence">
            <a:extLst>
              <a:ext uri="{FF2B5EF4-FFF2-40B4-BE49-F238E27FC236}">
                <a16:creationId xmlns:a16="http://schemas.microsoft.com/office/drawing/2014/main" id="{46C82CB3-E66F-90B4-D908-C5F113A2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74" y="737153"/>
            <a:ext cx="4737650" cy="538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8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the country&#10;&#10;Description automatically generated with medium confidence">
            <a:extLst>
              <a:ext uri="{FF2B5EF4-FFF2-40B4-BE49-F238E27FC236}">
                <a16:creationId xmlns:a16="http://schemas.microsoft.com/office/drawing/2014/main" id="{3620A1E3-73EA-9707-9A24-205B142C6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780" y="1488689"/>
            <a:ext cx="6716272" cy="3324555"/>
          </a:xfrm>
          <a:prstGeom prst="rect">
            <a:avLst/>
          </a:prstGeom>
        </p:spPr>
      </p:pic>
      <p:pic>
        <p:nvPicPr>
          <p:cNvPr id="5" name="Picture 4" descr="A graph with pink and white text&#10;&#10;Description automatically generated">
            <a:extLst>
              <a:ext uri="{FF2B5EF4-FFF2-40B4-BE49-F238E27FC236}">
                <a16:creationId xmlns:a16="http://schemas.microsoft.com/office/drawing/2014/main" id="{491562EB-6D00-0EB2-4B61-9E7D35C79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1" y="1210656"/>
            <a:ext cx="4172712" cy="3880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22BA0B-EB2D-C641-439B-0E4979A2E7E0}"/>
              </a:ext>
            </a:extLst>
          </p:cNvPr>
          <p:cNvSpPr txBox="1"/>
          <p:nvPr/>
        </p:nvSpPr>
        <p:spPr>
          <a:xfrm>
            <a:off x="1663908" y="5771213"/>
            <a:ext cx="8214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effectLst/>
                <a:latin typeface="Beirut" pitchFamily="2" charset="-78"/>
                <a:cs typeface="Beirut" pitchFamily="2" charset="-78"/>
              </a:rPr>
              <a:t>This dataset offers valuable insights into the YouTube landscape across various countries, from top-ranking nations to those with the most video uploads per capita. Further analysis can provide additional insights and trends within this data</a:t>
            </a:r>
          </a:p>
          <a:p>
            <a:endParaRPr lang="en-US" dirty="0">
              <a:latin typeface="Beirut" pitchFamily="2" charset="-78"/>
              <a:cs typeface="Beiru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872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38D9-A21D-2674-2896-B5838003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74836" cy="873126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category is the most popular as a whole, and in each country?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60D11F-A8B6-37C0-4999-303FC5F64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826"/>
            <a:ext cx="5264462" cy="3948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337884-20E8-1573-E904-519DF463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330" y="1366447"/>
            <a:ext cx="5500141" cy="412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0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AA428F-B7E3-2D59-CEB3-3A9737CD3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345" y="158957"/>
            <a:ext cx="6129865" cy="4597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AC50F2-A736-C958-7C55-67CE0D31A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90" y="620634"/>
            <a:ext cx="52451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69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5806</TotalTime>
  <Words>352</Words>
  <Application>Microsoft Macintosh PowerPoint</Application>
  <PresentationFormat>Widescreen</PresentationFormat>
  <Paragraphs>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Beirut</vt:lpstr>
      <vt:lpstr>Calibri</vt:lpstr>
      <vt:lpstr>Calibri Light</vt:lpstr>
      <vt:lpstr>Office Theme</vt:lpstr>
      <vt:lpstr>Global YouTube Statistics</vt:lpstr>
      <vt:lpstr>Our research statement </vt:lpstr>
      <vt:lpstr>Where have we got our data from?</vt:lpstr>
      <vt:lpstr>Cleaning raw data </vt:lpstr>
      <vt:lpstr>A brief outline on how we finalised our dataset before analysis</vt:lpstr>
      <vt:lpstr>Which country has the most video uploads per capita? </vt:lpstr>
      <vt:lpstr>PowerPoint Presentation</vt:lpstr>
      <vt:lpstr>Which category is the most popular as a whole, and in each country?</vt:lpstr>
      <vt:lpstr>PowerPoint Presentation</vt:lpstr>
      <vt:lpstr>PowerPoint Presentation</vt:lpstr>
      <vt:lpstr>Does the % of population in education have a positive/negative correlation with the number of successful YouTube channels per country? </vt:lpstr>
      <vt:lpstr>Evaluation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YouTube Statistics</dc:title>
  <dc:creator>Jaspreet Kalsi</dc:creator>
  <cp:lastModifiedBy>Jaspreet Kalsi</cp:lastModifiedBy>
  <cp:revision>2</cp:revision>
  <dcterms:created xsi:type="dcterms:W3CDTF">2023-09-21T18:07:45Z</dcterms:created>
  <dcterms:modified xsi:type="dcterms:W3CDTF">2023-09-25T18:53:47Z</dcterms:modified>
</cp:coreProperties>
</file>