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72" r:id="rId5"/>
    <p:sldId id="273" r:id="rId6"/>
    <p:sldId id="274" r:id="rId7"/>
    <p:sldId id="276" r:id="rId8"/>
    <p:sldId id="277" r:id="rId9"/>
    <p:sldId id="278" r:id="rId10"/>
    <p:sldId id="280" r:id="rId11"/>
    <p:sldId id="281" r:id="rId12"/>
    <p:sldId id="27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FA6E2-00C5-464A-9252-2A7E04BF4266}" v="757" dt="2020-10-21T03:05:56.507"/>
    <p1510:client id="{6B656420-54E1-CAA3-DB89-E5C5AE91A9AF}" v="3825" dt="2020-10-21T06:10:47.698"/>
    <p1510:client id="{D007748F-015E-BC8E-96C8-BB023744A919}" v="216" dt="2020-10-21T15:12:56.476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10/21/2020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Extended Euclidean Algorithm in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Rodolfo "</a:t>
            </a:r>
            <a:r>
              <a:rPr lang="en-US" dirty="0" err="1"/>
              <a:t>Ofo</a:t>
            </a:r>
            <a:r>
              <a:rPr lang="en-US" dirty="0"/>
              <a:t>" Croes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gcdExctended</a:t>
            </a:r>
            <a:r>
              <a:rPr lang="en-US" dirty="0">
                <a:ea typeface="+mj-lt"/>
                <a:cs typeface="+mj-lt"/>
              </a:rPr>
              <a:t> calculation</a:t>
            </a:r>
            <a:endParaRPr lang="en-US" dirty="0" err="1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invA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invB</a:t>
            </a:r>
            <a:r>
              <a:rPr lang="en-US" dirty="0">
                <a:ea typeface="+mn-lt"/>
                <a:cs typeface="+mn-lt"/>
              </a:rPr>
              <a:t> are results for inputs a and b,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a(</a:t>
            </a:r>
            <a:r>
              <a:rPr lang="en-US" dirty="0" err="1">
                <a:ea typeface="+mn-lt"/>
                <a:cs typeface="+mn-lt"/>
              </a:rPr>
              <a:t>invA</a:t>
            </a:r>
            <a:r>
              <a:rPr lang="en-US" dirty="0">
                <a:ea typeface="+mn-lt"/>
                <a:cs typeface="+mn-lt"/>
              </a:rPr>
              <a:t>) + b(</a:t>
            </a:r>
            <a:r>
              <a:rPr lang="en-US" dirty="0" err="1">
                <a:ea typeface="+mn-lt"/>
                <a:cs typeface="+mn-lt"/>
              </a:rPr>
              <a:t>invB</a:t>
            </a:r>
            <a:r>
              <a:rPr lang="en-US" dirty="0">
                <a:ea typeface="+mn-lt"/>
                <a:cs typeface="+mn-lt"/>
              </a:rPr>
              <a:t>) = </a:t>
            </a:r>
            <a:r>
              <a:rPr lang="en-US" dirty="0" err="1">
                <a:ea typeface="+mn-lt"/>
                <a:cs typeface="+mn-lt"/>
              </a:rPr>
              <a:t>gcd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And A and B are results for inputs </a:t>
            </a:r>
            <a:r>
              <a:rPr lang="en-US" dirty="0" err="1">
                <a:ea typeface="+mn-lt"/>
                <a:cs typeface="+mn-lt"/>
              </a:rPr>
              <a:t>b%a</a:t>
            </a:r>
            <a:r>
              <a:rPr lang="en-US" dirty="0">
                <a:ea typeface="+mn-lt"/>
                <a:cs typeface="+mn-lt"/>
              </a:rPr>
              <a:t> and a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b%a</a:t>
            </a:r>
            <a:r>
              <a:rPr lang="en-US" dirty="0">
                <a:ea typeface="+mn-lt"/>
                <a:cs typeface="+mn-lt"/>
              </a:rPr>
              <a:t>)A + (a)B = </a:t>
            </a:r>
            <a:r>
              <a:rPr lang="en-US" dirty="0" err="1">
                <a:ea typeface="+mn-lt"/>
                <a:cs typeface="+mn-lt"/>
              </a:rPr>
              <a:t>gcd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When we put </a:t>
            </a:r>
            <a:r>
              <a:rPr lang="en-US" dirty="0" err="1">
                <a:ea typeface="+mn-lt"/>
                <a:cs typeface="+mn-lt"/>
              </a:rPr>
              <a:t>b%a</a:t>
            </a:r>
            <a:r>
              <a:rPr lang="en-US" dirty="0">
                <a:ea typeface="+mn-lt"/>
                <a:cs typeface="+mn-lt"/>
              </a:rPr>
              <a:t> = (b - (⌊b/a⌋).a) in above, we get following
(b-(⌊b/a⌋)a)A + (a)B  = </a:t>
            </a:r>
            <a:r>
              <a:rPr lang="en-US" dirty="0" err="1">
                <a:ea typeface="+mn-lt"/>
                <a:cs typeface="+mn-lt"/>
              </a:rPr>
              <a:t>gcd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Above equation can also be written as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(b)A + (a)B - (⌊b/a⌋)A) = </a:t>
            </a:r>
            <a:r>
              <a:rPr lang="en-US" dirty="0" err="1">
                <a:ea typeface="+mn-lt"/>
                <a:cs typeface="+mn-lt"/>
              </a:rPr>
              <a:t>gcd</a:t>
            </a:r>
            <a:r>
              <a:rPr lang="en-US" dirty="0">
                <a:ea typeface="+mn-lt"/>
                <a:cs typeface="+mn-lt"/>
              </a:rPr>
              <a:t>  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8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gcdExctended</a:t>
            </a:r>
            <a:r>
              <a:rPr lang="en-US" dirty="0">
                <a:ea typeface="+mj-lt"/>
                <a:cs typeface="+mj-lt"/>
              </a:rPr>
              <a:t> calculation (cont.)</a:t>
            </a:r>
            <a:endParaRPr lang="en-US" dirty="0" err="1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After comparing coefficients of 'a' and 'b' in 1 and 4, we get following
   </a:t>
            </a:r>
            <a:r>
              <a:rPr lang="en-US" dirty="0" err="1">
                <a:ea typeface="+mn-lt"/>
                <a:cs typeface="+mn-lt"/>
              </a:rPr>
              <a:t>invA</a:t>
            </a:r>
            <a:r>
              <a:rPr lang="en-US" dirty="0">
                <a:ea typeface="+mn-lt"/>
                <a:cs typeface="+mn-lt"/>
              </a:rPr>
              <a:t> = B - ⌊b/a⌋ * A
   </a:t>
            </a:r>
            <a:r>
              <a:rPr lang="en-US" dirty="0" err="1">
                <a:ea typeface="+mn-lt"/>
                <a:cs typeface="+mn-lt"/>
              </a:rPr>
              <a:t>invB</a:t>
            </a:r>
            <a:r>
              <a:rPr lang="en-US" dirty="0">
                <a:ea typeface="+mn-lt"/>
                <a:cs typeface="+mn-lt"/>
              </a:rPr>
              <a:t> = A </a:t>
            </a:r>
            <a:br>
              <a:rPr lang="en-US" dirty="0">
                <a:ea typeface="+mn-lt"/>
                <a:cs typeface="+mn-lt"/>
              </a:rPr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3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5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Brief explanation of the Extended Euclidean Algorithm</a:t>
            </a:r>
          </a:p>
          <a:p>
            <a:r>
              <a:rPr lang="en-US" dirty="0"/>
              <a:t>How this is used to solve ax = congruent b (mod n) with all possible x's</a:t>
            </a:r>
          </a:p>
          <a:p>
            <a:r>
              <a:rPr lang="en-US" dirty="0"/>
              <a:t>Steps to implement the Algorithm in C</a:t>
            </a:r>
          </a:p>
          <a:p>
            <a:r>
              <a:rPr lang="en-US" dirty="0"/>
              <a:t>Demonstration of code executing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Euclidean Algorithm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extended Euclidean algorithm is an algorithm to compute integers x and y such that:</a:t>
            </a:r>
          </a:p>
          <a:p>
            <a:pPr marL="0" indent="0" algn="ctr">
              <a:buNone/>
            </a:pPr>
            <a:r>
              <a:rPr lang="en-US" dirty="0"/>
              <a:t>ax + by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By reversing the steps in the Euclidean algorithm, it is possible to find these integers x and 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4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one do this?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First, we use Euclidean Algorithm to solve for the </a:t>
            </a:r>
            <a:r>
              <a:rPr lang="en-US" dirty="0" err="1"/>
              <a:t>gcd</a:t>
            </a:r>
            <a:r>
              <a:rPr lang="en-US" dirty="0"/>
              <a:t>(a, b)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Then, using the results of this, we work backwards starting with the </a:t>
            </a:r>
            <a:r>
              <a:rPr lang="en-US" dirty="0" err="1"/>
              <a:t>gcd</a:t>
            </a:r>
            <a:r>
              <a:rPr lang="en-US" dirty="0"/>
              <a:t>, and we keep going until we get:</a:t>
            </a:r>
          </a:p>
          <a:p>
            <a:pPr algn="ctr">
              <a:buNone/>
            </a:pP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= a(x) + b(y)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Where x and y are the multiplicative inverses of a and b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5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Solving ax = congruent b (mod n)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Firstly, we need to find out how many solutions this has by checking if the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a,n</a:t>
            </a:r>
            <a:r>
              <a:rPr lang="en-US" dirty="0"/>
              <a:t>) divides b.</a:t>
            </a:r>
            <a:endParaRPr lang="en-US"/>
          </a:p>
          <a:p>
            <a:pPr lvl="1"/>
            <a:r>
              <a:rPr lang="en-US" dirty="0"/>
              <a:t>If b does not, then there is no solution for x</a:t>
            </a:r>
          </a:p>
          <a:p>
            <a:pPr lvl="1"/>
            <a:r>
              <a:rPr lang="en-US" dirty="0"/>
              <a:t>If b does, then the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a,n</a:t>
            </a:r>
            <a:r>
              <a:rPr lang="en-US" dirty="0"/>
              <a:t>) is equal to the amount of solutions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a,n</a:t>
            </a:r>
            <a:r>
              <a:rPr lang="en-US" dirty="0"/>
              <a:t>) = 1, we find the multiplicative inverse of a by using backwards substitution.</a:t>
            </a:r>
          </a:p>
          <a:p>
            <a:endParaRPr lang="en-US" dirty="0"/>
          </a:p>
          <a:p>
            <a:r>
              <a:rPr lang="en-US" dirty="0"/>
              <a:t>Then calculate x using:  x = a</a:t>
            </a:r>
            <a:r>
              <a:rPr lang="en-US" baseline="30000" dirty="0"/>
              <a:t>-1 </a:t>
            </a:r>
            <a:r>
              <a:rPr lang="en-US" dirty="0"/>
              <a:t>(b) (mod n) 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9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Solving ax = congruent b (mod n) (cont.)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When gcd(a,n) &gt; 1, we divide a, b, and n by the gcd(a,n) to get new values for a*, b* and n*</a:t>
            </a:r>
            <a:endParaRPr lang="en-US" dirty="0"/>
          </a:p>
          <a:p>
            <a:r>
              <a:rPr lang="en-US"/>
              <a:t>Then using these new a*, b* and n* we calculcate the gcd(a*, n*) which equals to 1</a:t>
            </a:r>
          </a:p>
          <a:p>
            <a:r>
              <a:rPr lang="en-US"/>
              <a:t>Use backwards substitution on the new gcd to get </a:t>
            </a:r>
            <a:r>
              <a:rPr lang="en-US">
                <a:ea typeface="+mn-lt"/>
                <a:cs typeface="+mn-lt"/>
              </a:rPr>
              <a:t>a</a:t>
            </a:r>
            <a:r>
              <a:rPr lang="en-US" baseline="30000">
                <a:ea typeface="+mn-lt"/>
                <a:cs typeface="+mn-lt"/>
              </a:rPr>
              <a:t>-1</a:t>
            </a:r>
            <a:endParaRPr lang="en-US"/>
          </a:p>
          <a:p>
            <a:r>
              <a:rPr lang="en-US"/>
              <a:t>Calculate the first value of x with x = </a:t>
            </a:r>
            <a:r>
              <a:rPr lang="en-US">
                <a:ea typeface="+mn-lt"/>
                <a:cs typeface="+mn-lt"/>
              </a:rPr>
              <a:t>a</a:t>
            </a:r>
            <a:r>
              <a:rPr lang="en-US" baseline="30000">
                <a:ea typeface="+mn-lt"/>
                <a:cs typeface="+mn-lt"/>
              </a:rPr>
              <a:t>-1 </a:t>
            </a:r>
            <a:r>
              <a:rPr lang="en-US">
                <a:ea typeface="+mn-lt"/>
                <a:cs typeface="+mn-lt"/>
              </a:rPr>
              <a:t>(b) (mod n)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6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Solving ax = congruent b (mod n) (cont.)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 n/c where n is the mod and c is the gcd(a,n) to find the gap between each unique answer for x.</a:t>
            </a:r>
            <a:endParaRPr lang="en-US" dirty="0"/>
          </a:p>
          <a:p>
            <a:endParaRPr lang="en-US" dirty="0"/>
          </a:p>
          <a:p>
            <a:r>
              <a:rPr lang="en-US"/>
              <a:t>Add n/c to x until we get n amount of unique solutions for 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in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6503" y="1666488"/>
            <a:ext cx="4416552" cy="762000"/>
          </a:xfrm>
        </p:spPr>
        <p:txBody>
          <a:bodyPr/>
          <a:lstStyle/>
          <a:p>
            <a:r>
              <a:rPr lang="en-US"/>
              <a:t>Find inverse of a:</a:t>
            </a:r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80DA08AC-3878-4ED5-9828-701F0DF519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4811" y="2287333"/>
            <a:ext cx="4719590" cy="427087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666488"/>
            <a:ext cx="4416552" cy="762000"/>
          </a:xfrm>
        </p:spPr>
        <p:txBody>
          <a:bodyPr/>
          <a:lstStyle/>
          <a:p>
            <a:r>
              <a:rPr lang="en-US"/>
              <a:t>Value(s) of x:</a:t>
            </a:r>
            <a:endParaRPr lang="en-US" dirty="0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267339D5-33E4-4E08-92CF-091510DCEE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3289" y="2287333"/>
            <a:ext cx="5133932" cy="4270873"/>
          </a:xfrm>
        </p:spPr>
      </p:pic>
    </p:spTree>
    <p:extLst>
      <p:ext uri="{BB962C8B-B14F-4D97-AF65-F5344CB8AC3E}">
        <p14:creationId xmlns:p14="http://schemas.microsoft.com/office/powerpoint/2010/main" val="13895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in C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6503" y="1666488"/>
            <a:ext cx="4416552" cy="762000"/>
          </a:xfrm>
        </p:spPr>
        <p:txBody>
          <a:bodyPr/>
          <a:lstStyle/>
          <a:p>
            <a:r>
              <a:rPr lang="en-US"/>
              <a:t>gcd function: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666488"/>
            <a:ext cx="4416552" cy="762000"/>
          </a:xfrm>
        </p:spPr>
        <p:txBody>
          <a:bodyPr/>
          <a:lstStyle/>
          <a:p>
            <a:r>
              <a:rPr lang="en-US"/>
              <a:t>gcdExtended function:</a:t>
            </a:r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3C13208C-3B3C-4A37-B704-6CC5E2C751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6503" y="2426168"/>
            <a:ext cx="4415402" cy="2854964"/>
          </a:xfrm>
        </p:spPr>
      </p:pic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3892687A-5959-431C-8605-DD99AB0E37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9860" y="2423124"/>
            <a:ext cx="4406440" cy="1729884"/>
          </a:xfrm>
        </p:spPr>
      </p:pic>
    </p:spTree>
    <p:extLst>
      <p:ext uri="{BB962C8B-B14F-4D97-AF65-F5344CB8AC3E}">
        <p14:creationId xmlns:p14="http://schemas.microsoft.com/office/powerpoint/2010/main" val="1590201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Chalkboard 16x9</vt:lpstr>
      <vt:lpstr>Extended Euclidean Algorithm in C</vt:lpstr>
      <vt:lpstr>Contents</vt:lpstr>
      <vt:lpstr>Extended Euclidean Algorithm</vt:lpstr>
      <vt:lpstr>How does one do this?</vt:lpstr>
      <vt:lpstr>Solving ax = congruent b (mod n)</vt:lpstr>
      <vt:lpstr>Solving ax = congruent b (mod n) (cont.)</vt:lpstr>
      <vt:lpstr>Solving ax = congruent b (mod n) (cont.)</vt:lpstr>
      <vt:lpstr>Implementation in C</vt:lpstr>
      <vt:lpstr>Implementation in C (cont.)</vt:lpstr>
      <vt:lpstr>gcdExctended calculation</vt:lpstr>
      <vt:lpstr>gcdExctended calculation (cont.)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560</cp:revision>
  <dcterms:created xsi:type="dcterms:W3CDTF">2020-10-21T02:38:30Z</dcterms:created>
  <dcterms:modified xsi:type="dcterms:W3CDTF">2020-10-21T17:57:25Z</dcterms:modified>
</cp:coreProperties>
</file>