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7664450"/>
  <p:notesSz cx="11430000" cy="7664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989C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D6E5E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989C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D6E5E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989C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989C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879" y="482600"/>
            <a:ext cx="10180241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989C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752" y="1830387"/>
            <a:ext cx="5408930" cy="437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D6E5E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gamma.app/?utm_source=made-with-gamma" TargetMode="External"/><Relationship Id="rId6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024" y="996950"/>
            <a:ext cx="516445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335" marR="5080" indent="-1270">
              <a:lnSpc>
                <a:spcPts val="4200"/>
              </a:lnSpc>
              <a:spcBef>
                <a:spcPts val="50"/>
              </a:spcBef>
            </a:pPr>
            <a:r>
              <a:rPr dirty="0" spc="95">
                <a:latin typeface="Cambria"/>
                <a:cs typeface="Cambria"/>
              </a:rPr>
              <a:t>Artificial</a:t>
            </a:r>
            <a:r>
              <a:rPr dirty="0" spc="165">
                <a:latin typeface="Cambria"/>
                <a:cs typeface="Cambria"/>
              </a:rPr>
              <a:t> </a:t>
            </a:r>
            <a:r>
              <a:rPr dirty="0" spc="110">
                <a:latin typeface="Cambria"/>
                <a:cs typeface="Cambria"/>
              </a:rPr>
              <a:t>Intelligence:</a:t>
            </a:r>
            <a:r>
              <a:rPr dirty="0" spc="17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The </a:t>
            </a:r>
            <a:r>
              <a:rPr dirty="0" spc="114">
                <a:latin typeface="Cambria"/>
                <a:cs typeface="Cambria"/>
              </a:rPr>
              <a:t>Future</a:t>
            </a:r>
            <a:r>
              <a:rPr dirty="0" spc="150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of</a:t>
            </a:r>
            <a:r>
              <a:rPr dirty="0" spc="165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Technology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24879" y="2300198"/>
            <a:ext cx="5883910" cy="3101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3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Artificial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Intelligence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(AI)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is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transformative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force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reshaping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industries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500">
                <a:solidFill>
                  <a:srgbClr val="D6E5EF"/>
                </a:solidFill>
                <a:latin typeface="Calibri"/>
                <a:cs typeface="Calibri"/>
              </a:rPr>
              <a:t> 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way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we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live.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Its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impact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spans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from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automating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routine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tasks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pioneering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innovations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across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healthcare,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transportation,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finance.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technology's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influence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is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vast,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with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expected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contribution</a:t>
            </a:r>
            <a:r>
              <a:rPr dirty="0" sz="1400" spc="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$15.7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trillion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global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economy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2030.</a:t>
            </a:r>
            <a:endParaRPr sz="1400">
              <a:latin typeface="Calibri"/>
              <a:cs typeface="Calibri"/>
            </a:endParaRPr>
          </a:p>
          <a:p>
            <a:pPr marL="12700" marR="18415">
              <a:lnSpc>
                <a:spcPct val="138400"/>
              </a:lnSpc>
              <a:spcBef>
                <a:spcPts val="157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adoption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projected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grow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at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robust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compound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annual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growth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rate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(CAGR)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38.1%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from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2024</a:t>
            </a:r>
            <a:r>
              <a:rPr dirty="0" sz="1400" spc="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2030,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signaling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widespread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integration</a:t>
            </a:r>
            <a:r>
              <a:rPr dirty="0" sz="1400" spc="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into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many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facets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business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daily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life.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400">
              <a:latin typeface="Calibri"/>
              <a:cs typeface="Calibri"/>
            </a:endParaRPr>
          </a:p>
          <a:p>
            <a:pPr marL="394970">
              <a:lnSpc>
                <a:spcPct val="100000"/>
              </a:lnSpc>
            </a:pPr>
            <a:r>
              <a:rPr dirty="0" sz="1800" b="1">
                <a:solidFill>
                  <a:srgbClr val="D6E5EF"/>
                </a:solidFill>
                <a:latin typeface="Source Sans 3"/>
                <a:cs typeface="Source Sans 3"/>
              </a:rPr>
              <a:t>by</a:t>
            </a:r>
            <a:r>
              <a:rPr dirty="0" sz="1800" spc="-40" b="1">
                <a:solidFill>
                  <a:srgbClr val="D6E5EF"/>
                </a:solidFill>
                <a:latin typeface="Source Sans 3"/>
                <a:cs typeface="Source Sans 3"/>
              </a:rPr>
              <a:t> </a:t>
            </a:r>
            <a:r>
              <a:rPr dirty="0" sz="1800" spc="-10" b="1">
                <a:solidFill>
                  <a:srgbClr val="D6E5EF"/>
                </a:solidFill>
                <a:latin typeface="Source Sans 3"/>
                <a:cs typeface="Source Sans 3"/>
              </a:rPr>
              <a:t>Rishav</a:t>
            </a:r>
            <a:r>
              <a:rPr dirty="0" sz="1800" spc="-45" b="1">
                <a:solidFill>
                  <a:srgbClr val="D6E5EF"/>
                </a:solidFill>
                <a:latin typeface="Source Sans 3"/>
                <a:cs typeface="Source Sans 3"/>
              </a:rPr>
              <a:t> </a:t>
            </a:r>
            <a:r>
              <a:rPr dirty="0" sz="1800" spc="-25" b="1">
                <a:solidFill>
                  <a:srgbClr val="D6E5EF"/>
                </a:solidFill>
                <a:latin typeface="Source Sans 3"/>
                <a:cs typeface="Source Sans 3"/>
              </a:rPr>
              <a:t>Jha</a:t>
            </a:r>
            <a:endParaRPr sz="1800">
              <a:latin typeface="Source Sans 3"/>
              <a:cs typeface="Source Sans 3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5" y="5114925"/>
            <a:ext cx="295275" cy="295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1430000" cy="6915150"/>
          </a:xfrm>
          <a:custGeom>
            <a:avLst/>
            <a:gdLst/>
            <a:ahLst/>
            <a:cxnLst/>
            <a:rect l="l" t="t" r="r" b="b"/>
            <a:pathLst>
              <a:path w="11430000" h="6915150">
                <a:moveTo>
                  <a:pt x="11430000" y="0"/>
                </a:moveTo>
                <a:lnTo>
                  <a:pt x="0" y="0"/>
                </a:lnTo>
                <a:lnTo>
                  <a:pt x="0" y="6915150"/>
                </a:lnTo>
                <a:lnTo>
                  <a:pt x="11430000" y="6915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507"/>
            <a:ext cx="4286250" cy="6915150"/>
            <a:chOff x="7143750" y="507"/>
            <a:chExt cx="4286250" cy="69151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507"/>
              <a:ext cx="4286250" cy="6914641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6407657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024" y="482599"/>
            <a:ext cx="5403850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ts val="4200"/>
              </a:lnSpc>
              <a:spcBef>
                <a:spcPts val="50"/>
              </a:spcBef>
            </a:pPr>
            <a:r>
              <a:rPr dirty="0" spc="60"/>
              <a:t>Conclusion:</a:t>
            </a:r>
            <a:r>
              <a:rPr dirty="0" spc="85"/>
              <a:t> </a:t>
            </a:r>
            <a:r>
              <a:rPr dirty="0" spc="75"/>
              <a:t>Embracing</a:t>
            </a:r>
            <a:r>
              <a:rPr dirty="0" spc="85"/>
              <a:t> </a:t>
            </a:r>
            <a:r>
              <a:rPr dirty="0" spc="145"/>
              <a:t>the </a:t>
            </a:r>
            <a:r>
              <a:rPr dirty="0" spc="-229"/>
              <a:t>AI</a:t>
            </a:r>
            <a:r>
              <a:rPr dirty="0" spc="20"/>
              <a:t> </a:t>
            </a:r>
            <a:r>
              <a:rPr dirty="0" spc="-10"/>
              <a:t>Revolution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638175" y="1847849"/>
            <a:ext cx="133350" cy="962025"/>
          </a:xfrm>
          <a:custGeom>
            <a:avLst/>
            <a:gdLst/>
            <a:ahLst/>
            <a:cxnLst/>
            <a:rect l="l" t="t" r="r" b="b"/>
            <a:pathLst>
              <a:path w="133350" h="962025">
                <a:moveTo>
                  <a:pt x="113600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939253"/>
                </a:lnTo>
                <a:lnTo>
                  <a:pt x="0" y="942276"/>
                </a:lnTo>
                <a:lnTo>
                  <a:pt x="19749" y="962025"/>
                </a:lnTo>
                <a:lnTo>
                  <a:pt x="113600" y="962025"/>
                </a:lnTo>
                <a:lnTo>
                  <a:pt x="133350" y="942276"/>
                </a:lnTo>
                <a:lnTo>
                  <a:pt x="133350" y="19748"/>
                </a:lnTo>
                <a:lnTo>
                  <a:pt x="116502" y="571"/>
                </a:lnTo>
                <a:lnTo>
                  <a:pt x="11360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4400" y="2990849"/>
            <a:ext cx="133350" cy="952500"/>
          </a:xfrm>
          <a:custGeom>
            <a:avLst/>
            <a:gdLst/>
            <a:ahLst/>
            <a:cxnLst/>
            <a:rect l="l" t="t" r="r" b="b"/>
            <a:pathLst>
              <a:path w="133350" h="952500">
                <a:moveTo>
                  <a:pt x="113600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929728"/>
                </a:lnTo>
                <a:lnTo>
                  <a:pt x="0" y="932751"/>
                </a:lnTo>
                <a:lnTo>
                  <a:pt x="19749" y="952500"/>
                </a:lnTo>
                <a:lnTo>
                  <a:pt x="113600" y="952500"/>
                </a:lnTo>
                <a:lnTo>
                  <a:pt x="133350" y="932751"/>
                </a:lnTo>
                <a:lnTo>
                  <a:pt x="133350" y="19748"/>
                </a:lnTo>
                <a:lnTo>
                  <a:pt x="116502" y="571"/>
                </a:lnTo>
                <a:lnTo>
                  <a:pt x="11360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81100" y="4133849"/>
            <a:ext cx="142875" cy="952500"/>
          </a:xfrm>
          <a:custGeom>
            <a:avLst/>
            <a:gdLst/>
            <a:ahLst/>
            <a:cxnLst/>
            <a:rect l="l" t="t" r="r" b="b"/>
            <a:pathLst>
              <a:path w="142875" h="952500">
                <a:moveTo>
                  <a:pt x="123126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929728"/>
                </a:lnTo>
                <a:lnTo>
                  <a:pt x="0" y="932751"/>
                </a:lnTo>
                <a:lnTo>
                  <a:pt x="19749" y="952500"/>
                </a:lnTo>
                <a:lnTo>
                  <a:pt x="123126" y="952500"/>
                </a:lnTo>
                <a:lnTo>
                  <a:pt x="142875" y="932751"/>
                </a:lnTo>
                <a:lnTo>
                  <a:pt x="142875" y="19748"/>
                </a:lnTo>
                <a:lnTo>
                  <a:pt x="126022" y="571"/>
                </a:lnTo>
                <a:lnTo>
                  <a:pt x="12312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57325" y="5276849"/>
            <a:ext cx="133350" cy="952500"/>
          </a:xfrm>
          <a:custGeom>
            <a:avLst/>
            <a:gdLst/>
            <a:ahLst/>
            <a:cxnLst/>
            <a:rect l="l" t="t" r="r" b="b"/>
            <a:pathLst>
              <a:path w="133350" h="952500">
                <a:moveTo>
                  <a:pt x="11360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929726"/>
                </a:lnTo>
                <a:lnTo>
                  <a:pt x="0" y="932747"/>
                </a:lnTo>
                <a:lnTo>
                  <a:pt x="19748" y="952497"/>
                </a:lnTo>
                <a:lnTo>
                  <a:pt x="113601" y="952497"/>
                </a:lnTo>
                <a:lnTo>
                  <a:pt x="133350" y="932747"/>
                </a:lnTo>
                <a:lnTo>
                  <a:pt x="133350" y="19748"/>
                </a:lnTo>
                <a:lnTo>
                  <a:pt x="116497" y="571"/>
                </a:lnTo>
                <a:lnTo>
                  <a:pt x="11360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Transforming</a:t>
            </a:r>
            <a:r>
              <a:rPr dirty="0" spc="440"/>
              <a:t> </a:t>
            </a:r>
            <a:r>
              <a:rPr dirty="0" spc="40"/>
              <a:t>Industries</a:t>
            </a:r>
          </a:p>
          <a:p>
            <a:pPr marL="12700" marR="127635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latin typeface="Calibri"/>
                <a:cs typeface="Calibri"/>
              </a:rPr>
              <a:t>AI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set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revolutionize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sectors,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unlocking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unprecedented</a:t>
            </a:r>
            <a:r>
              <a:rPr dirty="0" sz="1400" spc="-10">
                <a:latin typeface="Calibri"/>
                <a:cs typeface="Calibri"/>
              </a:rPr>
              <a:t> innovation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operational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efficiency.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Calibri"/>
              <a:cs typeface="Calibri"/>
            </a:endParaRPr>
          </a:p>
          <a:p>
            <a:pPr algn="r" marR="2636520">
              <a:lnSpc>
                <a:spcPct val="100000"/>
              </a:lnSpc>
            </a:pPr>
            <a:r>
              <a:rPr dirty="0"/>
              <a:t>Unlocking</a:t>
            </a:r>
            <a:r>
              <a:rPr dirty="0" spc="335"/>
              <a:t> </a:t>
            </a:r>
            <a:r>
              <a:rPr dirty="0" spc="45"/>
              <a:t>Opportunities</a:t>
            </a:r>
          </a:p>
          <a:p>
            <a:pPr marL="285750" marR="202565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latin typeface="Calibri"/>
                <a:cs typeface="Calibri"/>
              </a:rPr>
              <a:t>Organizations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embracing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AI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can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drive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growth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and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deliver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positive </a:t>
            </a:r>
            <a:r>
              <a:rPr dirty="0" sz="1400">
                <a:latin typeface="Calibri"/>
                <a:cs typeface="Calibri"/>
              </a:rPr>
              <a:t>societal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impact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ways.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dirty="0" spc="20"/>
              <a:t>Collaboration</a:t>
            </a:r>
            <a:r>
              <a:rPr dirty="0" spc="125"/>
              <a:t> </a:t>
            </a:r>
            <a:r>
              <a:rPr dirty="0" spc="10"/>
              <a:t>&amp;</a:t>
            </a:r>
            <a:r>
              <a:rPr dirty="0" spc="130"/>
              <a:t> </a:t>
            </a:r>
            <a:r>
              <a:rPr dirty="0" spc="-10"/>
              <a:t>Responsibility</a:t>
            </a:r>
          </a:p>
          <a:p>
            <a:pPr marL="558800" marR="802005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latin typeface="Calibri"/>
                <a:cs typeface="Calibri"/>
              </a:rPr>
              <a:t>Developing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AI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with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ethical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principles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and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cross-</a:t>
            </a:r>
            <a:r>
              <a:rPr dirty="0" sz="1400" spc="-10">
                <a:latin typeface="Calibri"/>
                <a:cs typeface="Calibri"/>
              </a:rPr>
              <a:t>sector </a:t>
            </a:r>
            <a:r>
              <a:rPr dirty="0" sz="1400" spc="10">
                <a:latin typeface="Calibri"/>
                <a:cs typeface="Calibri"/>
              </a:rPr>
              <a:t>collaboration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is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essential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for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success.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Calibri"/>
              <a:cs typeface="Calibri"/>
            </a:endParaRPr>
          </a:p>
          <a:p>
            <a:pPr algn="r" marR="2668905">
              <a:lnSpc>
                <a:spcPct val="100000"/>
              </a:lnSpc>
            </a:pPr>
            <a:r>
              <a:rPr dirty="0"/>
              <a:t>Shaping</a:t>
            </a:r>
            <a:r>
              <a:rPr dirty="0" spc="150"/>
              <a:t> </a:t>
            </a:r>
            <a:r>
              <a:rPr dirty="0" spc="90"/>
              <a:t>the</a:t>
            </a:r>
            <a:r>
              <a:rPr dirty="0" spc="150"/>
              <a:t> </a:t>
            </a:r>
            <a:r>
              <a:rPr dirty="0" spc="-10"/>
              <a:t>Future</a:t>
            </a:r>
          </a:p>
          <a:p>
            <a:pPr marL="831850" marR="5080">
              <a:lnSpc>
                <a:spcPct val="138400"/>
              </a:lnSpc>
              <a:spcBef>
                <a:spcPts val="550"/>
              </a:spcBef>
            </a:pPr>
            <a:r>
              <a:rPr dirty="0" sz="1400">
                <a:latin typeface="Calibri"/>
                <a:cs typeface="Calibri"/>
              </a:rPr>
              <a:t>Together,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harness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AI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build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future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benefits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all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humanity.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1558925"/>
            <a:ext cx="59988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90"/>
              <a:t>What</a:t>
            </a:r>
            <a:r>
              <a:rPr dirty="0" spc="140"/>
              <a:t> </a:t>
            </a:r>
            <a:r>
              <a:rPr dirty="0"/>
              <a:t>is</a:t>
            </a:r>
            <a:r>
              <a:rPr dirty="0" spc="145"/>
              <a:t> </a:t>
            </a:r>
            <a:r>
              <a:rPr dirty="0"/>
              <a:t>Artificial</a:t>
            </a:r>
            <a:r>
              <a:rPr dirty="0" spc="150"/>
              <a:t> </a:t>
            </a:r>
            <a:r>
              <a:rPr dirty="0" spc="80"/>
              <a:t>Intelligence?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24879" y="2414498"/>
            <a:ext cx="9400540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Artificial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Intelligence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simulation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human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intelligence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machines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designed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perform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tasks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usually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requiring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human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cognition.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It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encompasses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technologies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enabling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computers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learn,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reason,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understand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language.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3312617"/>
            <a:ext cx="455414" cy="36433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24879" y="3887787"/>
            <a:ext cx="292354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0">
                <a:solidFill>
                  <a:srgbClr val="D6E5EF"/>
                </a:solidFill>
                <a:latin typeface="Palatino Linotype"/>
                <a:cs typeface="Palatino Linotype"/>
              </a:rPr>
              <a:t>Machine</a:t>
            </a: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Learning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Algorithms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learning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from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data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without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explicit</a:t>
            </a:r>
            <a:r>
              <a:rPr dirty="0" sz="1400" spc="1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instructions.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3267075"/>
            <a:ext cx="455409" cy="4554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100906" y="3887787"/>
            <a:ext cx="281051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Deep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Learning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Neural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networks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with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multiple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layers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detecting</a:t>
            </a:r>
            <a:r>
              <a:rPr dirty="0" sz="1400" spc="1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complex</a:t>
            </a:r>
            <a:r>
              <a:rPr dirty="0" sz="1400" spc="1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patterns.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425" y="3358159"/>
            <a:ext cx="455409" cy="27325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576934" y="3887787"/>
            <a:ext cx="299847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Natural</a:t>
            </a:r>
            <a:r>
              <a:rPr dirty="0" sz="1650" spc="229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Language</a:t>
            </a:r>
            <a:r>
              <a:rPr dirty="0" sz="1650" spc="229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Processing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Enabling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machines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comprehend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generate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human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language.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 descr="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658100"/>
          </a:xfrm>
          <a:custGeom>
            <a:avLst/>
            <a:gdLst/>
            <a:ahLst/>
            <a:cxnLst/>
            <a:rect l="l" t="t" r="r" b="b"/>
            <a:pathLst>
              <a:path w="11430000" h="7658100">
                <a:moveTo>
                  <a:pt x="11430000" y="0"/>
                </a:moveTo>
                <a:lnTo>
                  <a:pt x="0" y="0"/>
                </a:lnTo>
                <a:lnTo>
                  <a:pt x="0" y="7658100"/>
                </a:lnTo>
                <a:lnTo>
                  <a:pt x="11430000" y="7658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253"/>
            <a:ext cx="4286250" cy="7658100"/>
            <a:chOff x="7143750" y="253"/>
            <a:chExt cx="4286250" cy="7658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7657845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7145274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25"/>
              </a:spcBef>
            </a:pPr>
            <a:r>
              <a:rPr dirty="0" spc="-229"/>
              <a:t>AI</a:t>
            </a:r>
            <a:r>
              <a:rPr dirty="0" spc="65"/>
              <a:t> </a:t>
            </a:r>
            <a:r>
              <a:rPr dirty="0"/>
              <a:t>in</a:t>
            </a:r>
            <a:r>
              <a:rPr dirty="0" spc="60"/>
              <a:t> </a:t>
            </a:r>
            <a:r>
              <a:rPr dirty="0" spc="80"/>
              <a:t>Healthcare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638175" y="1314449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6617" y="1477962"/>
            <a:ext cx="537083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AI-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Powered</a:t>
            </a:r>
            <a:r>
              <a:rPr dirty="0" sz="1650" spc="35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0">
                <a:solidFill>
                  <a:srgbClr val="D6E5EF"/>
                </a:solidFill>
                <a:latin typeface="Palatino Linotype"/>
                <a:cs typeface="Palatino Linotype"/>
              </a:rPr>
              <a:t>Diagnostics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Achieves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up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D6E5EF"/>
                </a:solidFill>
                <a:latin typeface="Calibri"/>
                <a:cs typeface="Calibri"/>
              </a:rPr>
              <a:t>85%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accuracy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detecting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early-stage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cancers,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boosting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chances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successful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treatment.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38175" y="2819399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07045" y="2982912"/>
            <a:ext cx="515112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">
                <a:solidFill>
                  <a:srgbClr val="D6E5EF"/>
                </a:solidFill>
                <a:latin typeface="Palatino Linotype"/>
                <a:cs typeface="Palatino Linotype"/>
              </a:rPr>
              <a:t>Personalized</a:t>
            </a:r>
            <a:r>
              <a:rPr dirty="0" sz="1650" spc="459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Medicine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Treatments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are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tailored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individuals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based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on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their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unique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genetic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profiles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for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better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outcomes.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8175" y="4324350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07045" y="4487862"/>
            <a:ext cx="519938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>
                <a:solidFill>
                  <a:srgbClr val="D6E5EF"/>
                </a:solidFill>
                <a:latin typeface="Palatino Linotype"/>
                <a:cs typeface="Palatino Linotype"/>
              </a:rPr>
              <a:t>Robotic</a:t>
            </a:r>
            <a:r>
              <a:rPr dirty="0" sz="1650" spc="40">
                <a:solidFill>
                  <a:srgbClr val="D6E5EF"/>
                </a:solidFill>
                <a:latin typeface="Palatino Linotype"/>
                <a:cs typeface="Palatino Linotype"/>
              </a:rPr>
              <a:t> Surgery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Enhances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surgical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precision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while</a:t>
            </a:r>
            <a:r>
              <a:rPr dirty="0" sz="1400" spc="7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minimizing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invasiveness,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reducing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patient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recovery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38175" y="5829300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5"/>
                </a:lnTo>
                <a:lnTo>
                  <a:pt x="0" y="1304221"/>
                </a:lnTo>
                <a:lnTo>
                  <a:pt x="19749" y="1323971"/>
                </a:lnTo>
                <a:lnTo>
                  <a:pt x="5847651" y="1323971"/>
                </a:lnTo>
                <a:lnTo>
                  <a:pt x="5867400" y="1304221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07045" y="5992812"/>
            <a:ext cx="5318125" cy="952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Drug</a:t>
            </a:r>
            <a:r>
              <a:rPr dirty="0" sz="1650" spc="10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Discovery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62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Accelerates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drug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development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timelines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40%,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bringing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therapies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to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market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faster.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658100"/>
          </a:xfrm>
          <a:custGeom>
            <a:avLst/>
            <a:gdLst/>
            <a:ahLst/>
            <a:cxnLst/>
            <a:rect l="l" t="t" r="r" b="b"/>
            <a:pathLst>
              <a:path w="11430000" h="7658100">
                <a:moveTo>
                  <a:pt x="11430000" y="0"/>
                </a:moveTo>
                <a:lnTo>
                  <a:pt x="0" y="0"/>
                </a:lnTo>
                <a:lnTo>
                  <a:pt x="0" y="7658100"/>
                </a:lnTo>
                <a:lnTo>
                  <a:pt x="11430000" y="7658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6578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297680">
              <a:lnSpc>
                <a:spcPct val="100000"/>
              </a:lnSpc>
              <a:spcBef>
                <a:spcPts val="125"/>
              </a:spcBef>
            </a:pPr>
            <a:r>
              <a:rPr dirty="0" spc="-229"/>
              <a:t>AI</a:t>
            </a:r>
            <a:r>
              <a:rPr dirty="0" spc="65"/>
              <a:t> </a:t>
            </a:r>
            <a:r>
              <a:rPr dirty="0"/>
              <a:t>in</a:t>
            </a:r>
            <a:r>
              <a:rPr dirty="0" spc="60"/>
              <a:t> </a:t>
            </a:r>
            <a:r>
              <a:rPr dirty="0" spc="85"/>
              <a:t>Transportation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919510" y="1314449"/>
            <a:ext cx="942975" cy="5838825"/>
            <a:chOff x="4919510" y="1314449"/>
            <a:chExt cx="942975" cy="5838825"/>
          </a:xfrm>
        </p:grpSpPr>
        <p:sp>
          <p:nvSpPr>
            <p:cNvPr id="6" name="object 6" descr=""/>
            <p:cNvSpPr/>
            <p:nvPr/>
          </p:nvSpPr>
          <p:spPr>
            <a:xfrm>
              <a:off x="5124450" y="1314449"/>
              <a:ext cx="738505" cy="5838825"/>
            </a:xfrm>
            <a:custGeom>
              <a:avLst/>
              <a:gdLst/>
              <a:ahLst/>
              <a:cxnLst/>
              <a:rect l="l" t="t" r="r" b="b"/>
              <a:pathLst>
                <a:path w="738504" h="583882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5829312"/>
                  </a:lnTo>
                  <a:lnTo>
                    <a:pt x="0" y="5831941"/>
                  </a:lnTo>
                  <a:lnTo>
                    <a:pt x="927" y="5834177"/>
                  </a:lnTo>
                  <a:lnTo>
                    <a:pt x="4648" y="5837898"/>
                  </a:lnTo>
                  <a:lnTo>
                    <a:pt x="6896" y="5838825"/>
                  </a:lnTo>
                  <a:lnTo>
                    <a:pt x="12153" y="5838825"/>
                  </a:lnTo>
                  <a:lnTo>
                    <a:pt x="14401" y="5837898"/>
                  </a:lnTo>
                  <a:lnTo>
                    <a:pt x="18122" y="5834177"/>
                  </a:lnTo>
                  <a:lnTo>
                    <a:pt x="19050" y="5831941"/>
                  </a:lnTo>
                  <a:lnTo>
                    <a:pt x="19050" y="6896"/>
                  </a:lnTo>
                  <a:close/>
                </a:path>
                <a:path w="738504" h="5838825">
                  <a:moveTo>
                    <a:pt x="738035" y="406946"/>
                  </a:moveTo>
                  <a:lnTo>
                    <a:pt x="737095" y="404698"/>
                  </a:lnTo>
                  <a:lnTo>
                    <a:pt x="733386" y="400977"/>
                  </a:lnTo>
                  <a:lnTo>
                    <a:pt x="731139" y="400050"/>
                  </a:lnTo>
                  <a:lnTo>
                    <a:pt x="192481" y="400050"/>
                  </a:lnTo>
                  <a:lnTo>
                    <a:pt x="190233" y="400977"/>
                  </a:lnTo>
                  <a:lnTo>
                    <a:pt x="186499" y="404698"/>
                  </a:lnTo>
                  <a:lnTo>
                    <a:pt x="185585" y="406946"/>
                  </a:lnTo>
                  <a:lnTo>
                    <a:pt x="185585" y="409575"/>
                  </a:lnTo>
                  <a:lnTo>
                    <a:pt x="185585" y="412203"/>
                  </a:lnTo>
                  <a:lnTo>
                    <a:pt x="186499" y="414464"/>
                  </a:lnTo>
                  <a:lnTo>
                    <a:pt x="190233" y="418172"/>
                  </a:lnTo>
                  <a:lnTo>
                    <a:pt x="192481" y="419100"/>
                  </a:lnTo>
                  <a:lnTo>
                    <a:pt x="731139" y="419100"/>
                  </a:lnTo>
                  <a:lnTo>
                    <a:pt x="733386" y="418172"/>
                  </a:lnTo>
                  <a:lnTo>
                    <a:pt x="737095" y="414464"/>
                  </a:lnTo>
                  <a:lnTo>
                    <a:pt x="738035" y="412203"/>
                  </a:lnTo>
                  <a:lnTo>
                    <a:pt x="738035" y="406946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19510" y="151447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34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069179" y="1541068"/>
            <a:ext cx="11938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20">
                <a:solidFill>
                  <a:srgbClr val="D6E5EF"/>
                </a:solidFill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26461" y="1477965"/>
            <a:ext cx="461645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Autonomous</a:t>
            </a:r>
            <a:r>
              <a:rPr dirty="0" sz="1650" spc="28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Vehicles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Projected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reduce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traffic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fatalities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90%,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improving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safety tremendously.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919510" y="3019424"/>
            <a:ext cx="942975" cy="409575"/>
            <a:chOff x="4919510" y="3019424"/>
            <a:chExt cx="942975" cy="409575"/>
          </a:xfrm>
        </p:grpSpPr>
        <p:sp>
          <p:nvSpPr>
            <p:cNvPr id="11" name="object 11" descr=""/>
            <p:cNvSpPr/>
            <p:nvPr/>
          </p:nvSpPr>
          <p:spPr>
            <a:xfrm>
              <a:off x="5310035" y="3219449"/>
              <a:ext cx="552450" cy="19050"/>
            </a:xfrm>
            <a:custGeom>
              <a:avLst/>
              <a:gdLst/>
              <a:ahLst/>
              <a:cxnLst/>
              <a:rect l="l" t="t" r="r" b="b"/>
              <a:pathLst>
                <a:path w="552450" h="19050">
                  <a:moveTo>
                    <a:pt x="5455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45553" y="19050"/>
                  </a:lnTo>
                  <a:lnTo>
                    <a:pt x="547801" y="18122"/>
                  </a:lnTo>
                  <a:lnTo>
                    <a:pt x="551522" y="14401"/>
                  </a:lnTo>
                  <a:lnTo>
                    <a:pt x="552450" y="12153"/>
                  </a:lnTo>
                  <a:lnTo>
                    <a:pt x="552450" y="6896"/>
                  </a:lnTo>
                  <a:lnTo>
                    <a:pt x="551522" y="4648"/>
                  </a:lnTo>
                  <a:lnTo>
                    <a:pt x="547801" y="927"/>
                  </a:lnTo>
                  <a:lnTo>
                    <a:pt x="545553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919510" y="301942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34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047005" y="3046018"/>
            <a:ext cx="16383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30">
                <a:solidFill>
                  <a:srgbClr val="D6E5EF"/>
                </a:solidFill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26890" y="2982915"/>
            <a:ext cx="4773295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6E5EF"/>
                </a:solidFill>
                <a:latin typeface="Palatino Linotype"/>
                <a:cs typeface="Palatino Linotype"/>
              </a:rPr>
              <a:t>Smart</a:t>
            </a:r>
            <a:r>
              <a:rPr dirty="0" sz="1650" spc="3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Traffic</a:t>
            </a:r>
            <a:r>
              <a:rPr dirty="0" sz="1650" spc="4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Management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Optimizes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traffic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flow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decrease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congestion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approximately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25%,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easing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urban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commutes.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919510" y="4533900"/>
            <a:ext cx="942975" cy="409575"/>
            <a:chOff x="4919510" y="4533900"/>
            <a:chExt cx="942975" cy="409575"/>
          </a:xfrm>
        </p:grpSpPr>
        <p:sp>
          <p:nvSpPr>
            <p:cNvPr id="16" name="object 16" descr=""/>
            <p:cNvSpPr/>
            <p:nvPr/>
          </p:nvSpPr>
          <p:spPr>
            <a:xfrm>
              <a:off x="5310035" y="4724400"/>
              <a:ext cx="552450" cy="19050"/>
            </a:xfrm>
            <a:custGeom>
              <a:avLst/>
              <a:gdLst/>
              <a:ahLst/>
              <a:cxnLst/>
              <a:rect l="l" t="t" r="r" b="b"/>
              <a:pathLst>
                <a:path w="552450" h="19050">
                  <a:moveTo>
                    <a:pt x="5455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45553" y="19050"/>
                  </a:lnTo>
                  <a:lnTo>
                    <a:pt x="547801" y="18122"/>
                  </a:lnTo>
                  <a:lnTo>
                    <a:pt x="551522" y="14401"/>
                  </a:lnTo>
                  <a:lnTo>
                    <a:pt x="552450" y="12153"/>
                  </a:lnTo>
                  <a:lnTo>
                    <a:pt x="552450" y="6896"/>
                  </a:lnTo>
                  <a:lnTo>
                    <a:pt x="551522" y="4648"/>
                  </a:lnTo>
                  <a:lnTo>
                    <a:pt x="547801" y="927"/>
                  </a:lnTo>
                  <a:lnTo>
                    <a:pt x="545553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919510" y="45339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34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044325" y="4550968"/>
            <a:ext cx="16891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70">
                <a:solidFill>
                  <a:srgbClr val="D6E5EF"/>
                </a:solidFill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26461" y="4487865"/>
            <a:ext cx="4614545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AI-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Powered</a:t>
            </a:r>
            <a:r>
              <a:rPr dirty="0" sz="1650" spc="35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Logistics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Enhances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supply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chain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efficiency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15%,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reducing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costs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delivery</a:t>
            </a:r>
            <a:r>
              <a:rPr dirty="0" sz="1400" spc="1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times.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919510" y="6038850"/>
            <a:ext cx="942975" cy="409575"/>
            <a:chOff x="4919510" y="6038850"/>
            <a:chExt cx="942975" cy="409575"/>
          </a:xfrm>
        </p:grpSpPr>
        <p:sp>
          <p:nvSpPr>
            <p:cNvPr id="21" name="object 21" descr=""/>
            <p:cNvSpPr/>
            <p:nvPr/>
          </p:nvSpPr>
          <p:spPr>
            <a:xfrm>
              <a:off x="5310035" y="6229350"/>
              <a:ext cx="552450" cy="19050"/>
            </a:xfrm>
            <a:custGeom>
              <a:avLst/>
              <a:gdLst/>
              <a:ahLst/>
              <a:cxnLst/>
              <a:rect l="l" t="t" r="r" b="b"/>
              <a:pathLst>
                <a:path w="552450" h="19050">
                  <a:moveTo>
                    <a:pt x="5455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45553" y="19050"/>
                  </a:lnTo>
                  <a:lnTo>
                    <a:pt x="547801" y="18122"/>
                  </a:lnTo>
                  <a:lnTo>
                    <a:pt x="551522" y="14401"/>
                  </a:lnTo>
                  <a:lnTo>
                    <a:pt x="552450" y="12153"/>
                  </a:lnTo>
                  <a:lnTo>
                    <a:pt x="552450" y="6896"/>
                  </a:lnTo>
                  <a:lnTo>
                    <a:pt x="551522" y="4648"/>
                  </a:lnTo>
                  <a:lnTo>
                    <a:pt x="547801" y="927"/>
                  </a:lnTo>
                  <a:lnTo>
                    <a:pt x="545553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19510" y="603885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5"/>
                  </a:lnTo>
                  <a:lnTo>
                    <a:pt x="0" y="389821"/>
                  </a:lnTo>
                  <a:lnTo>
                    <a:pt x="19748" y="409576"/>
                  </a:lnTo>
                  <a:lnTo>
                    <a:pt x="389826" y="409576"/>
                  </a:lnTo>
                  <a:lnTo>
                    <a:pt x="409575" y="389821"/>
                  </a:lnTo>
                  <a:lnTo>
                    <a:pt x="409575" y="19748"/>
                  </a:lnTo>
                  <a:lnTo>
                    <a:pt x="392734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046268" y="6065443"/>
            <a:ext cx="1651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40">
                <a:solidFill>
                  <a:srgbClr val="D6E5EF"/>
                </a:solidFill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26896" y="5992815"/>
            <a:ext cx="4514215" cy="952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>
                <a:solidFill>
                  <a:srgbClr val="D6E5EF"/>
                </a:solidFill>
                <a:latin typeface="Palatino Linotype"/>
                <a:cs typeface="Palatino Linotype"/>
              </a:rPr>
              <a:t>Drone</a:t>
            </a:r>
            <a:r>
              <a:rPr dirty="0" sz="1650" spc="3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Delivery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625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Enables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faster,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more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efficient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package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deliveries,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improving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last-mile</a:t>
            </a:r>
            <a:r>
              <a:rPr dirty="0" sz="1400" spc="1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logistics.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5" name="object 2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71452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1430000" cy="7019925"/>
          </a:xfrm>
          <a:custGeom>
            <a:avLst/>
            <a:gdLst/>
            <a:ahLst/>
            <a:cxnLst/>
            <a:rect l="l" t="t" r="r" b="b"/>
            <a:pathLst>
              <a:path w="11430000" h="7019925">
                <a:moveTo>
                  <a:pt x="11430000" y="0"/>
                </a:moveTo>
                <a:lnTo>
                  <a:pt x="0" y="0"/>
                </a:lnTo>
                <a:lnTo>
                  <a:pt x="0" y="7019925"/>
                </a:lnTo>
                <a:lnTo>
                  <a:pt x="11430000" y="70199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019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297680">
              <a:lnSpc>
                <a:spcPct val="100000"/>
              </a:lnSpc>
              <a:spcBef>
                <a:spcPts val="125"/>
              </a:spcBef>
            </a:pPr>
            <a:r>
              <a:rPr dirty="0" spc="-229"/>
              <a:t>AI</a:t>
            </a:r>
            <a:r>
              <a:rPr dirty="0" spc="65"/>
              <a:t> </a:t>
            </a:r>
            <a:r>
              <a:rPr dirty="0"/>
              <a:t>in</a:t>
            </a:r>
            <a:r>
              <a:rPr dirty="0" spc="60"/>
              <a:t> </a:t>
            </a:r>
            <a:r>
              <a:rPr dirty="0" spc="80"/>
              <a:t>Finance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924425" y="151447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9826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386803"/>
                </a:lnTo>
                <a:lnTo>
                  <a:pt x="0" y="389826"/>
                </a:lnTo>
                <a:lnTo>
                  <a:pt x="19748" y="409575"/>
                </a:lnTo>
                <a:lnTo>
                  <a:pt x="389826" y="409575"/>
                </a:lnTo>
                <a:lnTo>
                  <a:pt x="409575" y="389826"/>
                </a:lnTo>
                <a:lnTo>
                  <a:pt x="409575" y="19748"/>
                </a:lnTo>
                <a:lnTo>
                  <a:pt x="392722" y="584"/>
                </a:lnTo>
                <a:lnTo>
                  <a:pt x="38982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924425" y="286702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9826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386803"/>
                </a:lnTo>
                <a:lnTo>
                  <a:pt x="0" y="389826"/>
                </a:lnTo>
                <a:lnTo>
                  <a:pt x="19748" y="409575"/>
                </a:lnTo>
                <a:lnTo>
                  <a:pt x="389826" y="409575"/>
                </a:lnTo>
                <a:lnTo>
                  <a:pt x="409575" y="389826"/>
                </a:lnTo>
                <a:lnTo>
                  <a:pt x="409575" y="19748"/>
                </a:lnTo>
                <a:lnTo>
                  <a:pt x="392722" y="584"/>
                </a:lnTo>
                <a:lnTo>
                  <a:pt x="38982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924425" y="421005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9826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386803"/>
                </a:lnTo>
                <a:lnTo>
                  <a:pt x="0" y="389826"/>
                </a:lnTo>
                <a:lnTo>
                  <a:pt x="19748" y="409575"/>
                </a:lnTo>
                <a:lnTo>
                  <a:pt x="389826" y="409575"/>
                </a:lnTo>
                <a:lnTo>
                  <a:pt x="409575" y="389826"/>
                </a:lnTo>
                <a:lnTo>
                  <a:pt x="409575" y="19748"/>
                </a:lnTo>
                <a:lnTo>
                  <a:pt x="392722" y="584"/>
                </a:lnTo>
                <a:lnTo>
                  <a:pt x="38982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924425" y="5553075"/>
            <a:ext cx="409575" cy="419100"/>
          </a:xfrm>
          <a:custGeom>
            <a:avLst/>
            <a:gdLst/>
            <a:ahLst/>
            <a:cxnLst/>
            <a:rect l="l" t="t" r="r" b="b"/>
            <a:pathLst>
              <a:path w="409575" h="419100">
                <a:moveTo>
                  <a:pt x="389826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396327"/>
                </a:lnTo>
                <a:lnTo>
                  <a:pt x="0" y="399348"/>
                </a:lnTo>
                <a:lnTo>
                  <a:pt x="19748" y="419097"/>
                </a:lnTo>
                <a:lnTo>
                  <a:pt x="389826" y="419097"/>
                </a:lnTo>
                <a:lnTo>
                  <a:pt x="409575" y="399348"/>
                </a:lnTo>
                <a:lnTo>
                  <a:pt x="409575" y="19748"/>
                </a:lnTo>
                <a:lnTo>
                  <a:pt x="392722" y="584"/>
                </a:lnTo>
                <a:lnTo>
                  <a:pt x="38982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02732" y="1497012"/>
            <a:ext cx="5069840" cy="4991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Algorithmic</a:t>
            </a:r>
            <a:r>
              <a:rPr dirty="0" sz="1650" spc="30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Trading</a:t>
            </a:r>
            <a:endParaRPr sz="1650">
              <a:latin typeface="Palatino Linotype"/>
              <a:cs typeface="Palatino Linotype"/>
            </a:endParaRPr>
          </a:p>
          <a:p>
            <a:pPr marL="12700" marR="445770">
              <a:lnSpc>
                <a:spcPct val="133900"/>
              </a:lnSpc>
              <a:spcBef>
                <a:spcPts val="7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Generates</a:t>
            </a:r>
            <a:r>
              <a:rPr dirty="0" sz="1400" spc="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returns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approximately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D6E5EF"/>
                </a:solidFill>
                <a:latin typeface="Calibri"/>
                <a:cs typeface="Calibri"/>
              </a:rPr>
              <a:t>20%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higher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than</a:t>
            </a:r>
            <a:r>
              <a:rPr dirty="0" sz="1400" spc="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traditional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investment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methods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through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analysis.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Fraud</a:t>
            </a:r>
            <a:r>
              <a:rPr dirty="0" sz="1650" spc="10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70">
                <a:solidFill>
                  <a:srgbClr val="D6E5EF"/>
                </a:solidFill>
                <a:latin typeface="Palatino Linotype"/>
                <a:cs typeface="Palatino Linotype"/>
              </a:rPr>
              <a:t>Detection</a:t>
            </a:r>
            <a:endParaRPr sz="1650">
              <a:latin typeface="Palatino Linotype"/>
              <a:cs typeface="Palatino Linotype"/>
            </a:endParaRPr>
          </a:p>
          <a:p>
            <a:pPr marL="12700" marR="24511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Reduces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fraudulent</a:t>
            </a:r>
            <a:r>
              <a:rPr dirty="0" sz="1400" spc="11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transactions</a:t>
            </a:r>
            <a:r>
              <a:rPr dirty="0" sz="1400" spc="11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11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70%,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safeguarding</a:t>
            </a:r>
            <a:r>
              <a:rPr dirty="0" sz="1400" spc="11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financial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systems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customers.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50" spc="75">
                <a:solidFill>
                  <a:srgbClr val="D6E5EF"/>
                </a:solidFill>
                <a:latin typeface="Palatino Linotype"/>
                <a:cs typeface="Palatino Linotype"/>
              </a:rPr>
              <a:t>Robo-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Advisors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Provide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personalized,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cost-effective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financial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advice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accessible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D6E5EF"/>
                </a:solidFill>
                <a:latin typeface="Calibri"/>
                <a:cs typeface="Calibri"/>
              </a:rPr>
              <a:t>a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broader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audience.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Risk</a:t>
            </a: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0">
                <a:solidFill>
                  <a:srgbClr val="D6E5EF"/>
                </a:solidFill>
                <a:latin typeface="Palatino Linotype"/>
                <a:cs typeface="Palatino Linotype"/>
              </a:rPr>
              <a:t>Assessment</a:t>
            </a:r>
            <a:endParaRPr sz="1650">
              <a:latin typeface="Palatino Linotype"/>
              <a:cs typeface="Palatino Linotype"/>
            </a:endParaRPr>
          </a:p>
          <a:p>
            <a:pPr marL="12700" marR="179070">
              <a:lnSpc>
                <a:spcPct val="138400"/>
              </a:lnSpc>
              <a:spcBef>
                <a:spcPts val="62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Improves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credit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scoring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accuracy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30%,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enabling</a:t>
            </a:r>
            <a:r>
              <a:rPr dirty="0" sz="1400" spc="8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fairer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lending decisions.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508242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858000"/>
          </a:xfrm>
          <a:custGeom>
            <a:avLst/>
            <a:gdLst/>
            <a:ahLst/>
            <a:cxnLst/>
            <a:rect l="l" t="t" r="r" b="b"/>
            <a:pathLst>
              <a:path w="11430000" h="6858000">
                <a:moveTo>
                  <a:pt x="1143000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000" y="68580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25"/>
              </a:spcBef>
            </a:pPr>
            <a:r>
              <a:rPr dirty="0" spc="-229"/>
              <a:t>AI</a:t>
            </a:r>
            <a:r>
              <a:rPr dirty="0" spc="55"/>
              <a:t> </a:t>
            </a:r>
            <a:r>
              <a:rPr dirty="0"/>
              <a:t>in</a:t>
            </a:r>
            <a:r>
              <a:rPr dirty="0" spc="65"/>
              <a:t> </a:t>
            </a:r>
            <a:r>
              <a:rPr dirty="0" spc="45"/>
              <a:t>Manufacturing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1400174"/>
            <a:ext cx="4943475" cy="30575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879" y="4668837"/>
            <a:ext cx="4645025" cy="13430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">
                <a:solidFill>
                  <a:srgbClr val="D6E5EF"/>
                </a:solidFill>
                <a:latin typeface="Palatino Linotype"/>
                <a:cs typeface="Palatino Linotype"/>
              </a:rPr>
              <a:t>Predictive</a:t>
            </a:r>
            <a:r>
              <a:rPr dirty="0" sz="1650" spc="409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50">
                <a:solidFill>
                  <a:srgbClr val="D6E5EF"/>
                </a:solidFill>
                <a:latin typeface="Palatino Linotype"/>
                <a:cs typeface="Palatino Linotype"/>
              </a:rPr>
              <a:t>Maintenance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predicts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equipment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failures,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cutting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downtime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D6E5EF"/>
                </a:solidFill>
                <a:latin typeface="Calibri"/>
                <a:cs typeface="Calibri"/>
              </a:rPr>
              <a:t>40%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saving</a:t>
            </a:r>
            <a:r>
              <a:rPr dirty="0" sz="1400" spc="1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costs.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Keeps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production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lines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running</a:t>
            </a:r>
            <a:r>
              <a:rPr dirty="0" sz="1400" spc="11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smoothly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without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surprises.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350" y="1400174"/>
            <a:ext cx="4943475" cy="305752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5886450" y="51816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D6E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886450" y="55435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D6E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886450" y="61912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85"/>
                </a:lnTo>
                <a:lnTo>
                  <a:pt x="0" y="32364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64"/>
                </a:lnTo>
                <a:lnTo>
                  <a:pt x="57150" y="28575"/>
                </a:lnTo>
                <a:lnTo>
                  <a:pt x="57150" y="24785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D6E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838926" y="4668837"/>
            <a:ext cx="4874260" cy="1657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Quality</a:t>
            </a:r>
            <a:r>
              <a:rPr dirty="0" sz="1650" spc="50">
                <a:solidFill>
                  <a:srgbClr val="D6E5EF"/>
                </a:solidFill>
                <a:latin typeface="Palatino Linotype"/>
                <a:cs typeface="Palatino Linotype"/>
              </a:rPr>
              <a:t> Control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&amp;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Automation</a:t>
            </a:r>
            <a:endParaRPr sz="165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195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reduces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defects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D6E5EF"/>
                </a:solidFill>
                <a:latin typeface="Calibri"/>
                <a:cs typeface="Calibri"/>
              </a:rPr>
              <a:t>60%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through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precise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inspections.</a:t>
            </a:r>
            <a:endParaRPr sz="1400">
              <a:latin typeface="Calibri"/>
              <a:cs typeface="Calibri"/>
            </a:endParaRPr>
          </a:p>
          <a:p>
            <a:pPr marL="303530" marR="5080">
              <a:lnSpc>
                <a:spcPct val="133900"/>
              </a:lnSpc>
              <a:spcBef>
                <a:spcPts val="6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Automation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increases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productivity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lowers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labor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costs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by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25%.</a:t>
            </a:r>
            <a:endParaRPr sz="14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  <a:spcBef>
                <a:spcPts val="117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Optimized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supply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chain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allocation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cuts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63436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105650"/>
          </a:xfrm>
          <a:custGeom>
            <a:avLst/>
            <a:gdLst/>
            <a:ahLst/>
            <a:cxnLst/>
            <a:rect l="l" t="t" r="r" b="b"/>
            <a:pathLst>
              <a:path w="11430000" h="7105650">
                <a:moveTo>
                  <a:pt x="11430000" y="0"/>
                </a:moveTo>
                <a:lnTo>
                  <a:pt x="0" y="0"/>
                </a:lnTo>
                <a:lnTo>
                  <a:pt x="0" y="7105650"/>
                </a:lnTo>
                <a:lnTo>
                  <a:pt x="11430000" y="71056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1053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298315">
              <a:lnSpc>
                <a:spcPct val="100000"/>
              </a:lnSpc>
              <a:spcBef>
                <a:spcPts val="125"/>
              </a:spcBef>
            </a:pPr>
            <a:r>
              <a:rPr dirty="0" spc="75"/>
              <a:t>Ethical</a:t>
            </a:r>
            <a:r>
              <a:rPr dirty="0" spc="80"/>
              <a:t> </a:t>
            </a:r>
            <a:r>
              <a:rPr dirty="0" spc="70"/>
              <a:t>Considerations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924425" y="1314449"/>
            <a:ext cx="911225" cy="1324610"/>
          </a:xfrm>
          <a:custGeom>
            <a:avLst/>
            <a:gdLst/>
            <a:ahLst/>
            <a:cxnLst/>
            <a:rect l="l" t="t" r="r" b="b"/>
            <a:pathLst>
              <a:path w="911225" h="1324610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142111"/>
                </a:lnTo>
                <a:lnTo>
                  <a:pt x="455409" y="1324279"/>
                </a:lnTo>
                <a:lnTo>
                  <a:pt x="910831" y="1142111"/>
                </a:lnTo>
                <a:lnTo>
                  <a:pt x="91083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16829" y="1781047"/>
            <a:ext cx="12509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355">
                <a:solidFill>
                  <a:srgbClr val="D6E5EF"/>
                </a:solidFill>
                <a:latin typeface="Palatino Linotype"/>
                <a:cs typeface="Palatino Linotype"/>
              </a:rPr>
              <a:t>1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95201" y="1477962"/>
            <a:ext cx="20866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Bias</a:t>
            </a:r>
            <a:r>
              <a:rPr dirty="0" sz="1650" spc="8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in</a:t>
            </a:r>
            <a:r>
              <a:rPr dirty="0" sz="1650" spc="8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95">
                <a:solidFill>
                  <a:srgbClr val="D6E5EF"/>
                </a:solidFill>
                <a:latin typeface="Palatino Linotype"/>
                <a:cs typeface="Palatino Linotype"/>
              </a:rPr>
              <a:t>AI</a:t>
            </a:r>
            <a:r>
              <a:rPr dirty="0" sz="1650" spc="8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Algorithms</a:t>
            </a:r>
            <a:endParaRPr sz="1650">
              <a:latin typeface="Palatino Linotype"/>
              <a:cs typeface="Palatino Linotyp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5201" y="1804898"/>
            <a:ext cx="3631565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Addressing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potential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biases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prevent</a:t>
            </a:r>
            <a:r>
              <a:rPr dirty="0" sz="1400" spc="114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unfair</a:t>
            </a:r>
            <a:r>
              <a:rPr dirty="0" sz="1400" spc="12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or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discriminatory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outcomes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in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decision-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making.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924425" y="2638424"/>
            <a:ext cx="911225" cy="1324610"/>
          </a:xfrm>
          <a:custGeom>
            <a:avLst/>
            <a:gdLst/>
            <a:ahLst/>
            <a:cxnLst/>
            <a:rect l="l" t="t" r="r" b="b"/>
            <a:pathLst>
              <a:path w="911225" h="1324610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142111"/>
                </a:lnTo>
                <a:lnTo>
                  <a:pt x="455409" y="1324279"/>
                </a:lnTo>
                <a:lnTo>
                  <a:pt x="910831" y="1142111"/>
                </a:lnTo>
                <a:lnTo>
                  <a:pt x="91083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293169" y="3105022"/>
            <a:ext cx="17272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25">
                <a:solidFill>
                  <a:srgbClr val="D6E5EF"/>
                </a:solidFill>
                <a:latin typeface="Palatino Linotype"/>
                <a:cs typeface="Palatino Linotype"/>
              </a:rPr>
              <a:t>2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94771" y="2801937"/>
            <a:ext cx="470535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D6E5EF"/>
                </a:solidFill>
                <a:latin typeface="Palatino Linotype"/>
                <a:cs typeface="Palatino Linotype"/>
              </a:rPr>
              <a:t>Job</a:t>
            </a:r>
            <a:r>
              <a:rPr dirty="0" sz="1650" spc="3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Displacement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Managing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workforce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impact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by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reskilling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creating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new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job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opportunities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aligned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with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advancements.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924425" y="3962399"/>
            <a:ext cx="911225" cy="1324610"/>
          </a:xfrm>
          <a:custGeom>
            <a:avLst/>
            <a:gdLst/>
            <a:ahLst/>
            <a:cxnLst/>
            <a:rect l="l" t="t" r="r" b="b"/>
            <a:pathLst>
              <a:path w="911225" h="1324610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142111"/>
                </a:lnTo>
                <a:lnTo>
                  <a:pt x="455409" y="1324279"/>
                </a:lnTo>
                <a:lnTo>
                  <a:pt x="910831" y="1142111"/>
                </a:lnTo>
                <a:lnTo>
                  <a:pt x="91083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290349" y="4428997"/>
            <a:ext cx="17780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65">
                <a:solidFill>
                  <a:srgbClr val="D6E5EF"/>
                </a:solidFill>
                <a:latin typeface="Palatino Linotype"/>
                <a:cs typeface="Palatino Linotype"/>
              </a:rPr>
              <a:t>3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95212" y="4125912"/>
            <a:ext cx="4350385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Privacy</a:t>
            </a:r>
            <a:r>
              <a:rPr dirty="0" sz="1650" spc="17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65">
                <a:solidFill>
                  <a:srgbClr val="D6E5EF"/>
                </a:solidFill>
                <a:latin typeface="Palatino Linotype"/>
                <a:cs typeface="Palatino Linotype"/>
              </a:rPr>
              <a:t>Concerns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Ensuring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personal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data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protection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responsible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use</a:t>
            </a:r>
            <a:r>
              <a:rPr dirty="0" sz="1400" spc="9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to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maintain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trust.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924425" y="5286374"/>
            <a:ext cx="911225" cy="1324610"/>
          </a:xfrm>
          <a:custGeom>
            <a:avLst/>
            <a:gdLst/>
            <a:ahLst/>
            <a:cxnLst/>
            <a:rect l="l" t="t" r="r" b="b"/>
            <a:pathLst>
              <a:path w="911225" h="1324609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142108"/>
                </a:lnTo>
                <a:lnTo>
                  <a:pt x="455409" y="1324273"/>
                </a:lnTo>
                <a:lnTo>
                  <a:pt x="910831" y="1142108"/>
                </a:lnTo>
                <a:lnTo>
                  <a:pt x="91083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292432" y="5752974"/>
            <a:ext cx="17399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35">
                <a:solidFill>
                  <a:srgbClr val="D6E5EF"/>
                </a:solidFill>
                <a:latin typeface="Palatino Linotype"/>
                <a:cs typeface="Palatino Linotype"/>
              </a:rPr>
              <a:t>4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95211" y="5449888"/>
            <a:ext cx="4625975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>
                <a:solidFill>
                  <a:srgbClr val="D6E5EF"/>
                </a:solidFill>
                <a:latin typeface="Palatino Linotype"/>
                <a:cs typeface="Palatino Linotype"/>
              </a:rPr>
              <a:t>Transparency</a:t>
            </a:r>
            <a:r>
              <a:rPr dirty="0" sz="1650" spc="-1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&amp;</a:t>
            </a:r>
            <a:r>
              <a:rPr dirty="0" sz="1650" spc="-2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Accountability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Developing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explainable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models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build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trust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facilitate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responsible</a:t>
            </a:r>
            <a:r>
              <a:rPr dirty="0" sz="1400" spc="1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governance.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59663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658100"/>
          </a:xfrm>
          <a:custGeom>
            <a:avLst/>
            <a:gdLst/>
            <a:ahLst/>
            <a:cxnLst/>
            <a:rect l="l" t="t" r="r" b="b"/>
            <a:pathLst>
              <a:path w="11430000" h="7658100">
                <a:moveTo>
                  <a:pt x="11430000" y="0"/>
                </a:moveTo>
                <a:lnTo>
                  <a:pt x="0" y="0"/>
                </a:lnTo>
                <a:lnTo>
                  <a:pt x="0" y="7658100"/>
                </a:lnTo>
                <a:lnTo>
                  <a:pt x="11430000" y="7658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253"/>
            <a:ext cx="4286250" cy="7658100"/>
            <a:chOff x="7143750" y="253"/>
            <a:chExt cx="4286250" cy="7658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7657845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7145274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60"/>
              <a:t>Challenges</a:t>
            </a:r>
            <a:r>
              <a:rPr dirty="0" spc="100"/>
              <a:t> </a:t>
            </a:r>
            <a:r>
              <a:rPr dirty="0"/>
              <a:t>and</a:t>
            </a:r>
            <a:r>
              <a:rPr dirty="0" spc="114"/>
              <a:t> </a:t>
            </a:r>
            <a:r>
              <a:rPr dirty="0" spc="50"/>
              <a:t>Limitations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638175" y="1314449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7045" y="1477962"/>
            <a:ext cx="532638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Data</a:t>
            </a:r>
            <a:r>
              <a:rPr dirty="0" sz="1650" spc="17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50">
                <a:solidFill>
                  <a:srgbClr val="D6E5EF"/>
                </a:solidFill>
                <a:latin typeface="Palatino Linotype"/>
                <a:cs typeface="Palatino Linotype"/>
              </a:rPr>
              <a:t>Dependency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requires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vast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amounts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of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high-quality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data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train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effective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models,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which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can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be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bottleneck.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38175" y="2819399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07045" y="2982912"/>
            <a:ext cx="5280025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">
                <a:solidFill>
                  <a:srgbClr val="D6E5EF"/>
                </a:solidFill>
                <a:latin typeface="Palatino Linotype"/>
                <a:cs typeface="Palatino Linotype"/>
              </a:rPr>
              <a:t>Computational</a:t>
            </a:r>
            <a:r>
              <a:rPr dirty="0" sz="1650" spc="45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60">
                <a:solidFill>
                  <a:srgbClr val="D6E5EF"/>
                </a:solidFill>
                <a:latin typeface="Palatino Linotype"/>
                <a:cs typeface="Palatino Linotype"/>
              </a:rPr>
              <a:t>Resources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Training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deep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learning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models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demands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significant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computing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power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energy</a:t>
            </a:r>
            <a:r>
              <a:rPr dirty="0" sz="1400" spc="10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consumption.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8175" y="4324350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07045" y="4487862"/>
            <a:ext cx="4960620" cy="942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Lack</a:t>
            </a:r>
            <a:r>
              <a:rPr dirty="0" sz="1650" spc="17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of</a:t>
            </a:r>
            <a:r>
              <a:rPr dirty="0" sz="1650" spc="17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0">
                <a:solidFill>
                  <a:srgbClr val="D6E5EF"/>
                </a:solidFill>
                <a:latin typeface="Palatino Linotype"/>
                <a:cs typeface="Palatino Linotype"/>
              </a:rPr>
              <a:t>Interpretability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3900"/>
              </a:lnSpc>
              <a:spcBef>
                <a:spcPts val="700"/>
              </a:spcBef>
            </a:pP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Understanding</a:t>
            </a:r>
            <a:r>
              <a:rPr dirty="0" sz="1400" spc="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decision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processes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remains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D6E5EF"/>
                </a:solidFill>
                <a:latin typeface="Calibri"/>
                <a:cs typeface="Calibri"/>
              </a:rPr>
              <a:t>challenging,</a:t>
            </a:r>
            <a:r>
              <a:rPr dirty="0" sz="1400" spc="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raising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concerns</a:t>
            </a:r>
            <a:r>
              <a:rPr dirty="0" sz="1400" spc="15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about</a:t>
            </a:r>
            <a:r>
              <a:rPr dirty="0" sz="1400" spc="1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trust.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38175" y="5829300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5"/>
                </a:lnTo>
                <a:lnTo>
                  <a:pt x="0" y="1304221"/>
                </a:lnTo>
                <a:lnTo>
                  <a:pt x="19749" y="1323971"/>
                </a:lnTo>
                <a:lnTo>
                  <a:pt x="5847651" y="1323971"/>
                </a:lnTo>
                <a:lnTo>
                  <a:pt x="5867400" y="1304221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07045" y="5992812"/>
            <a:ext cx="5403215" cy="952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6E5EF"/>
                </a:solidFill>
                <a:latin typeface="Palatino Linotype"/>
                <a:cs typeface="Palatino Linotype"/>
              </a:rPr>
              <a:t>Security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Vulnerabilities</a:t>
            </a:r>
            <a:endParaRPr sz="1650">
              <a:latin typeface="Palatino Linotype"/>
              <a:cs typeface="Palatino Linotype"/>
            </a:endParaRPr>
          </a:p>
          <a:p>
            <a:pPr marL="12700" marR="5080">
              <a:lnSpc>
                <a:spcPct val="138400"/>
              </a:lnSpc>
              <a:spcBef>
                <a:spcPts val="62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systems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must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be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safeguarded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against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cyberattacks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that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could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exploit weaknesses.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968375"/>
            <a:ext cx="32556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30"/>
              <a:t>The</a:t>
            </a:r>
            <a:r>
              <a:rPr dirty="0" spc="55"/>
              <a:t> </a:t>
            </a:r>
            <a:r>
              <a:rPr dirty="0" spc="75"/>
              <a:t>Future</a:t>
            </a:r>
            <a:r>
              <a:rPr dirty="0" spc="60"/>
              <a:t> </a:t>
            </a:r>
            <a:r>
              <a:rPr dirty="0" spc="70"/>
              <a:t>of</a:t>
            </a:r>
            <a:r>
              <a:rPr dirty="0" spc="50"/>
              <a:t> </a:t>
            </a:r>
            <a:r>
              <a:rPr dirty="0" spc="-190"/>
              <a:t>AI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934142" y="1895792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1743367" y="0"/>
                </a:moveTo>
                <a:lnTo>
                  <a:pt x="1700811" y="1306"/>
                </a:lnTo>
                <a:lnTo>
                  <a:pt x="1658302" y="3632"/>
                </a:lnTo>
                <a:lnTo>
                  <a:pt x="1615867" y="6981"/>
                </a:lnTo>
                <a:lnTo>
                  <a:pt x="1573517" y="11341"/>
                </a:lnTo>
                <a:lnTo>
                  <a:pt x="1531286" y="16716"/>
                </a:lnTo>
                <a:lnTo>
                  <a:pt x="1489189" y="23101"/>
                </a:lnTo>
                <a:lnTo>
                  <a:pt x="1447271" y="30494"/>
                </a:lnTo>
                <a:lnTo>
                  <a:pt x="1405534" y="38887"/>
                </a:lnTo>
                <a:lnTo>
                  <a:pt x="1364013" y="48279"/>
                </a:lnTo>
                <a:lnTo>
                  <a:pt x="1322730" y="58661"/>
                </a:lnTo>
                <a:lnTo>
                  <a:pt x="1281706" y="70032"/>
                </a:lnTo>
                <a:lnTo>
                  <a:pt x="1240967" y="82384"/>
                </a:lnTo>
                <a:lnTo>
                  <a:pt x="1200524" y="95702"/>
                </a:lnTo>
                <a:lnTo>
                  <a:pt x="1160424" y="109982"/>
                </a:lnTo>
                <a:lnTo>
                  <a:pt x="1120673" y="125231"/>
                </a:lnTo>
                <a:lnTo>
                  <a:pt x="1081303" y="141414"/>
                </a:lnTo>
                <a:lnTo>
                  <a:pt x="1042328" y="158548"/>
                </a:lnTo>
                <a:lnTo>
                  <a:pt x="1003782" y="176606"/>
                </a:lnTo>
                <a:lnTo>
                  <a:pt x="965671" y="195578"/>
                </a:lnTo>
                <a:lnTo>
                  <a:pt x="928027" y="215455"/>
                </a:lnTo>
                <a:lnTo>
                  <a:pt x="890870" y="236239"/>
                </a:lnTo>
                <a:lnTo>
                  <a:pt x="854227" y="257898"/>
                </a:lnTo>
                <a:lnTo>
                  <a:pt x="818105" y="280438"/>
                </a:lnTo>
                <a:lnTo>
                  <a:pt x="782535" y="303834"/>
                </a:lnTo>
                <a:lnTo>
                  <a:pt x="747537" y="328066"/>
                </a:lnTo>
                <a:lnTo>
                  <a:pt x="713130" y="353136"/>
                </a:lnTo>
                <a:lnTo>
                  <a:pt x="679338" y="379025"/>
                </a:lnTo>
                <a:lnTo>
                  <a:pt x="646176" y="405714"/>
                </a:lnTo>
                <a:lnTo>
                  <a:pt x="613654" y="433192"/>
                </a:lnTo>
                <a:lnTo>
                  <a:pt x="581799" y="461441"/>
                </a:lnTo>
                <a:lnTo>
                  <a:pt x="550637" y="490434"/>
                </a:lnTo>
                <a:lnTo>
                  <a:pt x="520179" y="520179"/>
                </a:lnTo>
                <a:lnTo>
                  <a:pt x="490443" y="550641"/>
                </a:lnTo>
                <a:lnTo>
                  <a:pt x="461441" y="581799"/>
                </a:lnTo>
                <a:lnTo>
                  <a:pt x="433187" y="613652"/>
                </a:lnTo>
                <a:lnTo>
                  <a:pt x="405714" y="646163"/>
                </a:lnTo>
                <a:lnTo>
                  <a:pt x="379025" y="679332"/>
                </a:lnTo>
                <a:lnTo>
                  <a:pt x="353136" y="713130"/>
                </a:lnTo>
                <a:lnTo>
                  <a:pt x="328066" y="747542"/>
                </a:lnTo>
                <a:lnTo>
                  <a:pt x="303834" y="782535"/>
                </a:lnTo>
                <a:lnTo>
                  <a:pt x="280438" y="818105"/>
                </a:lnTo>
                <a:lnTo>
                  <a:pt x="257898" y="854227"/>
                </a:lnTo>
                <a:lnTo>
                  <a:pt x="236240" y="890870"/>
                </a:lnTo>
                <a:lnTo>
                  <a:pt x="215468" y="928027"/>
                </a:lnTo>
                <a:lnTo>
                  <a:pt x="195580" y="965671"/>
                </a:lnTo>
                <a:lnTo>
                  <a:pt x="176606" y="1003782"/>
                </a:lnTo>
                <a:lnTo>
                  <a:pt x="158548" y="1042328"/>
                </a:lnTo>
                <a:lnTo>
                  <a:pt x="141414" y="1081303"/>
                </a:lnTo>
                <a:lnTo>
                  <a:pt x="125233" y="1120673"/>
                </a:lnTo>
                <a:lnTo>
                  <a:pt x="109994" y="1160424"/>
                </a:lnTo>
                <a:lnTo>
                  <a:pt x="95704" y="1200523"/>
                </a:lnTo>
                <a:lnTo>
                  <a:pt x="82384" y="1240955"/>
                </a:lnTo>
                <a:lnTo>
                  <a:pt x="70032" y="1281704"/>
                </a:lnTo>
                <a:lnTo>
                  <a:pt x="58661" y="1322730"/>
                </a:lnTo>
                <a:lnTo>
                  <a:pt x="48279" y="1364013"/>
                </a:lnTo>
                <a:lnTo>
                  <a:pt x="38887" y="1405534"/>
                </a:lnTo>
                <a:lnTo>
                  <a:pt x="30494" y="1447271"/>
                </a:lnTo>
                <a:lnTo>
                  <a:pt x="23101" y="1489189"/>
                </a:lnTo>
                <a:lnTo>
                  <a:pt x="16716" y="1531281"/>
                </a:lnTo>
                <a:lnTo>
                  <a:pt x="11341" y="1573517"/>
                </a:lnTo>
                <a:lnTo>
                  <a:pt x="6981" y="1615862"/>
                </a:lnTo>
                <a:lnTo>
                  <a:pt x="3632" y="1658302"/>
                </a:lnTo>
                <a:lnTo>
                  <a:pt x="1306" y="1700809"/>
                </a:lnTo>
                <a:lnTo>
                  <a:pt x="0" y="1743354"/>
                </a:lnTo>
                <a:lnTo>
                  <a:pt x="539635" y="1401584"/>
                </a:lnTo>
                <a:lnTo>
                  <a:pt x="1066711" y="1743354"/>
                </a:lnTo>
                <a:lnTo>
                  <a:pt x="1070725" y="1694332"/>
                </a:lnTo>
                <a:lnTo>
                  <a:pt x="1078117" y="1645688"/>
                </a:lnTo>
                <a:lnTo>
                  <a:pt x="1088857" y="1597675"/>
                </a:lnTo>
                <a:lnTo>
                  <a:pt x="1102893" y="1550530"/>
                </a:lnTo>
                <a:lnTo>
                  <a:pt x="1120156" y="1504460"/>
                </a:lnTo>
                <a:lnTo>
                  <a:pt x="1140564" y="1459691"/>
                </a:lnTo>
                <a:lnTo>
                  <a:pt x="1164018" y="1416445"/>
                </a:lnTo>
                <a:lnTo>
                  <a:pt x="1190409" y="1374927"/>
                </a:lnTo>
                <a:lnTo>
                  <a:pt x="1219607" y="1335334"/>
                </a:lnTo>
                <a:lnTo>
                  <a:pt x="1251478" y="1297854"/>
                </a:lnTo>
                <a:lnTo>
                  <a:pt x="1285864" y="1262664"/>
                </a:lnTo>
                <a:lnTo>
                  <a:pt x="1322590" y="1229944"/>
                </a:lnTo>
                <a:lnTo>
                  <a:pt x="1361504" y="1199838"/>
                </a:lnTo>
                <a:lnTo>
                  <a:pt x="1402408" y="1172494"/>
                </a:lnTo>
                <a:lnTo>
                  <a:pt x="1445101" y="1148042"/>
                </a:lnTo>
                <a:lnTo>
                  <a:pt x="1489379" y="1126617"/>
                </a:lnTo>
                <a:lnTo>
                  <a:pt x="1535035" y="1108296"/>
                </a:lnTo>
                <a:lnTo>
                  <a:pt x="1581854" y="1093177"/>
                </a:lnTo>
                <a:lnTo>
                  <a:pt x="1629607" y="1081331"/>
                </a:lnTo>
                <a:lnTo>
                  <a:pt x="1678063" y="1072819"/>
                </a:lnTo>
                <a:lnTo>
                  <a:pt x="1726984" y="1067670"/>
                </a:lnTo>
                <a:lnTo>
                  <a:pt x="1743367" y="1066711"/>
                </a:lnTo>
                <a:lnTo>
                  <a:pt x="2083930" y="539280"/>
                </a:lnTo>
                <a:lnTo>
                  <a:pt x="1743367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937175" y="2458878"/>
            <a:ext cx="12509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55">
                <a:solidFill>
                  <a:srgbClr val="D6E5EF"/>
                </a:solidFill>
                <a:latin typeface="Palatino Linotype"/>
                <a:cs typeface="Palatino Linotype"/>
              </a:rPr>
              <a:t>1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744311" y="1895792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09" h="2084070">
                <a:moveTo>
                  <a:pt x="0" y="0"/>
                </a:moveTo>
                <a:lnTo>
                  <a:pt x="341782" y="539635"/>
                </a:lnTo>
                <a:lnTo>
                  <a:pt x="0" y="1066711"/>
                </a:lnTo>
                <a:lnTo>
                  <a:pt x="16375" y="1067670"/>
                </a:lnTo>
                <a:lnTo>
                  <a:pt x="65303" y="1072819"/>
                </a:lnTo>
                <a:lnTo>
                  <a:pt x="113746" y="1081331"/>
                </a:lnTo>
                <a:lnTo>
                  <a:pt x="161505" y="1093177"/>
                </a:lnTo>
                <a:lnTo>
                  <a:pt x="208324" y="1108296"/>
                </a:lnTo>
                <a:lnTo>
                  <a:pt x="253974" y="1126617"/>
                </a:lnTo>
                <a:lnTo>
                  <a:pt x="298258" y="1148042"/>
                </a:lnTo>
                <a:lnTo>
                  <a:pt x="340956" y="1172494"/>
                </a:lnTo>
                <a:lnTo>
                  <a:pt x="381855" y="1199838"/>
                </a:lnTo>
                <a:lnTo>
                  <a:pt x="420763" y="1229944"/>
                </a:lnTo>
                <a:lnTo>
                  <a:pt x="457496" y="1262664"/>
                </a:lnTo>
                <a:lnTo>
                  <a:pt x="491885" y="1297854"/>
                </a:lnTo>
                <a:lnTo>
                  <a:pt x="523752" y="1335334"/>
                </a:lnTo>
                <a:lnTo>
                  <a:pt x="552945" y="1374927"/>
                </a:lnTo>
                <a:lnTo>
                  <a:pt x="579336" y="1416445"/>
                </a:lnTo>
                <a:lnTo>
                  <a:pt x="602795" y="1459691"/>
                </a:lnTo>
                <a:lnTo>
                  <a:pt x="623205" y="1504460"/>
                </a:lnTo>
                <a:lnTo>
                  <a:pt x="640461" y="1550530"/>
                </a:lnTo>
                <a:lnTo>
                  <a:pt x="654498" y="1597675"/>
                </a:lnTo>
                <a:lnTo>
                  <a:pt x="665238" y="1645688"/>
                </a:lnTo>
                <a:lnTo>
                  <a:pt x="672635" y="1694332"/>
                </a:lnTo>
                <a:lnTo>
                  <a:pt x="676643" y="1743354"/>
                </a:lnTo>
                <a:lnTo>
                  <a:pt x="1204074" y="2083917"/>
                </a:lnTo>
                <a:lnTo>
                  <a:pt x="1743367" y="1743354"/>
                </a:lnTo>
                <a:lnTo>
                  <a:pt x="1742838" y="1722078"/>
                </a:lnTo>
                <a:lnTo>
                  <a:pt x="1742054" y="1700809"/>
                </a:lnTo>
                <a:lnTo>
                  <a:pt x="1739722" y="1658302"/>
                </a:lnTo>
                <a:lnTo>
                  <a:pt x="1736377" y="1615862"/>
                </a:lnTo>
                <a:lnTo>
                  <a:pt x="1732013" y="1573517"/>
                </a:lnTo>
                <a:lnTo>
                  <a:pt x="1726642" y="1531281"/>
                </a:lnTo>
                <a:lnTo>
                  <a:pt x="1720253" y="1489189"/>
                </a:lnTo>
                <a:lnTo>
                  <a:pt x="1712864" y="1447271"/>
                </a:lnTo>
                <a:lnTo>
                  <a:pt x="1704467" y="1405534"/>
                </a:lnTo>
                <a:lnTo>
                  <a:pt x="1695080" y="1364013"/>
                </a:lnTo>
                <a:lnTo>
                  <a:pt x="1684693" y="1322730"/>
                </a:lnTo>
                <a:lnTo>
                  <a:pt x="1673328" y="1281704"/>
                </a:lnTo>
                <a:lnTo>
                  <a:pt x="1660982" y="1240955"/>
                </a:lnTo>
                <a:lnTo>
                  <a:pt x="1647658" y="1200523"/>
                </a:lnTo>
                <a:lnTo>
                  <a:pt x="1633372" y="1160424"/>
                </a:lnTo>
                <a:lnTo>
                  <a:pt x="1618132" y="1120673"/>
                </a:lnTo>
                <a:lnTo>
                  <a:pt x="1601939" y="1081303"/>
                </a:lnTo>
                <a:lnTo>
                  <a:pt x="1584812" y="1042328"/>
                </a:lnTo>
                <a:lnTo>
                  <a:pt x="1566760" y="1003782"/>
                </a:lnTo>
                <a:lnTo>
                  <a:pt x="1547777" y="965671"/>
                </a:lnTo>
                <a:lnTo>
                  <a:pt x="1527898" y="928027"/>
                </a:lnTo>
                <a:lnTo>
                  <a:pt x="1507120" y="890870"/>
                </a:lnTo>
                <a:lnTo>
                  <a:pt x="1485455" y="854227"/>
                </a:lnTo>
                <a:lnTo>
                  <a:pt x="1462922" y="818105"/>
                </a:lnTo>
                <a:lnTo>
                  <a:pt x="1439532" y="782535"/>
                </a:lnTo>
                <a:lnTo>
                  <a:pt x="1415289" y="747542"/>
                </a:lnTo>
                <a:lnTo>
                  <a:pt x="1390218" y="713130"/>
                </a:lnTo>
                <a:lnTo>
                  <a:pt x="1364334" y="679332"/>
                </a:lnTo>
                <a:lnTo>
                  <a:pt x="1337640" y="646163"/>
                </a:lnTo>
                <a:lnTo>
                  <a:pt x="1310173" y="613652"/>
                </a:lnTo>
                <a:lnTo>
                  <a:pt x="1281925" y="581799"/>
                </a:lnTo>
                <a:lnTo>
                  <a:pt x="1252921" y="550641"/>
                </a:lnTo>
                <a:lnTo>
                  <a:pt x="1223175" y="520179"/>
                </a:lnTo>
                <a:lnTo>
                  <a:pt x="1192717" y="490434"/>
                </a:lnTo>
                <a:lnTo>
                  <a:pt x="1161554" y="461441"/>
                </a:lnTo>
                <a:lnTo>
                  <a:pt x="1129706" y="433192"/>
                </a:lnTo>
                <a:lnTo>
                  <a:pt x="1097191" y="405714"/>
                </a:lnTo>
                <a:lnTo>
                  <a:pt x="1064021" y="379025"/>
                </a:lnTo>
                <a:lnTo>
                  <a:pt x="1030224" y="353136"/>
                </a:lnTo>
                <a:lnTo>
                  <a:pt x="995821" y="328066"/>
                </a:lnTo>
                <a:lnTo>
                  <a:pt x="960818" y="303834"/>
                </a:lnTo>
                <a:lnTo>
                  <a:pt x="925255" y="280438"/>
                </a:lnTo>
                <a:lnTo>
                  <a:pt x="889139" y="257898"/>
                </a:lnTo>
                <a:lnTo>
                  <a:pt x="852485" y="236239"/>
                </a:lnTo>
                <a:lnTo>
                  <a:pt x="815327" y="215455"/>
                </a:lnTo>
                <a:lnTo>
                  <a:pt x="777689" y="195578"/>
                </a:lnTo>
                <a:lnTo>
                  <a:pt x="739584" y="176606"/>
                </a:lnTo>
                <a:lnTo>
                  <a:pt x="701027" y="158548"/>
                </a:lnTo>
                <a:lnTo>
                  <a:pt x="662051" y="141414"/>
                </a:lnTo>
                <a:lnTo>
                  <a:pt x="622685" y="125231"/>
                </a:lnTo>
                <a:lnTo>
                  <a:pt x="582930" y="109982"/>
                </a:lnTo>
                <a:lnTo>
                  <a:pt x="542831" y="95702"/>
                </a:lnTo>
                <a:lnTo>
                  <a:pt x="502399" y="82384"/>
                </a:lnTo>
                <a:lnTo>
                  <a:pt x="461660" y="70032"/>
                </a:lnTo>
                <a:lnTo>
                  <a:pt x="420636" y="58661"/>
                </a:lnTo>
                <a:lnTo>
                  <a:pt x="379347" y="48279"/>
                </a:lnTo>
                <a:lnTo>
                  <a:pt x="337820" y="38887"/>
                </a:lnTo>
                <a:lnTo>
                  <a:pt x="296092" y="30494"/>
                </a:lnTo>
                <a:lnTo>
                  <a:pt x="254165" y="23101"/>
                </a:lnTo>
                <a:lnTo>
                  <a:pt x="212074" y="16716"/>
                </a:lnTo>
                <a:lnTo>
                  <a:pt x="169849" y="11341"/>
                </a:lnTo>
                <a:lnTo>
                  <a:pt x="127498" y="6981"/>
                </a:lnTo>
                <a:lnTo>
                  <a:pt x="85051" y="3632"/>
                </a:lnTo>
                <a:lnTo>
                  <a:pt x="42549" y="1306"/>
                </a:lnTo>
                <a:lnTo>
                  <a:pt x="21281" y="526"/>
                </a:lnTo>
                <a:lnTo>
                  <a:pt x="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646468" y="2763678"/>
            <a:ext cx="17208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25">
                <a:solidFill>
                  <a:srgbClr val="D6E5EF"/>
                </a:solidFill>
                <a:latin typeface="Palatino Linotype"/>
                <a:cs typeface="Palatino Linotype"/>
              </a:rPr>
              <a:t>2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403748" y="3705961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2083930" y="0"/>
                </a:moveTo>
                <a:lnTo>
                  <a:pt x="1544281" y="341782"/>
                </a:lnTo>
                <a:lnTo>
                  <a:pt x="1017206" y="0"/>
                </a:lnTo>
                <a:lnTo>
                  <a:pt x="1016246" y="16375"/>
                </a:lnTo>
                <a:lnTo>
                  <a:pt x="1011110" y="65303"/>
                </a:lnTo>
                <a:lnTo>
                  <a:pt x="1002591" y="113746"/>
                </a:lnTo>
                <a:lnTo>
                  <a:pt x="990749" y="161499"/>
                </a:lnTo>
                <a:lnTo>
                  <a:pt x="975626" y="208318"/>
                </a:lnTo>
                <a:lnTo>
                  <a:pt x="957313" y="253974"/>
                </a:lnTo>
                <a:lnTo>
                  <a:pt x="935874" y="298253"/>
                </a:lnTo>
                <a:lnTo>
                  <a:pt x="911423" y="340955"/>
                </a:lnTo>
                <a:lnTo>
                  <a:pt x="884080" y="381855"/>
                </a:lnTo>
                <a:lnTo>
                  <a:pt x="853973" y="420763"/>
                </a:lnTo>
                <a:lnTo>
                  <a:pt x="821260" y="457496"/>
                </a:lnTo>
                <a:lnTo>
                  <a:pt x="786072" y="491885"/>
                </a:lnTo>
                <a:lnTo>
                  <a:pt x="748584" y="523752"/>
                </a:lnTo>
                <a:lnTo>
                  <a:pt x="708990" y="552945"/>
                </a:lnTo>
                <a:lnTo>
                  <a:pt x="667485" y="579337"/>
                </a:lnTo>
                <a:lnTo>
                  <a:pt x="624227" y="602794"/>
                </a:lnTo>
                <a:lnTo>
                  <a:pt x="579457" y="623199"/>
                </a:lnTo>
                <a:lnTo>
                  <a:pt x="533400" y="640461"/>
                </a:lnTo>
                <a:lnTo>
                  <a:pt x="486247" y="654498"/>
                </a:lnTo>
                <a:lnTo>
                  <a:pt x="438230" y="665238"/>
                </a:lnTo>
                <a:lnTo>
                  <a:pt x="389590" y="672635"/>
                </a:lnTo>
                <a:lnTo>
                  <a:pt x="340563" y="676643"/>
                </a:lnTo>
                <a:lnTo>
                  <a:pt x="0" y="1204074"/>
                </a:lnTo>
                <a:lnTo>
                  <a:pt x="340563" y="1743360"/>
                </a:lnTo>
                <a:lnTo>
                  <a:pt x="361844" y="1742834"/>
                </a:lnTo>
                <a:lnTo>
                  <a:pt x="383112" y="1742052"/>
                </a:lnTo>
                <a:lnTo>
                  <a:pt x="425615" y="1739724"/>
                </a:lnTo>
                <a:lnTo>
                  <a:pt x="468061" y="1736376"/>
                </a:lnTo>
                <a:lnTo>
                  <a:pt x="510413" y="1732015"/>
                </a:lnTo>
                <a:lnTo>
                  <a:pt x="552637" y="1726640"/>
                </a:lnTo>
                <a:lnTo>
                  <a:pt x="594728" y="1720253"/>
                </a:lnTo>
                <a:lnTo>
                  <a:pt x="636655" y="1712865"/>
                </a:lnTo>
                <a:lnTo>
                  <a:pt x="678383" y="1704472"/>
                </a:lnTo>
                <a:lnTo>
                  <a:pt x="719910" y="1695079"/>
                </a:lnTo>
                <a:lnTo>
                  <a:pt x="761199" y="1684698"/>
                </a:lnTo>
                <a:lnTo>
                  <a:pt x="802224" y="1673328"/>
                </a:lnTo>
                <a:lnTo>
                  <a:pt x="842962" y="1660979"/>
                </a:lnTo>
                <a:lnTo>
                  <a:pt x="883394" y="1647659"/>
                </a:lnTo>
                <a:lnTo>
                  <a:pt x="923493" y="1633372"/>
                </a:lnTo>
                <a:lnTo>
                  <a:pt x="963248" y="1618130"/>
                </a:lnTo>
                <a:lnTo>
                  <a:pt x="1002614" y="1601939"/>
                </a:lnTo>
                <a:lnTo>
                  <a:pt x="1041590" y="1584813"/>
                </a:lnTo>
                <a:lnTo>
                  <a:pt x="1080147" y="1566757"/>
                </a:lnTo>
                <a:lnTo>
                  <a:pt x="1118252" y="1547781"/>
                </a:lnTo>
                <a:lnTo>
                  <a:pt x="1155890" y="1527897"/>
                </a:lnTo>
                <a:lnTo>
                  <a:pt x="1193049" y="1507118"/>
                </a:lnTo>
                <a:lnTo>
                  <a:pt x="1229702" y="1485456"/>
                </a:lnTo>
                <a:lnTo>
                  <a:pt x="1265818" y="1462920"/>
                </a:lnTo>
                <a:lnTo>
                  <a:pt x="1301381" y="1439532"/>
                </a:lnTo>
                <a:lnTo>
                  <a:pt x="1336384" y="1415289"/>
                </a:lnTo>
                <a:lnTo>
                  <a:pt x="1370787" y="1390218"/>
                </a:lnTo>
                <a:lnTo>
                  <a:pt x="1404585" y="1364329"/>
                </a:lnTo>
                <a:lnTo>
                  <a:pt x="1437754" y="1337640"/>
                </a:lnTo>
                <a:lnTo>
                  <a:pt x="1470269" y="1310168"/>
                </a:lnTo>
                <a:lnTo>
                  <a:pt x="1502117" y="1281925"/>
                </a:lnTo>
                <a:lnTo>
                  <a:pt x="1533280" y="1252923"/>
                </a:lnTo>
                <a:lnTo>
                  <a:pt x="1563738" y="1223187"/>
                </a:lnTo>
                <a:lnTo>
                  <a:pt x="1593484" y="1192723"/>
                </a:lnTo>
                <a:lnTo>
                  <a:pt x="1622488" y="1161554"/>
                </a:lnTo>
                <a:lnTo>
                  <a:pt x="1650736" y="1129706"/>
                </a:lnTo>
                <a:lnTo>
                  <a:pt x="1678203" y="1097191"/>
                </a:lnTo>
                <a:lnTo>
                  <a:pt x="1704897" y="1064021"/>
                </a:lnTo>
                <a:lnTo>
                  <a:pt x="1730781" y="1030224"/>
                </a:lnTo>
                <a:lnTo>
                  <a:pt x="1755852" y="995821"/>
                </a:lnTo>
                <a:lnTo>
                  <a:pt x="1780095" y="960818"/>
                </a:lnTo>
                <a:lnTo>
                  <a:pt x="1803485" y="925255"/>
                </a:lnTo>
                <a:lnTo>
                  <a:pt x="1826018" y="889139"/>
                </a:lnTo>
                <a:lnTo>
                  <a:pt x="1847683" y="852485"/>
                </a:lnTo>
                <a:lnTo>
                  <a:pt x="1868462" y="815327"/>
                </a:lnTo>
                <a:lnTo>
                  <a:pt x="1888340" y="777694"/>
                </a:lnTo>
                <a:lnTo>
                  <a:pt x="1907324" y="739584"/>
                </a:lnTo>
                <a:lnTo>
                  <a:pt x="1925375" y="701027"/>
                </a:lnTo>
                <a:lnTo>
                  <a:pt x="1942503" y="662051"/>
                </a:lnTo>
                <a:lnTo>
                  <a:pt x="1958695" y="622681"/>
                </a:lnTo>
                <a:lnTo>
                  <a:pt x="1973935" y="582930"/>
                </a:lnTo>
                <a:lnTo>
                  <a:pt x="1988221" y="542831"/>
                </a:lnTo>
                <a:lnTo>
                  <a:pt x="2001545" y="502399"/>
                </a:lnTo>
                <a:lnTo>
                  <a:pt x="2013891" y="461660"/>
                </a:lnTo>
                <a:lnTo>
                  <a:pt x="2025256" y="420636"/>
                </a:lnTo>
                <a:lnTo>
                  <a:pt x="2035643" y="379347"/>
                </a:lnTo>
                <a:lnTo>
                  <a:pt x="2045030" y="337820"/>
                </a:lnTo>
                <a:lnTo>
                  <a:pt x="2053428" y="296087"/>
                </a:lnTo>
                <a:lnTo>
                  <a:pt x="2060816" y="254165"/>
                </a:lnTo>
                <a:lnTo>
                  <a:pt x="2067206" y="212072"/>
                </a:lnTo>
                <a:lnTo>
                  <a:pt x="2072576" y="169837"/>
                </a:lnTo>
                <a:lnTo>
                  <a:pt x="2076940" y="127498"/>
                </a:lnTo>
                <a:lnTo>
                  <a:pt x="2080285" y="85064"/>
                </a:lnTo>
                <a:lnTo>
                  <a:pt x="2082617" y="42551"/>
                </a:lnTo>
                <a:lnTo>
                  <a:pt x="2083401" y="21281"/>
                </a:lnTo>
                <a:lnTo>
                  <a:pt x="208393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41364" y="4497228"/>
            <a:ext cx="17780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65">
                <a:solidFill>
                  <a:srgbClr val="D6E5EF"/>
                </a:solidFill>
                <a:latin typeface="Palatino Linotype"/>
                <a:cs typeface="Palatino Linotype"/>
              </a:rPr>
              <a:t>3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934142" y="3365398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10" h="2084070">
                <a:moveTo>
                  <a:pt x="539280" y="0"/>
                </a:moveTo>
                <a:lnTo>
                  <a:pt x="0" y="340563"/>
                </a:lnTo>
                <a:lnTo>
                  <a:pt x="526" y="361844"/>
                </a:lnTo>
                <a:lnTo>
                  <a:pt x="1306" y="383114"/>
                </a:lnTo>
                <a:lnTo>
                  <a:pt x="3632" y="425627"/>
                </a:lnTo>
                <a:lnTo>
                  <a:pt x="6981" y="468061"/>
                </a:lnTo>
                <a:lnTo>
                  <a:pt x="11341" y="510400"/>
                </a:lnTo>
                <a:lnTo>
                  <a:pt x="16716" y="552635"/>
                </a:lnTo>
                <a:lnTo>
                  <a:pt x="23101" y="594728"/>
                </a:lnTo>
                <a:lnTo>
                  <a:pt x="30494" y="636651"/>
                </a:lnTo>
                <a:lnTo>
                  <a:pt x="38887" y="678383"/>
                </a:lnTo>
                <a:lnTo>
                  <a:pt x="48279" y="719910"/>
                </a:lnTo>
                <a:lnTo>
                  <a:pt x="58661" y="761199"/>
                </a:lnTo>
                <a:lnTo>
                  <a:pt x="70032" y="802224"/>
                </a:lnTo>
                <a:lnTo>
                  <a:pt x="82384" y="842962"/>
                </a:lnTo>
                <a:lnTo>
                  <a:pt x="95704" y="883394"/>
                </a:lnTo>
                <a:lnTo>
                  <a:pt x="109994" y="923493"/>
                </a:lnTo>
                <a:lnTo>
                  <a:pt x="125233" y="963244"/>
                </a:lnTo>
                <a:lnTo>
                  <a:pt x="141414" y="1002614"/>
                </a:lnTo>
                <a:lnTo>
                  <a:pt x="158548" y="1041590"/>
                </a:lnTo>
                <a:lnTo>
                  <a:pt x="176606" y="1080147"/>
                </a:lnTo>
                <a:lnTo>
                  <a:pt x="195580" y="1118257"/>
                </a:lnTo>
                <a:lnTo>
                  <a:pt x="215468" y="1155890"/>
                </a:lnTo>
                <a:lnTo>
                  <a:pt x="236240" y="1193049"/>
                </a:lnTo>
                <a:lnTo>
                  <a:pt x="257898" y="1229702"/>
                </a:lnTo>
                <a:lnTo>
                  <a:pt x="280438" y="1265818"/>
                </a:lnTo>
                <a:lnTo>
                  <a:pt x="303834" y="1301381"/>
                </a:lnTo>
                <a:lnTo>
                  <a:pt x="328066" y="1336384"/>
                </a:lnTo>
                <a:lnTo>
                  <a:pt x="353136" y="1370787"/>
                </a:lnTo>
                <a:lnTo>
                  <a:pt x="379025" y="1404585"/>
                </a:lnTo>
                <a:lnTo>
                  <a:pt x="405714" y="1437754"/>
                </a:lnTo>
                <a:lnTo>
                  <a:pt x="433187" y="1470269"/>
                </a:lnTo>
                <a:lnTo>
                  <a:pt x="461441" y="1502117"/>
                </a:lnTo>
                <a:lnTo>
                  <a:pt x="490443" y="1533286"/>
                </a:lnTo>
                <a:lnTo>
                  <a:pt x="520179" y="1563751"/>
                </a:lnTo>
                <a:lnTo>
                  <a:pt x="550637" y="1593486"/>
                </a:lnTo>
                <a:lnTo>
                  <a:pt x="581799" y="1622488"/>
                </a:lnTo>
                <a:lnTo>
                  <a:pt x="613654" y="1650731"/>
                </a:lnTo>
                <a:lnTo>
                  <a:pt x="646176" y="1678203"/>
                </a:lnTo>
                <a:lnTo>
                  <a:pt x="679338" y="1704892"/>
                </a:lnTo>
                <a:lnTo>
                  <a:pt x="713130" y="1730781"/>
                </a:lnTo>
                <a:lnTo>
                  <a:pt x="747537" y="1755852"/>
                </a:lnTo>
                <a:lnTo>
                  <a:pt x="782535" y="1780095"/>
                </a:lnTo>
                <a:lnTo>
                  <a:pt x="818105" y="1803484"/>
                </a:lnTo>
                <a:lnTo>
                  <a:pt x="854227" y="1826019"/>
                </a:lnTo>
                <a:lnTo>
                  <a:pt x="890870" y="1847681"/>
                </a:lnTo>
                <a:lnTo>
                  <a:pt x="928027" y="1868460"/>
                </a:lnTo>
                <a:lnTo>
                  <a:pt x="965671" y="1888344"/>
                </a:lnTo>
                <a:lnTo>
                  <a:pt x="1003782" y="1907320"/>
                </a:lnTo>
                <a:lnTo>
                  <a:pt x="1042328" y="1925377"/>
                </a:lnTo>
                <a:lnTo>
                  <a:pt x="1081303" y="1942503"/>
                </a:lnTo>
                <a:lnTo>
                  <a:pt x="1120673" y="1958693"/>
                </a:lnTo>
                <a:lnTo>
                  <a:pt x="1160424" y="1973935"/>
                </a:lnTo>
                <a:lnTo>
                  <a:pt x="1200524" y="1988223"/>
                </a:lnTo>
                <a:lnTo>
                  <a:pt x="1240967" y="2001542"/>
                </a:lnTo>
                <a:lnTo>
                  <a:pt x="1281706" y="2013891"/>
                </a:lnTo>
                <a:lnTo>
                  <a:pt x="1322730" y="2025261"/>
                </a:lnTo>
                <a:lnTo>
                  <a:pt x="1364013" y="2035643"/>
                </a:lnTo>
                <a:lnTo>
                  <a:pt x="1405534" y="2045035"/>
                </a:lnTo>
                <a:lnTo>
                  <a:pt x="1447271" y="2053428"/>
                </a:lnTo>
                <a:lnTo>
                  <a:pt x="1489189" y="2060816"/>
                </a:lnTo>
                <a:lnTo>
                  <a:pt x="1531286" y="2067203"/>
                </a:lnTo>
                <a:lnTo>
                  <a:pt x="1573517" y="2072579"/>
                </a:lnTo>
                <a:lnTo>
                  <a:pt x="1615867" y="2076939"/>
                </a:lnTo>
                <a:lnTo>
                  <a:pt x="1658302" y="2080287"/>
                </a:lnTo>
                <a:lnTo>
                  <a:pt x="1700811" y="2082615"/>
                </a:lnTo>
                <a:lnTo>
                  <a:pt x="1743367" y="2083923"/>
                </a:lnTo>
                <a:lnTo>
                  <a:pt x="1401584" y="1544281"/>
                </a:lnTo>
                <a:lnTo>
                  <a:pt x="1743367" y="1017206"/>
                </a:lnTo>
                <a:lnTo>
                  <a:pt x="1694332" y="1013198"/>
                </a:lnTo>
                <a:lnTo>
                  <a:pt x="1645688" y="1005801"/>
                </a:lnTo>
                <a:lnTo>
                  <a:pt x="1597675" y="995061"/>
                </a:lnTo>
                <a:lnTo>
                  <a:pt x="1550530" y="981024"/>
                </a:lnTo>
                <a:lnTo>
                  <a:pt x="1504460" y="963763"/>
                </a:lnTo>
                <a:lnTo>
                  <a:pt x="1459691" y="943357"/>
                </a:lnTo>
                <a:lnTo>
                  <a:pt x="1416445" y="919901"/>
                </a:lnTo>
                <a:lnTo>
                  <a:pt x="1374927" y="893508"/>
                </a:lnTo>
                <a:lnTo>
                  <a:pt x="1335334" y="864315"/>
                </a:lnTo>
                <a:lnTo>
                  <a:pt x="1297854" y="832448"/>
                </a:lnTo>
                <a:lnTo>
                  <a:pt x="1262664" y="798060"/>
                </a:lnTo>
                <a:lnTo>
                  <a:pt x="1229944" y="761326"/>
                </a:lnTo>
                <a:lnTo>
                  <a:pt x="1199838" y="722418"/>
                </a:lnTo>
                <a:lnTo>
                  <a:pt x="1172494" y="681518"/>
                </a:lnTo>
                <a:lnTo>
                  <a:pt x="1148044" y="638816"/>
                </a:lnTo>
                <a:lnTo>
                  <a:pt x="1126617" y="594537"/>
                </a:lnTo>
                <a:lnTo>
                  <a:pt x="1108296" y="548882"/>
                </a:lnTo>
                <a:lnTo>
                  <a:pt x="1093173" y="502062"/>
                </a:lnTo>
                <a:lnTo>
                  <a:pt x="1081326" y="454310"/>
                </a:lnTo>
                <a:lnTo>
                  <a:pt x="1072819" y="405866"/>
                </a:lnTo>
                <a:lnTo>
                  <a:pt x="1067676" y="356939"/>
                </a:lnTo>
                <a:lnTo>
                  <a:pt x="1066711" y="340563"/>
                </a:lnTo>
                <a:lnTo>
                  <a:pt x="53928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610493" y="4192428"/>
            <a:ext cx="17335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35">
                <a:solidFill>
                  <a:srgbClr val="D6E5EF"/>
                </a:solidFill>
                <a:latin typeface="Palatino Linotype"/>
                <a:cs typeface="Palatino Linotype"/>
              </a:rPr>
              <a:t>4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0943" y="1992312"/>
            <a:ext cx="3036570" cy="1238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098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Rapid</a:t>
            </a:r>
            <a:r>
              <a:rPr dirty="0" sz="1650" spc="15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Adoption</a:t>
            </a:r>
            <a:endParaRPr sz="1650">
              <a:latin typeface="Palatino Linotype"/>
              <a:cs typeface="Palatino Linotype"/>
            </a:endParaRPr>
          </a:p>
          <a:p>
            <a:pPr algn="r" marL="212090" marR="5080" indent="-200025">
              <a:lnSpc>
                <a:spcPct val="138400"/>
              </a:lnSpc>
              <a:spcBef>
                <a:spcPts val="625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growth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will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continue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at</a:t>
            </a:r>
            <a:r>
              <a:rPr dirty="0" sz="1400" spc="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38.1%</a:t>
            </a:r>
            <a:r>
              <a:rPr dirty="0" sz="1400" spc="6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CAGR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through</a:t>
            </a:r>
            <a:r>
              <a:rPr dirty="0" sz="1400" spc="5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2030,</a:t>
            </a:r>
            <a:r>
              <a:rPr dirty="0" sz="1400" spc="5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expanding</a:t>
            </a:r>
            <a:r>
              <a:rPr dirty="0" sz="1400" spc="5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into</a:t>
            </a:r>
            <a:r>
              <a:rPr dirty="0" sz="1400" spc="5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diverse</a:t>
            </a: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70"/>
              </a:spcBef>
            </a:pP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sectors.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52550" y="1992312"/>
            <a:ext cx="2955925" cy="1238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0">
                <a:solidFill>
                  <a:srgbClr val="D6E5EF"/>
                </a:solidFill>
                <a:latin typeface="Palatino Linotype"/>
                <a:cs typeface="Palatino Linotype"/>
              </a:rPr>
              <a:t>Technology</a:t>
            </a:r>
            <a:r>
              <a:rPr dirty="0" sz="1650" spc="3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45">
                <a:solidFill>
                  <a:srgbClr val="D6E5EF"/>
                </a:solidFill>
                <a:latin typeface="Palatino Linotype"/>
                <a:cs typeface="Palatino Linotype"/>
              </a:rPr>
              <a:t>Integration</a:t>
            </a:r>
            <a:endParaRPr sz="165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36200"/>
              </a:lnSpc>
              <a:spcBef>
                <a:spcPts val="665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Combining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AI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with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IoT,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blockchain,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5G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will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multiply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capabilities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7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create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new</a:t>
            </a:r>
            <a:r>
              <a:rPr dirty="0" sz="1400" spc="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applications.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52122" y="3763962"/>
            <a:ext cx="2666365" cy="1524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Advancements</a:t>
            </a:r>
            <a:r>
              <a:rPr dirty="0" sz="1650" spc="26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in</a:t>
            </a:r>
            <a:r>
              <a:rPr dirty="0" sz="1650" spc="26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-10">
                <a:solidFill>
                  <a:srgbClr val="D6E5EF"/>
                </a:solidFill>
                <a:latin typeface="Palatino Linotype"/>
                <a:cs typeface="Palatino Linotype"/>
              </a:rPr>
              <a:t>Learning</a:t>
            </a:r>
            <a:endParaRPr sz="1650">
              <a:latin typeface="Palatino Linotype"/>
              <a:cs typeface="Palatino Linotype"/>
            </a:endParaRPr>
          </a:p>
          <a:p>
            <a:pPr marL="12700" marR="105410">
              <a:lnSpc>
                <a:spcPct val="135400"/>
              </a:lnSpc>
              <a:spcBef>
                <a:spcPts val="67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Innovations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in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machine</a:t>
            </a:r>
            <a:r>
              <a:rPr dirty="0" sz="1400" spc="9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10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deep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learning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will</a:t>
            </a:r>
            <a:r>
              <a:rPr dirty="0" sz="1400" spc="14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produce</a:t>
            </a:r>
            <a:r>
              <a:rPr dirty="0" sz="1400" spc="13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D6E5EF"/>
                </a:solidFill>
                <a:latin typeface="Calibri"/>
                <a:cs typeface="Calibri"/>
              </a:rPr>
              <a:t>more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sophisticated</a:t>
            </a:r>
            <a:r>
              <a:rPr dirty="0" sz="1400" spc="1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r>
              <a:rPr dirty="0" sz="1400" spc="1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autonomous</a:t>
            </a:r>
            <a:r>
              <a:rPr dirty="0" sz="1400" spc="14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AI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systems.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4653" y="3906837"/>
            <a:ext cx="2922905" cy="1238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38835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6E5EF"/>
                </a:solidFill>
                <a:latin typeface="Palatino Linotype"/>
                <a:cs typeface="Palatino Linotype"/>
              </a:rPr>
              <a:t>Ethical</a:t>
            </a:r>
            <a:r>
              <a:rPr dirty="0" sz="1650" spc="360">
                <a:solidFill>
                  <a:srgbClr val="D6E5EF"/>
                </a:solidFill>
                <a:latin typeface="Palatino Linotype"/>
                <a:cs typeface="Palatino Linotype"/>
              </a:rPr>
              <a:t> </a:t>
            </a:r>
            <a:r>
              <a:rPr dirty="0" sz="1650" spc="35">
                <a:solidFill>
                  <a:srgbClr val="D6E5EF"/>
                </a:solidFill>
                <a:latin typeface="Palatino Linotype"/>
                <a:cs typeface="Palatino Linotype"/>
              </a:rPr>
              <a:t>Development</a:t>
            </a:r>
            <a:endParaRPr sz="1650">
              <a:latin typeface="Palatino Linotype"/>
              <a:cs typeface="Palatino Linotype"/>
            </a:endParaRPr>
          </a:p>
          <a:p>
            <a:pPr algn="r" marL="12700" marR="5080" indent="37465">
              <a:lnSpc>
                <a:spcPct val="138400"/>
              </a:lnSpc>
              <a:spcBef>
                <a:spcPts val="625"/>
              </a:spcBef>
            </a:pP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A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growing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emphasis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on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D6E5EF"/>
                </a:solidFill>
                <a:latin typeface="Calibri"/>
                <a:cs typeface="Calibri"/>
              </a:rPr>
              <a:t>responsible</a:t>
            </a:r>
            <a:r>
              <a:rPr dirty="0" sz="1400" spc="8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AI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will</a:t>
            </a:r>
            <a:r>
              <a:rPr dirty="0" sz="1400" spc="12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ensure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fairness,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transparency,</a:t>
            </a:r>
            <a:r>
              <a:rPr dirty="0" sz="1400" spc="13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D6E5EF"/>
                </a:solidFill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70"/>
              </a:spcBef>
            </a:pPr>
            <a:r>
              <a:rPr dirty="0" sz="1400">
                <a:solidFill>
                  <a:srgbClr val="D6E5EF"/>
                </a:solidFill>
                <a:latin typeface="Calibri"/>
                <a:cs typeface="Calibri"/>
              </a:rPr>
              <a:t>societal</a:t>
            </a:r>
            <a:r>
              <a:rPr dirty="0" sz="1400" spc="165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D6E5EF"/>
                </a:solidFill>
                <a:latin typeface="Calibri"/>
                <a:cs typeface="Calibri"/>
              </a:rPr>
              <a:t>benefit.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2025-04-25T15:00:36Z</dcterms:created>
  <dcterms:modified xsi:type="dcterms:W3CDTF">2025-04-25T15:00:36Z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2025-04-25T00:00:00Z</vt:filetime>
  </property>
  <property fmtid="{D5CDD505-2E9C-101B-9397-08002B2CF9AE}" pid="5" name="Producer">
    <vt:lpwstr>GPL Ghostscript 9.56.1</vt:lpwstr>
  </property>
</Properties>
</file>