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4" r:id="rId1"/>
  </p:sldMasterIdLst>
  <p:notesMasterIdLst>
    <p:notesMasterId r:id="rId81"/>
  </p:notesMasterIdLst>
  <p:sldIdLst>
    <p:sldId id="256" r:id="rId2"/>
    <p:sldId id="349" r:id="rId3"/>
    <p:sldId id="441" r:id="rId4"/>
    <p:sldId id="454" r:id="rId5"/>
    <p:sldId id="442" r:id="rId6"/>
    <p:sldId id="259" r:id="rId7"/>
    <p:sldId id="258" r:id="rId8"/>
    <p:sldId id="481" r:id="rId9"/>
    <p:sldId id="482" r:id="rId10"/>
    <p:sldId id="483" r:id="rId11"/>
    <p:sldId id="484" r:id="rId12"/>
    <p:sldId id="260" r:id="rId13"/>
    <p:sldId id="261" r:id="rId14"/>
    <p:sldId id="262" r:id="rId15"/>
    <p:sldId id="263" r:id="rId16"/>
    <p:sldId id="264" r:id="rId17"/>
    <p:sldId id="266" r:id="rId18"/>
    <p:sldId id="351" r:id="rId19"/>
    <p:sldId id="352" r:id="rId20"/>
    <p:sldId id="353" r:id="rId21"/>
    <p:sldId id="274" r:id="rId22"/>
    <p:sldId id="432" r:id="rId23"/>
    <p:sldId id="433" r:id="rId24"/>
    <p:sldId id="434" r:id="rId25"/>
    <p:sldId id="350" r:id="rId26"/>
    <p:sldId id="435" r:id="rId27"/>
    <p:sldId id="439" r:id="rId28"/>
    <p:sldId id="437" r:id="rId29"/>
    <p:sldId id="438" r:id="rId30"/>
    <p:sldId id="440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380" r:id="rId41"/>
    <p:sldId id="452" r:id="rId42"/>
    <p:sldId id="387" r:id="rId43"/>
    <p:sldId id="391" r:id="rId44"/>
    <p:sldId id="455" r:id="rId45"/>
    <p:sldId id="456" r:id="rId46"/>
    <p:sldId id="457" r:id="rId47"/>
    <p:sldId id="423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8" r:id="rId57"/>
    <p:sldId id="469" r:id="rId58"/>
    <p:sldId id="364" r:id="rId59"/>
    <p:sldId id="466" r:id="rId60"/>
    <p:sldId id="406" r:id="rId61"/>
    <p:sldId id="409" r:id="rId62"/>
    <p:sldId id="467" r:id="rId63"/>
    <p:sldId id="413" r:id="rId64"/>
    <p:sldId id="414" r:id="rId65"/>
    <p:sldId id="471" r:id="rId66"/>
    <p:sldId id="472" r:id="rId67"/>
    <p:sldId id="477" r:id="rId68"/>
    <p:sldId id="474" r:id="rId69"/>
    <p:sldId id="475" r:id="rId70"/>
    <p:sldId id="470" r:id="rId71"/>
    <p:sldId id="319" r:id="rId72"/>
    <p:sldId id="476" r:id="rId73"/>
    <p:sldId id="308" r:id="rId74"/>
    <p:sldId id="309" r:id="rId75"/>
    <p:sldId id="473" r:id="rId76"/>
    <p:sldId id="305" r:id="rId77"/>
    <p:sldId id="479" r:id="rId78"/>
    <p:sldId id="478" r:id="rId79"/>
    <p:sldId id="480" r:id="rId80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EC332D67-4313-43D4-AAF9-966C270F8B35}">
          <p14:sldIdLst>
            <p14:sldId id="256"/>
            <p14:sldId id="349"/>
            <p14:sldId id="441"/>
            <p14:sldId id="454"/>
            <p14:sldId id="442"/>
          </p14:sldIdLst>
        </p14:section>
        <p14:section name="Scalars and Vectors" id="{770AD37D-F13A-45D3-9883-31F6EA19EB9A}">
          <p14:sldIdLst>
            <p14:sldId id="259"/>
            <p14:sldId id="258"/>
            <p14:sldId id="481"/>
            <p14:sldId id="482"/>
            <p14:sldId id="483"/>
            <p14:sldId id="484"/>
            <p14:sldId id="260"/>
          </p14:sldIdLst>
        </p14:section>
        <p14:section name="Vector addition and subtraction" id="{CE392290-1662-456C-BB2A-D705027313E2}">
          <p14:sldIdLst>
            <p14:sldId id="261"/>
            <p14:sldId id="262"/>
            <p14:sldId id="263"/>
            <p14:sldId id="264"/>
            <p14:sldId id="266"/>
            <p14:sldId id="351"/>
            <p14:sldId id="352"/>
            <p14:sldId id="353"/>
          </p14:sldIdLst>
        </p14:section>
        <p14:section name="Vector components" id="{95DC8D65-E0E1-46B5-8B5C-1A9DF728E4DB}">
          <p14:sldIdLst>
            <p14:sldId id="274"/>
            <p14:sldId id="432"/>
            <p14:sldId id="433"/>
          </p14:sldIdLst>
        </p14:section>
        <p14:section name="Acceleration down a slope" id="{29C859E6-274F-4818-AA50-765DD16CB36A}">
          <p14:sldIdLst>
            <p14:sldId id="434"/>
            <p14:sldId id="350"/>
          </p14:sldIdLst>
        </p14:section>
        <p14:section name="Graphing motion" id="{03212E65-1893-4DB1-A3B6-65DEA74A1360}">
          <p14:sldIdLst>
            <p14:sldId id="435"/>
            <p14:sldId id="439"/>
            <p14:sldId id="437"/>
            <p14:sldId id="438"/>
            <p14:sldId id="440"/>
          </p14:sldIdLst>
        </p14:section>
        <p14:section name="Vertical motion" id="{30969AC3-FB65-49FF-B2A8-533BF20585C6}">
          <p14:sldIdLst>
            <p14:sldId id="443"/>
            <p14:sldId id="444"/>
            <p14:sldId id="445"/>
          </p14:sldIdLst>
        </p14:section>
        <p14:section name="Newton's Laws" id="{DBB87156-D61E-4340-AB77-0CCAE6898602}">
          <p14:sldIdLst>
            <p14:sldId id="446"/>
          </p14:sldIdLst>
        </p14:section>
        <p14:section name="1st Law" id="{5C723DA8-ADC6-402F-9EB9-D790683B769A}">
          <p14:sldIdLst>
            <p14:sldId id="447"/>
            <p14:sldId id="448"/>
            <p14:sldId id="449"/>
            <p14:sldId id="450"/>
            <p14:sldId id="451"/>
            <p14:sldId id="380"/>
          </p14:sldIdLst>
        </p14:section>
        <p14:section name="2nd Law" id="{5146B1BB-37ED-4CE0-950C-0CE58FD60490}">
          <p14:sldIdLst>
            <p14:sldId id="452"/>
            <p14:sldId id="387"/>
            <p14:sldId id="391"/>
            <p14:sldId id="455"/>
          </p14:sldIdLst>
        </p14:section>
        <p14:section name="Mass and Weight" id="{D2B1CFBE-A616-499E-9B9C-7CD6AB02DFB0}">
          <p14:sldIdLst>
            <p14:sldId id="456"/>
          </p14:sldIdLst>
        </p14:section>
        <p14:section name="Third Law" id="{349A44F5-8CEF-4240-8A7B-C84D1072EFFB}">
          <p14:sldIdLst>
            <p14:sldId id="457"/>
            <p14:sldId id="423"/>
            <p14:sldId id="458"/>
            <p14:sldId id="459"/>
            <p14:sldId id="460"/>
            <p14:sldId id="461"/>
            <p14:sldId id="462"/>
            <p14:sldId id="463"/>
            <p14:sldId id="464"/>
          </p14:sldIdLst>
        </p14:section>
        <p14:section name="Momentum" id="{4993A89A-8B3C-4C7A-8137-905D2B3444D6}">
          <p14:sldIdLst>
            <p14:sldId id="465"/>
            <p14:sldId id="468"/>
            <p14:sldId id="469"/>
            <p14:sldId id="364"/>
          </p14:sldIdLst>
        </p14:section>
        <p14:section name="Impulse" id="{91251E56-5DD1-4CCF-89D0-1C17F9C0CDE5}">
          <p14:sldIdLst>
            <p14:sldId id="466"/>
            <p14:sldId id="406"/>
            <p14:sldId id="409"/>
            <p14:sldId id="467"/>
            <p14:sldId id="413"/>
            <p14:sldId id="414"/>
          </p14:sldIdLst>
        </p14:section>
        <p14:section name="Energy" id="{DCCD8D79-BD38-41D3-B656-504AFEDCB79B}">
          <p14:sldIdLst>
            <p14:sldId id="471"/>
            <p14:sldId id="472"/>
            <p14:sldId id="477"/>
            <p14:sldId id="474"/>
            <p14:sldId id="475"/>
            <p14:sldId id="470"/>
            <p14:sldId id="319"/>
            <p14:sldId id="476"/>
            <p14:sldId id="308"/>
            <p14:sldId id="309"/>
            <p14:sldId id="473"/>
            <p14:sldId id="305"/>
            <p14:sldId id="479"/>
            <p14:sldId id="478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4" autoAdjust="0"/>
    <p:restoredTop sz="94925" autoAdjust="0"/>
  </p:normalViewPr>
  <p:slideViewPr>
    <p:cSldViewPr snapToGrid="0">
      <p:cViewPr varScale="1">
        <p:scale>
          <a:sx n="92" d="100"/>
          <a:sy n="92" d="100"/>
        </p:scale>
        <p:origin x="48" y="4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7-4D29-B03F-8C6FBBE3D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04648"/>
        <c:axId val="358805304"/>
      </c:scatterChart>
      <c:valAx>
        <c:axId val="358804648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5304"/>
        <c:crosses val="autoZero"/>
        <c:crossBetween val="midCat"/>
      </c:valAx>
      <c:valAx>
        <c:axId val="35880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displacement</a:t>
                </a:r>
                <a:r>
                  <a:rPr lang="en-AU" baseline="0"/>
                  <a:t> 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4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7-4D29-B03F-8C6FBBE3D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04648"/>
        <c:axId val="358805304"/>
      </c:scatterChart>
      <c:valAx>
        <c:axId val="358804648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5304"/>
        <c:crosses val="autoZero"/>
        <c:crossBetween val="midCat"/>
      </c:valAx>
      <c:valAx>
        <c:axId val="35880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displacement</a:t>
                </a:r>
                <a:r>
                  <a:rPr lang="en-AU" baseline="0"/>
                  <a:t> 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4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Sheet1!$D$4:$D$9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Sheet1!$E$4:$E$9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96-43CC-A78E-1A8B57246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429624"/>
        <c:axId val="545428968"/>
      </c:scatterChart>
      <c:valAx>
        <c:axId val="54542962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  <a:r>
                  <a:rPr lang="en-AU" baseline="0"/>
                  <a:t> (s)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8968"/>
        <c:crosses val="autoZero"/>
        <c:crossBetween val="midCat"/>
      </c:valAx>
      <c:valAx>
        <c:axId val="54542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velocity (m s</a:t>
                </a:r>
                <a:r>
                  <a:rPr lang="en-AU" baseline="30000"/>
                  <a:t>-1</a:t>
                </a:r>
                <a:r>
                  <a:rPr lang="en-AU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9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Sheet1!$D$4:$D$9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Sheet1!$E$4:$E$9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3C-4CF9-9B1D-539DB0003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429624"/>
        <c:axId val="545428968"/>
      </c:scatterChart>
      <c:valAx>
        <c:axId val="54542962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  <a:r>
                  <a:rPr lang="en-AU" baseline="0"/>
                  <a:t> (s)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8968"/>
        <c:crosses val="autoZero"/>
        <c:crossBetween val="midCat"/>
      </c:valAx>
      <c:valAx>
        <c:axId val="54542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velocity (m s</a:t>
                </a:r>
                <a:r>
                  <a:rPr lang="en-AU" baseline="30000"/>
                  <a:t>-1</a:t>
                </a:r>
                <a:r>
                  <a:rPr lang="en-AU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9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C64E-B3B0-478D-9911-1FA9950F03D0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A9ECE-C9E2-4915-9F18-84E9D3A00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84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0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8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52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34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4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42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17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995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14AD8-5084-45A6-89D0-505F98977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1A2BC-88DE-4D0B-9D4E-413F53806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044D4-824D-40D1-8336-3332BB94B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0CA3-B866-4338-A748-8BE49653E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0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3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2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9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4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41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8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0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E60B78-48E8-4840-9188-E4EF7B38B61D}" type="datetimeFigureOut">
              <a:rPr lang="en-AU" smtClean="0"/>
              <a:t>12/08/2019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13.xml"/><Relationship Id="rId7" Type="http://schemas.openxmlformats.org/officeDocument/2006/relationships/slide" Target="slide3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65.xml"/><Relationship Id="rId5" Type="http://schemas.openxmlformats.org/officeDocument/2006/relationships/slide" Target="slide24.xml"/><Relationship Id="rId10" Type="http://schemas.openxmlformats.org/officeDocument/2006/relationships/slide" Target="slide59.xml"/><Relationship Id="rId4" Type="http://schemas.openxmlformats.org/officeDocument/2006/relationships/slide" Target="slide21.xml"/><Relationship Id="rId9" Type="http://schemas.openxmlformats.org/officeDocument/2006/relationships/slide" Target="slide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nior-secondary.scsa.wa.edu.au/syllabus-and-support-materials/science/phys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ustralia.twig-world.com/films/forces-of-nature-1498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ustralia.twig-world.com/films/how-do-planes-fly-1495/" TargetMode="External"/><Relationship Id="rId2" Type="http://schemas.openxmlformats.org/officeDocument/2006/relationships/hyperlink" Target="http://australia.twig-world.com/films/how-do-animals-fly-1494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australia.twig-world.com/films/momentum-1492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australia.twig-world.com/films/forms-of-energy-1516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australia.twig-world.com/films/energy-transformation-1517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ustralia.twig-world.com/films/potential-energy-1518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en-US"/>
              <a:t>Linear motion and force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22376" y="4386053"/>
            <a:ext cx="709683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Scalars and Vectors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Vector addition and subtraction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Vector components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Acceleration down a slope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Graphing motion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Vertical motion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Newton’s laws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Momentum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 action="ppaction://hlinksldjump"/>
              </a:rPr>
              <a:t>Impulse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 action="ppaction://hlinksldjump"/>
              </a:rPr>
              <a:t>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E04-636E-4C02-AEAD-A5E8153E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US" dirty="0"/>
              <a:t>Measuring speed/velocity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A33E-A545-4FF3-8D7C-7FB2A96A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3962399"/>
          </a:xfrm>
        </p:spPr>
        <p:txBody>
          <a:bodyPr anchor="t"/>
          <a:lstStyle/>
          <a:p>
            <a:pPr lvl="0"/>
            <a:r>
              <a:rPr lang="en-AU" dirty="0" err="1"/>
              <a:t>Multiflash</a:t>
            </a:r>
            <a:r>
              <a:rPr lang="en-AU" dirty="0"/>
              <a:t> photography: flash exposure of 20Hz</a:t>
            </a:r>
          </a:p>
          <a:p>
            <a:pPr lvl="0"/>
            <a:r>
              <a:rPr lang="en-AU" dirty="0"/>
              <a:t>Photogate: light source and sensor trigger an electronic timing device as object breaks beams.</a:t>
            </a:r>
          </a:p>
          <a:p>
            <a:pPr lvl="0"/>
            <a:r>
              <a:rPr lang="en-AU" dirty="0"/>
              <a:t>Ultrasonic motion sensor: emit high frequency sound pulses that reflect off moving objects giving instantaneous speed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670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5CA4-56FF-49C3-8E6C-822696EA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9837"/>
          </a:xfrm>
        </p:spPr>
        <p:txBody>
          <a:bodyPr/>
          <a:lstStyle/>
          <a:p>
            <a:r>
              <a:rPr lang="en-US" dirty="0"/>
              <a:t>Ticker Timers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9AFE-049D-4ADB-99D4-860D23B4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4493"/>
            <a:ext cx="10018713" cy="3866707"/>
          </a:xfrm>
        </p:spPr>
        <p:txBody>
          <a:bodyPr anchor="t"/>
          <a:lstStyle/>
          <a:p>
            <a:pPr lvl="0"/>
            <a:r>
              <a:rPr lang="en-AU" dirty="0"/>
              <a:t>Hammer vibrates with a frequency of 50 Hz</a:t>
            </a:r>
          </a:p>
          <a:p>
            <a:pPr lvl="0"/>
            <a:r>
              <a:rPr lang="en-AU" dirty="0"/>
              <a:t>Time between dots = 1/50s = 0.02s</a:t>
            </a:r>
          </a:p>
          <a:p>
            <a:pPr lvl="0"/>
            <a:r>
              <a:rPr lang="en-AU" dirty="0"/>
              <a:t>Distance travelled = length of tape between dots</a:t>
            </a:r>
          </a:p>
          <a:p>
            <a:pPr lvl="0"/>
            <a:r>
              <a:rPr lang="en-AU" dirty="0"/>
              <a:t>Dots close together = slow movement</a:t>
            </a:r>
          </a:p>
          <a:p>
            <a:pPr lvl="0"/>
            <a:r>
              <a:rPr lang="en-AU" dirty="0"/>
              <a:t>Dots far apart = fast movement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8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5FB5-64C3-425A-864D-54610FFF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Vectors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E17A-B858-497D-ADB7-E7244F5C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76" y="2118359"/>
            <a:ext cx="10018713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an arrow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Draw to scale (include 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Directions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True bearings: from North clockwise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Compass bearings:</a:t>
            </a:r>
            <a:r>
              <a:rPr lang="en-AU" sz="2000" dirty="0"/>
              <a:t> </a:t>
            </a:r>
            <a:r>
              <a:rPr lang="en-AU" sz="2000" u="sng" dirty="0"/>
              <a:t>N/S</a:t>
            </a:r>
            <a:r>
              <a:rPr lang="en-AU" sz="2000" dirty="0"/>
              <a:t> </a:t>
            </a:r>
            <a:r>
              <a:rPr lang="en-AU" sz="2000" b="1" u="sng" dirty="0"/>
              <a:t>°</a:t>
            </a:r>
            <a:r>
              <a:rPr lang="en-AU" sz="2000" dirty="0"/>
              <a:t> </a:t>
            </a:r>
            <a:r>
              <a:rPr lang="en-AU" sz="2000" u="sng" dirty="0"/>
              <a:t>W/E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AU" sz="2000" dirty="0"/>
              <a:t>eft, right, up, down, forwards, backwards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614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94D5-7F6F-4703-935A-95EBF5C0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Vectors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42C6-65A1-4461-B8C3-112221E1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630" y="1845734"/>
            <a:ext cx="9610049" cy="4023360"/>
          </a:xfrm>
        </p:spPr>
        <p:txBody>
          <a:bodyPr anchor="t"/>
          <a:lstStyle/>
          <a:p>
            <a:r>
              <a:rPr lang="en-US" dirty="0"/>
              <a:t>Vectors are added head to tail and the resultant (R) goes from the tail of the first to the head of the last.</a:t>
            </a:r>
          </a:p>
          <a:p>
            <a:r>
              <a:rPr lang="en-US" dirty="0"/>
              <a:t>The resultant can be determined by calculation or scaled diagram.</a:t>
            </a:r>
          </a:p>
          <a:p>
            <a:r>
              <a:rPr lang="en-US" dirty="0"/>
              <a:t>E.g.</a:t>
            </a:r>
          </a:p>
          <a:p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20811F-3BEC-4DED-8394-C2045EACD7A4}"/>
              </a:ext>
            </a:extLst>
          </p:cNvPr>
          <p:cNvGrpSpPr/>
          <p:nvPr/>
        </p:nvGrpSpPr>
        <p:grpSpPr>
          <a:xfrm>
            <a:off x="2422855" y="3877298"/>
            <a:ext cx="1958988" cy="1301316"/>
            <a:chOff x="1539862" y="4149969"/>
            <a:chExt cx="1958988" cy="1301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F1DDFF-16F7-470E-AECD-3FE42553E4BC}"/>
                </a:ext>
              </a:extLst>
            </p:cNvPr>
            <p:cNvSpPr/>
            <p:nvPr/>
          </p:nvSpPr>
          <p:spPr>
            <a:xfrm>
              <a:off x="1695157" y="4874455"/>
              <a:ext cx="555674" cy="414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06CD64-80A6-452E-987F-667F192AEA14}"/>
                </a:ext>
              </a:extLst>
            </p:cNvPr>
            <p:cNvCxnSpPr/>
            <p:nvPr/>
          </p:nvCxnSpPr>
          <p:spPr>
            <a:xfrm flipV="1">
              <a:off x="1976511" y="4149969"/>
              <a:ext cx="0" cy="72448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970AEC-332B-44DC-8CFC-5BBD58623F1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250831" y="5081954"/>
              <a:ext cx="124801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B9F61-57E1-4E16-A96C-81408901E09E}"/>
                </a:ext>
              </a:extLst>
            </p:cNvPr>
            <p:cNvSpPr txBox="1"/>
            <p:nvPr/>
          </p:nvSpPr>
          <p:spPr>
            <a:xfrm>
              <a:off x="1539862" y="432754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CD383B-8769-4495-A62C-6C88461B532D}"/>
                </a:ext>
              </a:extLst>
            </p:cNvPr>
            <p:cNvSpPr txBox="1"/>
            <p:nvPr/>
          </p:nvSpPr>
          <p:spPr>
            <a:xfrm>
              <a:off x="2632142" y="508195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</a:t>
              </a:r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6E92AA-295D-4550-8EDD-132D3AC19B99}"/>
              </a:ext>
            </a:extLst>
          </p:cNvPr>
          <p:cNvGrpSpPr/>
          <p:nvPr/>
        </p:nvGrpSpPr>
        <p:grpSpPr>
          <a:xfrm>
            <a:off x="7695861" y="3685543"/>
            <a:ext cx="1248019" cy="369332"/>
            <a:chOff x="4555214" y="3907203"/>
            <a:chExt cx="1248019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A118A1-8154-4C67-A0E3-3100B8009DD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214" y="4198718"/>
              <a:ext cx="124801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409034-BC68-4B04-A4F5-EE2076F7BC90}"/>
                </a:ext>
              </a:extLst>
            </p:cNvPr>
            <p:cNvSpPr txBox="1"/>
            <p:nvPr/>
          </p:nvSpPr>
          <p:spPr>
            <a:xfrm>
              <a:off x="4962657" y="390720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D9FA3E-1253-481A-A516-7D974A0DCF59}"/>
              </a:ext>
            </a:extLst>
          </p:cNvPr>
          <p:cNvGrpSpPr/>
          <p:nvPr/>
        </p:nvGrpSpPr>
        <p:grpSpPr>
          <a:xfrm>
            <a:off x="7259211" y="3977058"/>
            <a:ext cx="436650" cy="724486"/>
            <a:chOff x="4118564" y="4198718"/>
            <a:chExt cx="436650" cy="72448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03A464-96ED-4169-84B4-CFBC23EC90CB}"/>
                </a:ext>
              </a:extLst>
            </p:cNvPr>
            <p:cNvCxnSpPr/>
            <p:nvPr/>
          </p:nvCxnSpPr>
          <p:spPr>
            <a:xfrm flipV="1">
              <a:off x="4555214" y="4198718"/>
              <a:ext cx="0" cy="72448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840C38-E310-4DDA-9AB1-4CBCFF6A7372}"/>
                </a:ext>
              </a:extLst>
            </p:cNvPr>
            <p:cNvSpPr txBox="1"/>
            <p:nvPr/>
          </p:nvSpPr>
          <p:spPr>
            <a:xfrm>
              <a:off x="4118564" y="436920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  <a:endParaRPr lang="en-A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76817-7610-4CA2-9758-41379BBDC589}"/>
              </a:ext>
            </a:extLst>
          </p:cNvPr>
          <p:cNvGrpSpPr/>
          <p:nvPr/>
        </p:nvGrpSpPr>
        <p:grpSpPr>
          <a:xfrm>
            <a:off x="7692343" y="3977058"/>
            <a:ext cx="1251537" cy="724486"/>
            <a:chOff x="4551696" y="4198718"/>
            <a:chExt cx="1251537" cy="72448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A16C79-ED0E-45E6-AE87-2CD3F8948B29}"/>
                </a:ext>
              </a:extLst>
            </p:cNvPr>
            <p:cNvCxnSpPr/>
            <p:nvPr/>
          </p:nvCxnSpPr>
          <p:spPr>
            <a:xfrm flipV="1">
              <a:off x="4551696" y="4198718"/>
              <a:ext cx="1251537" cy="7244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F24594-20B8-41E2-93C3-A2715860D6E3}"/>
                </a:ext>
              </a:extLst>
            </p:cNvPr>
            <p:cNvSpPr txBox="1"/>
            <p:nvPr/>
          </p:nvSpPr>
          <p:spPr>
            <a:xfrm>
              <a:off x="5051557" y="45538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DF70-7AD4-428A-8F8C-55FC5935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in one dimension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4E62-FCFF-446E-9882-917EADD8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190869" cy="3124201"/>
          </a:xfrm>
        </p:spPr>
        <p:txBody>
          <a:bodyPr anchor="t"/>
          <a:lstStyle/>
          <a:p>
            <a:r>
              <a:rPr lang="en-US" dirty="0"/>
              <a:t>Treat one direction as positive, the other as negative</a:t>
            </a:r>
            <a:endParaRPr lang="en-AU" dirty="0"/>
          </a:p>
        </p:txBody>
      </p:sp>
      <p:pic>
        <p:nvPicPr>
          <p:cNvPr id="5" name="Picture 2" descr="u2l2d2">
            <a:extLst>
              <a:ext uri="{FF2B5EF4-FFF2-40B4-BE49-F238E27FC236}">
                <a16:creationId xmlns:a16="http://schemas.microsoft.com/office/drawing/2014/main" id="{4C71D395-B629-4C4E-8B6E-E681F109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6" y="2438399"/>
            <a:ext cx="3960812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9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D2F-F95F-4D4F-BF3F-F480F501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0108-0029-4455-8718-9F8EF754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827" y="2141957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train travels 250 km North, then stops and returns 100 km South, then travels 25km North.</a:t>
            </a:r>
          </a:p>
          <a:p>
            <a:pPr marL="609600" indent="-609600">
              <a:buFontTx/>
              <a:buAutoNum type="alphaLcParenR"/>
            </a:pPr>
            <a:r>
              <a:rPr lang="en-US" altLang="en-US" dirty="0"/>
              <a:t>What is the train’s displacement from its starting point?</a:t>
            </a:r>
          </a:p>
          <a:p>
            <a:pPr marL="609600" indent="-609600">
              <a:buFontTx/>
              <a:buAutoNum type="alphaLcParenR"/>
            </a:pPr>
            <a:endParaRPr lang="en-US" altLang="en-US" dirty="0"/>
          </a:p>
          <a:p>
            <a:pPr marL="609600" indent="-609600">
              <a:buFontTx/>
              <a:buAutoNum type="alphaLcParenR"/>
            </a:pPr>
            <a:endParaRPr lang="en-US" altLang="en-US" dirty="0"/>
          </a:p>
          <a:p>
            <a:pPr marL="609600" indent="-609600">
              <a:buFontTx/>
              <a:buAutoNum type="alphaLcParenR"/>
            </a:pPr>
            <a:r>
              <a:rPr lang="en-US" altLang="en-US" dirty="0"/>
              <a:t>What distance did the train cover?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65E8B-9BC6-4501-9000-82F1E9BE9745}"/>
              </a:ext>
            </a:extLst>
          </p:cNvPr>
          <p:cNvSpPr txBox="1"/>
          <p:nvPr/>
        </p:nvSpPr>
        <p:spPr>
          <a:xfrm>
            <a:off x="2524132" y="356922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250-100+25= 175km North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B113-79EC-4699-88EC-9AD567A2A63E}"/>
              </a:ext>
            </a:extLst>
          </p:cNvPr>
          <p:cNvSpPr txBox="1"/>
          <p:nvPr/>
        </p:nvSpPr>
        <p:spPr>
          <a:xfrm>
            <a:off x="2701112" y="5050747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250+100+25= 375km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A9F1-5E95-4B2C-AA2A-CBF1B2C8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in two dimensions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3FAC-6972-4215-964F-41FDDE5C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1" y="1900848"/>
            <a:ext cx="10018713" cy="3124201"/>
          </a:xfrm>
        </p:spPr>
        <p:txBody>
          <a:bodyPr/>
          <a:lstStyle/>
          <a:p>
            <a:r>
              <a:rPr lang="en-US" dirty="0"/>
              <a:t>Draw a rough vector diagram</a:t>
            </a:r>
          </a:p>
          <a:p>
            <a:r>
              <a:rPr lang="en-US" dirty="0"/>
              <a:t>Use Pythagoras to find the magnitude (requires a right angle)</a:t>
            </a:r>
          </a:p>
          <a:p>
            <a:r>
              <a:rPr lang="en-US" dirty="0"/>
              <a:t>Use tangent function to find the direction.</a:t>
            </a:r>
          </a:p>
          <a:p>
            <a:r>
              <a:rPr lang="en-US" dirty="0"/>
              <a:t>E.g. </a:t>
            </a:r>
            <a:r>
              <a:rPr lang="en-AU" dirty="0"/>
              <a:t> If a person travels 4 km E, then 3 km N, what is their resultant displacement?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EA2E06-1BA6-4B84-A6A8-C12E56F15C7F}"/>
              </a:ext>
            </a:extLst>
          </p:cNvPr>
          <p:cNvGrpSpPr/>
          <p:nvPr/>
        </p:nvGrpSpPr>
        <p:grpSpPr>
          <a:xfrm>
            <a:off x="2483628" y="5850002"/>
            <a:ext cx="1851103" cy="509828"/>
            <a:chOff x="1097280" y="5218771"/>
            <a:chExt cx="1851103" cy="5098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D80AF0-493A-40F4-84E2-D5A872E4BD57}"/>
                </a:ext>
              </a:extLst>
            </p:cNvPr>
            <p:cNvCxnSpPr/>
            <p:nvPr/>
          </p:nvCxnSpPr>
          <p:spPr>
            <a:xfrm>
              <a:off x="1097280" y="5218771"/>
              <a:ext cx="1851103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347F4-AF35-499A-AA65-BFCE487CECCC}"/>
                </a:ext>
              </a:extLst>
            </p:cNvPr>
            <p:cNvSpPr txBox="1"/>
            <p:nvPr/>
          </p:nvSpPr>
          <p:spPr>
            <a:xfrm>
              <a:off x="1727718" y="535926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4km</a:t>
              </a:r>
              <a:endParaRPr lang="en-AU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0BC606-F19A-4904-8DFA-CAA122F61E4C}"/>
              </a:ext>
            </a:extLst>
          </p:cNvPr>
          <p:cNvGrpSpPr/>
          <p:nvPr/>
        </p:nvGrpSpPr>
        <p:grpSpPr>
          <a:xfrm>
            <a:off x="4334731" y="4812939"/>
            <a:ext cx="590226" cy="1037063"/>
            <a:chOff x="2948383" y="4181708"/>
            <a:chExt cx="590226" cy="103706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0F7274-82B4-4308-A3B9-CDF00F43C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383" y="4181708"/>
              <a:ext cx="0" cy="103706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627CBC-4B5F-4ABD-87A0-1222055A1125}"/>
                </a:ext>
              </a:extLst>
            </p:cNvPr>
            <p:cNvSpPr txBox="1"/>
            <p:nvPr/>
          </p:nvSpPr>
          <p:spPr>
            <a:xfrm>
              <a:off x="2948383" y="456844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3km</a:t>
              </a:r>
              <a:endParaRPr lang="en-A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C0CBB-47E4-4353-9036-F9A2F8205A1E}"/>
              </a:ext>
            </a:extLst>
          </p:cNvPr>
          <p:cNvGrpSpPr/>
          <p:nvPr/>
        </p:nvGrpSpPr>
        <p:grpSpPr>
          <a:xfrm>
            <a:off x="2483628" y="4812938"/>
            <a:ext cx="1851103" cy="1037064"/>
            <a:chOff x="1097280" y="4181707"/>
            <a:chExt cx="1851103" cy="103706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7B6A93-A3FF-4853-BBEA-E14CD9BDB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" y="4181707"/>
              <a:ext cx="1851103" cy="1037064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590235-5C67-4F76-A233-02DA8CB20F67}"/>
                </a:ext>
              </a:extLst>
            </p:cNvPr>
            <p:cNvSpPr txBox="1"/>
            <p:nvPr/>
          </p:nvSpPr>
          <p:spPr>
            <a:xfrm>
              <a:off x="1727718" y="4335625"/>
              <a:ext cx="309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en-AU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0E05FA-9D13-4C20-A736-3F8AA6EFCDDE}"/>
              </a:ext>
            </a:extLst>
          </p:cNvPr>
          <p:cNvSpPr txBox="1"/>
          <p:nvPr/>
        </p:nvSpPr>
        <p:spPr>
          <a:xfrm>
            <a:off x="5144309" y="4812938"/>
            <a:ext cx="299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=3</a:t>
            </a:r>
            <a:r>
              <a:rPr lang="en-US" baseline="30000" dirty="0"/>
              <a:t>2</a:t>
            </a:r>
            <a:r>
              <a:rPr lang="en-US" dirty="0"/>
              <a:t>+4</a:t>
            </a:r>
            <a:r>
              <a:rPr lang="en-US" baseline="30000" dirty="0"/>
              <a:t>2</a:t>
            </a:r>
          </a:p>
          <a:p>
            <a:r>
              <a:rPr lang="en-US" dirty="0"/>
              <a:t>R</a:t>
            </a:r>
            <a:r>
              <a:rPr lang="en-US"/>
              <a:t>=5 km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85500-850E-426E-BE2D-D9F482F0ABDC}"/>
              </a:ext>
            </a:extLst>
          </p:cNvPr>
          <p:cNvSpPr txBox="1"/>
          <p:nvPr/>
        </p:nvSpPr>
        <p:spPr>
          <a:xfrm>
            <a:off x="2960818" y="5543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83061-7B29-4F14-BA21-A5120E0CD47D}"/>
              </a:ext>
            </a:extLst>
          </p:cNvPr>
          <p:cNvSpPr txBox="1"/>
          <p:nvPr/>
        </p:nvSpPr>
        <p:spPr>
          <a:xfrm>
            <a:off x="7662915" y="4704564"/>
            <a:ext cx="3328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 </a:t>
            </a:r>
            <a:r>
              <a:rPr lang="el-GR" dirty="0"/>
              <a:t>θ</a:t>
            </a:r>
            <a:r>
              <a:rPr lang="en-US" dirty="0"/>
              <a:t> = 3/4</a:t>
            </a:r>
          </a:p>
          <a:p>
            <a:r>
              <a:rPr lang="el-GR" dirty="0"/>
              <a:t>θ</a:t>
            </a:r>
            <a:r>
              <a:rPr lang="en-US" dirty="0"/>
              <a:t> = 36.9</a:t>
            </a:r>
            <a:r>
              <a:rPr lang="en-AU" b="1" dirty="0"/>
              <a:t> °</a:t>
            </a:r>
            <a:endParaRPr lang="en-AU" dirty="0"/>
          </a:p>
          <a:p>
            <a:endParaRPr lang="en-US" u="sng" dirty="0"/>
          </a:p>
          <a:p>
            <a:r>
              <a:rPr lang="en-US" dirty="0"/>
              <a:t>T</a:t>
            </a:r>
            <a:r>
              <a:rPr lang="en-AU" dirty="0"/>
              <a:t>rue bearing = 90 – 36.9 = 053.1</a:t>
            </a:r>
            <a:r>
              <a:rPr lang="en-AU" b="1" dirty="0"/>
              <a:t> °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16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4DFE0197-2707-4854-8FF6-9E6A27D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9B62D9-80F6-4899-9856-515489D87D7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0D4669-110E-4A81-875E-ED046FE08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calculation : sin and cos rule</a:t>
            </a:r>
            <a:endParaRPr lang="en-AU" altLang="en-US"/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52C1B261-090F-4608-BF0D-F04CA7B8FC5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COS RULE            </a:t>
            </a:r>
          </a:p>
          <a:p>
            <a:pPr eaLnBrk="1" hangingPunct="1"/>
            <a:r>
              <a:rPr lang="en-US" altLang="en-US" sz="2800"/>
              <a:t>c</a:t>
            </a:r>
            <a:r>
              <a:rPr lang="en-US" altLang="en-US" sz="2800" baseline="30000"/>
              <a:t>2</a:t>
            </a:r>
            <a:r>
              <a:rPr lang="en-US" altLang="en-US" sz="2800"/>
              <a:t> = a</a:t>
            </a:r>
            <a:r>
              <a:rPr lang="en-US" altLang="en-US" sz="2800" baseline="30000"/>
              <a:t>2</a:t>
            </a:r>
            <a:r>
              <a:rPr lang="en-US" altLang="en-US" sz="2800"/>
              <a:t> + b</a:t>
            </a:r>
            <a:r>
              <a:rPr lang="en-US" altLang="en-US" sz="2800" baseline="30000"/>
              <a:t>2</a:t>
            </a:r>
            <a:r>
              <a:rPr lang="en-US" altLang="en-US" sz="2800"/>
              <a:t> – 2ab cos C     </a:t>
            </a:r>
          </a:p>
          <a:p>
            <a:pPr eaLnBrk="1" hangingPunct="1"/>
            <a:r>
              <a:rPr lang="en-US" altLang="en-US" sz="2800"/>
              <a:t>SIN RULE </a:t>
            </a:r>
          </a:p>
          <a:p>
            <a:pPr eaLnBrk="1" hangingPunct="1"/>
            <a:r>
              <a:rPr lang="en-US" altLang="en-US" sz="2800"/>
              <a:t>a/ sin A    =   b/ sin B  =  c/ sin C </a:t>
            </a:r>
          </a:p>
        </p:txBody>
      </p:sp>
      <p:pic>
        <p:nvPicPr>
          <p:cNvPr id="12294" name="Picture 5" descr="vectute4">
            <a:extLst>
              <a:ext uri="{FF2B5EF4-FFF2-40B4-BE49-F238E27FC236}">
                <a16:creationId xmlns:a16="http://schemas.microsoft.com/office/drawing/2014/main" id="{90F77F23-0856-4E5E-9D9F-C9DE8894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49388"/>
            <a:ext cx="52578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5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3CCE-9FD3-4711-8522-816DA4E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85BD-93AB-4DE9-B000-5666BCC1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Sally and Ken kick a stationary ball simultaneously with forces of 100 N South and 150 N South-East respectively. What is the resultant force on the ball?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14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F3C-7AF4-40AD-8233-120802FB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Subtraction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44EF6-FD35-44C4-9B9B-B2369D66D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To subtract one vector from another the first vector is made negative </a:t>
                </a:r>
                <a:r>
                  <a:rPr lang="en-US" b="0" dirty="0" err="1"/>
                  <a:t>the</a:t>
                </a:r>
                <a:r>
                  <a:rPr lang="en-US" b="0" dirty="0"/>
                  <a:t>n added normally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r>
                  <a:rPr lang="en-US" dirty="0"/>
                  <a:t>T</a:t>
                </a:r>
                <a:r>
                  <a:rPr lang="en-AU" dirty="0"/>
                  <a:t>o make a vector negative reverse it’s direction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44EF6-FD35-44C4-9B9B-B2369D66D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5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298C82-281F-4DA7-B22C-3A5490BFEFCB}"/>
              </a:ext>
            </a:extLst>
          </p:cNvPr>
          <p:cNvCxnSpPr/>
          <p:nvPr/>
        </p:nvCxnSpPr>
        <p:spPr>
          <a:xfrm>
            <a:off x="2496065" y="4967416"/>
            <a:ext cx="2421924" cy="630195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8E690-341A-439D-B6C8-EA0F0D309212}"/>
              </a:ext>
            </a:extLst>
          </p:cNvPr>
          <p:cNvCxnSpPr/>
          <p:nvPr/>
        </p:nvCxnSpPr>
        <p:spPr>
          <a:xfrm>
            <a:off x="6639698" y="5016843"/>
            <a:ext cx="2421924" cy="630195"/>
          </a:xfrm>
          <a:prstGeom prst="straightConnector1">
            <a:avLst/>
          </a:prstGeom>
          <a:ln w="762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CC433B-FABC-40FC-BD6D-3BF44DCB07F1}"/>
              </a:ext>
            </a:extLst>
          </p:cNvPr>
          <p:cNvSpPr txBox="1"/>
          <p:nvPr/>
        </p:nvSpPr>
        <p:spPr>
          <a:xfrm>
            <a:off x="3249828" y="5348701"/>
            <a:ext cx="61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BA1DE-DD23-43B9-B546-4072942A6BA9}"/>
              </a:ext>
            </a:extLst>
          </p:cNvPr>
          <p:cNvSpPr txBox="1"/>
          <p:nvPr/>
        </p:nvSpPr>
        <p:spPr>
          <a:xfrm>
            <a:off x="7592668" y="5338120"/>
            <a:ext cx="61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0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A751-0C7D-489E-82DC-C817D8ED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SCSA ATAR Syllabus </a:t>
            </a:r>
            <a:br>
              <a:rPr lang="en-US" dirty="0"/>
            </a:br>
            <a:r>
              <a:rPr lang="en-US" sz="1200" dirty="0"/>
              <a:t>(last updated 14/11/17; </a:t>
            </a:r>
            <a:r>
              <a:rPr lang="en-US" sz="1200" dirty="0">
                <a:hlinkClick r:id="rId2"/>
              </a:rPr>
              <a:t>https://senior-secondary.scsa.wa.edu.au/syllabus-and-support-materials/science/physics</a:t>
            </a:r>
            <a:r>
              <a:rPr lang="en-US" sz="1200" dirty="0"/>
              <a:t>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60A09-172C-4A4B-B5BB-98362C75C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7250" y="2010334"/>
                <a:ext cx="10064750" cy="4847666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u="sng" dirty="0"/>
                  <a:t>Science Understanding</a:t>
                </a:r>
                <a:endParaRPr lang="en-AU" u="sng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distinguish between vector and scalar quantities, and add and subtract vectors in two dimensions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uniformly accelerated motion is described in terms of relationships between measurable scalar and vector quantities, including displacement, speed, velocity and acceleration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AU" i="1" dirty="0"/>
                  <a:t> 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representations, including graphs, vectors, and equations of motion, can be used qualitatively and quantitatively to describe and predict linear motion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vertical motion is analysed by assuming the acceleration due to gravity is constant near Earth’s surface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Newton’s three Laws of Motion describe the relationship between the force or forces acting on an object, modelled as a point mass, and the motion of the object due to the application of the force or forces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free body diagrams show the forces and net force acting on objects, from descriptions of real-life situations involving forces acting in one or two dimensions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𝑟𝑒𝑠𝑢𝑙𝑡𝑎𝑛𝑡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AU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momentum is a property of moving objects; it is conserved in a closed system and may be transferred from one object to another when a force acts over a time interval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𝑏𝑒𝑓𝑜𝑟𝑒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𝑎𝑓𝑡𝑒𝑟</m:t>
                        </m:r>
                      </m:sub>
                    </m:sSub>
                  </m:oMath>
                </a14:m>
                <a:r>
                  <a:rPr lang="en-AU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energy is conserved in isolated systems and is transferred from one object to another when a force is applied over a distance; this causes work to be done and changes the kinetic ( </a:t>
                </a:r>
                <a:r>
                  <a:rPr lang="en-AU" dirty="0" err="1"/>
                  <a:t>E</a:t>
                </a:r>
                <a:r>
                  <a:rPr lang="en-AU" baseline="-25000" dirty="0" err="1"/>
                  <a:t>k</a:t>
                </a:r>
                <a:r>
                  <a:rPr lang="en-AU" dirty="0"/>
                  <a:t>) and/or potential (E</a:t>
                </a:r>
                <a:r>
                  <a:rPr lang="en-AU" baseline="-25000" dirty="0"/>
                  <a:t>p</a:t>
                </a:r>
                <a:r>
                  <a:rPr lang="en-AU" dirty="0"/>
                  <a:t>) energy of objects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𝐹𝑠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AU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collisions may be elastic and inelastic; kinetic energy is conserved in elastic collisions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𝑎𝑓𝑡𝑒𝑟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AU" dirty="0"/>
                  <a:t>	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power is the rate of doing work or transferring energy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</a:t>
                </a:r>
                <a:endParaRPr lang="en-AU" dirty="0"/>
              </a:p>
              <a:p>
                <a:pPr>
                  <a:lnSpc>
                    <a:spcPct val="7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u="sng" dirty="0"/>
                  <a:t>Science as a Human Endeavour</a:t>
                </a:r>
                <a:endParaRPr lang="en-AU" u="sng" dirty="0"/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dirty="0"/>
                  <a:t>Safety for motorists and other road users has been substantially increased through application of Newton’s laws and conservation of momentum by the development and use of devices, including: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helmets, seatbelts, crumple zones, airbags, safety barriers.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60A09-172C-4A4B-B5BB-98362C75C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7250" y="2010334"/>
                <a:ext cx="10064750" cy="4847666"/>
              </a:xfrm>
              <a:blipFill>
                <a:blip r:embed="rId3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22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5550B-3D1D-42A1-9C8F-3D681951A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98750"/>
                <a:ext cx="10018713" cy="3124201"/>
              </a:xfrm>
            </p:spPr>
            <p:txBody>
              <a:bodyPr anchor="t"/>
              <a:lstStyle/>
              <a:p>
                <a:r>
                  <a:rPr lang="en-US" dirty="0"/>
                  <a:t>A pool ball moving at 4 m s</a:t>
                </a:r>
                <a:r>
                  <a:rPr lang="en-US" baseline="30000" dirty="0"/>
                  <a:t>-1</a:t>
                </a:r>
                <a:r>
                  <a:rPr lang="en-US" dirty="0"/>
                  <a:t> strikes the table edge at a 45</a:t>
                </a:r>
                <a:r>
                  <a:rPr lang="en-US" baseline="30000" dirty="0"/>
                  <a:t>◦</a:t>
                </a:r>
                <a:r>
                  <a:rPr lang="en-US" dirty="0"/>
                  <a:t> angle measured clockwise from the edge and rebounds at 3.2 m s</a:t>
                </a:r>
                <a:r>
                  <a:rPr lang="en-US" baseline="30000" dirty="0"/>
                  <a:t>-1</a:t>
                </a:r>
                <a:r>
                  <a:rPr lang="en-US" dirty="0"/>
                  <a:t> at a 45</a:t>
                </a:r>
                <a:r>
                  <a:rPr lang="en-US" baseline="30000" dirty="0"/>
                  <a:t>◦</a:t>
                </a:r>
                <a:r>
                  <a:rPr lang="en-US" dirty="0"/>
                  <a:t> angle measured counterclockwise from the edge. Find the change in 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lvl="8"/>
                <a:endParaRPr lang="en-US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5550B-3D1D-42A1-9C8F-3D681951A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98750"/>
                <a:ext cx="10018713" cy="3124201"/>
              </a:xfrm>
              <a:blipFill>
                <a:blip r:embed="rId2"/>
                <a:stretch>
                  <a:fillRect l="-1521" t="-6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FB5076-3EC2-4838-8528-9B9B169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Subtraction Example</a:t>
            </a:r>
            <a:endParaRPr lang="en-A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78908D-9058-45C3-9CDB-7DCE97B3FD52}"/>
              </a:ext>
            </a:extLst>
          </p:cNvPr>
          <p:cNvGrpSpPr/>
          <p:nvPr/>
        </p:nvGrpSpPr>
        <p:grpSpPr>
          <a:xfrm>
            <a:off x="1727304" y="4002118"/>
            <a:ext cx="2232633" cy="2047077"/>
            <a:chOff x="1745160" y="4399222"/>
            <a:chExt cx="2232633" cy="2047077"/>
          </a:xfrm>
        </p:grpSpPr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7166BE89-D9B0-4768-A7DE-2DEFC36DAB8C}"/>
                </a:ext>
              </a:extLst>
            </p:cNvPr>
            <p:cNvSpPr/>
            <p:nvPr/>
          </p:nvSpPr>
          <p:spPr>
            <a:xfrm>
              <a:off x="3088892" y="4922299"/>
              <a:ext cx="888901" cy="837708"/>
            </a:xfrm>
            <a:prstGeom prst="pie">
              <a:avLst>
                <a:gd name="adj1" fmla="val 13369514"/>
                <a:gd name="adj2" fmla="val 161997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BBC129D7-17B8-497C-B5CE-21F55207CAE4}"/>
                </a:ext>
              </a:extLst>
            </p:cNvPr>
            <p:cNvSpPr/>
            <p:nvPr/>
          </p:nvSpPr>
          <p:spPr>
            <a:xfrm>
              <a:off x="3074155" y="4971928"/>
              <a:ext cx="888901" cy="837708"/>
            </a:xfrm>
            <a:prstGeom prst="pie">
              <a:avLst>
                <a:gd name="adj1" fmla="val 5385443"/>
                <a:gd name="adj2" fmla="val 81000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1E8A5F-D61D-4B6A-98B2-151342088886}"/>
                </a:ext>
              </a:extLst>
            </p:cNvPr>
            <p:cNvGrpSpPr/>
            <p:nvPr/>
          </p:nvGrpSpPr>
          <p:grpSpPr>
            <a:xfrm>
              <a:off x="1745160" y="4399222"/>
              <a:ext cx="1807859" cy="2047077"/>
              <a:chOff x="1745160" y="4399222"/>
              <a:chExt cx="1807859" cy="204707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C532E8-132E-44C3-B40D-F48583489922}"/>
                  </a:ext>
                </a:extLst>
              </p:cNvPr>
              <p:cNvCxnSpPr/>
              <p:nvPr/>
            </p:nvCxnSpPr>
            <p:spPr>
              <a:xfrm>
                <a:off x="3530405" y="4399222"/>
                <a:ext cx="0" cy="20470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E7A11CA-C372-443C-8A85-DCDB6EC826E1}"/>
                  </a:ext>
                </a:extLst>
              </p:cNvPr>
              <p:cNvCxnSpPr/>
              <p:nvPr/>
            </p:nvCxnSpPr>
            <p:spPr>
              <a:xfrm flipV="1">
                <a:off x="2716294" y="5341153"/>
                <a:ext cx="814111" cy="83770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74AF54E-0D13-4A0D-B135-FD3B74541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3778" y="4696157"/>
                <a:ext cx="654828" cy="644996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9374A6-182D-4A43-AD19-16AB0DA77006}"/>
                  </a:ext>
                </a:extLst>
              </p:cNvPr>
              <p:cNvSpPr txBox="1"/>
              <p:nvPr/>
            </p:nvSpPr>
            <p:spPr>
              <a:xfrm>
                <a:off x="1745160" y="5700793"/>
                <a:ext cx="11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u= 4 m s</a:t>
                </a:r>
                <a:r>
                  <a:rPr lang="en-US" baseline="30000" dirty="0"/>
                  <a:t>-1</a:t>
                </a:r>
                <a:endParaRPr lang="en-AU" baseline="30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F04173-35F6-4FA6-AACB-A49B7C5FA34C}"/>
                  </a:ext>
                </a:extLst>
              </p:cNvPr>
              <p:cNvSpPr txBox="1"/>
              <p:nvPr/>
            </p:nvSpPr>
            <p:spPr>
              <a:xfrm>
                <a:off x="1745160" y="4470195"/>
                <a:ext cx="132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 3.2 m s</a:t>
                </a:r>
                <a:r>
                  <a:rPr lang="en-US" baseline="30000" dirty="0"/>
                  <a:t>-1</a:t>
                </a:r>
                <a:endParaRPr lang="en-AU" baseline="30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004A6E-D39C-4A6E-A41D-083E5975B7B1}"/>
                  </a:ext>
                </a:extLst>
              </p:cNvPr>
              <p:cNvSpPr txBox="1"/>
              <p:nvPr/>
            </p:nvSpPr>
            <p:spPr>
              <a:xfrm>
                <a:off x="3147207" y="5803884"/>
                <a:ext cx="375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45</a:t>
                </a:r>
                <a:r>
                  <a:rPr lang="en-US" sz="1100" baseline="30000" dirty="0"/>
                  <a:t>◦</a:t>
                </a:r>
                <a:endParaRPr lang="en-AU" sz="1100" baseline="300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A0A0C-8EAB-402D-99E9-7EC98555868C}"/>
                  </a:ext>
                </a:extLst>
              </p:cNvPr>
              <p:cNvSpPr txBox="1"/>
              <p:nvPr/>
            </p:nvSpPr>
            <p:spPr>
              <a:xfrm>
                <a:off x="3177989" y="4685504"/>
                <a:ext cx="375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45</a:t>
                </a:r>
                <a:r>
                  <a:rPr lang="en-US" sz="1100" baseline="30000" dirty="0"/>
                  <a:t>◦</a:t>
                </a:r>
                <a:endParaRPr lang="en-AU" sz="1100" baseline="30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4A9689-B2DB-4DB0-A9EE-A87094E90F3F}"/>
                  </a:ext>
                </a:extLst>
              </p:cNvPr>
              <p:cNvSpPr txBox="1"/>
              <p:nvPr/>
            </p:nvSpPr>
            <p:spPr>
              <a:xfrm>
                <a:off x="7399805" y="4055656"/>
                <a:ext cx="4510273" cy="271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=5.12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=38.7°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83.7°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𝑚𝑒𝑎𝑠𝑢𝑟𝑒𝑑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𝑐𝑙𝑜𝑐𝑘𝑤𝑖𝑠𝑒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4A9689-B2DB-4DB0-A9EE-A87094E9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805" y="4055656"/>
                <a:ext cx="4510273" cy="2719784"/>
              </a:xfrm>
              <a:prstGeom prst="rect">
                <a:avLst/>
              </a:prstGeom>
              <a:blipFill>
                <a:blip r:embed="rId3"/>
                <a:stretch>
                  <a:fillRect b="-1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9AD69D9-4DAF-406A-91ED-F2D3F603D94C}"/>
              </a:ext>
            </a:extLst>
          </p:cNvPr>
          <p:cNvGrpSpPr/>
          <p:nvPr/>
        </p:nvGrpSpPr>
        <p:grpSpPr>
          <a:xfrm>
            <a:off x="4344516" y="4125123"/>
            <a:ext cx="2881966" cy="2047077"/>
            <a:chOff x="4344516" y="4466737"/>
            <a:chExt cx="2881966" cy="2047077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4FB6515F-06FE-424C-A382-9AB114F7B2AE}"/>
                </a:ext>
              </a:extLst>
            </p:cNvPr>
            <p:cNvSpPr/>
            <p:nvPr/>
          </p:nvSpPr>
          <p:spPr>
            <a:xfrm>
              <a:off x="6168990" y="4996500"/>
              <a:ext cx="888901" cy="837708"/>
            </a:xfrm>
            <a:prstGeom prst="pie">
              <a:avLst>
                <a:gd name="adj1" fmla="val 5385443"/>
                <a:gd name="adj2" fmla="val 1054090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B8B588-4013-4195-984E-739BA4B04CCD}"/>
                </a:ext>
              </a:extLst>
            </p:cNvPr>
            <p:cNvCxnSpPr/>
            <p:nvPr/>
          </p:nvCxnSpPr>
          <p:spPr>
            <a:xfrm>
              <a:off x="6630647" y="4466737"/>
              <a:ext cx="0" cy="20470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D19EFF-27F1-4E1C-A306-AC41A26E61FC}"/>
                </a:ext>
              </a:extLst>
            </p:cNvPr>
            <p:cNvCxnSpPr/>
            <p:nvPr/>
          </p:nvCxnSpPr>
          <p:spPr>
            <a:xfrm flipV="1">
              <a:off x="5782123" y="5415354"/>
              <a:ext cx="814111" cy="83770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D7D57-F523-4D1C-8FBE-87E7C1603CA5}"/>
                </a:ext>
              </a:extLst>
            </p:cNvPr>
            <p:cNvSpPr txBox="1"/>
            <p:nvPr/>
          </p:nvSpPr>
          <p:spPr>
            <a:xfrm>
              <a:off x="6034812" y="5965228"/>
              <a:ext cx="11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-u= 4 m s</a:t>
              </a:r>
              <a:r>
                <a:rPr lang="en-US" baseline="30000" dirty="0"/>
                <a:t>-1</a:t>
              </a:r>
              <a:endParaRPr lang="en-AU" baseline="30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5D4776A-8527-4221-9621-125FA0E5D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0870" y="5570097"/>
              <a:ext cx="654828" cy="64499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8EB196-B327-4195-AF98-B279B8D1084D}"/>
                </a:ext>
              </a:extLst>
            </p:cNvPr>
            <p:cNvSpPr txBox="1"/>
            <p:nvPr/>
          </p:nvSpPr>
          <p:spPr>
            <a:xfrm>
              <a:off x="4344516" y="5921896"/>
              <a:ext cx="13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 3.2 m s</a:t>
              </a:r>
              <a:r>
                <a:rPr lang="en-US" baseline="30000" dirty="0"/>
                <a:t>-1</a:t>
              </a:r>
              <a:endParaRPr lang="en-AU" baseline="30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F40493-BE61-425B-A0F0-053F50D72BE9}"/>
                </a:ext>
              </a:extLst>
            </p:cNvPr>
            <p:cNvCxnSpPr/>
            <p:nvPr/>
          </p:nvCxnSpPr>
          <p:spPr>
            <a:xfrm flipH="1">
              <a:off x="5130870" y="5415354"/>
              <a:ext cx="1465364" cy="154743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C9961-B179-480B-9688-E0F71166E1C2}"/>
                </a:ext>
              </a:extLst>
            </p:cNvPr>
            <p:cNvSpPr txBox="1"/>
            <p:nvPr/>
          </p:nvSpPr>
          <p:spPr>
            <a:xfrm>
              <a:off x="6242042" y="5828456"/>
              <a:ext cx="375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45</a:t>
              </a:r>
              <a:r>
                <a:rPr lang="en-US" sz="1100" baseline="30000" dirty="0"/>
                <a:t>◦</a:t>
              </a:r>
              <a:endParaRPr lang="en-AU" sz="1100" baseline="30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5CB900-C1BA-466F-9A25-F9191AADD339}"/>
                </a:ext>
              </a:extLst>
            </p:cNvPr>
            <p:cNvSpPr txBox="1"/>
            <p:nvPr/>
          </p:nvSpPr>
          <p:spPr>
            <a:xfrm>
              <a:off x="6008989" y="5485947"/>
              <a:ext cx="348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1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C803DCF-9863-49EA-B471-FA6331907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/>
              <a:t>Resolution of vectors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434C50-D011-40DC-B342-19B123E02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52562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Any vector in two-dimensional space can be thought of as having an influence in two perpendicular directions. </a:t>
            </a:r>
          </a:p>
          <a:p>
            <a:pPr eaLnBrk="1" hangingPunct="1"/>
            <a:r>
              <a:rPr lang="en-US" altLang="en-US" sz="2800" dirty="0"/>
              <a:t>Each part of a two-dimensional vector is known as a component. </a:t>
            </a:r>
          </a:p>
          <a:p>
            <a:pPr eaLnBrk="1" hangingPunct="1"/>
            <a:r>
              <a:rPr lang="en-US" altLang="en-US" sz="2800" dirty="0"/>
              <a:t>A vector can be resolved into its component parts.</a:t>
            </a:r>
          </a:p>
          <a:p>
            <a:pPr eaLnBrk="1" hangingPunct="1"/>
            <a:r>
              <a:rPr lang="en-US" altLang="en-US" sz="2800" dirty="0"/>
              <a:t>Components are typically at right angles to one another. </a:t>
            </a:r>
          </a:p>
          <a:p>
            <a:pPr eaLnBrk="1" hangingPunct="1"/>
            <a:r>
              <a:rPr lang="en-US" altLang="en-US" sz="2800" dirty="0"/>
              <a:t>A vector is equal to the sum of its component.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36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662D-5032-458B-87EF-0CA7D3A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components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B089-F78B-468B-ACBB-6C626BB5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9177"/>
            <a:ext cx="10018713" cy="3632024"/>
          </a:xfrm>
        </p:spPr>
        <p:txBody>
          <a:bodyPr anchor="t"/>
          <a:lstStyle/>
          <a:p>
            <a:r>
              <a:rPr lang="en-US" dirty="0"/>
              <a:t>The vector ‘A’ can be thought of as being made of components ‘B’ and ‘C’</a:t>
            </a:r>
          </a:p>
          <a:p>
            <a:r>
              <a:rPr lang="en-US" dirty="0"/>
              <a:t>Components can be determined using trigonometry</a:t>
            </a:r>
          </a:p>
          <a:p>
            <a:r>
              <a:rPr lang="en-US" dirty="0"/>
              <a:t>E.g. C = A sin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θ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B = A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B6717-B231-4368-9A16-DAD3F1EE332E}"/>
              </a:ext>
            </a:extLst>
          </p:cNvPr>
          <p:cNvGrpSpPr/>
          <p:nvPr/>
        </p:nvGrpSpPr>
        <p:grpSpPr>
          <a:xfrm>
            <a:off x="5327117" y="3429000"/>
            <a:ext cx="3154321" cy="3372884"/>
            <a:chOff x="5327117" y="3429000"/>
            <a:chExt cx="3154321" cy="337288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7F682D-A5DF-4C0B-984D-11D81E126227}"/>
                </a:ext>
              </a:extLst>
            </p:cNvPr>
            <p:cNvCxnSpPr/>
            <p:nvPr/>
          </p:nvCxnSpPr>
          <p:spPr>
            <a:xfrm flipV="1">
              <a:off x="5327117" y="3429000"/>
              <a:ext cx="2583917" cy="2876919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FAE3486-6ED6-49C7-BFA9-00EB906DADF4}"/>
                </a:ext>
              </a:extLst>
            </p:cNvPr>
            <p:cNvCxnSpPr>
              <a:cxnSpLocks/>
            </p:cNvCxnSpPr>
            <p:nvPr/>
          </p:nvCxnSpPr>
          <p:spPr>
            <a:xfrm>
              <a:off x="5327117" y="6305921"/>
              <a:ext cx="2612554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B006F9-5F10-4B43-AA4B-7FB6B652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1035" y="3429001"/>
              <a:ext cx="0" cy="287691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AFF3C3-2129-4C5E-8AC3-ADDD5990B086}"/>
                </a:ext>
              </a:extLst>
            </p:cNvPr>
            <p:cNvSpPr txBox="1"/>
            <p:nvPr/>
          </p:nvSpPr>
          <p:spPr>
            <a:xfrm>
              <a:off x="6164826" y="450710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7FBD35-1150-4984-94B0-C92E8D11CB27}"/>
                </a:ext>
              </a:extLst>
            </p:cNvPr>
            <p:cNvSpPr txBox="1"/>
            <p:nvPr/>
          </p:nvSpPr>
          <p:spPr>
            <a:xfrm>
              <a:off x="6619075" y="6305919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40DC2C-A911-41E3-AE32-8D01D13B881D}"/>
                </a:ext>
              </a:extLst>
            </p:cNvPr>
            <p:cNvSpPr txBox="1"/>
            <p:nvPr/>
          </p:nvSpPr>
          <p:spPr>
            <a:xfrm>
              <a:off x="8163722" y="493038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67F373-FCE9-4084-9B2A-27ED7F8E2441}"/>
                </a:ext>
              </a:extLst>
            </p:cNvPr>
            <p:cNvSpPr txBox="1"/>
            <p:nvPr/>
          </p:nvSpPr>
          <p:spPr>
            <a:xfrm>
              <a:off x="5616195" y="593658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AU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38DE712-F548-417F-81E3-64A35C1A2F5E}"/>
                </a:ext>
              </a:extLst>
            </p:cNvPr>
            <p:cNvSpPr/>
            <p:nvPr/>
          </p:nvSpPr>
          <p:spPr>
            <a:xfrm>
              <a:off x="5338914" y="5791199"/>
              <a:ext cx="837710" cy="1010685"/>
            </a:xfrm>
            <a:prstGeom prst="arc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44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747D-93CE-4142-9023-D9C04323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6442"/>
          </a:xfrm>
        </p:spPr>
        <p:txBody>
          <a:bodyPr anchor="t"/>
          <a:lstStyle/>
          <a:p>
            <a:r>
              <a:rPr lang="en-US" dirty="0"/>
              <a:t>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4D5A1-5CDC-43C2-856E-8B69889BC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490158"/>
                <a:ext cx="10018713" cy="3301043"/>
              </a:xfrm>
            </p:spPr>
            <p:txBody>
              <a:bodyPr anchor="t"/>
              <a:lstStyle/>
              <a:p>
                <a:r>
                  <a:rPr lang="en-US" dirty="0"/>
                  <a:t>A chain pulls up on a dog at a 40</a:t>
                </a:r>
                <a:r>
                  <a:rPr lang="en-US" baseline="30000" dirty="0"/>
                  <a:t>◦</a:t>
                </a:r>
                <a:r>
                  <a:rPr lang="en-US" dirty="0"/>
                  <a:t> from horizontal with a force of 60 N</a:t>
                </a:r>
              </a:p>
              <a:p>
                <a:r>
                  <a:rPr lang="en-US" dirty="0"/>
                  <a:t>Find the horizontal and vertical components of this force.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=60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46.0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4D5A1-5CDC-43C2-856E-8B69889BC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490158"/>
                <a:ext cx="10018713" cy="3301043"/>
              </a:xfrm>
              <a:blipFill>
                <a:blip r:embed="rId2"/>
                <a:stretch>
                  <a:fillRect l="-1521" t="-5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u3l1d5">
            <a:extLst>
              <a:ext uri="{FF2B5EF4-FFF2-40B4-BE49-F238E27FC236}">
                <a16:creationId xmlns:a16="http://schemas.microsoft.com/office/drawing/2014/main" id="{B285064B-C543-4272-9B06-115A917F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5" y="3633748"/>
            <a:ext cx="3336683" cy="299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75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4FF-972A-41EA-B6DF-977350C3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down a slope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237-C33A-4E5F-9C60-A50B112B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0649"/>
            <a:ext cx="10018713" cy="3690551"/>
          </a:xfrm>
        </p:spPr>
        <p:txBody>
          <a:bodyPr anchor="t"/>
          <a:lstStyle/>
          <a:p>
            <a:r>
              <a:rPr lang="en-US" dirty="0"/>
              <a:t>An object in freefall on Earth is said to fall at 9.8 ms</a:t>
            </a:r>
            <a:r>
              <a:rPr lang="en-US" baseline="30000" dirty="0"/>
              <a:t>-2</a:t>
            </a:r>
          </a:p>
          <a:p>
            <a:r>
              <a:rPr lang="en-US" dirty="0"/>
              <a:t>An object on a slope will fall at a smaller rate</a:t>
            </a:r>
          </a:p>
          <a:p>
            <a:r>
              <a:rPr lang="en-US" dirty="0"/>
              <a:t>The acceleration down a slope due to gravity is the component of gravity acting parallel to the slope (ignore friction)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04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8D341CA-34B4-4204-832A-A0D298515A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306" y="1167915"/>
                <a:ext cx="7207855" cy="31242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acceleration down the slope is the component of gravitational acceleration acting parallel to the slope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Should always be less than </a:t>
                </a:r>
                <a:r>
                  <a:rPr lang="en-US"/>
                  <a:t>9.8 m s</a:t>
                </a:r>
                <a:r>
                  <a:rPr lang="en-US" baseline="30000"/>
                  <a:t>-2</a:t>
                </a:r>
                <a:endParaRPr lang="en-US" baseline="30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8D341CA-34B4-4204-832A-A0D29851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06" y="1167915"/>
                <a:ext cx="7207855" cy="3124201"/>
              </a:xfrm>
              <a:prstGeom prst="rect">
                <a:avLst/>
              </a:prstGeom>
              <a:blipFill>
                <a:blip r:embed="rId2"/>
                <a:stretch>
                  <a:fillRect l="-1691" t="-5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1091D84-1A9C-40A6-93B2-E3FB7F21CE95}"/>
              </a:ext>
            </a:extLst>
          </p:cNvPr>
          <p:cNvGrpSpPr/>
          <p:nvPr/>
        </p:nvGrpSpPr>
        <p:grpSpPr>
          <a:xfrm>
            <a:off x="4871619" y="2962202"/>
            <a:ext cx="7462308" cy="3787332"/>
            <a:chOff x="3202102" y="2754765"/>
            <a:chExt cx="7462308" cy="3787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335C2E-3634-48FB-8DCD-1AE9301EC66B}"/>
                </a:ext>
              </a:extLst>
            </p:cNvPr>
            <p:cNvGrpSpPr/>
            <p:nvPr/>
          </p:nvGrpSpPr>
          <p:grpSpPr>
            <a:xfrm>
              <a:off x="3202102" y="2754765"/>
              <a:ext cx="7381187" cy="3252975"/>
              <a:chOff x="3202102" y="2754765"/>
              <a:chExt cx="7381187" cy="325297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547880" y="6004874"/>
                <a:ext cx="6689630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500000" flipH="1">
                <a:off x="3202102" y="4445162"/>
                <a:ext cx="73811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547877" y="2885449"/>
                <a:ext cx="4" cy="3119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3547877" y="5539740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>
                <a:off x="3438525" y="4572000"/>
                <a:ext cx="200025" cy="2190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6900000">
                <a:off x="4758906" y="3381405"/>
                <a:ext cx="200025" cy="2190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6900000">
                <a:off x="5060875" y="3525516"/>
                <a:ext cx="200025" cy="2190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327858" y="2754765"/>
                <a:ext cx="468000" cy="468000"/>
              </a:xfrm>
              <a:prstGeom prst="arc">
                <a:avLst>
                  <a:gd name="adj1" fmla="val 107235"/>
                  <a:gd name="adj2" fmla="val 574907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1" name="Arc 30"/>
            <p:cNvSpPr/>
            <p:nvPr/>
          </p:nvSpPr>
          <p:spPr>
            <a:xfrm>
              <a:off x="9584410" y="5462097"/>
              <a:ext cx="1080000" cy="1080000"/>
            </a:xfrm>
            <a:prstGeom prst="arc">
              <a:avLst>
                <a:gd name="adj1" fmla="val 10734883"/>
                <a:gd name="adj2" fmla="val 1255310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00D49-FDE7-4679-8C7A-0D341C84AB12}"/>
              </a:ext>
            </a:extLst>
          </p:cNvPr>
          <p:cNvGrpSpPr/>
          <p:nvPr/>
        </p:nvGrpSpPr>
        <p:grpSpPr>
          <a:xfrm>
            <a:off x="9377517" y="1271470"/>
            <a:ext cx="2416410" cy="3727043"/>
            <a:chOff x="8686458" y="77315"/>
            <a:chExt cx="2416410" cy="37270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EC1C18-8429-4CF9-A10D-F80805B2082B}"/>
                </a:ext>
              </a:extLst>
            </p:cNvPr>
            <p:cNvGrpSpPr/>
            <p:nvPr/>
          </p:nvGrpSpPr>
          <p:grpSpPr>
            <a:xfrm>
              <a:off x="8686458" y="77315"/>
              <a:ext cx="2416410" cy="3727043"/>
              <a:chOff x="5787361" y="341722"/>
              <a:chExt cx="2416410" cy="3727043"/>
            </a:xfrm>
          </p:grpSpPr>
          <p:sp>
            <p:nvSpPr>
              <p:cNvPr id="32" name="Arc 31"/>
              <p:cNvSpPr/>
              <p:nvPr/>
            </p:nvSpPr>
            <p:spPr>
              <a:xfrm rot="5400000">
                <a:off x="5787361" y="2988765"/>
                <a:ext cx="1080000" cy="1080000"/>
              </a:xfrm>
              <a:prstGeom prst="arc">
                <a:avLst>
                  <a:gd name="adj1" fmla="val 10805635"/>
                  <a:gd name="adj2" fmla="val 12553106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8C71E30-43CC-4F0B-9FE0-D3A1B6CB1DD8}"/>
                  </a:ext>
                </a:extLst>
              </p:cNvPr>
              <p:cNvGrpSpPr/>
              <p:nvPr/>
            </p:nvGrpSpPr>
            <p:grpSpPr>
              <a:xfrm>
                <a:off x="5998588" y="341722"/>
                <a:ext cx="2205183" cy="3293332"/>
                <a:chOff x="5998588" y="341722"/>
                <a:chExt cx="2205183" cy="329333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6329177" y="515629"/>
                  <a:ext cx="4" cy="31194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6329171" y="512765"/>
                  <a:ext cx="1184149" cy="56165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6329170" y="1074421"/>
                  <a:ext cx="1184149" cy="255345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 rot="10800000">
                  <a:off x="6219631" y="2149792"/>
                  <a:ext cx="200025" cy="2190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6900000">
                  <a:off x="6625806" y="597493"/>
                  <a:ext cx="200025" cy="2190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6900000">
                  <a:off x="6927775" y="732078"/>
                  <a:ext cx="200025" cy="2190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6106917" y="397430"/>
                  <a:ext cx="468000" cy="468000"/>
                </a:xfrm>
                <a:prstGeom prst="arc">
                  <a:avLst>
                    <a:gd name="adj1" fmla="val 107235"/>
                    <a:gd name="adj2" fmla="val 574907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 rot="1500000">
                  <a:off x="7098877" y="981178"/>
                  <a:ext cx="360000" cy="3600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998588" y="147404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  <a:endParaRPr lang="en-AU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039670" y="2094283"/>
                  <a:ext cx="11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</a:t>
                  </a:r>
                  <a:r>
                    <a:rPr lang="en-US" baseline="-25000" dirty="0" err="1"/>
                    <a:t>perpendicular</a:t>
                  </a:r>
                  <a:endParaRPr lang="en-AU" baseline="-25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815204" y="341722"/>
                  <a:ext cx="7537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</a:t>
                  </a:r>
                  <a:r>
                    <a:rPr lang="en-US" baseline="-25000" dirty="0" err="1"/>
                    <a:t>parallel</a:t>
                  </a:r>
                  <a:endParaRPr lang="en-AU" baseline="-25000" dirty="0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C248F9-F15E-42EE-809D-35932AD1D245}"/>
                </a:ext>
              </a:extLst>
            </p:cNvPr>
            <p:cNvSpPr txBox="1"/>
            <p:nvPr/>
          </p:nvSpPr>
          <p:spPr>
            <a:xfrm>
              <a:off x="9218740" y="23325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AU" baseline="-250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245CA8-6AE3-4677-A0B8-7EE0D98E9DAE}"/>
              </a:ext>
            </a:extLst>
          </p:cNvPr>
          <p:cNvSpPr txBox="1"/>
          <p:nvPr/>
        </p:nvSpPr>
        <p:spPr>
          <a:xfrm>
            <a:off x="10852255" y="5875881"/>
            <a:ext cx="28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96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Displacement-time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171422" cy="3124201"/>
          </a:xfrm>
        </p:spPr>
        <p:txBody>
          <a:bodyPr anchor="t"/>
          <a:lstStyle/>
          <a:p>
            <a:r>
              <a:rPr lang="en-US" dirty="0"/>
              <a:t>Plots position of an object relative to a reference point (0 on the y-axis) </a:t>
            </a:r>
            <a:endParaRPr lang="en-AU" dirty="0"/>
          </a:p>
          <a:p>
            <a:r>
              <a:rPr lang="en-US" dirty="0"/>
              <a:t>G</a:t>
            </a:r>
            <a:r>
              <a:rPr lang="en-AU" dirty="0" err="1"/>
              <a:t>radient</a:t>
            </a:r>
            <a:r>
              <a:rPr lang="en-AU" dirty="0"/>
              <a:t> = velocity</a:t>
            </a:r>
          </a:p>
          <a:p>
            <a:r>
              <a:rPr lang="en-US" dirty="0"/>
              <a:t>Straight line = constant velocity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678A4-32B7-4024-834B-15FC23B03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717947"/>
              </p:ext>
            </p:extLst>
          </p:nvPr>
        </p:nvGraphicFramePr>
        <p:xfrm>
          <a:off x="5655732" y="2032000"/>
          <a:ext cx="6383867" cy="41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35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199"/>
          </a:xfrm>
        </p:spPr>
        <p:txBody>
          <a:bodyPr anchor="t">
            <a:normAutofit/>
          </a:bodyPr>
          <a:lstStyle/>
          <a:p>
            <a:r>
              <a:rPr lang="en-US" dirty="0"/>
              <a:t>Displacement-time graph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650999"/>
            <a:ext cx="4819650" cy="1968501"/>
          </a:xfrm>
        </p:spPr>
        <p:txBody>
          <a:bodyPr anchor="t"/>
          <a:lstStyle/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Describe the motion of the object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velocity at 5 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total distance travelled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678A4-32B7-4024-834B-15FC23B03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476"/>
              </p:ext>
            </p:extLst>
          </p:nvPr>
        </p:nvGraphicFramePr>
        <p:xfrm>
          <a:off x="6096000" y="1358900"/>
          <a:ext cx="5943600" cy="32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5031D7-FF6C-4BB8-BA77-1E12CEFE44F4}"/>
              </a:ext>
            </a:extLst>
          </p:cNvPr>
          <p:cNvSpPr txBox="1">
            <a:spLocks/>
          </p:cNvSpPr>
          <p:nvPr/>
        </p:nvSpPr>
        <p:spPr>
          <a:xfrm>
            <a:off x="2361934" y="4889500"/>
            <a:ext cx="9677666" cy="196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0-10s: moves forwards with constant velocity, 10-15s: moves backwards with constant velocity to the reference point, 15-20s: moves backwards with constant velocity, 20-25s: remains stationary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0.4 ms</a:t>
            </a:r>
            <a:r>
              <a:rPr lang="en-US" baseline="30000" dirty="0"/>
              <a:t>-1</a:t>
            </a:r>
            <a:r>
              <a:rPr lang="en-US" dirty="0"/>
              <a:t> forwards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13m</a:t>
            </a:r>
          </a:p>
          <a:p>
            <a:pPr marL="457200" indent="-457200">
              <a:buSzPct val="101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C5CC-ADC4-4598-B0A4-724EADF5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8713"/>
          </a:xfrm>
        </p:spPr>
        <p:txBody>
          <a:bodyPr anchor="t"/>
          <a:lstStyle/>
          <a:p>
            <a:r>
              <a:rPr lang="en-US" dirty="0"/>
              <a:t>Gradient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8759-0E3C-40E7-A986-FB7D27A29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67775"/>
                <a:ext cx="10018713" cy="4123426"/>
              </a:xfrm>
            </p:spPr>
            <p:txBody>
              <a:bodyPr anchor="t"/>
              <a:lstStyle/>
              <a:p>
                <a:r>
                  <a:rPr lang="en-US" b="0" dirty="0"/>
                  <a:t>Formula for gradient often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US" dirty="0"/>
                  <a:t>B</a:t>
                </a:r>
                <a:r>
                  <a:rPr lang="en-AU" dirty="0" err="1"/>
                  <a:t>etter</a:t>
                </a:r>
                <a:r>
                  <a:rPr lang="en-AU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8759-0E3C-40E7-A986-FB7D27A29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67775"/>
                <a:ext cx="10018713" cy="4123426"/>
              </a:xfrm>
              <a:blipFill>
                <a:blip r:embed="rId2"/>
                <a:stretch>
                  <a:fillRect l="-1521" t="-45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89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Velocity-time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171422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Plots velocity of an object over time</a:t>
            </a:r>
            <a:endParaRPr lang="en-AU" dirty="0"/>
          </a:p>
          <a:p>
            <a:r>
              <a:rPr lang="en-US" dirty="0"/>
              <a:t>G</a:t>
            </a:r>
            <a:r>
              <a:rPr lang="en-AU" dirty="0" err="1"/>
              <a:t>radient</a:t>
            </a:r>
            <a:r>
              <a:rPr lang="en-AU" dirty="0"/>
              <a:t> = acceleration</a:t>
            </a:r>
          </a:p>
          <a:p>
            <a:r>
              <a:rPr lang="en-US" dirty="0"/>
              <a:t>Horizontal line = constant velocity</a:t>
            </a:r>
          </a:p>
          <a:p>
            <a:r>
              <a:rPr lang="en-US" dirty="0"/>
              <a:t>Area under the curve = displacement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A2D52F-3300-4594-80B5-D32747CBC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13946"/>
              </p:ext>
            </p:extLst>
          </p:nvPr>
        </p:nvGraphicFramePr>
        <p:xfrm>
          <a:off x="5655732" y="1866900"/>
          <a:ext cx="6231467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60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2CAA-7002-44D1-B38F-50D0953F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000"/>
          </a:xfrm>
        </p:spPr>
        <p:txBody>
          <a:bodyPr/>
          <a:lstStyle/>
          <a:p>
            <a:r>
              <a:rPr lang="en-US" dirty="0"/>
              <a:t>Initial definitions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C0B7-F3FC-454E-A084-876DB221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7801"/>
            <a:ext cx="10018713" cy="4343399"/>
          </a:xfrm>
        </p:spPr>
        <p:txBody>
          <a:bodyPr anchor="t"/>
          <a:lstStyle/>
          <a:p>
            <a:r>
              <a:rPr lang="en-US" dirty="0"/>
              <a:t>Distance: total length of space</a:t>
            </a:r>
          </a:p>
          <a:p>
            <a:r>
              <a:rPr lang="en-US" dirty="0"/>
              <a:t>Displacement (s): straight-line length of space between two points with the direction</a:t>
            </a:r>
          </a:p>
          <a:p>
            <a:r>
              <a:rPr lang="en-US" dirty="0"/>
              <a:t>Speed: rate of change of distance</a:t>
            </a:r>
          </a:p>
          <a:p>
            <a:r>
              <a:rPr lang="en-US" dirty="0"/>
              <a:t>Velocity (v): rate of change of displacement, including direction</a:t>
            </a:r>
          </a:p>
          <a:p>
            <a:r>
              <a:rPr lang="en-US" dirty="0"/>
              <a:t>Acceleration (a): rate of change of velocity, including direction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4890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199"/>
          </a:xfrm>
        </p:spPr>
        <p:txBody>
          <a:bodyPr anchor="t">
            <a:normAutofit/>
          </a:bodyPr>
          <a:lstStyle/>
          <a:p>
            <a:r>
              <a:rPr lang="en-US" dirty="0"/>
              <a:t>Velocity-time graph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49" y="1650999"/>
            <a:ext cx="5070021" cy="1968501"/>
          </a:xfrm>
        </p:spPr>
        <p:txBody>
          <a:bodyPr anchor="t">
            <a:normAutofit/>
          </a:bodyPr>
          <a:lstStyle/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Describe the motion of the object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acceleration at 12 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final displacement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5031D7-FF6C-4BB8-BA77-1E12CEFE44F4}"/>
              </a:ext>
            </a:extLst>
          </p:cNvPr>
          <p:cNvSpPr txBox="1">
            <a:spLocks/>
          </p:cNvSpPr>
          <p:nvPr/>
        </p:nvSpPr>
        <p:spPr>
          <a:xfrm>
            <a:off x="2361934" y="4889500"/>
            <a:ext cx="9677666" cy="196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0-10s: moves forwards with constant positive acceleration, 10-15s: moves backwards with constant negative acceleration coming to a stop, 15-20s: moves backwards with constant negative acceleration (</a:t>
            </a:r>
            <a:r>
              <a:rPr lang="en-US"/>
              <a:t>getting faster), </a:t>
            </a:r>
            <a:r>
              <a:rPr lang="en-US" dirty="0"/>
              <a:t>20-25s: moves backwards at constant velocity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-1.2 ms</a:t>
            </a:r>
            <a:r>
              <a:rPr lang="en-US" baseline="30000" dirty="0"/>
              <a:t>-2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22.5m forwards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A2D52F-3300-4594-80B5-D32747CBC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74625"/>
              </p:ext>
            </p:extLst>
          </p:nvPr>
        </p:nvGraphicFramePr>
        <p:xfrm>
          <a:off x="6610350" y="1549398"/>
          <a:ext cx="5429250" cy="334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9FF-D2A9-4904-9C4E-A191A931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motion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F302-55AC-4CA9-BC33-5F0B091B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Assume that gravitational acceleration near the surface of the Earth is constant and that it is 9.8 ms</a:t>
            </a:r>
            <a:r>
              <a:rPr lang="en-US" baseline="30000" dirty="0"/>
              <a:t>-2</a:t>
            </a:r>
          </a:p>
          <a:p>
            <a:r>
              <a:rPr lang="en-US" dirty="0" err="1"/>
              <a:t>Recognise</a:t>
            </a:r>
            <a:r>
              <a:rPr lang="en-US" dirty="0"/>
              <a:t> that the vertical component of an objects velocity becomes 0 at the peak of its flight</a:t>
            </a:r>
          </a:p>
          <a:p>
            <a:r>
              <a:rPr lang="en-US" dirty="0"/>
              <a:t>Ignore air resistance</a:t>
            </a:r>
          </a:p>
          <a:p>
            <a:r>
              <a:rPr lang="en-US" dirty="0"/>
              <a:t>Time up = time down (if distance up = distance down)</a:t>
            </a:r>
          </a:p>
          <a:p>
            <a:r>
              <a:rPr lang="en-US" dirty="0"/>
              <a:t>Apply equations of motion as normal</a:t>
            </a:r>
          </a:p>
          <a:p>
            <a:r>
              <a:rPr lang="en-US" dirty="0"/>
              <a:t>Up is positive, down is negative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46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B0E6-E806-400D-8F8F-655279A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/>
              <a:t>Vertical motion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49401"/>
                <a:ext cx="10018713" cy="4241799"/>
              </a:xfrm>
            </p:spPr>
            <p:txBody>
              <a:bodyPr anchor="t"/>
              <a:lstStyle/>
              <a:p>
                <a:r>
                  <a:rPr lang="en-US" dirty="0"/>
                  <a:t>A ball is fired upwards from the ground with an initial velocity of 15ms</a:t>
                </a:r>
                <a:r>
                  <a:rPr lang="en-US" baseline="30000" dirty="0"/>
                  <a:t>-1</a:t>
                </a:r>
                <a:r>
                  <a:rPr lang="en-US" dirty="0"/>
                  <a:t>, how high does it reach? How long does it take to hit the ground?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=−9.8=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=15×1.53+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reaches 11.5m off the ground and takes 3.06s to hit the ground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49401"/>
                <a:ext cx="10018713" cy="4241799"/>
              </a:xfrm>
              <a:blipFill>
                <a:blip r:embed="rId2"/>
                <a:stretch>
                  <a:fillRect l="-1521" t="-4454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B0E6-E806-400D-8F8F-655279A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/>
              <a:t>Vertical motion example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49401"/>
                <a:ext cx="10018713" cy="4775199"/>
              </a:xfrm>
            </p:spPr>
            <p:txBody>
              <a:bodyPr anchor="t">
                <a:normAutofit fontScale="85000" lnSpcReduction="10000"/>
              </a:bodyPr>
              <a:lstStyle/>
              <a:p>
                <a:r>
                  <a:rPr lang="en-US" dirty="0"/>
                  <a:t>A ball is fired upwards off a 4m cliff with an initial velocity of 15ms</a:t>
                </a:r>
                <a:r>
                  <a:rPr lang="en-US" baseline="30000" dirty="0"/>
                  <a:t>-1 </a:t>
                </a:r>
                <a:r>
                  <a:rPr lang="en-US" dirty="0"/>
                  <a:t>up, how high does it reach? How long does it take to hit the ground at the base of the cliff?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=−9.8=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=15×1.53+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−15.5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reaches 11.5m off the cliff and takes 3.31s to hit the ground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49401"/>
                <a:ext cx="10018713" cy="4775199"/>
              </a:xfrm>
              <a:blipFill>
                <a:blip r:embed="rId2"/>
                <a:stretch>
                  <a:fillRect l="-1156" t="-38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A892-2529-4817-AAD0-03C255FE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4400"/>
          </a:xfrm>
        </p:spPr>
        <p:txBody>
          <a:bodyPr/>
          <a:lstStyle/>
          <a:p>
            <a:r>
              <a:rPr lang="en-US" dirty="0"/>
              <a:t>Forces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54CA-1AA7-436B-9770-033526A1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7201"/>
            <a:ext cx="10018713" cy="406400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Are pushes or pulls</a:t>
            </a:r>
          </a:p>
          <a:p>
            <a:r>
              <a:rPr lang="en-US" dirty="0"/>
              <a:t>Measured in Newtons (N) or kg m s</a:t>
            </a:r>
            <a:r>
              <a:rPr lang="en-US" baseline="30000" dirty="0"/>
              <a:t>-2</a:t>
            </a:r>
          </a:p>
          <a:p>
            <a:r>
              <a:rPr lang="en-US" dirty="0"/>
              <a:t>Vectors, so include both magnitude and direction</a:t>
            </a:r>
          </a:p>
          <a:p>
            <a:r>
              <a:rPr lang="en-US" dirty="0"/>
              <a:t>Described by Newton’s Laws</a:t>
            </a:r>
          </a:p>
          <a:p>
            <a:endParaRPr lang="en-US" dirty="0"/>
          </a:p>
          <a:p>
            <a:endParaRPr lang="en-US" dirty="0"/>
          </a:p>
          <a:p>
            <a:r>
              <a:rPr lang="en-AU" altLang="en-US" dirty="0">
                <a:hlinkClick r:id="rId2"/>
              </a:rPr>
              <a:t>http://australia.twig-world.com/films/forces-of-nature-1498/</a:t>
            </a:r>
            <a:endParaRPr lang="en-AU" altLang="en-US" dirty="0">
              <a:hlinkClick r:id="" action="ppaction://noaction"/>
            </a:endParaRPr>
          </a:p>
          <a:p>
            <a:r>
              <a:rPr lang="en-AU" altLang="en-US" dirty="0">
                <a:hlinkClick r:id="" action="ppaction://noaction"/>
              </a:rPr>
              <a:t>http://australia.twig-world.com/films/newtons-laws-of-motion-1490/</a:t>
            </a:r>
            <a:endParaRPr lang="en-US" dirty="0"/>
          </a:p>
          <a:p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338002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319E-A70B-4636-9685-6861AC7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– Law of inertia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F90-40CD-4B83-87FA-562477E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5887"/>
            <a:ext cx="10018713" cy="3875314"/>
          </a:xfrm>
        </p:spPr>
        <p:txBody>
          <a:bodyPr anchor="t"/>
          <a:lstStyle/>
          <a:p>
            <a:r>
              <a:rPr lang="en-US" dirty="0"/>
              <a:t>An object in motion will remain in motion unless acted on by an unbalanced force</a:t>
            </a:r>
          </a:p>
          <a:p>
            <a:r>
              <a:rPr lang="en-US" dirty="0"/>
              <a:t>An object at rest will remain at rest unless acted on by an unbalanced 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495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EEA-B61A-494D-B7A8-1B192F8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BBE4-2A77-41DB-A916-3069280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puck moving over a frictionless layer of ice.</a:t>
            </a:r>
          </a:p>
          <a:p>
            <a:r>
              <a:rPr lang="en-US" altLang="en-US" dirty="0"/>
              <a:t>A puck moving over a rough surface.</a:t>
            </a:r>
          </a:p>
          <a:p>
            <a:r>
              <a:rPr lang="en-US" altLang="en-US" dirty="0"/>
              <a:t>Throw a ball in space.</a:t>
            </a:r>
          </a:p>
          <a:p>
            <a:r>
              <a:rPr lang="en-US" altLang="en-US" dirty="0"/>
              <a:t>Fall into aisle when bus turns.</a:t>
            </a:r>
          </a:p>
          <a:p>
            <a:r>
              <a:rPr lang="en-US" altLang="en-US" dirty="0"/>
              <a:t>Eggs on the back seat</a:t>
            </a:r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42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3CAC-F8E1-4E55-9F18-28BFE61A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0036-D89F-425C-B615-8285D7A8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3857"/>
            <a:ext cx="10018713" cy="3777343"/>
          </a:xfrm>
        </p:spPr>
        <p:txBody>
          <a:bodyPr anchor="t"/>
          <a:lstStyle/>
          <a:p>
            <a:r>
              <a:rPr lang="en-US" dirty="0"/>
              <a:t>The property of mass to resist changes to its state of motion</a:t>
            </a:r>
          </a:p>
          <a:p>
            <a:r>
              <a:rPr lang="en-US" dirty="0"/>
              <a:t>Proportional to mass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08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FB04-5B9F-4A9E-B1D5-E32D3F6F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forces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C690-A815-4890-8A20-E88A582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2087"/>
            <a:ext cx="10018713" cy="3799114"/>
          </a:xfrm>
        </p:spPr>
        <p:txBody>
          <a:bodyPr anchor="t"/>
          <a:lstStyle/>
          <a:p>
            <a:r>
              <a:rPr lang="en-US" dirty="0"/>
              <a:t>The forces acting on an object are considered balanced if the vector sum of the forces is 0</a:t>
            </a:r>
          </a:p>
          <a:p>
            <a:r>
              <a:rPr lang="en-US" dirty="0"/>
              <a:t>If the forces acting on an object are not balanced the object will accelerate</a:t>
            </a:r>
            <a:endParaRPr lang="en-AU" dirty="0"/>
          </a:p>
          <a:p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CEABD0-0B77-47EA-B4C1-43EE029C10C2}"/>
              </a:ext>
            </a:extLst>
          </p:cNvPr>
          <p:cNvGrpSpPr/>
          <p:nvPr/>
        </p:nvGrpSpPr>
        <p:grpSpPr>
          <a:xfrm>
            <a:off x="2449830" y="3533808"/>
            <a:ext cx="7742471" cy="2654300"/>
            <a:chOff x="2449830" y="3533808"/>
            <a:chExt cx="7742471" cy="2654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731122-FD78-4313-9132-3988491180C6}"/>
                </a:ext>
              </a:extLst>
            </p:cNvPr>
            <p:cNvSpPr/>
            <p:nvPr/>
          </p:nvSpPr>
          <p:spPr>
            <a:xfrm>
              <a:off x="3307081" y="4402488"/>
              <a:ext cx="1270000" cy="93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9337BD-2721-4D66-9FB7-65D04A4FA994}"/>
                </a:ext>
              </a:extLst>
            </p:cNvPr>
            <p:cNvSpPr/>
            <p:nvPr/>
          </p:nvSpPr>
          <p:spPr>
            <a:xfrm>
              <a:off x="8134901" y="4187858"/>
              <a:ext cx="1270000" cy="134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1D2CA06-7C46-49E7-8C4D-9CD2B29D40C3}"/>
                </a:ext>
              </a:extLst>
            </p:cNvPr>
            <p:cNvSpPr/>
            <p:nvPr/>
          </p:nvSpPr>
          <p:spPr>
            <a:xfrm>
              <a:off x="3973832" y="470728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B466C0E-3A4D-43BE-8BEC-FF7BA98F4066}"/>
                </a:ext>
              </a:extLst>
            </p:cNvPr>
            <p:cNvSpPr/>
            <p:nvPr/>
          </p:nvSpPr>
          <p:spPr>
            <a:xfrm flipH="1">
              <a:off x="2449830" y="470728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6CCDF40-9EBB-428F-885C-8A3E7C68999B}"/>
                </a:ext>
              </a:extLst>
            </p:cNvPr>
            <p:cNvSpPr/>
            <p:nvPr/>
          </p:nvSpPr>
          <p:spPr>
            <a:xfrm>
              <a:off x="8769901" y="470220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1BA99FC-EE69-436F-B401-BC1B2C6A2BFA}"/>
                </a:ext>
              </a:extLst>
            </p:cNvPr>
            <p:cNvSpPr/>
            <p:nvPr/>
          </p:nvSpPr>
          <p:spPr>
            <a:xfrm rot="7200000">
              <a:off x="7741201" y="531815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20236B9-63AF-4281-8DE6-E4A4A2AA24D2}"/>
                </a:ext>
              </a:extLst>
            </p:cNvPr>
            <p:cNvSpPr/>
            <p:nvPr/>
          </p:nvSpPr>
          <p:spPr>
            <a:xfrm rot="14400000">
              <a:off x="7741201" y="408625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77574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6056-F48C-47DD-BE22-6FC113D7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3742"/>
          </a:xfrm>
        </p:spPr>
        <p:txBody>
          <a:bodyPr/>
          <a:lstStyle/>
          <a:p>
            <a:r>
              <a:rPr lang="en-US" dirty="0"/>
              <a:t>Free body diagrams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603-2873-48A2-BF1F-F6ED4E4D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9543"/>
            <a:ext cx="10018713" cy="4261657"/>
          </a:xfrm>
        </p:spPr>
        <p:txBody>
          <a:bodyPr anchor="t"/>
          <a:lstStyle/>
          <a:p>
            <a:r>
              <a:rPr lang="en-US" dirty="0"/>
              <a:t>Show relative size and direction of all forces acting on an object </a:t>
            </a:r>
          </a:p>
          <a:p>
            <a:r>
              <a:rPr lang="en-US" dirty="0"/>
              <a:t>Labelled to show the types of forces</a:t>
            </a:r>
          </a:p>
          <a:p>
            <a:r>
              <a:rPr lang="en-US" dirty="0"/>
              <a:t>Size of arrow indicates magnitude of force</a:t>
            </a:r>
          </a:p>
          <a:p>
            <a:endParaRPr lang="en-US" dirty="0"/>
          </a:p>
          <a:p>
            <a:r>
              <a:rPr lang="en-US" dirty="0"/>
              <a:t>If on Earth always include weight force</a:t>
            </a:r>
          </a:p>
          <a:p>
            <a:r>
              <a:rPr lang="en-US" dirty="0"/>
              <a:t>If moving on Earth always include friction force (friction, drag, air resistance)</a:t>
            </a:r>
          </a:p>
          <a:p>
            <a:r>
              <a:rPr lang="en-US" dirty="0"/>
              <a:t>If resting on a surface include normal 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84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2F8D-21B1-47CF-B7B8-DED10400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9231"/>
          </a:xfrm>
        </p:spPr>
        <p:txBody>
          <a:bodyPr/>
          <a:lstStyle/>
          <a:p>
            <a:r>
              <a:rPr lang="en-US" dirty="0"/>
              <a:t>Fun fact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98E4-ED00-40C5-96E1-0FF29600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9331"/>
            <a:ext cx="10018713" cy="4111869"/>
          </a:xfrm>
        </p:spPr>
        <p:txBody>
          <a:bodyPr anchor="t"/>
          <a:lstStyle/>
          <a:p>
            <a:r>
              <a:rPr lang="en-US" dirty="0"/>
              <a:t>Rate of change of acceleration is called ‘jerk’ (m s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r>
              <a:rPr lang="en-US" dirty="0"/>
              <a:t>Rate of change of jerk is called ‘jounce’ or ‘snap’ (m s</a:t>
            </a:r>
            <a:r>
              <a:rPr lang="en-US" baseline="30000" dirty="0"/>
              <a:t>-4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snap is called ‘crackle’ (m s</a:t>
            </a:r>
            <a:r>
              <a:rPr lang="en-US" baseline="30000" dirty="0"/>
              <a:t>-5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crackle is called ‘pop’ (m s</a:t>
            </a:r>
            <a:r>
              <a:rPr lang="en-US" baseline="30000" dirty="0"/>
              <a:t>-6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pop is called ‘lock’ (m s</a:t>
            </a:r>
            <a:r>
              <a:rPr lang="en-US" baseline="30000" dirty="0"/>
              <a:t>-7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lock is called ‘drop’ (m s</a:t>
            </a:r>
            <a:r>
              <a:rPr lang="en-US" baseline="30000" dirty="0"/>
              <a:t>-8</a:t>
            </a:r>
            <a:r>
              <a:rPr lang="en-US" dirty="0"/>
              <a:t>)</a:t>
            </a:r>
            <a:endParaRPr lang="en-AU" dirty="0"/>
          </a:p>
          <a:p>
            <a:endParaRPr lang="en-US" dirty="0"/>
          </a:p>
          <a:p>
            <a:r>
              <a:rPr lang="en-AU" dirty="0"/>
              <a:t>http://iopscience.iop.org/article/10.1088/0143-0807/37/6/065008</a:t>
            </a:r>
          </a:p>
        </p:txBody>
      </p:sp>
    </p:spTree>
    <p:extLst>
      <p:ext uri="{BB962C8B-B14F-4D97-AF65-F5344CB8AC3E}">
        <p14:creationId xmlns:p14="http://schemas.microsoft.com/office/powerpoint/2010/main" val="63767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E5C967D-A51B-48AC-9968-FC3EE403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8023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AU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54C38F3-59B1-416D-92B1-4BAC85E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3823"/>
            <a:ext cx="10018713" cy="4217377"/>
          </a:xfrm>
        </p:spPr>
        <p:txBody>
          <a:bodyPr anchor="t"/>
          <a:lstStyle/>
          <a:p>
            <a:r>
              <a:rPr lang="en-US" altLang="en-US" dirty="0"/>
              <a:t>A cyclist pedals so she travels with a constant velocity of 8.0 m/s west.  If the frictional forces applied to her are 60N, what force must be supplied by the rear wheel of the bicycle?</a:t>
            </a:r>
          </a:p>
          <a:p>
            <a:r>
              <a:rPr lang="en-US" altLang="en-US" dirty="0"/>
              <a:t>60N forward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6E05-E69B-4594-B31D-41374DDC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96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6239-FE13-4F92-8F27-E6D359128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2615"/>
                <a:ext cx="10018713" cy="4823936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acceleration of an object is directly proportional to the net force acting on the object and inversely proportional to the mass of the object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𝑎𝑐𝑐𝑒𝑙𝑒𝑟𝑎𝑡𝑖𝑜𝑛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Commonly written: F=ma</a:t>
                </a:r>
              </a:p>
              <a:p>
                <a:r>
                  <a:rPr lang="en-US" dirty="0"/>
                  <a:t>1 Newton is the force that causes 1kg to accelerate at 1 ms</a:t>
                </a:r>
                <a:r>
                  <a:rPr lang="en-US" baseline="30000" dirty="0"/>
                  <a:t>-2</a:t>
                </a:r>
              </a:p>
              <a:p>
                <a:endParaRPr lang="en-US" baseline="30000" dirty="0"/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baseline="30000" dirty="0"/>
                  <a:t> </a:t>
                </a:r>
                <a:r>
                  <a:rPr lang="en-AU" dirty="0"/>
                  <a:t>is the capital Greek letter sigma, it means sum or total)</a:t>
                </a:r>
                <a:endParaRPr lang="en-AU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6239-FE13-4F92-8F27-E6D359128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2615"/>
                <a:ext cx="10018713" cy="4823936"/>
              </a:xfrm>
              <a:blipFill>
                <a:blip r:embed="rId2"/>
                <a:stretch>
                  <a:fillRect l="-1338" b="-2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651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46E453A9-C9AC-4C04-91D3-60BF5D487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Examples: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66167C9-21E0-4DD5-8957-2AB59833D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92151"/>
            <a:ext cx="8229600" cy="5434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Determine the size of the force required to accelerate a 80 kg athlete from rest to 12 ms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in 5.0 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192N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150g hockey ball is simultaneously struck by 2 hockey sticks. If the sticks supply a force of 15 N north and 20 N east respectively, determine the acceleration of the ball and direction it will travel.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167ms</a:t>
            </a:r>
            <a:r>
              <a:rPr lang="en-US" altLang="en-US" sz="2800" baseline="30000" dirty="0"/>
              <a:t>-2</a:t>
            </a:r>
            <a:r>
              <a:rPr lang="en-US" altLang="en-US" sz="2800" dirty="0"/>
              <a:t> N 53</a:t>
            </a:r>
            <a:r>
              <a:rPr lang="en-US" altLang="en-US" sz="2800" baseline="30000" dirty="0"/>
              <a:t>0</a:t>
            </a:r>
            <a:r>
              <a:rPr lang="en-US" altLang="en-US" sz="2800" dirty="0"/>
              <a:t> E  053.1</a:t>
            </a:r>
            <a:r>
              <a:rPr lang="en-US" altLang="en-US" sz="2800" baseline="30000" dirty="0"/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freestyle swimmer whose mass is 75kg applies a force of 350N. The water opposes her efforts with a 200N force. What is her initial acceleration?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2.0ms</a:t>
            </a:r>
            <a:r>
              <a:rPr lang="en-US" altLang="en-US" sz="2800" baseline="30000" dirty="0"/>
              <a:t>-2</a:t>
            </a:r>
            <a:r>
              <a:rPr lang="en-US" altLang="en-US" sz="2800" dirty="0"/>
              <a:t> in direction of applied force.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A595ED26-CE8E-4D8D-9DDC-614FA39C7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pPr eaLnBrk="1" hangingPunct="1"/>
            <a:r>
              <a:rPr lang="en-US" altLang="en-US" dirty="0"/>
              <a:t>Force and acceleration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4EC1927-D104-40FD-B8C2-96C915C6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85248"/>
            <a:ext cx="10018713" cy="4405953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Force must be in direction of acceleration.</a:t>
            </a:r>
          </a:p>
          <a:p>
            <a:r>
              <a:rPr lang="en-US" altLang="en-US" dirty="0"/>
              <a:t>E.g. pulling a cart with a string at 10</a:t>
            </a:r>
            <a:r>
              <a:rPr lang="en-US" altLang="en-US" baseline="30000" dirty="0"/>
              <a:t>0</a:t>
            </a:r>
            <a:r>
              <a:rPr lang="en-US" altLang="en-US" dirty="0"/>
              <a:t> to horizontal.</a:t>
            </a:r>
          </a:p>
          <a:p>
            <a:r>
              <a:rPr lang="en-US" altLang="en-US" dirty="0"/>
              <a:t>Cart on a slope.</a:t>
            </a:r>
          </a:p>
          <a:p>
            <a:r>
              <a:rPr lang="en-US" altLang="en-US" dirty="0" err="1"/>
              <a:t>Eg</a:t>
            </a:r>
            <a:r>
              <a:rPr lang="en-US" altLang="en-US" dirty="0"/>
              <a:t>: A 780 kg car is travelling up a slope at a constant 60 km/h. The angle of the slope is 10</a:t>
            </a:r>
            <a:r>
              <a:rPr lang="en-US" altLang="en-US" baseline="30000" dirty="0"/>
              <a:t>0</a:t>
            </a:r>
            <a:r>
              <a:rPr lang="en-US" altLang="en-US" dirty="0"/>
              <a:t> and the driving force is 3 000N Determine : </a:t>
            </a:r>
            <a:br>
              <a:rPr lang="en-US" altLang="en-US" dirty="0"/>
            </a:br>
            <a:r>
              <a:rPr lang="en-US" altLang="en-US" dirty="0"/>
              <a:t>a) the friction forces on car</a:t>
            </a:r>
            <a:br>
              <a:rPr lang="en-US" altLang="en-US" dirty="0"/>
            </a:br>
            <a:r>
              <a:rPr lang="en-US" altLang="en-US" dirty="0"/>
              <a:t>b) the normal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8E6A-39F7-4F57-B46A-E895D061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293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43D9-65BE-43D4-B880-2C9FF7B5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3513"/>
            <a:ext cx="10018713" cy="4357687"/>
          </a:xfrm>
        </p:spPr>
        <p:txBody>
          <a:bodyPr anchor="t"/>
          <a:lstStyle/>
          <a:p>
            <a:r>
              <a:rPr lang="en-US" altLang="en-US" dirty="0" err="1"/>
              <a:t>Eg</a:t>
            </a:r>
            <a:r>
              <a:rPr lang="en-US" altLang="en-US" dirty="0"/>
              <a:t>: A 780 kg car is travelling up a slope at a constant 60 km/h. The angle of the slope is 10</a:t>
            </a:r>
            <a:r>
              <a:rPr lang="en-US" altLang="en-US" baseline="30000" dirty="0"/>
              <a:t>0</a:t>
            </a:r>
            <a:r>
              <a:rPr lang="en-US" altLang="en-US" dirty="0"/>
              <a:t> and the driving force is 3 000N Determine : </a:t>
            </a:r>
            <a:br>
              <a:rPr lang="en-US" altLang="en-US" dirty="0"/>
            </a:br>
            <a:r>
              <a:rPr lang="en-US" altLang="en-US" dirty="0"/>
              <a:t>a) the friction forces on car</a:t>
            </a:r>
            <a:br>
              <a:rPr lang="en-US" altLang="en-US" dirty="0"/>
            </a:br>
            <a:r>
              <a:rPr lang="en-US" altLang="en-US" dirty="0"/>
              <a:t>b) the normal</a:t>
            </a:r>
          </a:p>
          <a:p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8D3F8E-52FE-4229-94F8-5DC2577C2F8B}"/>
              </a:ext>
            </a:extLst>
          </p:cNvPr>
          <p:cNvCxnSpPr>
            <a:cxnSpLocks/>
          </p:cNvCxnSpPr>
          <p:nvPr/>
        </p:nvCxnSpPr>
        <p:spPr>
          <a:xfrm flipH="1">
            <a:off x="3194073" y="4405099"/>
            <a:ext cx="3" cy="10813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6A7E16-D368-4265-90EE-79E51B9C7E60}"/>
              </a:ext>
            </a:extLst>
          </p:cNvPr>
          <p:cNvCxnSpPr>
            <a:cxnSpLocks/>
          </p:cNvCxnSpPr>
          <p:nvPr/>
        </p:nvCxnSpPr>
        <p:spPr>
          <a:xfrm flipH="1" flipV="1">
            <a:off x="2543176" y="4224338"/>
            <a:ext cx="650898" cy="1807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D6BFC-1783-45E7-BA41-D6B5D10531D0}"/>
              </a:ext>
            </a:extLst>
          </p:cNvPr>
          <p:cNvSpPr txBox="1"/>
          <p:nvPr/>
        </p:nvSpPr>
        <p:spPr>
          <a:xfrm>
            <a:off x="3194072" y="531061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W=mg=7644 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6235-B09F-467B-AA31-F61B2A27A66C}"/>
              </a:ext>
            </a:extLst>
          </p:cNvPr>
          <p:cNvSpPr txBox="1"/>
          <p:nvPr/>
        </p:nvSpPr>
        <p:spPr>
          <a:xfrm>
            <a:off x="1673725" y="3760721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=3000 N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A9CDA-5209-4E1C-9826-C08760328389}"/>
              </a:ext>
            </a:extLst>
          </p:cNvPr>
          <p:cNvCxnSpPr>
            <a:cxnSpLocks/>
          </p:cNvCxnSpPr>
          <p:nvPr/>
        </p:nvCxnSpPr>
        <p:spPr>
          <a:xfrm>
            <a:off x="3194072" y="4405099"/>
            <a:ext cx="601641" cy="1695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B5A233-9E57-4F48-AA54-DFAA42266FA2}"/>
              </a:ext>
            </a:extLst>
          </p:cNvPr>
          <p:cNvSpPr txBox="1"/>
          <p:nvPr/>
        </p:nvSpPr>
        <p:spPr>
          <a:xfrm>
            <a:off x="3494892" y="4043149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parallel</a:t>
            </a:r>
            <a:r>
              <a:rPr lang="en-US" dirty="0" err="1"/>
              <a:t>+F</a:t>
            </a:r>
            <a:r>
              <a:rPr lang="en-US" baseline="-25000" dirty="0" err="1"/>
              <a:t>f</a:t>
            </a:r>
            <a:r>
              <a:rPr lang="en-US" dirty="0"/>
              <a:t>=3000 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32A6C1-ADBF-456D-8712-B9DF04EDC634}"/>
                  </a:ext>
                </a:extLst>
              </p:cNvPr>
              <p:cNvSpPr txBox="1"/>
              <p:nvPr/>
            </p:nvSpPr>
            <p:spPr>
              <a:xfrm>
                <a:off x="6176963" y="2838450"/>
                <a:ext cx="3670941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=1330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=3000−1330=1670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32A6C1-ADBF-456D-8712-B9DF04ED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63" y="2838450"/>
                <a:ext cx="3670941" cy="689997"/>
              </a:xfrm>
              <a:prstGeom prst="rect">
                <a:avLst/>
              </a:prstGeom>
              <a:blipFill>
                <a:blip r:embed="rId2"/>
                <a:stretch>
                  <a:fillRect b="-5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13A306-159A-4609-9385-0F051EB6A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3767" y="3964436"/>
            <a:ext cx="650898" cy="1807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F5B98-DA35-4745-99CC-673D912527AC}"/>
              </a:ext>
            </a:extLst>
          </p:cNvPr>
          <p:cNvSpPr txBox="1"/>
          <p:nvPr/>
        </p:nvSpPr>
        <p:spPr>
          <a:xfrm>
            <a:off x="2979434" y="3375443"/>
            <a:ext cx="19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</a:t>
            </a:r>
            <a:r>
              <a:rPr lang="en-US" dirty="0" err="1"/>
              <a:t>W</a:t>
            </a:r>
            <a:r>
              <a:rPr lang="en-US" baseline="-25000" dirty="0" err="1"/>
              <a:t>perpendicular</a:t>
            </a:r>
            <a:endParaRPr lang="en-A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92110B-849E-42A6-A086-59DED9C0142A}"/>
                  </a:ext>
                </a:extLst>
              </p:cNvPr>
              <p:cNvSpPr txBox="1"/>
              <p:nvPr/>
            </p:nvSpPr>
            <p:spPr>
              <a:xfrm>
                <a:off x="6176963" y="4130053"/>
                <a:ext cx="388420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𝑝𝑒𝑟𝑝𝑒𝑛𝑑𝑖𝑐𝑢𝑙𝑎𝑟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=7530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92110B-849E-42A6-A086-59DED9C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63" y="4130053"/>
                <a:ext cx="3884205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1856-1184-4C67-B85E-C4F628A1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9625"/>
          </a:xfrm>
        </p:spPr>
        <p:txBody>
          <a:bodyPr/>
          <a:lstStyle/>
          <a:p>
            <a:r>
              <a:rPr lang="en-US" dirty="0"/>
              <a:t>Mass and Weight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AC9C-DF59-4F1B-AF5C-9B08E411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8" y="1734608"/>
            <a:ext cx="4607188" cy="576262"/>
          </a:xfrm>
        </p:spPr>
        <p:txBody>
          <a:bodyPr/>
          <a:lstStyle/>
          <a:p>
            <a:r>
              <a:rPr lang="en-US" dirty="0"/>
              <a:t>Mass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81B8-13DF-4CAD-A78C-3D1036C2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486025"/>
            <a:ext cx="4895056" cy="3305174"/>
          </a:xfrm>
        </p:spPr>
        <p:txBody>
          <a:bodyPr/>
          <a:lstStyle/>
          <a:p>
            <a:r>
              <a:rPr lang="en-US" dirty="0"/>
              <a:t>Measured in kg</a:t>
            </a:r>
          </a:p>
          <a:p>
            <a:r>
              <a:rPr lang="en-US" dirty="0"/>
              <a:t>Measure of quantity of matter</a:t>
            </a:r>
          </a:p>
          <a:p>
            <a:r>
              <a:rPr lang="en-US" dirty="0"/>
              <a:t>Measure of inertia</a:t>
            </a:r>
          </a:p>
          <a:p>
            <a:r>
              <a:rPr lang="en-US" dirty="0"/>
              <a:t>Constant for a given object regardless of location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46C1-938F-4A93-8C2B-0E2023010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6" y="1743075"/>
            <a:ext cx="4622537" cy="576262"/>
          </a:xfrm>
        </p:spPr>
        <p:txBody>
          <a:bodyPr/>
          <a:lstStyle/>
          <a:p>
            <a:r>
              <a:rPr lang="en-US" dirty="0"/>
              <a:t>Weight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15CA-C89C-4883-A4F5-8B60E26AE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486025"/>
            <a:ext cx="4895056" cy="3305174"/>
          </a:xfrm>
        </p:spPr>
        <p:txBody>
          <a:bodyPr/>
          <a:lstStyle/>
          <a:p>
            <a:r>
              <a:rPr lang="en-US" dirty="0"/>
              <a:t>Measured in N</a:t>
            </a:r>
          </a:p>
          <a:p>
            <a:r>
              <a:rPr lang="en-US" dirty="0"/>
              <a:t>Measure of force acting on an object due to the gravitational field it is in</a:t>
            </a:r>
          </a:p>
          <a:p>
            <a:r>
              <a:rPr lang="en-US" dirty="0"/>
              <a:t>Varies according to local gravitational acceleration</a:t>
            </a:r>
          </a:p>
          <a:p>
            <a:r>
              <a:rPr lang="en-US" dirty="0"/>
              <a:t>Product of mass and gravitational acceleration</a:t>
            </a:r>
          </a:p>
          <a:p>
            <a:r>
              <a:rPr lang="en-US" dirty="0"/>
              <a:t>W =mg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568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383-D3A6-42B9-9306-B0F44B62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6474-ABE1-4CA9-B549-4E178A4A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4224337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For every action force there is an equal and opposite reaction force</a:t>
            </a:r>
          </a:p>
          <a:p>
            <a:endParaRPr lang="en-US" dirty="0"/>
          </a:p>
          <a:p>
            <a:r>
              <a:rPr lang="en-US" dirty="0"/>
              <a:t>E.g. If object A exerts a force of 10N right on object B, then object B also exerts a force of 10N left on object A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two forces:</a:t>
            </a:r>
          </a:p>
          <a:p>
            <a:r>
              <a:rPr lang="en-US" dirty="0"/>
              <a:t>Are equal in magnitude</a:t>
            </a:r>
          </a:p>
          <a:p>
            <a:r>
              <a:rPr lang="en-US" dirty="0"/>
              <a:t>Opposite in direction</a:t>
            </a:r>
          </a:p>
          <a:p>
            <a:r>
              <a:rPr lang="en-US" dirty="0"/>
              <a:t>Act on different objects</a:t>
            </a:r>
          </a:p>
          <a:p>
            <a:r>
              <a:rPr lang="en-US" dirty="0"/>
              <a:t>Are the same type</a:t>
            </a:r>
          </a:p>
          <a:p>
            <a:r>
              <a:rPr lang="en-US" dirty="0"/>
              <a:t>Act for the same duration</a:t>
            </a:r>
          </a:p>
        </p:txBody>
      </p:sp>
    </p:spTree>
    <p:extLst>
      <p:ext uri="{BB962C8B-B14F-4D97-AF65-F5344CB8AC3E}">
        <p14:creationId xmlns:p14="http://schemas.microsoft.com/office/powerpoint/2010/main" val="285013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>
            <a:extLst>
              <a:ext uri="{FF2B5EF4-FFF2-40B4-BE49-F238E27FC236}">
                <a16:creationId xmlns:a16="http://schemas.microsoft.com/office/drawing/2014/main" id="{963B3679-21F7-4690-BFEF-D5B65742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  <a:endParaRPr lang="en-AU" altLang="en-US"/>
          </a:p>
        </p:txBody>
      </p:sp>
      <p:sp>
        <p:nvSpPr>
          <p:cNvPr id="11267" name="Content Placeholder 4">
            <a:extLst>
              <a:ext uri="{FF2B5EF4-FFF2-40B4-BE49-F238E27FC236}">
                <a16:creationId xmlns:a16="http://schemas.microsoft.com/office/drawing/2014/main" id="{6E8AAA25-1B93-48A8-950E-8B2F12BF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725"/>
            <a:ext cx="10018713" cy="3800475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en-US" dirty="0"/>
              <a:t>A trailer accelerated by a car.</a:t>
            </a:r>
          </a:p>
          <a:p>
            <a:r>
              <a:rPr lang="en-US" altLang="en-US" dirty="0"/>
              <a:t>Skydiver </a:t>
            </a:r>
          </a:p>
          <a:p>
            <a:r>
              <a:rPr lang="en-US" altLang="en-US" dirty="0"/>
              <a:t>Basketball player</a:t>
            </a:r>
          </a:p>
          <a:p>
            <a:r>
              <a:rPr lang="en-US" altLang="en-US" dirty="0"/>
              <a:t>Explain how you walk</a:t>
            </a:r>
          </a:p>
          <a:p>
            <a:r>
              <a:rPr lang="en-US" altLang="en-US" dirty="0"/>
              <a:t>Car being driven</a:t>
            </a:r>
          </a:p>
          <a:p>
            <a:r>
              <a:rPr lang="en-US" altLang="en-US" dirty="0"/>
              <a:t>Jet aircraft</a:t>
            </a:r>
          </a:p>
          <a:p>
            <a:r>
              <a:rPr lang="en-AU" altLang="en-US" dirty="0">
                <a:hlinkClick r:id="rId2"/>
              </a:rPr>
              <a:t>http://australia.twig-world.com/films/how-do-animals-fly-1494/</a:t>
            </a:r>
            <a:endParaRPr lang="en-AU" altLang="en-US" dirty="0"/>
          </a:p>
          <a:p>
            <a:r>
              <a:rPr lang="en-AU" altLang="en-US" dirty="0">
                <a:hlinkClick r:id="rId3"/>
              </a:rPr>
              <a:t>http://australia.twig-world.com/films/how-do-planes-fly-1495/</a:t>
            </a:r>
            <a:endParaRPr lang="en-AU" altLang="en-US" dirty="0"/>
          </a:p>
          <a:p>
            <a:endParaRPr lang="en-US" altLang="en-US" dirty="0"/>
          </a:p>
          <a:p>
            <a:endParaRPr lang="en-AU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459-2F96-41CA-B794-9ED2B8D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038"/>
          </a:xfrm>
        </p:spPr>
        <p:txBody>
          <a:bodyPr/>
          <a:lstStyle/>
          <a:p>
            <a:r>
              <a:rPr lang="en-US" dirty="0"/>
              <a:t>Normal/reaction force and apparent weight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3756-38F2-41C4-9650-8ADB6CBF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7839"/>
            <a:ext cx="10018713" cy="4043361"/>
          </a:xfrm>
        </p:spPr>
        <p:txBody>
          <a:bodyPr anchor="t"/>
          <a:lstStyle/>
          <a:p>
            <a:r>
              <a:rPr lang="en-US" dirty="0"/>
              <a:t>An object resting on a surface experiences a normal force opposing its weight force</a:t>
            </a:r>
          </a:p>
          <a:p>
            <a:r>
              <a:rPr lang="en-US" dirty="0"/>
              <a:t>The normal force is always perpendicular to the surface, even if the surface is inclined</a:t>
            </a:r>
          </a:p>
          <a:p>
            <a:r>
              <a:rPr lang="en-US" dirty="0"/>
              <a:t>Responsible for the sensation of weight, in freefall you feel ‘weightless’ because you are not experiencing a normal force</a:t>
            </a:r>
          </a:p>
          <a:p>
            <a:r>
              <a:rPr lang="en-US" dirty="0"/>
              <a:t>A scale can be though of as measuring the normal 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1358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8444-555D-4512-AADD-2F54F11A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/>
              <a:t>Elevator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E8B5-3ED0-4CA6-80BD-06531CF1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5913"/>
            <a:ext cx="10018713" cy="430091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 ask for the normal force experienced by a person in an elevator:</a:t>
            </a:r>
          </a:p>
          <a:p>
            <a:r>
              <a:rPr lang="en-US" dirty="0"/>
              <a:t>While stationary</a:t>
            </a:r>
          </a:p>
          <a:p>
            <a:r>
              <a:rPr lang="en-US" dirty="0"/>
              <a:t>While moving up/down at constant velocity</a:t>
            </a:r>
          </a:p>
          <a:p>
            <a:r>
              <a:rPr lang="en-US" dirty="0"/>
              <a:t>While accelerating upwards</a:t>
            </a:r>
          </a:p>
          <a:p>
            <a:r>
              <a:rPr lang="en-US" dirty="0"/>
              <a:t>While accelerating downwards</a:t>
            </a:r>
          </a:p>
          <a:p>
            <a:pPr marL="0" indent="0">
              <a:buNone/>
            </a:pPr>
            <a:r>
              <a:rPr lang="en-US" dirty="0"/>
              <a:t>For each scenario, from personal experience, do you feel heavier, lighter or normal?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should inform your answers to calculations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0E9AC0-12C0-44C2-96D3-24EB1F3212C2}"/>
              </a:ext>
            </a:extLst>
          </p:cNvPr>
          <p:cNvSpPr txBox="1">
            <a:spLocks/>
          </p:cNvSpPr>
          <p:nvPr/>
        </p:nvSpPr>
        <p:spPr>
          <a:xfrm>
            <a:off x="8277225" y="2114552"/>
            <a:ext cx="1439859" cy="2019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Normal</a:t>
            </a:r>
          </a:p>
          <a:p>
            <a:pPr marL="0" indent="0">
              <a:buFont typeface="Arial"/>
              <a:buNone/>
            </a:pPr>
            <a:r>
              <a:rPr lang="en-US" dirty="0"/>
              <a:t>Normal</a:t>
            </a:r>
          </a:p>
          <a:p>
            <a:pPr marL="0" indent="0">
              <a:buFont typeface="Arial"/>
              <a:buNone/>
            </a:pPr>
            <a:r>
              <a:rPr lang="en-US" dirty="0"/>
              <a:t>Heavier</a:t>
            </a:r>
          </a:p>
          <a:p>
            <a:pPr marL="0" indent="0">
              <a:buFont typeface="Arial"/>
              <a:buNone/>
            </a:pPr>
            <a:r>
              <a:rPr lang="en-US" dirty="0"/>
              <a:t>Lighter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9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54CF-A7BC-415B-A7C4-D282B143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1050"/>
          </a:xfrm>
        </p:spPr>
        <p:txBody>
          <a:bodyPr/>
          <a:lstStyle/>
          <a:p>
            <a:r>
              <a:rPr lang="en-US" dirty="0"/>
              <a:t>Initial equations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54353-D50D-4653-B985-208667DF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66851"/>
                <a:ext cx="10018713" cy="4324349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54353-D50D-4653-B985-208667DF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66851"/>
                <a:ext cx="10018713" cy="43243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70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1CB-801B-44B8-92C8-6F2E82A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example 1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</p:spPr>
            <p:txBody>
              <a:bodyPr anchor="t"/>
              <a:lstStyle/>
              <a:p>
                <a:r>
                  <a:rPr lang="en-US" dirty="0"/>
                  <a:t>What normal force does a 60 kg woman experience standing on the ground?</a:t>
                </a:r>
              </a:p>
              <a:p>
                <a:r>
                  <a:rPr lang="en-US" dirty="0"/>
                  <a:t>What normal force does a 60kg woman experience standing in a lift accelerating upwards at 5 ms</a:t>
                </a:r>
                <a:r>
                  <a:rPr lang="en-US" baseline="30000" dirty="0"/>
                  <a:t>-2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×5−60×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  <a:blipFill>
                <a:blip r:embed="rId2"/>
                <a:stretch>
                  <a:fillRect l="-1521" t="-4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12067A-A16D-49D6-A7EE-BEB3E97FADB2}"/>
              </a:ext>
            </a:extLst>
          </p:cNvPr>
          <p:cNvSpPr/>
          <p:nvPr/>
        </p:nvSpPr>
        <p:spPr>
          <a:xfrm>
            <a:off x="2205318" y="4416612"/>
            <a:ext cx="699247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54DF6EA-1EE6-40E8-BADD-2D01FD1B9266}"/>
              </a:ext>
            </a:extLst>
          </p:cNvPr>
          <p:cNvSpPr/>
          <p:nvPr/>
        </p:nvSpPr>
        <p:spPr>
          <a:xfrm>
            <a:off x="2429435" y="4864847"/>
            <a:ext cx="251012" cy="10638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D018E8-182F-49FF-8709-33C7EF8E8C25}"/>
              </a:ext>
            </a:extLst>
          </p:cNvPr>
          <p:cNvSpPr/>
          <p:nvPr/>
        </p:nvSpPr>
        <p:spPr>
          <a:xfrm flipV="1">
            <a:off x="2429435" y="3429000"/>
            <a:ext cx="251012" cy="1371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D9D1-3F00-4EC7-81D0-EA7D925155D7}"/>
              </a:ext>
            </a:extLst>
          </p:cNvPr>
          <p:cNvSpPr txBox="1"/>
          <p:nvPr/>
        </p:nvSpPr>
        <p:spPr>
          <a:xfrm>
            <a:off x="2680447" y="39205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F88B-A235-41B7-BB95-5190C02C89CD}"/>
              </a:ext>
            </a:extLst>
          </p:cNvPr>
          <p:cNvSpPr txBox="1"/>
          <p:nvPr/>
        </p:nvSpPr>
        <p:spPr>
          <a:xfrm>
            <a:off x="2665053" y="52444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W=-588N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5877-632D-4F71-9177-A83EF9FF749A}"/>
              </a:ext>
            </a:extLst>
          </p:cNvPr>
          <p:cNvSpPr txBox="1"/>
          <p:nvPr/>
        </p:nvSpPr>
        <p:spPr>
          <a:xfrm>
            <a:off x="866588" y="4445143"/>
            <a:ext cx="133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Accelerating up at 5 ms</a:t>
            </a:r>
            <a:r>
              <a:rPr lang="en-US" baseline="30000" dirty="0"/>
              <a:t>-2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2552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1CB-801B-44B8-92C8-6F2E82A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example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</p:spPr>
            <p:txBody>
              <a:bodyPr anchor="t"/>
              <a:lstStyle/>
              <a:p>
                <a:r>
                  <a:rPr lang="en-US" dirty="0"/>
                  <a:t>What normal force does a 60 kg woman experience standing on the ground?</a:t>
                </a:r>
              </a:p>
              <a:p>
                <a:r>
                  <a:rPr lang="en-US" dirty="0"/>
                  <a:t>What normal force does a 60kg woman experience standing in a lift accelerating downwards at 6 ms</a:t>
                </a:r>
                <a:r>
                  <a:rPr lang="en-US" baseline="30000" dirty="0"/>
                  <a:t>-2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×(−6)−60×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  <a:blipFill>
                <a:blip r:embed="rId2"/>
                <a:stretch>
                  <a:fillRect l="-1521" t="-4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12067A-A16D-49D6-A7EE-BEB3E97FADB2}"/>
              </a:ext>
            </a:extLst>
          </p:cNvPr>
          <p:cNvSpPr/>
          <p:nvPr/>
        </p:nvSpPr>
        <p:spPr>
          <a:xfrm>
            <a:off x="2205318" y="4416612"/>
            <a:ext cx="699247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54DF6EA-1EE6-40E8-BADD-2D01FD1B9266}"/>
              </a:ext>
            </a:extLst>
          </p:cNvPr>
          <p:cNvSpPr/>
          <p:nvPr/>
        </p:nvSpPr>
        <p:spPr>
          <a:xfrm>
            <a:off x="2429435" y="4864847"/>
            <a:ext cx="251012" cy="10638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D018E8-182F-49FF-8709-33C7EF8E8C25}"/>
              </a:ext>
            </a:extLst>
          </p:cNvPr>
          <p:cNvSpPr/>
          <p:nvPr/>
        </p:nvSpPr>
        <p:spPr>
          <a:xfrm flipV="1">
            <a:off x="2429435" y="4076700"/>
            <a:ext cx="235618" cy="72389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D9D1-3F00-4EC7-81D0-EA7D925155D7}"/>
              </a:ext>
            </a:extLst>
          </p:cNvPr>
          <p:cNvSpPr txBox="1"/>
          <p:nvPr/>
        </p:nvSpPr>
        <p:spPr>
          <a:xfrm>
            <a:off x="2680447" y="39205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F88B-A235-41B7-BB95-5190C02C89CD}"/>
              </a:ext>
            </a:extLst>
          </p:cNvPr>
          <p:cNvSpPr txBox="1"/>
          <p:nvPr/>
        </p:nvSpPr>
        <p:spPr>
          <a:xfrm>
            <a:off x="2665053" y="52444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W=-588N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5877-632D-4F71-9177-A83EF9FF749A}"/>
              </a:ext>
            </a:extLst>
          </p:cNvPr>
          <p:cNvSpPr txBox="1"/>
          <p:nvPr/>
        </p:nvSpPr>
        <p:spPr>
          <a:xfrm>
            <a:off x="845669" y="4804957"/>
            <a:ext cx="15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Accelerating down at 6 ms</a:t>
            </a:r>
            <a:r>
              <a:rPr lang="en-US" baseline="30000" dirty="0"/>
              <a:t>-2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5325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1CB-801B-44B8-92C8-6F2E82A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example 3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</p:spPr>
            <p:txBody>
              <a:bodyPr anchor="t"/>
              <a:lstStyle/>
              <a:p>
                <a:r>
                  <a:rPr lang="en-US" dirty="0"/>
                  <a:t>What normal force does a 60 kg woman experience standing on the ground?</a:t>
                </a:r>
              </a:p>
              <a:p>
                <a:r>
                  <a:rPr lang="en-US" dirty="0"/>
                  <a:t>What normal force does a 60kg woman experience standing in a lift accelerating downwards at 16 ms</a:t>
                </a:r>
                <a:r>
                  <a:rPr lang="en-US" baseline="30000" dirty="0"/>
                  <a:t>-2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×(−16)−60×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=−372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𝑑𝑜𝑤𝑛𝑤𝑎𝑟𝑑𝑠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  <a:blipFill>
                <a:blip r:embed="rId2"/>
                <a:stretch>
                  <a:fillRect l="-1521" t="-4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12067A-A16D-49D6-A7EE-BEB3E97FADB2}"/>
              </a:ext>
            </a:extLst>
          </p:cNvPr>
          <p:cNvSpPr/>
          <p:nvPr/>
        </p:nvSpPr>
        <p:spPr>
          <a:xfrm>
            <a:off x="2205318" y="4416612"/>
            <a:ext cx="699247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54DF6EA-1EE6-40E8-BADD-2D01FD1B9266}"/>
              </a:ext>
            </a:extLst>
          </p:cNvPr>
          <p:cNvSpPr/>
          <p:nvPr/>
        </p:nvSpPr>
        <p:spPr>
          <a:xfrm>
            <a:off x="2429435" y="4864847"/>
            <a:ext cx="251012" cy="10638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D018E8-182F-49FF-8709-33C7EF8E8C25}"/>
              </a:ext>
            </a:extLst>
          </p:cNvPr>
          <p:cNvSpPr/>
          <p:nvPr/>
        </p:nvSpPr>
        <p:spPr>
          <a:xfrm flipV="1">
            <a:off x="2429435" y="4076700"/>
            <a:ext cx="235618" cy="72389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D9D1-3F00-4EC7-81D0-EA7D925155D7}"/>
              </a:ext>
            </a:extLst>
          </p:cNvPr>
          <p:cNvSpPr txBox="1"/>
          <p:nvPr/>
        </p:nvSpPr>
        <p:spPr>
          <a:xfrm>
            <a:off x="2680447" y="39205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F88B-A235-41B7-BB95-5190C02C89CD}"/>
              </a:ext>
            </a:extLst>
          </p:cNvPr>
          <p:cNvSpPr txBox="1"/>
          <p:nvPr/>
        </p:nvSpPr>
        <p:spPr>
          <a:xfrm>
            <a:off x="2593788" y="536701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W=-588N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5877-632D-4F71-9177-A83EF9FF749A}"/>
              </a:ext>
            </a:extLst>
          </p:cNvPr>
          <p:cNvSpPr txBox="1"/>
          <p:nvPr/>
        </p:nvSpPr>
        <p:spPr>
          <a:xfrm>
            <a:off x="845669" y="4804957"/>
            <a:ext cx="174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Accelerating down at 16 ms</a:t>
            </a:r>
            <a:r>
              <a:rPr lang="en-US" baseline="30000" dirty="0"/>
              <a:t>-2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807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6F2-0C30-422F-B7D7-EEB6AA47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2341"/>
          </a:xfrm>
        </p:spPr>
        <p:txBody>
          <a:bodyPr/>
          <a:lstStyle/>
          <a:p>
            <a:r>
              <a:rPr lang="en-US" dirty="0"/>
              <a:t>Elevator shortcut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0CDEA-3C93-46E2-A20D-B090C98FD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49507"/>
                <a:ext cx="10018713" cy="4141694"/>
              </a:xfrm>
            </p:spPr>
            <p:txBody>
              <a:bodyPr anchor="t"/>
              <a:lstStyle/>
              <a:p>
                <a:r>
                  <a:rPr lang="en-US" dirty="0"/>
                  <a:t>If you are very strict with treating upwards vectors as positive and downwards as negative you can simply use: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0CDEA-3C93-46E2-A20D-B090C98FD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49507"/>
                <a:ext cx="10018713" cy="4141694"/>
              </a:xfrm>
              <a:blipFill>
                <a:blip r:embed="rId2"/>
                <a:stretch>
                  <a:fillRect l="-1521" t="-45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53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ABB5-3FA1-4B80-B209-35F13312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Tension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700E-01D8-4E49-A7CE-334AC9E3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9035"/>
            <a:ext cx="10018713" cy="4022165"/>
          </a:xfrm>
        </p:spPr>
        <p:txBody>
          <a:bodyPr anchor="t"/>
          <a:lstStyle/>
          <a:p>
            <a:r>
              <a:rPr lang="en-US" dirty="0"/>
              <a:t>Force in ropes/wires</a:t>
            </a:r>
          </a:p>
          <a:p>
            <a:r>
              <a:rPr lang="en-US" dirty="0"/>
              <a:t>Though of as acting in both directions along the rope/wire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415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ED86-E904-41B6-ADA3-1379D263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6482"/>
          </a:xfrm>
        </p:spPr>
        <p:txBody>
          <a:bodyPr/>
          <a:lstStyle/>
          <a:p>
            <a:r>
              <a:rPr lang="en-US" dirty="0"/>
              <a:t>Momentum (p)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D1F33-0341-476B-9B80-4F1D07853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77789"/>
                <a:ext cx="10018713" cy="421341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dirty="0"/>
                  <a:t>Mass in motion</a:t>
                </a:r>
              </a:p>
              <a:p>
                <a:r>
                  <a:rPr lang="en-US" dirty="0"/>
                  <a:t>Measured in kg m s</a:t>
                </a:r>
                <a:r>
                  <a:rPr lang="en-US" baseline="30000" dirty="0"/>
                  <a:t>-1 </a:t>
                </a:r>
                <a:r>
                  <a:rPr lang="en-US" dirty="0"/>
                  <a:t>or N s</a:t>
                </a:r>
              </a:p>
              <a:p>
                <a:r>
                  <a:rPr lang="en-US" dirty="0"/>
                  <a:t>Related to how difficult it would be to stop the object moving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AU" altLang="en-US" dirty="0">
                    <a:hlinkClick r:id="rId2"/>
                  </a:rPr>
                  <a:t>http://australia.twig-world.com/films/momentum-1492/</a:t>
                </a:r>
                <a:endParaRPr lang="en-AU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D1F33-0341-476B-9B80-4F1D07853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77789"/>
                <a:ext cx="10018713" cy="4213412"/>
              </a:xfr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779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8F58-B4E6-4791-A88D-60B50E41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of momentum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9EC1C-36F8-4F34-AF27-0B3512487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The total momentum of a system is constant assuming no external forces are acting on 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9EC1C-36F8-4F34-AF27-0B3512487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5848" r="-8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2A54D54-1AF2-4F5E-9F8D-573C5AB979E6}"/>
              </a:ext>
            </a:extLst>
          </p:cNvPr>
          <p:cNvSpPr/>
          <p:nvPr/>
        </p:nvSpPr>
        <p:spPr>
          <a:xfrm>
            <a:off x="2572603" y="4601003"/>
            <a:ext cx="723331" cy="6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5DA5D-5725-40EA-9B7A-9FD4B84E89BF}"/>
              </a:ext>
            </a:extLst>
          </p:cNvPr>
          <p:cNvSpPr/>
          <p:nvPr/>
        </p:nvSpPr>
        <p:spPr>
          <a:xfrm>
            <a:off x="4477606" y="4428699"/>
            <a:ext cx="862083" cy="832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7030A2-D0F1-459A-AD4B-9029A89B53D4}"/>
              </a:ext>
            </a:extLst>
          </p:cNvPr>
          <p:cNvSpPr/>
          <p:nvPr/>
        </p:nvSpPr>
        <p:spPr>
          <a:xfrm>
            <a:off x="9373857" y="4444055"/>
            <a:ext cx="862083" cy="832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90DC5-4883-4A12-9907-7825E3E15352}"/>
              </a:ext>
            </a:extLst>
          </p:cNvPr>
          <p:cNvSpPr/>
          <p:nvPr/>
        </p:nvSpPr>
        <p:spPr>
          <a:xfrm>
            <a:off x="8639151" y="4601003"/>
            <a:ext cx="723331" cy="6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E3BF02-567C-4E9D-8C42-BC6C4CD3D77A}"/>
              </a:ext>
            </a:extLst>
          </p:cNvPr>
          <p:cNvSpPr/>
          <p:nvPr/>
        </p:nvSpPr>
        <p:spPr>
          <a:xfrm>
            <a:off x="2894579" y="5162836"/>
            <a:ext cx="1173709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14E1DF-8D8F-44E6-8AF2-0518426B3E97}"/>
              </a:ext>
            </a:extLst>
          </p:cNvPr>
          <p:cNvSpPr/>
          <p:nvPr/>
        </p:nvSpPr>
        <p:spPr>
          <a:xfrm flipH="1">
            <a:off x="2443972" y="4078979"/>
            <a:ext cx="2464675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0A53AA-E663-4CC8-8D25-0F78F8569C0D}"/>
              </a:ext>
            </a:extLst>
          </p:cNvPr>
          <p:cNvSpPr/>
          <p:nvPr/>
        </p:nvSpPr>
        <p:spPr>
          <a:xfrm flipH="1">
            <a:off x="7581334" y="5162836"/>
            <a:ext cx="1419482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6B08B9-7D13-440D-8276-7DF5EC635474}"/>
              </a:ext>
            </a:extLst>
          </p:cNvPr>
          <p:cNvSpPr/>
          <p:nvPr/>
        </p:nvSpPr>
        <p:spPr>
          <a:xfrm flipH="1">
            <a:off x="8385415" y="4094331"/>
            <a:ext cx="1419482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EAF34-047E-4448-A2CE-120FC6DC9635}"/>
              </a:ext>
            </a:extLst>
          </p:cNvPr>
          <p:cNvSpPr txBox="1"/>
          <p:nvPr/>
        </p:nvSpPr>
        <p:spPr>
          <a:xfrm>
            <a:off x="3096845" y="5704911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5DE95-122C-4D0C-A2DE-AFA274438FA2}"/>
              </a:ext>
            </a:extLst>
          </p:cNvPr>
          <p:cNvSpPr txBox="1"/>
          <p:nvPr/>
        </p:nvSpPr>
        <p:spPr>
          <a:xfrm>
            <a:off x="9095156" y="5633684"/>
            <a:ext cx="86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5107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043C-F9E4-4B4F-BEFC-CFEB2D26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1806"/>
          </a:xfrm>
        </p:spPr>
        <p:txBody>
          <a:bodyPr/>
          <a:lstStyle/>
          <a:p>
            <a:r>
              <a:rPr lang="en-US" dirty="0"/>
              <a:t>Conservation of momentum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F1959-2AF3-4E20-AAB7-6791477FC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87607"/>
                <a:ext cx="10018713" cy="4303593"/>
              </a:xfrm>
            </p:spPr>
            <p:txBody>
              <a:bodyPr anchor="t"/>
              <a:lstStyle/>
              <a:p>
                <a:r>
                  <a:rPr lang="en-US" dirty="0"/>
                  <a:t>Remember that momentum is a vector, be strict with positive and negative to denote direction</a:t>
                </a:r>
              </a:p>
              <a:p>
                <a:pPr marL="0" indent="0">
                  <a:buNone/>
                </a:pPr>
                <a:r>
                  <a:rPr lang="en-US" dirty="0"/>
                  <a:t>General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AU" dirty="0"/>
                  <a:t>f two objects start together (‘explosion’)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AU" dirty="0"/>
                  <a:t>f two objects end together (‘collision’)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F1959-2AF3-4E20-AAB7-6791477FC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87607"/>
                <a:ext cx="10018713" cy="4303593"/>
              </a:xfrm>
              <a:blipFill>
                <a:blip r:embed="rId2"/>
                <a:stretch>
                  <a:fillRect l="-1521" t="-4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06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CEE471DF-F322-4928-A6E5-311CD51A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562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788BC60-7D13-45A1-BDE7-B93A5577D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71601"/>
            <a:ext cx="10018713" cy="4419600"/>
          </a:xfrm>
        </p:spPr>
        <p:txBody>
          <a:bodyPr anchor="t"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skater (80kg) skating in a straight line with a velocity of 6.0m 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while another mass 70kg also with a speed of	6.0ms</a:t>
            </a:r>
            <a:r>
              <a:rPr lang="en-US" altLang="en-US" sz="2800" baseline="30000" dirty="0"/>
              <a:t>-1 </a:t>
            </a:r>
            <a:r>
              <a:rPr lang="en-US" altLang="en-US" sz="2800" dirty="0"/>
              <a:t>approaches her in an opposite direction.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a) What will happen to lighter skater if 2 collide and the heavier one is brought to a stop.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b) What would happen if skaters stuck together after collision.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a) 0.86 ms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in opposite direction b) 0.4ms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initial direction of heavier one.</a:t>
            </a:r>
          </a:p>
        </p:txBody>
      </p:sp>
    </p:spTree>
    <p:extLst>
      <p:ext uri="{BB962C8B-B14F-4D97-AF65-F5344CB8AC3E}">
        <p14:creationId xmlns:p14="http://schemas.microsoft.com/office/powerpoint/2010/main" val="38513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564F-FEC7-4296-B074-3EBA8EA3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3686"/>
          </a:xfrm>
        </p:spPr>
        <p:txBody>
          <a:bodyPr/>
          <a:lstStyle/>
          <a:p>
            <a:r>
              <a:rPr lang="en-US" dirty="0"/>
              <a:t>Impulse (∆p)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6EEC-9E07-4919-8974-1FAF7E48B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9315"/>
                <a:ext cx="10018713" cy="4201886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momentum</a:t>
                </a:r>
              </a:p>
              <a:p>
                <a:r>
                  <a:rPr lang="en-US" dirty="0"/>
                  <a:t>Product of force and time</a:t>
                </a:r>
              </a:p>
              <a:p>
                <a:endParaRPr lang="en-US" dirty="0"/>
              </a:p>
              <a:p>
                <a:r>
                  <a:rPr lang="en-US" dirty="0"/>
                  <a:t>An object with 20 kg m s</a:t>
                </a:r>
                <a:r>
                  <a:rPr lang="en-US" baseline="30000" dirty="0"/>
                  <a:t>-1</a:t>
                </a:r>
                <a:r>
                  <a:rPr lang="en-US" dirty="0"/>
                  <a:t> of momentum could be stopped by a 20 N force acting for 1 s, a 10 N force acting for 2 s, a 4 N force acting for 5 s etc.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6EEC-9E07-4919-8974-1FAF7E48B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9315"/>
                <a:ext cx="10018713" cy="4201886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6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Scalars		 vs		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24" y="1851631"/>
            <a:ext cx="4288831" cy="4488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Have magnitude (size) and direction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AU" sz="2400" dirty="0"/>
              <a:t>.g.</a:t>
            </a:r>
          </a:p>
          <a:p>
            <a:r>
              <a:rPr lang="en-US" sz="2400" dirty="0"/>
              <a:t>D</a:t>
            </a:r>
            <a:r>
              <a:rPr lang="en-AU" sz="2400" dirty="0" err="1"/>
              <a:t>isplacement</a:t>
            </a:r>
            <a:r>
              <a:rPr lang="en-AU" sz="2400" dirty="0"/>
              <a:t>: 3m S</a:t>
            </a:r>
          </a:p>
          <a:p>
            <a:r>
              <a:rPr lang="en-US" sz="2400" dirty="0"/>
              <a:t>V</a:t>
            </a:r>
            <a:r>
              <a:rPr lang="en-AU" sz="2400" dirty="0" err="1"/>
              <a:t>elocity</a:t>
            </a:r>
            <a:r>
              <a:rPr lang="en-AU" sz="2400" dirty="0"/>
              <a:t>: 12ms</a:t>
            </a:r>
            <a:r>
              <a:rPr lang="en-AU" sz="2400" baseline="30000" dirty="0"/>
              <a:t>-1</a:t>
            </a:r>
            <a:r>
              <a:rPr lang="en-AU" sz="2400" dirty="0"/>
              <a:t> N20</a:t>
            </a:r>
            <a:r>
              <a:rPr lang="en-AU" b="1" dirty="0"/>
              <a:t>°</a:t>
            </a:r>
            <a:r>
              <a:rPr lang="en-AU" sz="2400" dirty="0"/>
              <a:t>W</a:t>
            </a:r>
          </a:p>
          <a:p>
            <a:r>
              <a:rPr lang="en-US" sz="2400" dirty="0"/>
              <a:t>A</a:t>
            </a:r>
            <a:r>
              <a:rPr lang="en-AU" sz="2400" dirty="0" err="1"/>
              <a:t>cceleration</a:t>
            </a:r>
            <a:r>
              <a:rPr lang="en-AU" sz="2400" dirty="0"/>
              <a:t>: 9.8ms</a:t>
            </a:r>
            <a:r>
              <a:rPr lang="en-AU" sz="2400" baseline="30000" dirty="0"/>
              <a:t>-2</a:t>
            </a:r>
            <a:r>
              <a:rPr lang="en-AU" sz="2400" dirty="0"/>
              <a:t> down</a:t>
            </a:r>
          </a:p>
          <a:p>
            <a:r>
              <a:rPr lang="en-US" sz="2400" dirty="0"/>
              <a:t>Force: 50N 015</a:t>
            </a:r>
            <a:r>
              <a:rPr lang="en-AU" sz="2400" b="1" dirty="0"/>
              <a:t> °</a:t>
            </a:r>
          </a:p>
          <a:p>
            <a:r>
              <a:rPr lang="en-US" sz="2400" dirty="0"/>
              <a:t>Momentum: 240 kgms</a:t>
            </a:r>
            <a:r>
              <a:rPr lang="en-US" sz="2400" baseline="30000" dirty="0"/>
              <a:t>-1 </a:t>
            </a:r>
            <a:r>
              <a:rPr lang="en-US" sz="2400" dirty="0"/>
              <a:t>forwards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617A2-A0DD-44ED-9708-EA37A7AFC3D6}"/>
              </a:ext>
            </a:extLst>
          </p:cNvPr>
          <p:cNvSpPr txBox="1">
            <a:spLocks/>
          </p:cNvSpPr>
          <p:nvPr/>
        </p:nvSpPr>
        <p:spPr>
          <a:xfrm>
            <a:off x="2249440" y="1851630"/>
            <a:ext cx="4288831" cy="448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Have magnitude (size) only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E</a:t>
            </a:r>
            <a:r>
              <a:rPr lang="en-AU" dirty="0"/>
              <a:t>.g.</a:t>
            </a:r>
          </a:p>
          <a:p>
            <a:r>
              <a:rPr lang="en-US" dirty="0"/>
              <a:t>D</a:t>
            </a:r>
            <a:r>
              <a:rPr lang="en-AU" dirty="0" err="1"/>
              <a:t>istance</a:t>
            </a:r>
            <a:r>
              <a:rPr lang="en-AU" dirty="0"/>
              <a:t>: 3m</a:t>
            </a:r>
          </a:p>
          <a:p>
            <a:r>
              <a:rPr lang="en-US" dirty="0"/>
              <a:t>Speed</a:t>
            </a:r>
            <a:r>
              <a:rPr lang="en-AU" dirty="0"/>
              <a:t>: 12ms</a:t>
            </a:r>
            <a:r>
              <a:rPr lang="en-AU" baseline="30000" dirty="0"/>
              <a:t>-1</a:t>
            </a:r>
            <a:endParaRPr lang="en-AU" dirty="0"/>
          </a:p>
          <a:p>
            <a:r>
              <a:rPr lang="en-US" dirty="0"/>
              <a:t>Time</a:t>
            </a:r>
            <a:r>
              <a:rPr lang="en-AU" dirty="0"/>
              <a:t>: 9s</a:t>
            </a:r>
          </a:p>
          <a:p>
            <a:r>
              <a:rPr lang="en-US" dirty="0"/>
              <a:t>M</a:t>
            </a:r>
            <a:r>
              <a:rPr lang="en-AU" dirty="0"/>
              <a:t>ass: 30 kg</a:t>
            </a:r>
          </a:p>
          <a:p>
            <a:r>
              <a:rPr lang="en-US" dirty="0"/>
              <a:t>Energy: 110J</a:t>
            </a:r>
          </a:p>
        </p:txBody>
      </p:sp>
    </p:spTree>
    <p:extLst>
      <p:ext uri="{BB962C8B-B14F-4D97-AF65-F5344CB8AC3E}">
        <p14:creationId xmlns:p14="http://schemas.microsoft.com/office/powerpoint/2010/main" val="42137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3FE0F5E6-F545-46E1-97D9-D93043CF8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CCC902-E2B0-4D7B-AE16-BBE43CA2A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560287"/>
            <a:ext cx="10018713" cy="4230914"/>
          </a:xfrm>
        </p:spPr>
        <p:txBody>
          <a:bodyPr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footballer (80kg) running at 8.2 m s</a:t>
            </a:r>
            <a:r>
              <a:rPr lang="en-US" altLang="en-US" baseline="30000" dirty="0"/>
              <a:t>-1</a:t>
            </a:r>
            <a:r>
              <a:rPr lang="en-US" altLang="en-US" dirty="0"/>
              <a:t> collides with a goal post and comes to rest while trying to take a mark. He is brought to a standstill in 0.1s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Determine the footballers change in momentum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b) Determine the average force he experienced during the collision.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-656kgms</a:t>
            </a:r>
            <a:r>
              <a:rPr lang="en-US" altLang="en-US" baseline="30000" dirty="0"/>
              <a:t>-1</a:t>
            </a:r>
            <a:r>
              <a:rPr lang="en-US" altLang="en-US" dirty="0"/>
              <a:t> b) 6560</a:t>
            </a:r>
            <a:r>
              <a:rPr lang="en-US" altLang="en-US" baseline="30000" dirty="0"/>
              <a:t> </a:t>
            </a:r>
            <a:r>
              <a:rPr lang="en-US" altLang="en-US" dirty="0"/>
              <a:t>N away from pole</a:t>
            </a:r>
          </a:p>
        </p:txBody>
      </p:sp>
    </p:spTree>
    <p:extLst>
      <p:ext uri="{BB962C8B-B14F-4D97-AF65-F5344CB8AC3E}">
        <p14:creationId xmlns:p14="http://schemas.microsoft.com/office/powerpoint/2010/main" val="21391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DCBC7EBF-A82B-49E5-BB36-AE5B3BC0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72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2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96AD3C9-90F5-49EA-BD34-C1F9C125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57953"/>
            <a:ext cx="10018713" cy="4433247"/>
          </a:xfrm>
        </p:spPr>
        <p:txBody>
          <a:bodyPr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tennis ball (58g) travelling at 55ms</a:t>
            </a:r>
            <a:r>
              <a:rPr lang="en-US" altLang="en-US" baseline="30000" dirty="0"/>
              <a:t>-1</a:t>
            </a:r>
            <a:r>
              <a:rPr lang="en-US" altLang="en-US" dirty="0"/>
              <a:t> is struck by a tennis racquet.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Find the change in momentum as ball is momentarily brought to a halt.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b) Find magnitude of impulse.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c) Find average force applied to stop ball in 0.15s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3.19 kg m s</a:t>
            </a:r>
            <a:r>
              <a:rPr lang="en-US" altLang="en-US" baseline="30000" dirty="0"/>
              <a:t>-1</a:t>
            </a:r>
            <a:r>
              <a:rPr lang="en-US" altLang="en-US" dirty="0"/>
              <a:t> in opposite direction b) 3.19 N s c) 21.3 N opposite direction to ball’s travel.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3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DCBC7EBF-A82B-49E5-BB36-AE5B3BC0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72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3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96AD3C9-90F5-49EA-BD34-C1F9C125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57953"/>
            <a:ext cx="10018713" cy="4433247"/>
          </a:xfrm>
        </p:spPr>
        <p:txBody>
          <a:bodyPr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tennis ball (58g) travelling at 55ms</a:t>
            </a:r>
            <a:r>
              <a:rPr lang="en-US" altLang="en-US" baseline="30000" dirty="0"/>
              <a:t>-1</a:t>
            </a:r>
            <a:r>
              <a:rPr lang="en-US" altLang="en-US" dirty="0"/>
              <a:t> is struck by a tennis racquet, sending it back the opposite direction at 35 ms</a:t>
            </a:r>
            <a:r>
              <a:rPr lang="en-US" altLang="en-US" baseline="30000" dirty="0"/>
              <a:t>-1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Find the change </a:t>
            </a:r>
            <a:r>
              <a:rPr lang="en-US" altLang="en-US"/>
              <a:t>in momentum.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b) Find magnitude of impulse.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c) Find average force applied to hit ball for 0.15s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5.22 kg m s</a:t>
            </a:r>
            <a:r>
              <a:rPr lang="en-US" altLang="en-US" baseline="30000" dirty="0"/>
              <a:t>-1</a:t>
            </a:r>
            <a:r>
              <a:rPr lang="en-US" altLang="en-US" dirty="0"/>
              <a:t> in opposite direction b) 5.22 N s c) 34.8 N opposite direction to ball’s travel.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0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55F4392A-1694-4CFD-90ED-E11A5AA0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Crumple zones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13A26AC-BB5B-431D-893A-841F224CC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Longer time force is applied, the less the force required.</a:t>
            </a:r>
          </a:p>
          <a:p>
            <a:pPr eaLnBrk="1" hangingPunct="1"/>
            <a:r>
              <a:rPr lang="en-US" altLang="en-US" dirty="0"/>
              <a:t>Change in momentum will be the same.</a:t>
            </a:r>
          </a:p>
          <a:p>
            <a:pPr eaLnBrk="1" hangingPunct="1"/>
            <a:r>
              <a:rPr lang="en-US" altLang="en-US" dirty="0"/>
              <a:t>Ft = m(v-u)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        </a:t>
            </a:r>
          </a:p>
          <a:p>
            <a:pPr eaLnBrk="1" hangingPunct="1">
              <a:buFontTx/>
              <a:buNone/>
            </a:pPr>
            <a:r>
              <a:rPr lang="en-US" altLang="en-US" dirty="0" err="1"/>
              <a:t>Eg</a:t>
            </a:r>
            <a:r>
              <a:rPr lang="en-US" altLang="en-US" dirty="0"/>
              <a:t>: cars crumple zone, egg packaging, bend knees on landing, high jump cushion, airbags, sport shoe design 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56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BB7F323C-046D-47C3-BE6D-66B52984E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719919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5E9000A-3A4A-4703-8919-F47373768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473959"/>
            <a:ext cx="10018713" cy="43172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person weighs 60kg and lands on a concrete surface after jumping from a height of 6.0m. The impact time when landing with locked knees is 0.002s and with bent knees is 0.050s. Will the person’s tibia bone fracture? </a:t>
            </a:r>
          </a:p>
          <a:p>
            <a:pPr eaLnBrk="1" hangingPunct="1"/>
            <a:r>
              <a:rPr lang="en-US" altLang="en-US" sz="2800" dirty="0"/>
              <a:t>Assume cross sectional area of tibia is 3.0 cm</a:t>
            </a:r>
            <a:r>
              <a:rPr lang="en-US" altLang="en-US" sz="2800" baseline="30000" dirty="0"/>
              <a:t>2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Bone strength is 170N mm</a:t>
            </a:r>
            <a:r>
              <a:rPr lang="en-US" altLang="en-US" sz="2800" baseline="30000" dirty="0"/>
              <a:t>-2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Force required = 5.1 x 10</a:t>
            </a:r>
            <a:r>
              <a:rPr lang="en-US" altLang="en-US" sz="2800" baseline="30000" dirty="0"/>
              <a:t>4</a:t>
            </a:r>
            <a:r>
              <a:rPr lang="en-US" altLang="en-US" sz="2800" dirty="0"/>
              <a:t> N</a:t>
            </a:r>
          </a:p>
          <a:p>
            <a:pPr eaLnBrk="1" hangingPunct="1"/>
            <a:r>
              <a:rPr lang="en-US" altLang="en-US" sz="2800" dirty="0"/>
              <a:t>3.26 x 10</a:t>
            </a:r>
            <a:r>
              <a:rPr lang="en-US" altLang="en-US" sz="2800" baseline="30000" dirty="0"/>
              <a:t>5 </a:t>
            </a:r>
            <a:r>
              <a:rPr lang="en-US" altLang="en-US" sz="2800" dirty="0"/>
              <a:t>N   1.36 x 10</a:t>
            </a:r>
            <a:r>
              <a:rPr lang="en-US" altLang="en-US" sz="2800" baseline="30000" dirty="0"/>
              <a:t>4</a:t>
            </a:r>
            <a:r>
              <a:rPr lang="en-US" altLang="en-US" sz="28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5398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3A08-FB78-4729-A1A5-5DC99895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5925"/>
          </a:xfrm>
        </p:spPr>
        <p:txBody>
          <a:bodyPr/>
          <a:lstStyle/>
          <a:p>
            <a:r>
              <a:rPr lang="en-US" dirty="0"/>
              <a:t>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28C3-8B0D-46F5-B3F4-49966001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1725"/>
            <a:ext cx="10018713" cy="4269475"/>
          </a:xfrm>
        </p:spPr>
        <p:txBody>
          <a:bodyPr anchor="t"/>
          <a:lstStyle/>
          <a:p>
            <a:r>
              <a:rPr lang="en-US" dirty="0"/>
              <a:t>Energy: the capacity to do work, measured in Joules (J)</a:t>
            </a:r>
          </a:p>
          <a:p>
            <a:r>
              <a:rPr lang="en-US" dirty="0"/>
              <a:t>Work: work is done when energy is transformed or transferred, measured in Joules (J)</a:t>
            </a:r>
          </a:p>
          <a:p>
            <a:endParaRPr lang="en-US" dirty="0"/>
          </a:p>
          <a:p>
            <a:r>
              <a:rPr lang="en-US" dirty="0"/>
              <a:t>Circular definitions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971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4CAB-CDCB-4A5E-9191-5D30D754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3567"/>
          </a:xfrm>
        </p:spPr>
        <p:txBody>
          <a:bodyPr>
            <a:normAutofit/>
          </a:bodyPr>
          <a:lstStyle/>
          <a:p>
            <a:r>
              <a:rPr lang="en-US" dirty="0"/>
              <a:t>Types of 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29C1-11E1-4259-9741-DAC3F226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7731"/>
            <a:ext cx="10018713" cy="3630305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en-US" dirty="0"/>
              <a:t>Associated with motion</a:t>
            </a:r>
          </a:p>
          <a:p>
            <a:r>
              <a:rPr lang="en-US" dirty="0"/>
              <a:t>Kinetic</a:t>
            </a:r>
          </a:p>
          <a:p>
            <a:r>
              <a:rPr lang="en-US" dirty="0"/>
              <a:t>Electrical</a:t>
            </a:r>
          </a:p>
          <a:p>
            <a:r>
              <a:rPr lang="en-US" dirty="0"/>
              <a:t>Mechanical</a:t>
            </a:r>
          </a:p>
          <a:p>
            <a:r>
              <a:rPr lang="en-US" dirty="0"/>
              <a:t>Thermal</a:t>
            </a:r>
          </a:p>
          <a:p>
            <a:r>
              <a:rPr lang="en-US" dirty="0"/>
              <a:t>Electromagnetic (light)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Stored</a:t>
            </a:r>
          </a:p>
          <a:p>
            <a:r>
              <a:rPr lang="en-US" dirty="0"/>
              <a:t>Gravitational potential</a:t>
            </a:r>
          </a:p>
          <a:p>
            <a:r>
              <a:rPr lang="en-US" dirty="0"/>
              <a:t>Electrostatic potential</a:t>
            </a:r>
          </a:p>
          <a:p>
            <a:r>
              <a:rPr lang="en-US" dirty="0"/>
              <a:t>Nuclear potential</a:t>
            </a:r>
          </a:p>
          <a:p>
            <a:r>
              <a:rPr lang="en-US" dirty="0"/>
              <a:t>Elastic potential</a:t>
            </a:r>
          </a:p>
          <a:p>
            <a:r>
              <a:rPr lang="en-US" dirty="0"/>
              <a:t>Magnetic potential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6139F-C1D2-4F0A-BD90-82658D6EF132}"/>
              </a:ext>
            </a:extLst>
          </p:cNvPr>
          <p:cNvSpPr txBox="1"/>
          <p:nvPr/>
        </p:nvSpPr>
        <p:spPr>
          <a:xfrm>
            <a:off x="2415654" y="5622878"/>
            <a:ext cx="5916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en-US" dirty="0">
                <a:hlinkClick r:id="rId2"/>
              </a:rPr>
              <a:t>http://australia.twig-world.com/films/forms-of-energy-1516/</a:t>
            </a:r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476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07E9-1A47-4AEB-B0F5-085EE5F8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7466"/>
          </a:xfrm>
        </p:spPr>
        <p:txBody>
          <a:bodyPr/>
          <a:lstStyle/>
          <a:p>
            <a:r>
              <a:rPr lang="en-US" dirty="0"/>
              <a:t>Conservation of 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9C34-E99D-40B2-8C9E-4198DE41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4681"/>
            <a:ext cx="10018713" cy="3996519"/>
          </a:xfrm>
        </p:spPr>
        <p:txBody>
          <a:bodyPr anchor="t">
            <a:normAutofit/>
          </a:bodyPr>
          <a:lstStyle/>
          <a:p>
            <a:r>
              <a:rPr lang="en-US" dirty="0"/>
              <a:t>Energy can never be created of destroyed, only transformed or transferred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altLang="en-US" dirty="0">
                <a:hlinkClick r:id="rId2"/>
              </a:rPr>
              <a:t>http://australia.twig-world.com/films/energy-transformation-1517/</a:t>
            </a:r>
            <a:endParaRPr lang="en-AU" altLang="en-US" dirty="0"/>
          </a:p>
          <a:p>
            <a:pPr marL="0" indent="0">
              <a:buNone/>
            </a:pPr>
            <a:r>
              <a:rPr lang="en-AU" altLang="en-US" dirty="0">
                <a:hlinkClick r:id="rId2"/>
              </a:rPr>
              <a:t>http://australia.twig-world.com/films/energy-transformation-1517/</a:t>
            </a: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3303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932E-A32D-4EEB-A1F6-2C7FDF58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3693"/>
          </a:xfrm>
        </p:spPr>
        <p:txBody>
          <a:bodyPr/>
          <a:lstStyle/>
          <a:p>
            <a:r>
              <a:rPr lang="en-US" dirty="0"/>
              <a:t>Gravitational Potential Energy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F7755-FDD8-4E3E-BEA9-0DC2F0E7C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12794"/>
                <a:ext cx="10018713" cy="4078406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dirty="0"/>
                  <a:t>Gravitational potential energy is energy held by mass raised off the ground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AU" altLang="en-US" dirty="0">
                    <a:hlinkClick r:id="rId2"/>
                  </a:rPr>
                  <a:t>http://australia.twig-world.com/films/potential-energy-1518/</a:t>
                </a:r>
                <a:endParaRPr lang="en-AU" alt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F7755-FDD8-4E3E-BEA9-0DC2F0E7C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12794"/>
                <a:ext cx="10018713" cy="4078406"/>
              </a:xfr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37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2075-CD2B-403B-A290-7452647B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630"/>
          </a:xfrm>
        </p:spPr>
        <p:txBody>
          <a:bodyPr/>
          <a:lstStyle/>
          <a:p>
            <a:r>
              <a:rPr lang="en-US" dirty="0"/>
              <a:t>Kinetic energy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24216-2565-4F0B-B87B-1A34B7942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46913"/>
                <a:ext cx="10018713" cy="404428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Kinetic energy is energy held by mass in motion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24216-2565-4F0B-B87B-1A34B7942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46913"/>
                <a:ext cx="10018713" cy="404428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vs Displacement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107" y="1863432"/>
            <a:ext cx="10058401" cy="4499310"/>
          </a:xfrm>
        </p:spPr>
        <p:txBody>
          <a:bodyPr>
            <a:normAutofit/>
          </a:bodyPr>
          <a:lstStyle/>
          <a:p>
            <a:r>
              <a:rPr lang="en-AU" sz="2400" dirty="0"/>
              <a:t>Distance is how far an object has travelled from its starting point. (Scalar: magnitude)</a:t>
            </a:r>
          </a:p>
          <a:p>
            <a:r>
              <a:rPr lang="en-AU" sz="2400" dirty="0"/>
              <a:t>Displacement is how far an object is from its starting point with the direction. (Vector: magnitude with direction)</a:t>
            </a:r>
          </a:p>
          <a:p>
            <a:r>
              <a:rPr lang="en-US" sz="2400" dirty="0"/>
              <a:t>Displacement is the straight line distance from start to finish.</a:t>
            </a:r>
            <a:endParaRPr lang="en-AU" sz="2400" dirty="0"/>
          </a:p>
          <a:p>
            <a:r>
              <a:rPr lang="en-AU" sz="2400" dirty="0"/>
              <a:t>E.g. swimmer having done 1,2,3 laps of a 50m pool.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</a:t>
            </a:r>
            <a:r>
              <a:rPr lang="en-AU" sz="2400" dirty="0"/>
              <a:t>.g. athlete running around a 400m circuit track.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4609E-1D28-4D5D-A148-C0CF2831FD53}"/>
              </a:ext>
            </a:extLst>
          </p:cNvPr>
          <p:cNvSpPr txBox="1"/>
          <p:nvPr/>
        </p:nvSpPr>
        <p:spPr>
          <a:xfrm>
            <a:off x="2523798" y="5987534"/>
            <a:ext cx="39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lap: distance=400m  displacement=0m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C7497-EEED-47D1-959A-B296145364DC}"/>
              </a:ext>
            </a:extLst>
          </p:cNvPr>
          <p:cNvSpPr txBox="1"/>
          <p:nvPr/>
        </p:nvSpPr>
        <p:spPr>
          <a:xfrm>
            <a:off x="2383338" y="4556205"/>
            <a:ext cx="505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lap: distance=50m  displacement=50m forwards</a:t>
            </a:r>
          </a:p>
          <a:p>
            <a:r>
              <a:rPr lang="en-US" dirty="0"/>
              <a:t>2 laps: distance=100m  displacement=0m </a:t>
            </a:r>
          </a:p>
          <a:p>
            <a:r>
              <a:rPr lang="en-US" dirty="0"/>
              <a:t>3 laps: distance=150m  displacement=50m forwards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3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49A5-BC45-4E94-AEE1-B233723B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869"/>
          </a:xfrm>
        </p:spPr>
        <p:txBody>
          <a:bodyPr/>
          <a:lstStyle/>
          <a:p>
            <a:r>
              <a:rPr lang="en-US" dirty="0"/>
              <a:t>Elastic vs inelastic collision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07D4-537A-4CE1-9110-161872D5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1379"/>
            <a:ext cx="10018713" cy="4139821"/>
          </a:xfrm>
        </p:spPr>
        <p:txBody>
          <a:bodyPr anchor="t"/>
          <a:lstStyle/>
          <a:p>
            <a:r>
              <a:rPr lang="en-US" dirty="0"/>
              <a:t>When two objects collide the collision may be elastic or inelastic</a:t>
            </a:r>
          </a:p>
          <a:p>
            <a:r>
              <a:rPr lang="en-US" dirty="0"/>
              <a:t>In an elastic collision the total kinetic energy held by the two objects doesn’t change</a:t>
            </a:r>
          </a:p>
          <a:p>
            <a:r>
              <a:rPr lang="en-US" dirty="0"/>
              <a:t>In an inelastic collision some of the kinetic energy is lost to other forms such as heat and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1551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B3CEDAE-5520-4826-8B19-0B6386A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8881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Example:</a:t>
            </a:r>
            <a:br>
              <a:rPr lang="en-AU" altLang="en-US" dirty="0"/>
            </a:br>
            <a:endParaRPr lang="en-AU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0C06ABA-5203-4E8D-99E4-E6AE005E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2071"/>
            <a:ext cx="10018713" cy="4399129"/>
          </a:xfrm>
        </p:spPr>
        <p:txBody>
          <a:bodyPr anchor="t"/>
          <a:lstStyle/>
          <a:p>
            <a:r>
              <a:rPr lang="en-AU" altLang="en-US" dirty="0"/>
              <a:t>A 1.5 x 10</a:t>
            </a:r>
            <a:r>
              <a:rPr lang="en-AU" altLang="en-US" baseline="30000" dirty="0"/>
              <a:t>3  </a:t>
            </a:r>
            <a:r>
              <a:rPr lang="en-AU" altLang="en-US" dirty="0"/>
              <a:t>kg car is moving to the right at 20 m s</a:t>
            </a:r>
            <a:r>
              <a:rPr lang="en-AU" altLang="en-US" baseline="30000" dirty="0"/>
              <a:t>-1</a:t>
            </a:r>
            <a:r>
              <a:rPr lang="en-AU" altLang="en-US" dirty="0"/>
              <a:t> while a 5.0 x 10</a:t>
            </a:r>
            <a:r>
              <a:rPr lang="en-AU" altLang="en-US" baseline="30000" dirty="0"/>
              <a:t>3</a:t>
            </a:r>
            <a:r>
              <a:rPr lang="en-AU" altLang="en-US" dirty="0"/>
              <a:t> kg truck is moving to the left at 10 m s</a:t>
            </a:r>
            <a:r>
              <a:rPr lang="en-AU" altLang="en-US" baseline="30000" dirty="0"/>
              <a:t>‑1</a:t>
            </a:r>
            <a:r>
              <a:rPr lang="en-AU" altLang="en-US" dirty="0"/>
              <a:t> . The car and truck collide and move off as one mass stuck together.</a:t>
            </a:r>
          </a:p>
          <a:p>
            <a:r>
              <a:rPr lang="en-AU" altLang="en-US" dirty="0"/>
              <a:t>What is the velocity of the wreckage immediately after the collision.</a:t>
            </a:r>
          </a:p>
          <a:p>
            <a:r>
              <a:rPr lang="en-AU" altLang="en-US" dirty="0"/>
              <a:t>How much kinetic energy is lost as heat or sound when the car and truck collide?</a:t>
            </a:r>
          </a:p>
          <a:p>
            <a:r>
              <a:rPr lang="en-US" altLang="en-US" sz="2000" dirty="0"/>
              <a:t>3.1 ms</a:t>
            </a:r>
            <a:r>
              <a:rPr lang="en-US" altLang="en-US" sz="2000" baseline="30000" dirty="0"/>
              <a:t>-1 </a:t>
            </a:r>
            <a:r>
              <a:rPr lang="en-US" altLang="en-US" sz="2000" dirty="0"/>
              <a:t>left   5.2 x 10 </a:t>
            </a:r>
            <a:r>
              <a:rPr lang="en-US" altLang="en-US" sz="2000" baseline="30000" dirty="0"/>
              <a:t>5</a:t>
            </a:r>
            <a:r>
              <a:rPr lang="en-US" altLang="en-US" sz="2000" dirty="0"/>
              <a:t> J</a:t>
            </a:r>
            <a:endParaRPr lang="en-AU" altLang="en-US" sz="2000" dirty="0"/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957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0DF-A321-4584-B5F6-FEF5805C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9352"/>
          </a:xfrm>
        </p:spPr>
        <p:txBody>
          <a:bodyPr/>
          <a:lstStyle/>
          <a:p>
            <a:r>
              <a:rPr lang="en-US" dirty="0"/>
              <a:t>Total mechanical 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B335-DAA0-459F-B5FA-AA4A4A98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3"/>
            <a:ext cx="10018713" cy="3976047"/>
          </a:xfrm>
        </p:spPr>
        <p:txBody>
          <a:bodyPr anchor="t"/>
          <a:lstStyle/>
          <a:p>
            <a:r>
              <a:rPr lang="en-US" dirty="0"/>
              <a:t>Sum of kinetic energy and gravitational potential energy</a:t>
            </a:r>
          </a:p>
          <a:p>
            <a:r>
              <a:rPr lang="en-US" dirty="0"/>
              <a:t>Energy held by mass due to its position in and motion through a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4112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64F4A1E-EAF2-4EDD-971D-37EE20E5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2875"/>
          </a:xfrm>
        </p:spPr>
        <p:txBody>
          <a:bodyPr/>
          <a:lstStyle/>
          <a:p>
            <a:r>
              <a:rPr lang="en-AU" altLang="en-US" dirty="0"/>
              <a:t>Example 1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5744047-96C1-40DE-B587-2627D6F5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0091"/>
            <a:ext cx="10018713" cy="4051110"/>
          </a:xfrm>
        </p:spPr>
        <p:txBody>
          <a:bodyPr anchor="t"/>
          <a:lstStyle/>
          <a:p>
            <a:r>
              <a:rPr lang="en-AU" altLang="en-US" dirty="0"/>
              <a:t>Calculate the kinetic energy and hence the velocity required for a pole vaulter to pass over a 5.0m high bar. Assume the vaulter reaches a maximum height equivalent to the level of the bar with a horizontal velocity of 1.2 m/s. Use g = 9.8 ms</a:t>
            </a:r>
            <a:r>
              <a:rPr lang="en-AU" altLang="en-US" baseline="30000" dirty="0"/>
              <a:t>-2</a:t>
            </a:r>
            <a:r>
              <a:rPr lang="en-AU" altLang="en-US" dirty="0"/>
              <a:t>. Mass of man is 75kg. </a:t>
            </a:r>
          </a:p>
          <a:p>
            <a:r>
              <a:rPr lang="en-US" altLang="en-US" dirty="0"/>
              <a:t>9.97m/s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73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800D830-9467-40EF-A01D-9EF5E3BE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4510"/>
          </a:xfrm>
        </p:spPr>
        <p:txBody>
          <a:bodyPr/>
          <a:lstStyle/>
          <a:p>
            <a:r>
              <a:rPr lang="en-AU" altLang="en-US" dirty="0"/>
              <a:t>Example 2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6EA8434-C465-4687-A2C4-DB3B0B5F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4085"/>
            <a:ext cx="10018713" cy="4167116"/>
          </a:xfrm>
        </p:spPr>
        <p:txBody>
          <a:bodyPr anchor="t"/>
          <a:lstStyle/>
          <a:p>
            <a:r>
              <a:rPr lang="en-AU" altLang="en-US" dirty="0"/>
              <a:t>A climber abseiling down a cliff uses friction between gloved hands and the climbing rope to slow down. If a climber with mass of 75 kg abseils down a cliff of 45.0 m reaches a velocity of 5.20 m/s by the time he reaches the ground, determine the average frictional force applied by his hands on the rope. </a:t>
            </a:r>
          </a:p>
          <a:p>
            <a:r>
              <a:rPr lang="en-US" altLang="en-US" dirty="0"/>
              <a:t>F = 712.5 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258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52FB-978B-47BD-B8B6-E1321A33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5453"/>
          </a:xfrm>
        </p:spPr>
        <p:txBody>
          <a:bodyPr>
            <a:normAutofit/>
          </a:bodyPr>
          <a:lstStyle/>
          <a:p>
            <a:r>
              <a:rPr lang="en-US" dirty="0"/>
              <a:t>Work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9C6B-C4E7-4DE2-827E-5ACB3A4FD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01253"/>
                <a:ext cx="10018713" cy="428994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 is done when a force moves an object through a displacement parallel to the force</a:t>
                </a:r>
              </a:p>
              <a:p>
                <a:r>
                  <a:rPr lang="en-US" dirty="0"/>
                  <a:t>Work is not done if the force is perpendicular to the displacement</a:t>
                </a:r>
              </a:p>
              <a:p>
                <a:r>
                  <a:rPr lang="en-US" dirty="0"/>
                  <a:t>Work is done when energy is transformed or transferred</a:t>
                </a:r>
              </a:p>
              <a:p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9C6B-C4E7-4DE2-827E-5ACB3A4FD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01253"/>
                <a:ext cx="10018713" cy="428994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168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3BE55CF-D60D-47CC-8CF5-448A47C16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136176"/>
          </a:xfrm>
        </p:spPr>
        <p:txBody>
          <a:bodyPr/>
          <a:lstStyle/>
          <a:p>
            <a:pPr eaLnBrk="1" hangingPunct="1"/>
            <a:r>
              <a:rPr lang="en-US" altLang="en-US" dirty="0"/>
              <a:t>Degradation of energy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32140C-4AE2-4C6F-A0E4-2EFAA9D0A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760561"/>
            <a:ext cx="10018713" cy="4030639"/>
          </a:xfrm>
        </p:spPr>
        <p:txBody>
          <a:bodyPr anchor="t"/>
          <a:lstStyle/>
          <a:p>
            <a:pPr eaLnBrk="1" hangingPunct="1"/>
            <a:r>
              <a:rPr lang="en-US" altLang="en-US" dirty="0"/>
              <a:t>When energy is converted into an </a:t>
            </a:r>
            <a:r>
              <a:rPr lang="en-US" altLang="en-US" dirty="0" err="1"/>
              <a:t>unuseful</a:t>
            </a:r>
            <a:r>
              <a:rPr lang="en-US" altLang="en-US" dirty="0"/>
              <a:t> form of energy.</a:t>
            </a:r>
          </a:p>
          <a:p>
            <a:pPr eaLnBrk="1" hangingPunct="1"/>
            <a:r>
              <a:rPr lang="en-US" altLang="en-US" dirty="0"/>
              <a:t>Energy transformations are rarely perfect, often transform some energy into ‘waste’ energy</a:t>
            </a:r>
          </a:p>
          <a:p>
            <a:pPr eaLnBrk="1" hangingPunct="1"/>
            <a:r>
              <a:rPr lang="en-US" altLang="en-US" dirty="0"/>
              <a:t>E.g. to heat due to friction and air resistance.</a:t>
            </a:r>
          </a:p>
          <a:p>
            <a:pPr eaLnBrk="1" hangingPunct="1"/>
            <a:r>
              <a:rPr lang="en-US" altLang="en-US" dirty="0" err="1"/>
              <a:t>Minimise</a:t>
            </a:r>
            <a:r>
              <a:rPr lang="en-US" altLang="en-US" dirty="0"/>
              <a:t> frictional force by:</a:t>
            </a:r>
          </a:p>
          <a:p>
            <a:pPr lvl="1" eaLnBrk="1" hangingPunct="1"/>
            <a:r>
              <a:rPr lang="en-US" altLang="en-US" dirty="0"/>
              <a:t>Lubrication</a:t>
            </a:r>
          </a:p>
          <a:p>
            <a:pPr lvl="1" eaLnBrk="1" hangingPunct="1"/>
            <a:r>
              <a:rPr lang="en-US" altLang="en-US" dirty="0"/>
              <a:t>Bearings, rollers</a:t>
            </a:r>
          </a:p>
          <a:p>
            <a:pPr lvl="1" eaLnBrk="1" hangingPunct="1"/>
            <a:r>
              <a:rPr lang="en-US" altLang="en-US" dirty="0"/>
              <a:t>Streamlining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166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C39B-99CC-45DB-B949-D01C4224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dirty="0"/>
              <a:t>Efficiency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172F0-EF0B-48EF-8479-D0BC7BF2B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58203"/>
                <a:ext cx="10018713" cy="413299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𝑢𝑠𝑒𝑓𝑢𝑙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effectiveness of an energy conversion can be measured by its efficiency</a:t>
                </a:r>
              </a:p>
              <a:p>
                <a:r>
                  <a:rPr lang="en-US" dirty="0"/>
                  <a:t>The percentage of input energy that becomes the desired useful output energy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172F0-EF0B-48EF-8479-D0BC7BF2B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58203"/>
                <a:ext cx="10018713" cy="413299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700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C7BF-7ACA-4DAF-919A-3843F06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6522"/>
          </a:xfrm>
        </p:spPr>
        <p:txBody>
          <a:bodyPr/>
          <a:lstStyle/>
          <a:p>
            <a:r>
              <a:rPr lang="en-US" dirty="0"/>
              <a:t>Power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A97D5-4B37-415F-A20B-A93402F5D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21977"/>
                <a:ext cx="10018713" cy="3969224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Rate of doing work</a:t>
                </a:r>
              </a:p>
              <a:p>
                <a:r>
                  <a:rPr lang="en-US" dirty="0"/>
                  <a:t>Measured in J s</a:t>
                </a:r>
                <a:r>
                  <a:rPr lang="en-US" baseline="30000" dirty="0"/>
                  <a:t>-1</a:t>
                </a:r>
                <a:r>
                  <a:rPr lang="en-US" dirty="0"/>
                  <a:t>, known as watts (W)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sz="1800" dirty="0"/>
                  <a:t>	[or by some lunatics in the lighting industry, VA]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A97D5-4B37-415F-A20B-A93402F5D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21977"/>
                <a:ext cx="10018713" cy="3969224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154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BE1-6527-4647-A705-466162A2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6522"/>
          </a:xfrm>
        </p:spPr>
        <p:txBody>
          <a:bodyPr/>
          <a:lstStyle/>
          <a:p>
            <a:r>
              <a:rPr lang="en-US" dirty="0"/>
              <a:t>Other equations for power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A2F15-3E2C-4FB2-A343-26BAAD0B7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92323"/>
                <a:ext cx="10018713" cy="409887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W=Fs, so: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s/t=v so: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𝐹𝑣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Power needed to maintain an object moving at constant velocity</a:t>
                </a:r>
                <a:endParaRPr lang="en-US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A2F15-3E2C-4FB2-A343-26BAAD0B7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92323"/>
                <a:ext cx="10018713" cy="4098877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1FE9-154E-4BDA-8404-2FBAF8FE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0900"/>
          </a:xfrm>
        </p:spPr>
        <p:txBody>
          <a:bodyPr/>
          <a:lstStyle/>
          <a:p>
            <a:r>
              <a:rPr lang="en-US" dirty="0"/>
              <a:t>Speed vs Velocity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0B16-92E5-4F19-BC01-C3DAB454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6701"/>
            <a:ext cx="10018713" cy="4254499"/>
          </a:xfrm>
        </p:spPr>
        <p:txBody>
          <a:bodyPr anchor="t">
            <a:normAutofit fontScale="85000" lnSpcReduction="20000"/>
          </a:bodyPr>
          <a:lstStyle/>
          <a:p>
            <a:pPr lvl="0"/>
            <a:r>
              <a:rPr lang="en-AU" dirty="0"/>
              <a:t>Speed is the rate of change of distance (scalar)</a:t>
            </a:r>
          </a:p>
          <a:p>
            <a:pPr lvl="0"/>
            <a:r>
              <a:rPr lang="en-AU" dirty="0"/>
              <a:t>Velocity is the rate of change of displacement (vector)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Consider Damian, an athlete performing a training routine by running back and forth along a straight stretch of running track. He jogs 100 m north in a time of 20 s, then turns and walks 50 m south in a further 25 s before stopping.</a:t>
            </a:r>
          </a:p>
          <a:p>
            <a:r>
              <a:rPr lang="en-AU" b="1" dirty="0"/>
              <a:t>a </a:t>
            </a:r>
            <a:r>
              <a:rPr lang="en-AU" dirty="0"/>
              <a:t>Calculate Damian’s average speed as he is jogging.</a:t>
            </a:r>
          </a:p>
          <a:p>
            <a:r>
              <a:rPr lang="en-AU" b="1" dirty="0"/>
              <a:t>b </a:t>
            </a:r>
            <a:r>
              <a:rPr lang="en-AU" dirty="0"/>
              <a:t>What is his average velocity as he is jogging?</a:t>
            </a:r>
          </a:p>
          <a:p>
            <a:r>
              <a:rPr lang="en-AU" b="1" dirty="0"/>
              <a:t>c </a:t>
            </a:r>
            <a:r>
              <a:rPr lang="en-AU" dirty="0"/>
              <a:t>What is the average speed for this 150 m exercise?</a:t>
            </a:r>
          </a:p>
          <a:p>
            <a:r>
              <a:rPr lang="en-AU" b="1" dirty="0"/>
              <a:t>d </a:t>
            </a:r>
            <a:r>
              <a:rPr lang="en-AU" dirty="0"/>
              <a:t>Determine the average velocity for this activity.</a:t>
            </a:r>
          </a:p>
          <a:p>
            <a:r>
              <a:rPr lang="en-AU" b="1" dirty="0"/>
              <a:t>e </a:t>
            </a:r>
            <a:r>
              <a:rPr lang="en-AU" dirty="0"/>
              <a:t>What is Damian’s average velocity in km h</a:t>
            </a:r>
            <a:r>
              <a:rPr lang="en-AU" baseline="30000" dirty="0"/>
              <a:t>–1</a:t>
            </a:r>
            <a:r>
              <a:rPr lang="en-AU" dirty="0"/>
              <a:t>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7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26F5-C5A5-484F-A2A8-593DA088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7428"/>
          </a:xfrm>
        </p:spPr>
        <p:txBody>
          <a:bodyPr/>
          <a:lstStyle/>
          <a:p>
            <a:r>
              <a:rPr lang="en-US" dirty="0"/>
              <a:t>Instantaneous vs average speed/velocity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82E-C158-4A2A-93C3-3918BA6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4373"/>
            <a:ext cx="10018713" cy="4036828"/>
          </a:xfrm>
        </p:spPr>
        <p:txBody>
          <a:bodyPr anchor="t"/>
          <a:lstStyle/>
          <a:p>
            <a:pPr lvl="0"/>
            <a:r>
              <a:rPr lang="en-AU" dirty="0"/>
              <a:t>Instantaneous speed/velocity refers to how fast an object is moving at a specific moment in time</a:t>
            </a:r>
          </a:p>
          <a:p>
            <a:pPr lvl="0"/>
            <a:r>
              <a:rPr lang="en-AU" dirty="0"/>
              <a:t>Average speed/velocity refers to how fast an object completed a journey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06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31808</TotalTime>
  <Words>4223</Words>
  <Application>Microsoft Office PowerPoint</Application>
  <PresentationFormat>Widescreen</PresentationFormat>
  <Paragraphs>597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Cambria Math</vt:lpstr>
      <vt:lpstr>Parallax</vt:lpstr>
      <vt:lpstr>Linear motion and force</vt:lpstr>
      <vt:lpstr>SCSA ATAR Syllabus  (last updated 14/11/17; https://senior-secondary.scsa.wa.edu.au/syllabus-and-support-materials/science/physics)</vt:lpstr>
      <vt:lpstr>Initial definitions</vt:lpstr>
      <vt:lpstr>Fun fact</vt:lpstr>
      <vt:lpstr>Initial equations</vt:lpstr>
      <vt:lpstr>Scalars   vs   Vectors</vt:lpstr>
      <vt:lpstr>Distance vs Displacement</vt:lpstr>
      <vt:lpstr>Speed vs Velocity</vt:lpstr>
      <vt:lpstr>Instantaneous vs average speed/velocity</vt:lpstr>
      <vt:lpstr>Measuring speed/velocity</vt:lpstr>
      <vt:lpstr>Ticker Timers</vt:lpstr>
      <vt:lpstr>Representation of Vectors</vt:lpstr>
      <vt:lpstr>Addition of Vectors</vt:lpstr>
      <vt:lpstr>Vector addition in one dimension</vt:lpstr>
      <vt:lpstr>One dimension example</vt:lpstr>
      <vt:lpstr>Vector addition in two dimensions</vt:lpstr>
      <vt:lpstr>By calculation : sin and cos rule</vt:lpstr>
      <vt:lpstr>Vector addition example</vt:lpstr>
      <vt:lpstr>Vector Subtraction</vt:lpstr>
      <vt:lpstr>Vector Subtraction Example</vt:lpstr>
      <vt:lpstr>Resolution of vectors</vt:lpstr>
      <vt:lpstr>Vector components</vt:lpstr>
      <vt:lpstr>Example</vt:lpstr>
      <vt:lpstr>Acceleration down a slope</vt:lpstr>
      <vt:lpstr>PowerPoint Presentation</vt:lpstr>
      <vt:lpstr>Displacement-time graphs</vt:lpstr>
      <vt:lpstr>Displacement-time graph example</vt:lpstr>
      <vt:lpstr>Gradient</vt:lpstr>
      <vt:lpstr>Velocity-time graphs</vt:lpstr>
      <vt:lpstr>Velocity-time graph example</vt:lpstr>
      <vt:lpstr>Vertical motion</vt:lpstr>
      <vt:lpstr>Vertical motion example</vt:lpstr>
      <vt:lpstr>Vertical motion example 2</vt:lpstr>
      <vt:lpstr>Forces</vt:lpstr>
      <vt:lpstr>1st Law – Law of inertia</vt:lpstr>
      <vt:lpstr>Examples</vt:lpstr>
      <vt:lpstr>Inertia</vt:lpstr>
      <vt:lpstr>Balanced forces</vt:lpstr>
      <vt:lpstr>Free body diagrams</vt:lpstr>
      <vt:lpstr>Example</vt:lpstr>
      <vt:lpstr>2nd Law</vt:lpstr>
      <vt:lpstr>Examples:</vt:lpstr>
      <vt:lpstr>Force and acceleration</vt:lpstr>
      <vt:lpstr>Example solution</vt:lpstr>
      <vt:lpstr>Mass and Weight</vt:lpstr>
      <vt:lpstr>3rd Law</vt:lpstr>
      <vt:lpstr>Examples</vt:lpstr>
      <vt:lpstr>Normal/reaction force and apparent weight</vt:lpstr>
      <vt:lpstr>Elevator problems</vt:lpstr>
      <vt:lpstr>Elevator example 1</vt:lpstr>
      <vt:lpstr>Elevator example 2</vt:lpstr>
      <vt:lpstr>Elevator example 3</vt:lpstr>
      <vt:lpstr>Elevator shortcut</vt:lpstr>
      <vt:lpstr>Tension</vt:lpstr>
      <vt:lpstr>Momentum (p)</vt:lpstr>
      <vt:lpstr>Conservation of momentum</vt:lpstr>
      <vt:lpstr>Conservation of momentum</vt:lpstr>
      <vt:lpstr>Example</vt:lpstr>
      <vt:lpstr>Impulse (∆p)</vt:lpstr>
      <vt:lpstr>Example</vt:lpstr>
      <vt:lpstr>Example 2</vt:lpstr>
      <vt:lpstr>Example 3</vt:lpstr>
      <vt:lpstr>Crumple zones</vt:lpstr>
      <vt:lpstr>Example</vt:lpstr>
      <vt:lpstr>Energy</vt:lpstr>
      <vt:lpstr>Types of energy</vt:lpstr>
      <vt:lpstr>Conservation of energy</vt:lpstr>
      <vt:lpstr>Gravitational Potential Energy</vt:lpstr>
      <vt:lpstr>Kinetic energy</vt:lpstr>
      <vt:lpstr>Elastic vs inelastic collision</vt:lpstr>
      <vt:lpstr>Example: </vt:lpstr>
      <vt:lpstr>Total mechanical energy</vt:lpstr>
      <vt:lpstr>Example 1 </vt:lpstr>
      <vt:lpstr>Example 2</vt:lpstr>
      <vt:lpstr>Work</vt:lpstr>
      <vt:lpstr>Degradation of energy</vt:lpstr>
      <vt:lpstr>Efficiency</vt:lpstr>
      <vt:lpstr>Power</vt:lpstr>
      <vt:lpstr>Other equations for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Technology</dc:title>
  <dc:creator>John Owen</dc:creator>
  <cp:lastModifiedBy>John Owen</cp:lastModifiedBy>
  <cp:revision>212</cp:revision>
  <cp:lastPrinted>2018-07-16T05:15:53Z</cp:lastPrinted>
  <dcterms:created xsi:type="dcterms:W3CDTF">2017-03-29T05:22:12Z</dcterms:created>
  <dcterms:modified xsi:type="dcterms:W3CDTF">2019-08-12T00:54:13Z</dcterms:modified>
</cp:coreProperties>
</file>