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g"/>
  <Override PartName="/ppt/notesSlides/notesSlide5.xml" ContentType="application/vnd.openxmlformats-officedocument.presentationml.notesSlide+xml"/>
  <Override PartName="/ppt/media/image8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6" r:id="rId11"/>
    <p:sldId id="275" r:id="rId12"/>
    <p:sldId id="27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cula 69" initials="D6" lastIdx="2" clrIdx="0">
    <p:extLst>
      <p:ext uri="{19B8F6BF-5375-455C-9EA6-DF929625EA0E}">
        <p15:presenceInfo xmlns:p15="http://schemas.microsoft.com/office/powerpoint/2012/main" userId="ee23a3ad16f69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7" autoAdjust="0"/>
    <p:restoredTop sz="94291" autoAdjust="0"/>
  </p:normalViewPr>
  <p:slideViewPr>
    <p:cSldViewPr snapToGrid="0">
      <p:cViewPr varScale="1">
        <p:scale>
          <a:sx n="87" d="100"/>
          <a:sy n="87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B22C-9A52-407C-9704-5D8612129B8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7DAB1-CFA3-4E9C-B8D8-5A6AA79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2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9EFF9-D84A-4592-98A1-49663DB82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DB50D0-DF46-4855-9CBA-6E4949D2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8083" y="4474723"/>
            <a:ext cx="3125821" cy="2260104"/>
          </a:xfrm>
        </p:spPr>
        <p:txBody>
          <a:bodyPr>
            <a:noAutofit/>
          </a:bodyPr>
          <a:lstStyle/>
          <a:p>
            <a:pPr algn="ctr">
              <a:spcBef>
                <a:spcPts val="2400"/>
              </a:spcBef>
            </a:pPr>
            <a:r>
              <a:rPr lang="en-GB" sz="4400" i="1" dirty="0">
                <a:latin typeface="Algerian" panose="04020705040A02060702" pitchFamily="82" charset="0"/>
              </a:rPr>
              <a:t>Team 8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9F06F-74BF-4217-9F8B-76848AC15A26}"/>
              </a:ext>
            </a:extLst>
          </p:cNvPr>
          <p:cNvSpPr txBox="1">
            <a:spLocks/>
          </p:cNvSpPr>
          <p:nvPr/>
        </p:nvSpPr>
        <p:spPr>
          <a:xfrm>
            <a:off x="19461" y="4474723"/>
            <a:ext cx="3310647" cy="2260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400"/>
              </a:spcBef>
            </a:pPr>
            <a:r>
              <a:rPr lang="en-GB" sz="4400" i="1" dirty="0">
                <a:latin typeface="Algerian" panose="04020705040A02060702" pitchFamily="82" charset="0"/>
              </a:rPr>
              <a:t>NFT Robo predictor</a:t>
            </a:r>
          </a:p>
        </p:txBody>
      </p:sp>
    </p:spTree>
    <p:extLst>
      <p:ext uri="{BB962C8B-B14F-4D97-AF65-F5344CB8AC3E}">
        <p14:creationId xmlns:p14="http://schemas.microsoft.com/office/powerpoint/2010/main" val="28266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E195-4BF6-4AFC-B582-086BFCCB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C0094-6D35-4E26-83BF-36B3721B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Broken into two subcategories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6BC4-C932-408B-B9C8-FACF184019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“Number of Sale” – how many times an NFT has been sold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“Last Sale Price (ETH) – the most recent price achieved by the NFT in Ethereum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Each sale metric is split in half at the median – those that achieve above median, those that sell below.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2406C-064E-4943-BC3B-CE4FED59B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Initial Machine learning Findings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C3EE9-5033-4A6C-B8E8-5D8CDDDEA9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Trait length and type is significant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Price can be affected by number of previous sales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Background color can impact sales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Being tied to a certain collections can drive NFT price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6177060" y="595572"/>
            <a:ext cx="5736076" cy="921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Layering Makes a Difference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6190129" y="181854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For each subgroup, the two most accurate models made use of 100 epochs.  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Group 1 (Number of Sales) achieved 90% accuracy and a prediction test of 92% 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Group 2 (Last Sale Price in ETH) achieved an 85% accuracy and a prediction test of 60%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More successful at predicting Number of Sales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169A2F-0D17-43DE-953C-50D646B9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59" y="692696"/>
            <a:ext cx="4162425" cy="2809875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A7440B-0EF9-4414-ADBD-6DA9B945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59" y="3648185"/>
            <a:ext cx="4162425" cy="27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943578" y="722841"/>
            <a:ext cx="3278226" cy="921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943578" y="1717964"/>
            <a:ext cx="3511607" cy="34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Generate NFTs with X variables that likely result in high sale prices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Enable image processing to identify high-value NFTs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Natural Language Processing to identify high-value NFTs based on word choice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 Store high-value NFTs in digital wallets 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Trade NFTs in marketplaces like </a:t>
            </a:r>
            <a:r>
              <a:rPr lang="en-US" spc="-10" dirty="0" err="1">
                <a:latin typeface="Arial Rounded MT Bold" panose="020F0704030504030204" pitchFamily="34" charset="0"/>
              </a:rPr>
              <a:t>OpenSea</a:t>
            </a:r>
            <a:r>
              <a:rPr lang="en-US" spc="-10" dirty="0">
                <a:latin typeface="Arial Rounded MT Bold" panose="020F0704030504030204" pitchFamily="34" charset="0"/>
              </a:rPr>
              <a:t> if desired</a:t>
            </a:r>
          </a:p>
        </p:txBody>
      </p:sp>
      <p:pic>
        <p:nvPicPr>
          <p:cNvPr id="5122" name="Picture 2" descr="AI-defined infrastructure: be prepared for a new generation of business  models and applications | CIO">
            <a:extLst>
              <a:ext uri="{FF2B5EF4-FFF2-40B4-BE49-F238E27FC236}">
                <a16:creationId xmlns:a16="http://schemas.microsoft.com/office/drawing/2014/main" id="{297C4B67-F981-4C16-983A-AEE86533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85" y="0"/>
            <a:ext cx="77805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5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9" name="Group 56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0" name="Rectangle 57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7B24E0-0CD0-41F8-A133-995D549F1723}"/>
              </a:ext>
            </a:extLst>
          </p:cNvPr>
          <p:cNvSpPr txBox="1"/>
          <p:nvPr/>
        </p:nvSpPr>
        <p:spPr>
          <a:xfrm>
            <a:off x="7578730" y="555411"/>
            <a:ext cx="458190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Project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NFT Robo Predictor</a:t>
            </a:r>
          </a:p>
        </p:txBody>
      </p:sp>
      <p:pic>
        <p:nvPicPr>
          <p:cNvPr id="121" name="Picture 9" descr="CPU with binary numbers and blueprint">
            <a:extLst>
              <a:ext uri="{FF2B5EF4-FFF2-40B4-BE49-F238E27FC236}">
                <a16:creationId xmlns:a16="http://schemas.microsoft.com/office/drawing/2014/main" id="{D971F648-902D-49A6-82E6-4F61072C2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52" r="1605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22" name="Group 60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14B84F-2F29-43CB-A407-3CA73B50A7D1}"/>
              </a:ext>
            </a:extLst>
          </p:cNvPr>
          <p:cNvSpPr txBox="1"/>
          <p:nvPr/>
        </p:nvSpPr>
        <p:spPr>
          <a:xfrm>
            <a:off x="7920828" y="2229196"/>
            <a:ext cx="401130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u="sng" dirty="0">
                <a:latin typeface="Arial Rounded MT Bold" panose="020F0704030504030204" pitchFamily="34" charset="0"/>
              </a:rPr>
              <a:t>Project Objectives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Program that analyses sales trends in the NFT (Non-Fungible Token) market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Use of machine learning to predict future NFT sale prices based on their traits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Auto-generation of new valuable NFTs</a:t>
            </a:r>
          </a:p>
          <a:p>
            <a:pPr>
              <a:spcAft>
                <a:spcPts val="600"/>
              </a:spcAft>
            </a:pPr>
            <a:endParaRPr lang="en-GB" dirty="0">
              <a:latin typeface="Arial Rounded MT Bold" panose="020F07040305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u="sng" dirty="0">
                <a:latin typeface="Arial Rounded MT Bold" panose="020F0704030504030204" pitchFamily="34" charset="0"/>
              </a:rPr>
              <a:t>Team 8 Members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Charles Twitchell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Robert Giannini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George Kraft</a:t>
            </a:r>
          </a:p>
        </p:txBody>
      </p:sp>
    </p:spTree>
    <p:extLst>
      <p:ext uri="{BB962C8B-B14F-4D97-AF65-F5344CB8AC3E}">
        <p14:creationId xmlns:p14="http://schemas.microsoft.com/office/powerpoint/2010/main" val="15328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5" name="Rectangle 5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6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7" name="Group 6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8186783" y="1021730"/>
            <a:ext cx="3281003" cy="764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atin typeface="Arial Rounded MT Bold" panose="020F0704030504030204" pitchFamily="34" charset="0"/>
                <a:ea typeface="+mj-ea"/>
                <a:cs typeface="+mj-cs"/>
              </a:rPr>
              <a:t>What is a NFT?</a:t>
            </a:r>
          </a:p>
        </p:txBody>
      </p:sp>
      <p:sp useBgFill="1">
        <p:nvSpPr>
          <p:cNvPr id="10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4BA952C-1781-4890-9FA9-638D0AF3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493229"/>
            <a:ext cx="6112382" cy="386608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3574F28-A68E-4DA1-9AA8-369B81D9B2ED}"/>
              </a:ext>
            </a:extLst>
          </p:cNvPr>
          <p:cNvSpPr txBox="1"/>
          <p:nvPr/>
        </p:nvSpPr>
        <p:spPr>
          <a:xfrm>
            <a:off x="7957155" y="2136179"/>
            <a:ext cx="3731588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prstClr val="white"/>
                </a:solidFill>
                <a:latin typeface="Arial Rounded MT Bold" panose="020F0704030504030204" pitchFamily="34" charset="0"/>
              </a:rPr>
              <a:t>A non-fungible token (NFT) is a unique unit of data or one-of-a-kind piece of code, stored and protected on a blockchain (e.g. Ethereum) and is not mutually interchangeable, i.e. non-fungible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prstClr val="white"/>
                </a:solidFill>
                <a:latin typeface="Arial Rounded MT Bold" panose="020F0704030504030204" pitchFamily="34" charset="0"/>
              </a:rPr>
              <a:t>One bitcoin is indistinguishable from any other bitcoin and can  be readily exchanged, i.e. fungible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9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8225896" y="1017362"/>
            <a:ext cx="388295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does an NFT represent?</a:t>
            </a:r>
          </a:p>
        </p:txBody>
      </p:sp>
      <p:pic>
        <p:nvPicPr>
          <p:cNvPr id="6" name="object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33EAB8-6178-40D5-A86A-18AD183338BA}"/>
              </a:ext>
            </a:extLst>
          </p:cNvPr>
          <p:cNvPicPr/>
          <p:nvPr/>
        </p:nvPicPr>
        <p:blipFill rotWithShape="1">
          <a:blip r:embed="rId5" cstate="print"/>
          <a:srcRect t="4542" r="-2" b="8736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A7EBC873-11B2-4334-9AEE-B7A57EA4D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r="17053" b="-1"/>
          <a:stretch/>
        </p:blipFill>
        <p:spPr bwMode="auto"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8448316" y="2577913"/>
            <a:ext cx="3493118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An NFT can represent anything that exists as a digital asset or as a physical item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NFT representing ownership of a digital asset  resides in a digital wallet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Very few restrictions as to what kind of content can be "tokenized" and turned into an NFT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029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269633" y="2521478"/>
            <a:ext cx="3556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NFTs can be of significant value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5799307C-1B1A-4C02-A728-C866D7C542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6323" y="283536"/>
            <a:ext cx="7424378" cy="62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2016897" y="799051"/>
            <a:ext cx="6534725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do you get from an NFT?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2016898" y="2016024"/>
            <a:ext cx="6413884" cy="3965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NFTs provide: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A way to authenticate ownership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Permanency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Blockchain recorded originality</a:t>
            </a:r>
          </a:p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endParaRPr lang="en-US" spc="-10" dirty="0">
              <a:latin typeface="Arial Rounded MT Bold" panose="020F0704030504030204" pitchFamily="34" charset="0"/>
            </a:endParaRPr>
          </a:p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Distinction between NFT and copies of underlying digital asset: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It is possible to have more than one NFT representing different copies of an identical piece of digital art or image but the code or token for each copy is unique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" name="object 4">
            <a:extLst>
              <a:ext uri="{FF2B5EF4-FFF2-40B4-BE49-F238E27FC236}">
                <a16:creationId xmlns:a16="http://schemas.microsoft.com/office/drawing/2014/main" id="{A8420DEF-8747-457D-BB65-8ECA4C7A901E}"/>
              </a:ext>
            </a:extLst>
          </p:cNvPr>
          <p:cNvGrpSpPr/>
          <p:nvPr/>
        </p:nvGrpSpPr>
        <p:grpSpPr>
          <a:xfrm>
            <a:off x="9354207" y="958988"/>
            <a:ext cx="2013809" cy="5595568"/>
            <a:chOff x="9585959" y="460248"/>
            <a:chExt cx="2302509" cy="6397750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3853B3B9-7FF8-424C-8DF8-E99E4161362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5959" y="4274762"/>
              <a:ext cx="2302509" cy="2583236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D3AF4F7F-893A-4974-8814-20CDB9ACF78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1199" y="460248"/>
              <a:ext cx="2276855" cy="382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539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1443706" y="-24546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 err="1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Opensea</a:t>
            </a: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NFT Marketplace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0EEC2FB-B898-4204-9CBB-A0D9AE42C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888" y="1855955"/>
            <a:ext cx="9284573" cy="485118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1438943" y="791476"/>
            <a:ext cx="9674197" cy="83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defTabSz="914400">
              <a:lnSpc>
                <a:spcPct val="12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world’s first and largest digital marketplace for crypto collectibles and non-fungible tokens (NFTs) to buy, sell, and discover exclusive digital assets</a:t>
            </a:r>
          </a:p>
        </p:txBody>
      </p:sp>
    </p:spTree>
    <p:extLst>
      <p:ext uri="{BB962C8B-B14F-4D97-AF65-F5344CB8AC3E}">
        <p14:creationId xmlns:p14="http://schemas.microsoft.com/office/powerpoint/2010/main" val="63586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7668964" y="337301"/>
            <a:ext cx="4340608" cy="678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NFT Robo predictor</a:t>
            </a:r>
          </a:p>
        </p:txBody>
      </p:sp>
      <p:pic>
        <p:nvPicPr>
          <p:cNvPr id="2050" name="Picture 2" descr="Why Machine Learning Needs Semantics Not Just Statistics">
            <a:extLst>
              <a:ext uri="{FF2B5EF4-FFF2-40B4-BE49-F238E27FC236}">
                <a16:creationId xmlns:a16="http://schemas.microsoft.com/office/drawing/2014/main" id="{22599D45-22B8-4291-B621-A5FDF021F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r="9004" b="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7741856" y="1141239"/>
            <a:ext cx="4194825" cy="47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5080" indent="-225425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Use </a:t>
            </a:r>
            <a:r>
              <a:rPr lang="en-US" spc="-10" dirty="0" err="1">
                <a:latin typeface="Arial Rounded MT Bold" panose="020F0704030504030204" pitchFamily="34" charset="0"/>
              </a:rPr>
              <a:t>OpenSea</a:t>
            </a:r>
            <a:r>
              <a:rPr lang="en-US" spc="-10" dirty="0">
                <a:latin typeface="Arial Rounded MT Bold" panose="020F0704030504030204" pitchFamily="34" charset="0"/>
              </a:rPr>
              <a:t> API to pull NFT data describing each NFT by traits, attributes, sale price history, and more.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Prepare a Pandas </a:t>
            </a:r>
            <a:r>
              <a:rPr lang="en-US" spc="-10" dirty="0" err="1">
                <a:latin typeface="Arial Rounded MT Bold" panose="020F0704030504030204" pitchFamily="34" charset="0"/>
              </a:rPr>
              <a:t>Dataframe</a:t>
            </a:r>
            <a:r>
              <a:rPr lang="en-US" spc="-10" dirty="0">
                <a:latin typeface="Arial Rounded MT Bold" panose="020F0704030504030204" pitchFamily="34" charset="0"/>
              </a:rPr>
              <a:t> with key metrics. 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Variables Split into Training and Testing Datasets.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Use of Machine Learning to predict Sale Price, y variable, based on Trait Count and Number of Sales, X variables.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Generate new NFTs with X variables that result in high sale price y variables.</a:t>
            </a:r>
          </a:p>
        </p:txBody>
      </p:sp>
    </p:spTree>
    <p:extLst>
      <p:ext uri="{BB962C8B-B14F-4D97-AF65-F5344CB8AC3E}">
        <p14:creationId xmlns:p14="http://schemas.microsoft.com/office/powerpoint/2010/main" val="420573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2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1141413" y="1202704"/>
            <a:ext cx="4685530" cy="516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Pulled data from OPENSEA </a:t>
            </a:r>
            <a:r>
              <a:rPr lang="en-US" sz="2300" cap="all" dirty="0" err="1"/>
              <a:t>api</a:t>
            </a:r>
            <a:r>
              <a:rPr lang="en-US" sz="2300" cap="all" dirty="0"/>
              <a:t>, Cleaned data, and concatenated the main </a:t>
            </a:r>
            <a:r>
              <a:rPr lang="en-US" sz="2300" cap="all" dirty="0" err="1"/>
              <a:t>dataframe</a:t>
            </a:r>
            <a:r>
              <a:rPr lang="en-US" sz="2300" cap="all" dirty="0"/>
              <a:t>.</a:t>
            </a:r>
          </a:p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Some Key metrics include: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asset name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token id 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number of sales (all time) 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Background color 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Collection name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last sale price (Ethereum)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and trait count (0-19).</a:t>
            </a:r>
          </a:p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300" cap="all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A327B-54AE-4ECC-A04F-14AF081F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9589" y="269109"/>
            <a:ext cx="2775980" cy="277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90795D-5775-F945-BD09-95914E158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255" y="262737"/>
            <a:ext cx="2794345" cy="2781743"/>
          </a:xfrm>
          <a:prstGeom prst="rect">
            <a:avLst/>
          </a:prstGeom>
        </p:spPr>
      </p:pic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7062788" y="1764188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indent="-228600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endParaRPr lang="en-US" spc="-10" dirty="0">
              <a:latin typeface="Arial Rounded MT Bold" panose="020F070403050403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F4B49E0-E115-B542-B9D5-969AD5AE2279}"/>
              </a:ext>
            </a:extLst>
          </p:cNvPr>
          <p:cNvSpPr txBox="1"/>
          <p:nvPr/>
        </p:nvSpPr>
        <p:spPr>
          <a:xfrm>
            <a:off x="1706694" y="397841"/>
            <a:ext cx="3390143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NFT DATAFRAME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68216F-267F-C143-8621-526A546CF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541"/>
          <a:stretch/>
        </p:blipFill>
        <p:spPr>
          <a:xfrm>
            <a:off x="6176962" y="3682655"/>
            <a:ext cx="5949454" cy="27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9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_2" val="UEsDBBQAAgAIAJMGl1B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pAGYUl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CkAZhStrL3yKUAAACCAQAAKQAAAG5vbmU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KQBmFJmijtBLQMAAMcOAAAiAAAAbm9uZS9mbGFzaF9wdWJsaXNoaW5nX3NldHRpbmdzLnhtbOWXbU/bMBCAv/dXWJn4uAakTZpQWsT6IlWDgkhh8Am5sduccOzML+3Kr985bkvZyhbeJLZVqprYd8+d787nOjn4Xggy49qAkq1or7kbES4zxUBOW9H5qP/+U0SMpZJRoSRvRVJF5KDdSEo3FmDylFuLooYgRpr90rai3NpyP47n83kTTKn9rBLOIt80M1XEpeaGS8t1XAq6wB+7KLmJloQaAPwWSi7V2o0GIUkgHSvmBCfAWtEQne0LavIoDhJjmt1MtXKSdZRQmujpuBW9260+K5lA6ULBpQ+HaeOgH7b7lDHwDlCRwi0nOYdpjp5isObAbO6fYi+dxL8yKnJYM/WMjsLFS7uE44RyOuNLYzhCraVZjvrWtCdUGJ7Em0MrMfAhpJmFGXp2px78nTghUleWStu21Q4RPw2uKPEDmGSiNowt38lYCYxt5RSWSTHmbEgLHqKd3oDso9BeRCa0ALFoRScllySlEpMLlgrI1rrGjY0FWyW1v5Q+1EAFOZeA1cfJcRrdWQ+LynKqDd/0ajVjfGSz9lflBCML5YiAG06sIhhdV+BTzslmCshEq6IaxRKxxAhAizPgc84OqlAtgQ8ZukIThUNNLMVScBssfHNwS8Z8ojRyOZ1h4eI4mMBvPgpcUmPuoHTl4056NOj2rgfDbu9yxy+QshmV2SPhWE68KO2r8OmCSGVXehiOjDrDq6QwYNVcnbU1n56GdUVjnl8oG/f4Bgon6Evi1wHZQL9iyl/HymMS/0cPapvN6aza6H7zVmjc4oApCUycyLAlgVx2wBrAjEqipFgQmmFTNr5tzEA5gyOhQQS0ebqHQR/LtHqbwgybpNKM698j2UJio8z6Shc+mYz4868VdTsjjNmod3bYGQ0uBqOr61HvchROo7V6vLV7JrFv6tt7vD803mKLPz3rXdSJ/BCDUCtDvbQW7qSO1MmXOlJn4Uw63TiParmAPWYa9gx2GQEFYBG8oYp5zr+CUG0vXDF/zYb5B1b/9v4S1l5/2jsefD456v7vu+C5cQhvqztTfO9ek8RbL0B+pgAJBV6r/KG4vjW1P37YTeLtU40G0u5fPtuNH1BLAwQUAAIACACkAZhSfqYJshUBAADUAgAAHAAAAG5vbmUvZmxhc2hfc2tpbl9zZXR0aW5ncy54bWyNktFOgzAUhu99CoL3oItGTVgT5+KNUZdsL3CAA2lWekh7IOHt7QobqCNbr9r//z8OPaeJ3UsdtGisJL0M70NxEwRJRorMFpmlLu1BOWqBzJdh2jCTjjLSjJojTaYCFYrbd7+S2CcvUeRqXssUkOFY5nHxvFpfhQw1HlZP67eXOaCGEqMUsn1pqNG5y9/5NckP22lDEvu7O9AwbRkMCzYNJvF47n0LLb5qWQG7PjuD0Q7Jc07PKKJ6Y9C6dnlTFKCsI/7p4y9sFHSnj9kjcMaZQ3ayQrE4h3inxzS0svTqrqtRFAZdkT9in0QNqcIP7FICk3+dIsPdZ+2edndsKvykHIU99PLbzTOJJ6qfzTgJt3evWfwAUEsDBBQAAgAIAKQBmFJ3Y7XsJwMAAG8OAAAhAAAAbm9uZS9odG1sX3B1Ymxpc2hpbmdfc2V0dGluZ3MueG1s3VdtT9swEP7eX2Fl4uMa9m1CbRHri1ZtFEQKg0/Ijd3mhGNnfklXfv3OcVsKKywwKtAqVU3OvufOz50f163DX7kgJdcGlGxHn5r7EeEyVQzkrB2djwcfP0fEWCoZFUrydiRVRA47jVbhJgJMlnBrcaohCCPNQWHbUWZtcRDH8/m8CabQflQJZxHfNFOVx4XmhkvLdVwIusAfuyi4iZYINQDwmyu5dOs0GoS0AtKxYk5wAqwdjTDZrzYXURwmTGh6M9PKSdZVQmmiZ5N29GG/+qzmBJAe5Fx6NkwHjd5sDyhj4ONTkcAtJxmHWYaJIldzYDbzT7Gf3Yr/xKiQw5Kpx+gqXLu0S3AcUE6nfBkMLdRammbob01nSoXhrXjTtJoGnkGaWigxszv3kO/UCZG4olDadqx2CPHAuEKJH4FpTdVGsOU7mSiB1FZJYZfkE85GNMeeOB3IiExpDmLRjk4KLklCJVYULBWQrj2MmxgLtqrkYDn7SAMV5FwCthwnx0l0FzMsJc2oNnwzl9WI8XymnR/KCUYWyhEBN5xYRZBTl+NTxskm8WSqVV5ZBTWWGAEYsQQ+5+ywImgJ+FigKwyRO/TE/isEtyHCTwe3ZMKnSiMupyV2K9rBBPzms4ALaswdKF3luJd8H/b618NRr3+55xdIWUll+kxwbCKeF3Yn+HRBpLIrP6Qjpc7wqigMWDVWZ23Nl5dh3cdY51eqxj18A7kT9DXh14RsQO+w5LuJ8pzC/zWD2mEzWlYb3W/eChq3OGBJAiYOpKhWIJe6VwMwpZIoKRaEpijFxstGCcoZtASBCNDm5RkGf2zT6m0GJYqk0ozrpyHZQqJQpgOlc19MRvyh14563TFyNu6fHXXHw4vh+Op63L8chzNo7R5vVc9W7KV8u7L7o+KhsE/eTtlPz/oXdQgf4dprFaaf1II7qTPr5FudWWfhKDrdOIZqpYDSMgtbBcVFQA5Y+3fUKFv/AsCTnRJ665Ub5R1sj/9+1VtrbbbJAkl4Dt5p1/pQm4Ckfzz8cvK9t1MmoB4Vb9sK/8pEeFtdieJ715ZWvPV+00D7/Utip/EbUEsDBBQAAgAIAKQBmFJ83j/HZwAAAOUAAAAaAAAAbm9uZS9odG1sX3NraW5fc2V0dGluZ3MuanOr5lIAAqUcJQUrhWowG8xPKi0pyc/TS87PK0nNK9HLyy/KTQSrUVJ2AwMlHZyK88tSiwgoTUtMTkUx1NTIwskFp0qEiSZO5i7OlsjqChLTU/WSEpOz04vyS/NSIMoMwEAJrKqWqxYAUEsDBBQAAgAIAKQBmFK8fTX3SgAAAEkAAAAXAAAAbm9uZS9sb2NhbF9zZXR0aW5ncy54bWyzsa/IzVEoSy0qzszPs1Uy1DNQUkjNS85PycxLt1UKDXHTtVBSKC5JzEtJzMnPS7VVystXUrC347LJyU9OzAlOLSkBKizWt+MCAFBLAQIAABQAAgAIAJMGl1BrXzME1QIAAPcHAAAPAAAAAAAAAAEAAAAAAAAAAABub25lL3BsYXllci54bWxQSwECAAAUAAIACACkAZhSXK2x+KEDAADvDAAAGAAAAAAAAAABAAAAAAACAwAAbm9uZS9jb21tb25fbWVzc2FnZXMubG5nUEsBAgAAFAACAAgApAGYUray98ilAAAAggEAACkAAAAAAAAAAQAAAAAA2QYAAG5vbmUvcGxheWJhY2tfYW5kX25hdmlnYXRpb25fc2V0dGluZ3MueG1sUEsBAgAAFAACAAgApAGYUmaKO0EtAwAAxw4AACIAAAAAAAAAAQAAAAAAxQcAAG5vbmUvZmxhc2hfcHVibGlzaGluZ19zZXR0aW5ncy54bWxQSwECAAAUAAIACACkAZhSfqYJshUBAADUAgAAHAAAAAAAAAABAAAAAAAyCwAAbm9uZS9mbGFzaF9za2luX3NldHRpbmdzLnhtbFBLAQIAABQAAgAIAKQBmFJ3Y7XsJwMAAG8OAAAhAAAAAAAAAAEAAAAAAIEMAABub25lL2h0bWxfcHVibGlzaGluZ19zZXR0aW5ncy54bWxQSwECAAAUAAIACACkAZhSfN4/x2cAAADlAAAAGgAAAAAAAAABAAAAAADnDwAAbm9uZS9odG1sX3NraW5fc2V0dGluZ3MuanNQSwECAAAUAAIACACkAZhSvH0190oAAABJAAAAFwAAAAAAAAABAAAAAACGEAAAbm9uZS9sb2NhbF9zZXR0aW5ncy54bWxQSwUGAAAAAAgACABQAgAABREAAAAA"/>
  <p:tag name="ISPRING_LMS_API_VERSION" val="SCORM 2004 (2nd edition)"/>
  <p:tag name="ISPRING_ULTRA_SCORM_COURCE_TITLE" val="9591318"/>
  <p:tag name="ISPRING_ULTRA_SCORM_COURSE_ID" val="BCAF933F-B7D8-4223-9B18-992882380E57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C\uFFFD\uFFFD{933E314C-AC01-41FE-82DB-8CC702BF6D15}&quot;,&quot;C:\\Program Files (x86)\\PowerPlugs\\PreProcessor\\Presentations\\9591318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none"/>
  <p:tag name="ISPRING_PRESENTATION_TITLE" val="9591318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1459</TotalTime>
  <Words>614</Words>
  <Application>Microsoft Office PowerPoint</Application>
  <PresentationFormat>Widescreen</PresentationFormat>
  <Paragraphs>79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Arial Rounded MT Bold</vt:lpstr>
      <vt:lpstr>Calibri</vt:lpstr>
      <vt:lpstr>Tw Cen MT</vt:lpstr>
      <vt:lpstr>Circuit</vt:lpstr>
      <vt:lpstr>Team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Machining the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9591318</dc:title>
  <dc:creator>Dracula 69</dc:creator>
  <cp:lastModifiedBy>Charles Twitchell</cp:lastModifiedBy>
  <cp:revision>82</cp:revision>
  <dcterms:created xsi:type="dcterms:W3CDTF">2021-04-23T15:04:59Z</dcterms:created>
  <dcterms:modified xsi:type="dcterms:W3CDTF">2021-10-17T07:28:50Z</dcterms:modified>
</cp:coreProperties>
</file>