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6.jpg" ContentType="image/jpg"/>
  <Override PartName="/ppt/notesSlides/notesSlide5.xml" ContentType="application/vnd.openxmlformats-officedocument.presentationml.notesSlide+xml"/>
  <Override PartName="/ppt/media/image8.jpg" ContentType="image/jp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acula 69" initials="D6" lastIdx="2" clrIdx="0">
    <p:extLst>
      <p:ext uri="{19B8F6BF-5375-455C-9EA6-DF929625EA0E}">
        <p15:presenceInfo xmlns:p15="http://schemas.microsoft.com/office/powerpoint/2012/main" userId="ee23a3ad16f69e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67" autoAdjust="0"/>
    <p:restoredTop sz="94291" autoAdjust="0"/>
  </p:normalViewPr>
  <p:slideViewPr>
    <p:cSldViewPr snapToGrid="0">
      <p:cViewPr varScale="1">
        <p:scale>
          <a:sx n="63" d="100"/>
          <a:sy n="63" d="100"/>
        </p:scale>
        <p:origin x="54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0B22C-9A52-407C-9704-5D8612129B8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7DAB1-CFA3-4E9C-B8D8-5A6AA79C5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8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7DAB1-CFA3-4E9C-B8D8-5A6AA79C57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22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7DAB1-CFA3-4E9C-B8D8-5A6AA79C57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11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7DAB1-CFA3-4E9C-B8D8-5A6AA79C57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7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7DAB1-CFA3-4E9C-B8D8-5A6AA79C57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49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7DAB1-CFA3-4E9C-B8D8-5A6AA79C57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33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7DAB1-CFA3-4E9C-B8D8-5A6AA79C57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70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7DAB1-CFA3-4E9C-B8D8-5A6AA79C57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09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7DAB1-CFA3-4E9C-B8D8-5A6AA79C57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5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7DAB1-CFA3-4E9C-B8D8-5A6AA79C57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64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7DAB1-CFA3-4E9C-B8D8-5A6AA79C57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33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7DAB1-CFA3-4E9C-B8D8-5A6AA79C57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39EFF9-D84A-4592-98A1-49663DB82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6DB50D0-DF46-4855-9CBA-6E4949D2A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8083" y="4474723"/>
            <a:ext cx="3125821" cy="2260104"/>
          </a:xfrm>
        </p:spPr>
        <p:txBody>
          <a:bodyPr>
            <a:noAutofit/>
          </a:bodyPr>
          <a:lstStyle/>
          <a:p>
            <a:pPr algn="ctr">
              <a:spcBef>
                <a:spcPts val="2400"/>
              </a:spcBef>
            </a:pPr>
            <a:r>
              <a:rPr lang="en-GB" sz="4400" i="1" dirty="0">
                <a:latin typeface="Algerian" panose="04020705040A02060702" pitchFamily="82" charset="0"/>
              </a:rPr>
              <a:t>Team 8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3A9F06F-74BF-4217-9F8B-76848AC15A26}"/>
              </a:ext>
            </a:extLst>
          </p:cNvPr>
          <p:cNvSpPr txBox="1">
            <a:spLocks/>
          </p:cNvSpPr>
          <p:nvPr/>
        </p:nvSpPr>
        <p:spPr>
          <a:xfrm>
            <a:off x="19461" y="4474723"/>
            <a:ext cx="3310647" cy="22601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400"/>
              </a:spcBef>
            </a:pPr>
            <a:r>
              <a:rPr lang="en-GB" sz="4400" i="1" dirty="0">
                <a:latin typeface="Algerian" panose="04020705040A02060702" pitchFamily="82" charset="0"/>
              </a:rPr>
              <a:t>NFT Robo predictor</a:t>
            </a:r>
          </a:p>
        </p:txBody>
      </p:sp>
    </p:spTree>
    <p:extLst>
      <p:ext uri="{BB962C8B-B14F-4D97-AF65-F5344CB8AC3E}">
        <p14:creationId xmlns:p14="http://schemas.microsoft.com/office/powerpoint/2010/main" val="282667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6BE7CD-13AB-4CE0-97E9-B7825FDB8E27}"/>
              </a:ext>
            </a:extLst>
          </p:cNvPr>
          <p:cNvSpPr txBox="1"/>
          <p:nvPr/>
        </p:nvSpPr>
        <p:spPr>
          <a:xfrm>
            <a:off x="6177060" y="595572"/>
            <a:ext cx="5736076" cy="921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dirty="0"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Initial Machine learning Findings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38C58-35EC-4772-B2E7-BCF26AC53C9B}"/>
              </a:ext>
            </a:extLst>
          </p:cNvPr>
          <p:cNvSpPr txBox="1"/>
          <p:nvPr/>
        </p:nvSpPr>
        <p:spPr>
          <a:xfrm>
            <a:off x="6190129" y="1818547"/>
            <a:ext cx="4459287" cy="3965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4625" marR="5080" indent="-174625" defTabSz="914400">
              <a:lnSpc>
                <a:spcPct val="12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Trait length and type is significant</a:t>
            </a:r>
          </a:p>
          <a:p>
            <a:pPr marL="174625" marR="5080" indent="-174625" defTabSz="914400">
              <a:lnSpc>
                <a:spcPct val="12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Price can be affected by number of previous sales</a:t>
            </a:r>
          </a:p>
          <a:p>
            <a:pPr marL="174625" marR="5080" indent="-174625" defTabSz="914400">
              <a:lnSpc>
                <a:spcPct val="12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Background color can impact sales</a:t>
            </a:r>
          </a:p>
          <a:p>
            <a:pPr marL="174625" marR="5080" indent="-174625" defTabSz="914400">
              <a:lnSpc>
                <a:spcPct val="12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Being tied to a certain collections can drive NFT price </a:t>
            </a:r>
          </a:p>
          <a:p>
            <a:pPr marL="174625" marR="5080" indent="-174625" defTabSz="914400">
              <a:lnSpc>
                <a:spcPct val="12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endParaRPr lang="en-US" spc="-10" dirty="0">
              <a:latin typeface="Arial Rounded MT Bold" panose="020F0704030504030204" pitchFamily="34" charset="0"/>
            </a:endParaRPr>
          </a:p>
        </p:txBody>
      </p:sp>
      <p:pic>
        <p:nvPicPr>
          <p:cNvPr id="4100" name="Picture 4" descr="Machine Learning Visualization. A collection of a few interesting… | by  Pier Paolo Ippolito | Towards Data Science">
            <a:extLst>
              <a:ext uri="{FF2B5EF4-FFF2-40B4-BE49-F238E27FC236}">
                <a16:creationId xmlns:a16="http://schemas.microsoft.com/office/drawing/2014/main" id="{4AEFA8C6-77CF-4D34-8563-4BB6E4636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55" y="1818547"/>
            <a:ext cx="5497318" cy="385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858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6BE7CD-13AB-4CE0-97E9-B7825FDB8E27}"/>
              </a:ext>
            </a:extLst>
          </p:cNvPr>
          <p:cNvSpPr txBox="1"/>
          <p:nvPr/>
        </p:nvSpPr>
        <p:spPr>
          <a:xfrm>
            <a:off x="943578" y="722841"/>
            <a:ext cx="3278226" cy="921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dirty="0"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38C58-35EC-4772-B2E7-BCF26AC53C9B}"/>
              </a:ext>
            </a:extLst>
          </p:cNvPr>
          <p:cNvSpPr txBox="1"/>
          <p:nvPr/>
        </p:nvSpPr>
        <p:spPr>
          <a:xfrm>
            <a:off x="943578" y="1717964"/>
            <a:ext cx="3511607" cy="3496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74625" marR="5080" indent="-174625" defTabSz="914400">
              <a:lnSpc>
                <a:spcPct val="12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Generate NFTs with X variables that likely result in high sale prices</a:t>
            </a:r>
          </a:p>
          <a:p>
            <a:pPr marL="174625" marR="5080" indent="-174625" defTabSz="914400">
              <a:lnSpc>
                <a:spcPct val="12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Enable image processing to identify high-value NFTs</a:t>
            </a:r>
          </a:p>
          <a:p>
            <a:pPr marL="174625" marR="5080" indent="-174625" defTabSz="914400">
              <a:lnSpc>
                <a:spcPct val="12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Natural Language Processing to identify high-value NFTs based on word choice</a:t>
            </a:r>
          </a:p>
          <a:p>
            <a:pPr marL="174625" marR="5080" indent="-174625" defTabSz="914400">
              <a:lnSpc>
                <a:spcPct val="12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 Store high-value NFTs in digital wallets </a:t>
            </a:r>
          </a:p>
          <a:p>
            <a:pPr marL="174625" marR="5080" indent="-174625" defTabSz="914400">
              <a:lnSpc>
                <a:spcPct val="12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Trade NFTs in marketplaces like </a:t>
            </a:r>
            <a:r>
              <a:rPr lang="en-US" spc="-10" dirty="0" err="1">
                <a:latin typeface="Arial Rounded MT Bold" panose="020F0704030504030204" pitchFamily="34" charset="0"/>
              </a:rPr>
              <a:t>OpenSea</a:t>
            </a:r>
            <a:r>
              <a:rPr lang="en-US" spc="-10" dirty="0">
                <a:latin typeface="Arial Rounded MT Bold" panose="020F0704030504030204" pitchFamily="34" charset="0"/>
              </a:rPr>
              <a:t> if desired</a:t>
            </a:r>
          </a:p>
        </p:txBody>
      </p:sp>
      <p:pic>
        <p:nvPicPr>
          <p:cNvPr id="5122" name="Picture 2" descr="AI-defined infrastructure: be prepared for a new generation of business  models and applications | CIO">
            <a:extLst>
              <a:ext uri="{FF2B5EF4-FFF2-40B4-BE49-F238E27FC236}">
                <a16:creationId xmlns:a16="http://schemas.microsoft.com/office/drawing/2014/main" id="{297C4B67-F981-4C16-983A-AEE86533E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185" y="0"/>
            <a:ext cx="77805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77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8" name="Group 15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9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119" name="Group 56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0" name="Rectangle 57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97B24E0-0CD0-41F8-A133-995D549F1723}"/>
              </a:ext>
            </a:extLst>
          </p:cNvPr>
          <p:cNvSpPr txBox="1"/>
          <p:nvPr/>
        </p:nvSpPr>
        <p:spPr>
          <a:xfrm>
            <a:off x="7578730" y="555411"/>
            <a:ext cx="4581905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dirty="0"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Project 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dirty="0"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NFT Robo Predictor</a:t>
            </a:r>
          </a:p>
        </p:txBody>
      </p:sp>
      <p:pic>
        <p:nvPicPr>
          <p:cNvPr id="121" name="Picture 9" descr="CPU with binary numbers and blueprint">
            <a:extLst>
              <a:ext uri="{FF2B5EF4-FFF2-40B4-BE49-F238E27FC236}">
                <a16:creationId xmlns:a16="http://schemas.microsoft.com/office/drawing/2014/main" id="{D971F648-902D-49A6-82E6-4F61072C23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952" r="16052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22" name="Group 60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1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14B84F-2F29-43CB-A407-3CA73B50A7D1}"/>
              </a:ext>
            </a:extLst>
          </p:cNvPr>
          <p:cNvSpPr txBox="1"/>
          <p:nvPr/>
        </p:nvSpPr>
        <p:spPr>
          <a:xfrm>
            <a:off x="7920828" y="2229196"/>
            <a:ext cx="401130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u="sng" dirty="0">
                <a:latin typeface="Arial Rounded MT Bold" panose="020F0704030504030204" pitchFamily="34" charset="0"/>
              </a:rPr>
              <a:t>Project Objectives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Arial Rounded MT Bold" panose="020F0704030504030204" pitchFamily="34" charset="0"/>
              </a:rPr>
              <a:t>Program that analyses sales trends in the NFT (Non-Fungible Token) market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Arial Rounded MT Bold" panose="020F0704030504030204" pitchFamily="34" charset="0"/>
              </a:rPr>
              <a:t>Use of machine learning to predict future NFT sale prices based on their traits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Arial Rounded MT Bold" panose="020F0704030504030204" pitchFamily="34" charset="0"/>
              </a:rPr>
              <a:t>Auto-generation of new valuable NFTs</a:t>
            </a:r>
          </a:p>
          <a:p>
            <a:pPr>
              <a:spcAft>
                <a:spcPts val="600"/>
              </a:spcAft>
            </a:pPr>
            <a:endParaRPr lang="en-GB" dirty="0">
              <a:latin typeface="Arial Rounded MT Bold" panose="020F07040305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u="sng" dirty="0">
                <a:latin typeface="Arial Rounded MT Bold" panose="020F0704030504030204" pitchFamily="34" charset="0"/>
              </a:rPr>
              <a:t>Team 8 Members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Charles Twitchell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Robert Giannini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George Kraft</a:t>
            </a:r>
          </a:p>
        </p:txBody>
      </p:sp>
    </p:spTree>
    <p:extLst>
      <p:ext uri="{BB962C8B-B14F-4D97-AF65-F5344CB8AC3E}">
        <p14:creationId xmlns:p14="http://schemas.microsoft.com/office/powerpoint/2010/main" val="153286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" name="Group 17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1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3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7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105" name="Rectangle 58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60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4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6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7" name="Group 62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4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02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6BE7CD-13AB-4CE0-97E9-B7825FDB8E27}"/>
              </a:ext>
            </a:extLst>
          </p:cNvPr>
          <p:cNvSpPr txBox="1"/>
          <p:nvPr/>
        </p:nvSpPr>
        <p:spPr>
          <a:xfrm>
            <a:off x="8186783" y="1021730"/>
            <a:ext cx="3281003" cy="764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dirty="0">
                <a:latin typeface="Arial Rounded MT Bold" panose="020F0704030504030204" pitchFamily="34" charset="0"/>
                <a:ea typeface="+mj-ea"/>
                <a:cs typeface="+mj-cs"/>
              </a:rPr>
              <a:t>What is a NFT?</a:t>
            </a:r>
          </a:p>
        </p:txBody>
      </p:sp>
      <p:sp useBgFill="1">
        <p:nvSpPr>
          <p:cNvPr id="104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4BA952C-1781-4890-9FA9-638D0AF32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1493229"/>
            <a:ext cx="6112382" cy="3866081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C3574F28-A68E-4DA1-9AA8-369B81D9B2ED}"/>
              </a:ext>
            </a:extLst>
          </p:cNvPr>
          <p:cNvSpPr txBox="1"/>
          <p:nvPr/>
        </p:nvSpPr>
        <p:spPr>
          <a:xfrm>
            <a:off x="7957155" y="2136179"/>
            <a:ext cx="3731588" cy="3541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74625" marR="5080" indent="-228600" defTabSz="914400">
              <a:lnSpc>
                <a:spcPct val="11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solidFill>
                  <a:prstClr val="white"/>
                </a:solidFill>
                <a:latin typeface="Arial Rounded MT Bold" panose="020F0704030504030204" pitchFamily="34" charset="0"/>
              </a:rPr>
              <a:t>A non-fungible token (NFT) is a unique unit of data or one-of-a-kind piece of code, stored and protected on a blockchain (e.g. Ethereum) and is not mutually interchangeable, i.e. non-fungible</a:t>
            </a:r>
          </a:p>
          <a:p>
            <a:pPr marL="174625" marR="5080" indent="-228600" defTabSz="914400">
              <a:lnSpc>
                <a:spcPct val="11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solidFill>
                  <a:prstClr val="white"/>
                </a:solidFill>
                <a:latin typeface="Arial Rounded MT Bold" panose="020F0704030504030204" pitchFamily="34" charset="0"/>
              </a:rPr>
              <a:t>One bitcoin is indistinguishable from any other bitcoin and can  be readily exchanged, i.e. fungible</a:t>
            </a:r>
          </a:p>
          <a:p>
            <a:pPr indent="-228600" defTabSz="914400">
              <a:lnSpc>
                <a:spcPct val="110000"/>
              </a:lnSpc>
              <a:buSzPct val="125000"/>
              <a:buFont typeface="Arial" panose="020B0604020202020204" pitchFamily="34" charset="0"/>
              <a:buChar char="•"/>
            </a:pPr>
            <a:endParaRPr lang="en-US" dirty="0">
              <a:solidFill>
                <a:prstClr val="white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21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5ACD94DE-DE21-4A9D-8875-A1539BE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A8F3053C-AA2D-43E7-9127-59111DE0E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59025B1-E34F-4772-B2CC-DA9B705D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85E8FDD9-55D5-48E9-BD0F-41FA02C5A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2C147D99-21B5-462F-B3D9-2D04FC67D8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3A84E48A-5D81-47C8-9B35-7891B51623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8">
                <a:extLst>
                  <a:ext uri="{FF2B5EF4-FFF2-40B4-BE49-F238E27FC236}">
                    <a16:creationId xmlns:a16="http://schemas.microsoft.com/office/drawing/2014/main" id="{A7C08433-35BE-4A5A-9C1F-B37DEB4827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D0B8201B-0CB0-4F9E-ACB0-DD7529234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888D2777-7FAE-47C4-9E1A-3C4D015CFB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CE168F44-CB11-4900-AC9E-3EBEC80160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A0F39381-D3B3-4EBE-80AB-F3AA4D188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F8B41A7C-3B6F-4BEF-B1FA-4869947AE7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9A08FB39-6EFB-4948-88F2-6EB113F10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32489CF5-34F9-4676-8FC8-EA47623A9F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Line 16">
                <a:extLst>
                  <a:ext uri="{FF2B5EF4-FFF2-40B4-BE49-F238E27FC236}">
                    <a16:creationId xmlns:a16="http://schemas.microsoft.com/office/drawing/2014/main" id="{6E6A81FE-6687-4E45-86EE-506158CFC0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085F56DC-138C-4970-A499-1F8C4FBADF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2241CFC6-2DD5-4908-95FF-C76F3F432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EAE9ABAC-3BE1-44E6-A764-8B7884E839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39874D11-3018-499B-BD78-11BB954BDF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9D4461D3-04C7-495D-BA09-8D5311E9DA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BF405972-B14C-45E8-9F0C-E2F11F1CF0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D7939026-A689-46F4-97AC-5F68665D7D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8AD9F31C-5CF7-45EE-907A-3074488127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93412351-62FA-4EF3-8FE2-4CDD8397B9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84A81491-A1EB-46E3-9E73-11B93428C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E7727744-4F0E-4AA2-97BC-0C44AB354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4575AD90-731F-4996-AA04-86E5EC8CB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231A78D3-96D9-4A22-BC29-8274B016C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DFF31CA2-144E-493E-A135-83B83452AB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C1ED7F8F-8F7D-4634-8EF1-3DC871518A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51DBAB3-1986-470D-B778-24F7953C7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921E27E2-FB87-421E-898F-0AD31CBC4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C9479707-E515-4B3C-9493-72190DDB2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9FF90DFA-7702-4558-8B3D-756D81D85A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558A4777-3BE1-4000-9CB4-73048552F5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2A041A71-3C90-472C-AC37-21EFE0786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8FC1DCF1-A0C3-4803-9B5B-29A6C245A4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71612D3E-4DBC-49B9-86B5-FCD82B1B1E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CB1CF104-08B0-46F6-ABBF-649AC5A702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FCE7D9F8-F405-4677-A45F-EDBB7F16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7347872F-3F7B-4ADF-BC95-429727E82D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B1C6FC3-0FE6-4434-9E4B-EAFBA0A70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5" name="Rectangle 114">
              <a:extLst>
                <a:ext uri="{FF2B5EF4-FFF2-40B4-BE49-F238E27FC236}">
                  <a16:creationId xmlns:a16="http://schemas.microsoft.com/office/drawing/2014/main" id="{9156B579-F859-47C9-8CE6-6AA5A6D28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6" name="Picture 2">
              <a:extLst>
                <a:ext uri="{FF2B5EF4-FFF2-40B4-BE49-F238E27FC236}">
                  <a16:creationId xmlns:a16="http://schemas.microsoft.com/office/drawing/2014/main" id="{5D373606-D644-43C0-8B02-C662AABC3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CF91339-3F26-4B01-8848-0F6E5575A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133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9" name="Rectangle 5">
              <a:extLst>
                <a:ext uri="{FF2B5EF4-FFF2-40B4-BE49-F238E27FC236}">
                  <a16:creationId xmlns:a16="http://schemas.microsoft.com/office/drawing/2014/main" id="{427B1D67-3EFB-4795-BC0A-61BC061C2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0" name="Freeform 6">
              <a:extLst>
                <a:ext uri="{FF2B5EF4-FFF2-40B4-BE49-F238E27FC236}">
                  <a16:creationId xmlns:a16="http://schemas.microsoft.com/office/drawing/2014/main" id="{7571FBAA-7DDE-485C-BF13-85E6632D7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7">
              <a:extLst>
                <a:ext uri="{FF2B5EF4-FFF2-40B4-BE49-F238E27FC236}">
                  <a16:creationId xmlns:a16="http://schemas.microsoft.com/office/drawing/2014/main" id="{2C3516AC-3270-4ABA-A2BC-E8F32B8A9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Rectangle 8">
              <a:extLst>
                <a:ext uri="{FF2B5EF4-FFF2-40B4-BE49-F238E27FC236}">
                  <a16:creationId xmlns:a16="http://schemas.microsoft.com/office/drawing/2014/main" id="{F5FA18A4-61A5-473D-AEC7-9E909F8CF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3" name="Freeform 9">
              <a:extLst>
                <a:ext uri="{FF2B5EF4-FFF2-40B4-BE49-F238E27FC236}">
                  <a16:creationId xmlns:a16="http://schemas.microsoft.com/office/drawing/2014/main" id="{C22DBFE3-3815-4E85-8A6B-9A0771223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0">
              <a:extLst>
                <a:ext uri="{FF2B5EF4-FFF2-40B4-BE49-F238E27FC236}">
                  <a16:creationId xmlns:a16="http://schemas.microsoft.com/office/drawing/2014/main" id="{B2F02F6C-35B9-40A1-ADD1-036A80BCF0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1">
              <a:extLst>
                <a:ext uri="{FF2B5EF4-FFF2-40B4-BE49-F238E27FC236}">
                  <a16:creationId xmlns:a16="http://schemas.microsoft.com/office/drawing/2014/main" id="{B5C332AB-BA01-4BBD-A363-4F5835545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2">
              <a:extLst>
                <a:ext uri="{FF2B5EF4-FFF2-40B4-BE49-F238E27FC236}">
                  <a16:creationId xmlns:a16="http://schemas.microsoft.com/office/drawing/2014/main" id="{6E313214-2528-4C88-8226-BB2A2E133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3">
              <a:extLst>
                <a:ext uri="{FF2B5EF4-FFF2-40B4-BE49-F238E27FC236}">
                  <a16:creationId xmlns:a16="http://schemas.microsoft.com/office/drawing/2014/main" id="{DF892018-DF6D-48D5-8AB7-5957595B55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4">
              <a:extLst>
                <a:ext uri="{FF2B5EF4-FFF2-40B4-BE49-F238E27FC236}">
                  <a16:creationId xmlns:a16="http://schemas.microsoft.com/office/drawing/2014/main" id="{93A850A7-4500-4CC7-A5FD-A1FA7993E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5">
              <a:extLst>
                <a:ext uri="{FF2B5EF4-FFF2-40B4-BE49-F238E27FC236}">
                  <a16:creationId xmlns:a16="http://schemas.microsoft.com/office/drawing/2014/main" id="{FACAA825-3475-43C7-ADCE-DB6FAADA5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6">
              <a:extLst>
                <a:ext uri="{FF2B5EF4-FFF2-40B4-BE49-F238E27FC236}">
                  <a16:creationId xmlns:a16="http://schemas.microsoft.com/office/drawing/2014/main" id="{00451685-350B-4B89-A512-13A23216B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7">
              <a:extLst>
                <a:ext uri="{FF2B5EF4-FFF2-40B4-BE49-F238E27FC236}">
                  <a16:creationId xmlns:a16="http://schemas.microsoft.com/office/drawing/2014/main" id="{04A404C7-A995-4BE4-8673-CA014AE11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18">
              <a:extLst>
                <a:ext uri="{FF2B5EF4-FFF2-40B4-BE49-F238E27FC236}">
                  <a16:creationId xmlns:a16="http://schemas.microsoft.com/office/drawing/2014/main" id="{0E534A8D-4535-4FED-B9CD-C0F0D6AF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9">
              <a:extLst>
                <a:ext uri="{FF2B5EF4-FFF2-40B4-BE49-F238E27FC236}">
                  <a16:creationId xmlns:a16="http://schemas.microsoft.com/office/drawing/2014/main" id="{F0A1DEDA-0C4E-4927-BFAF-02516CF53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0">
              <a:extLst>
                <a:ext uri="{FF2B5EF4-FFF2-40B4-BE49-F238E27FC236}">
                  <a16:creationId xmlns:a16="http://schemas.microsoft.com/office/drawing/2014/main" id="{B21E2F8B-1724-4328-B646-445DE4F1F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1">
              <a:extLst>
                <a:ext uri="{FF2B5EF4-FFF2-40B4-BE49-F238E27FC236}">
                  <a16:creationId xmlns:a16="http://schemas.microsoft.com/office/drawing/2014/main" id="{808DAA0B-E999-4DEC-BE7C-3F412C332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2">
              <a:extLst>
                <a:ext uri="{FF2B5EF4-FFF2-40B4-BE49-F238E27FC236}">
                  <a16:creationId xmlns:a16="http://schemas.microsoft.com/office/drawing/2014/main" id="{EBCE22A2-2EE0-4E15-8505-600937FEE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3">
              <a:extLst>
                <a:ext uri="{FF2B5EF4-FFF2-40B4-BE49-F238E27FC236}">
                  <a16:creationId xmlns:a16="http://schemas.microsoft.com/office/drawing/2014/main" id="{4D772DD9-073C-47A0-ADB9-7D2CFAECF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4">
              <a:extLst>
                <a:ext uri="{FF2B5EF4-FFF2-40B4-BE49-F238E27FC236}">
                  <a16:creationId xmlns:a16="http://schemas.microsoft.com/office/drawing/2014/main" id="{5C0B35F2-7DE3-4A0C-8C50-DA08120AB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5">
              <a:extLst>
                <a:ext uri="{FF2B5EF4-FFF2-40B4-BE49-F238E27FC236}">
                  <a16:creationId xmlns:a16="http://schemas.microsoft.com/office/drawing/2014/main" id="{F14C7442-00C7-49C1-AE8A-A719816AD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6">
              <a:extLst>
                <a:ext uri="{FF2B5EF4-FFF2-40B4-BE49-F238E27FC236}">
                  <a16:creationId xmlns:a16="http://schemas.microsoft.com/office/drawing/2014/main" id="{7CA8A798-2044-4FD0-8CBC-178C1BD8C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7">
              <a:extLst>
                <a:ext uri="{FF2B5EF4-FFF2-40B4-BE49-F238E27FC236}">
                  <a16:creationId xmlns:a16="http://schemas.microsoft.com/office/drawing/2014/main" id="{6F446AA7-D2E4-4DF2-BB12-AD2DCC8E4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8">
              <a:extLst>
                <a:ext uri="{FF2B5EF4-FFF2-40B4-BE49-F238E27FC236}">
                  <a16:creationId xmlns:a16="http://schemas.microsoft.com/office/drawing/2014/main" id="{C00BD973-DDA6-4969-BFBC-2910297E2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9">
              <a:extLst>
                <a:ext uri="{FF2B5EF4-FFF2-40B4-BE49-F238E27FC236}">
                  <a16:creationId xmlns:a16="http://schemas.microsoft.com/office/drawing/2014/main" id="{05C12429-8F61-4D99-8793-3146BA57C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30">
              <a:extLst>
                <a:ext uri="{FF2B5EF4-FFF2-40B4-BE49-F238E27FC236}">
                  <a16:creationId xmlns:a16="http://schemas.microsoft.com/office/drawing/2014/main" id="{E461EF39-CD5C-4EB8-8D62-9E14932E6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1">
              <a:extLst>
                <a:ext uri="{FF2B5EF4-FFF2-40B4-BE49-F238E27FC236}">
                  <a16:creationId xmlns:a16="http://schemas.microsoft.com/office/drawing/2014/main" id="{93938A9D-031B-498C-AEE7-3D4A64AAD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3765635E-E9CA-438E-9AA1-5D5EFD497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Rectangle 33">
              <a:extLst>
                <a:ext uri="{FF2B5EF4-FFF2-40B4-BE49-F238E27FC236}">
                  <a16:creationId xmlns:a16="http://schemas.microsoft.com/office/drawing/2014/main" id="{21546E38-8BDD-49C3-B3AD-D4933FCBC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8" name="Freeform 34">
              <a:extLst>
                <a:ext uri="{FF2B5EF4-FFF2-40B4-BE49-F238E27FC236}">
                  <a16:creationId xmlns:a16="http://schemas.microsoft.com/office/drawing/2014/main" id="{6D89E49E-3AB6-4DC0-91E7-92EF1C6A87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35">
              <a:extLst>
                <a:ext uri="{FF2B5EF4-FFF2-40B4-BE49-F238E27FC236}">
                  <a16:creationId xmlns:a16="http://schemas.microsoft.com/office/drawing/2014/main" id="{D1303FFC-7F2E-462B-B11D-86F3D81BF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36">
              <a:extLst>
                <a:ext uri="{FF2B5EF4-FFF2-40B4-BE49-F238E27FC236}">
                  <a16:creationId xmlns:a16="http://schemas.microsoft.com/office/drawing/2014/main" id="{DE25E1F8-55DE-4DC5-81A4-37DA75E4E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37">
              <a:extLst>
                <a:ext uri="{FF2B5EF4-FFF2-40B4-BE49-F238E27FC236}">
                  <a16:creationId xmlns:a16="http://schemas.microsoft.com/office/drawing/2014/main" id="{8CDED82A-A993-4523-9441-FCF49CB5D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38">
              <a:extLst>
                <a:ext uri="{FF2B5EF4-FFF2-40B4-BE49-F238E27FC236}">
                  <a16:creationId xmlns:a16="http://schemas.microsoft.com/office/drawing/2014/main" id="{C1AFE111-B375-493C-A21D-134FCBDBC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39">
              <a:extLst>
                <a:ext uri="{FF2B5EF4-FFF2-40B4-BE49-F238E27FC236}">
                  <a16:creationId xmlns:a16="http://schemas.microsoft.com/office/drawing/2014/main" id="{037BF4E5-6D6E-482A-A24A-E320E1D0E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40">
              <a:extLst>
                <a:ext uri="{FF2B5EF4-FFF2-40B4-BE49-F238E27FC236}">
                  <a16:creationId xmlns:a16="http://schemas.microsoft.com/office/drawing/2014/main" id="{38214D87-DD5D-4691-BF55-F27072701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41">
              <a:extLst>
                <a:ext uri="{FF2B5EF4-FFF2-40B4-BE49-F238E27FC236}">
                  <a16:creationId xmlns:a16="http://schemas.microsoft.com/office/drawing/2014/main" id="{6D3FBDE6-C313-4C44-B971-B34635468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42">
              <a:extLst>
                <a:ext uri="{FF2B5EF4-FFF2-40B4-BE49-F238E27FC236}">
                  <a16:creationId xmlns:a16="http://schemas.microsoft.com/office/drawing/2014/main" id="{F528E702-4734-4CAB-97C7-737D868F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43">
              <a:extLst>
                <a:ext uri="{FF2B5EF4-FFF2-40B4-BE49-F238E27FC236}">
                  <a16:creationId xmlns:a16="http://schemas.microsoft.com/office/drawing/2014/main" id="{88136305-A716-46EA-A45F-7787C694F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44">
              <a:extLst>
                <a:ext uri="{FF2B5EF4-FFF2-40B4-BE49-F238E27FC236}">
                  <a16:creationId xmlns:a16="http://schemas.microsoft.com/office/drawing/2014/main" id="{4187204B-C8DD-44A6-AC1A-F21D18F66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Rectangle 45">
              <a:extLst>
                <a:ext uri="{FF2B5EF4-FFF2-40B4-BE49-F238E27FC236}">
                  <a16:creationId xmlns:a16="http://schemas.microsoft.com/office/drawing/2014/main" id="{6DD06B75-D598-40D9-B8BF-9721316E7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0" name="Freeform 46">
              <a:extLst>
                <a:ext uri="{FF2B5EF4-FFF2-40B4-BE49-F238E27FC236}">
                  <a16:creationId xmlns:a16="http://schemas.microsoft.com/office/drawing/2014/main" id="{E8D513EA-D2F2-4B72-8C9F-0F2ADA523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47">
              <a:extLst>
                <a:ext uri="{FF2B5EF4-FFF2-40B4-BE49-F238E27FC236}">
                  <a16:creationId xmlns:a16="http://schemas.microsoft.com/office/drawing/2014/main" id="{0D147329-C850-46D8-9986-D14AC9140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48">
              <a:extLst>
                <a:ext uri="{FF2B5EF4-FFF2-40B4-BE49-F238E27FC236}">
                  <a16:creationId xmlns:a16="http://schemas.microsoft.com/office/drawing/2014/main" id="{5573F0D3-BA73-4060-8D3B-07BEC55F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49">
              <a:extLst>
                <a:ext uri="{FF2B5EF4-FFF2-40B4-BE49-F238E27FC236}">
                  <a16:creationId xmlns:a16="http://schemas.microsoft.com/office/drawing/2014/main" id="{5323672F-2475-40AC-8C0F-6CD7324B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50">
              <a:extLst>
                <a:ext uri="{FF2B5EF4-FFF2-40B4-BE49-F238E27FC236}">
                  <a16:creationId xmlns:a16="http://schemas.microsoft.com/office/drawing/2014/main" id="{7B0EF5E8-887B-446C-9459-0707ECE3D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51">
              <a:extLst>
                <a:ext uri="{FF2B5EF4-FFF2-40B4-BE49-F238E27FC236}">
                  <a16:creationId xmlns:a16="http://schemas.microsoft.com/office/drawing/2014/main" id="{29BE4652-0F1E-4519-8787-62EBB3D87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52">
              <a:extLst>
                <a:ext uri="{FF2B5EF4-FFF2-40B4-BE49-F238E27FC236}">
                  <a16:creationId xmlns:a16="http://schemas.microsoft.com/office/drawing/2014/main" id="{4A268FBD-6879-416B-8AB0-73BF73637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53">
              <a:extLst>
                <a:ext uri="{FF2B5EF4-FFF2-40B4-BE49-F238E27FC236}">
                  <a16:creationId xmlns:a16="http://schemas.microsoft.com/office/drawing/2014/main" id="{3D986CF2-B129-4550-A27B-8C82C9CAC9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54">
              <a:extLst>
                <a:ext uri="{FF2B5EF4-FFF2-40B4-BE49-F238E27FC236}">
                  <a16:creationId xmlns:a16="http://schemas.microsoft.com/office/drawing/2014/main" id="{E340F934-32AF-4C03-9AFD-1D54DF4C1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55">
              <a:extLst>
                <a:ext uri="{FF2B5EF4-FFF2-40B4-BE49-F238E27FC236}">
                  <a16:creationId xmlns:a16="http://schemas.microsoft.com/office/drawing/2014/main" id="{0D58128A-77AD-4168-874A-4CADD56CC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56">
              <a:extLst>
                <a:ext uri="{FF2B5EF4-FFF2-40B4-BE49-F238E27FC236}">
                  <a16:creationId xmlns:a16="http://schemas.microsoft.com/office/drawing/2014/main" id="{1AA9BAAA-B13C-4A0A-BDED-AF91E0615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57">
              <a:extLst>
                <a:ext uri="{FF2B5EF4-FFF2-40B4-BE49-F238E27FC236}">
                  <a16:creationId xmlns:a16="http://schemas.microsoft.com/office/drawing/2014/main" id="{9FC52BEC-DF15-46FD-9B22-B3CF0A3F6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58">
              <a:extLst>
                <a:ext uri="{FF2B5EF4-FFF2-40B4-BE49-F238E27FC236}">
                  <a16:creationId xmlns:a16="http://schemas.microsoft.com/office/drawing/2014/main" id="{95ACC0BA-E65B-447A-B0FE-80BCFF4C3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6BE7CD-13AB-4CE0-97E9-B7825FDB8E27}"/>
              </a:ext>
            </a:extLst>
          </p:cNvPr>
          <p:cNvSpPr txBox="1"/>
          <p:nvPr/>
        </p:nvSpPr>
        <p:spPr>
          <a:xfrm>
            <a:off x="8225896" y="1017362"/>
            <a:ext cx="388295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dirty="0"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What does an NFT represent?</a:t>
            </a:r>
          </a:p>
        </p:txBody>
      </p:sp>
      <p:pic>
        <p:nvPicPr>
          <p:cNvPr id="6" name="object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533EAB8-6178-40D5-A86A-18AD183338BA}"/>
              </a:ext>
            </a:extLst>
          </p:cNvPr>
          <p:cNvPicPr/>
          <p:nvPr/>
        </p:nvPicPr>
        <p:blipFill rotWithShape="1">
          <a:blip r:embed="rId5" cstate="print"/>
          <a:srcRect t="4542" r="-2" b="8736"/>
          <a:stretch/>
        </p:blipFill>
        <p:spPr>
          <a:xfrm>
            <a:off x="-5597" y="1"/>
            <a:ext cx="7558541" cy="3427413"/>
          </a:xfrm>
          <a:custGeom>
            <a:avLst/>
            <a:gdLst/>
            <a:ahLst/>
            <a:cxnLst/>
            <a:rect l="l" t="t" r="r" b="b"/>
            <a:pathLst>
              <a:path w="7558541" h="3427413">
                <a:moveTo>
                  <a:pt x="0" y="0"/>
                </a:moveTo>
                <a:lnTo>
                  <a:pt x="7558541" y="0"/>
                </a:lnTo>
                <a:lnTo>
                  <a:pt x="7558541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4098" name="Picture 2" descr="Alt Text">
            <a:extLst>
              <a:ext uri="{FF2B5EF4-FFF2-40B4-BE49-F238E27FC236}">
                <a16:creationId xmlns:a16="http://schemas.microsoft.com/office/drawing/2014/main" id="{A7EBC873-11B2-4334-9AEE-B7A57EA4DA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2" r="17053" b="-1"/>
          <a:stretch/>
        </p:blipFill>
        <p:spPr bwMode="auto">
          <a:xfrm>
            <a:off x="-5597" y="3427414"/>
            <a:ext cx="7558541" cy="3430587"/>
          </a:xfrm>
          <a:custGeom>
            <a:avLst/>
            <a:gdLst/>
            <a:ahLst/>
            <a:cxnLst/>
            <a:rect l="l" t="t" r="r" b="b"/>
            <a:pathLst>
              <a:path w="7558541" h="3430587">
                <a:moveTo>
                  <a:pt x="0" y="0"/>
                </a:moveTo>
                <a:lnTo>
                  <a:pt x="7558541" y="0"/>
                </a:lnTo>
                <a:lnTo>
                  <a:pt x="7558541" y="3430587"/>
                </a:lnTo>
                <a:lnTo>
                  <a:pt x="0" y="343058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C38C58-35EC-4772-B2E7-BCF26AC53C9B}"/>
              </a:ext>
            </a:extLst>
          </p:cNvPr>
          <p:cNvSpPr txBox="1"/>
          <p:nvPr/>
        </p:nvSpPr>
        <p:spPr>
          <a:xfrm>
            <a:off x="8448316" y="2577913"/>
            <a:ext cx="3493118" cy="3541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74625" marR="5080" indent="-228600" defTabSz="914400">
              <a:lnSpc>
                <a:spcPct val="11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An NFT can represent anything that exists as a digital asset or as a physical item</a:t>
            </a:r>
          </a:p>
          <a:p>
            <a:pPr marL="174625" marR="5080" indent="-228600" defTabSz="914400">
              <a:lnSpc>
                <a:spcPct val="11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NFT representing ownership of a digital asset  resides in a digital wallet</a:t>
            </a:r>
          </a:p>
          <a:p>
            <a:pPr marL="174625" marR="5080" indent="-228600" defTabSz="914400">
              <a:lnSpc>
                <a:spcPct val="11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Very few restrictions as to what kind of content can be "tokenized" and turned into an NFT</a:t>
            </a:r>
          </a:p>
          <a:p>
            <a:pPr indent="-228600" defTabSz="914400">
              <a:lnSpc>
                <a:spcPct val="110000"/>
              </a:lnSpc>
              <a:buSzPct val="125000"/>
              <a:buFont typeface="Arial" panose="020B0604020202020204" pitchFamily="34" charset="0"/>
              <a:buChar char="•"/>
            </a:pP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79CECD47-BAAC-4DB7-9799-B92EA5BDB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895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2B5FFEC-000D-4A6E-A8E7-0549AD40B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7558541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30291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6BE7CD-13AB-4CE0-97E9-B7825FDB8E27}"/>
              </a:ext>
            </a:extLst>
          </p:cNvPr>
          <p:cNvSpPr txBox="1"/>
          <p:nvPr/>
        </p:nvSpPr>
        <p:spPr>
          <a:xfrm>
            <a:off x="269633" y="2521478"/>
            <a:ext cx="35569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NFTs can be of significant value</a:t>
            </a: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5799307C-1B1A-4C02-A728-C866D7C542F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66323" y="283536"/>
            <a:ext cx="7424378" cy="623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9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9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6BE7CD-13AB-4CE0-97E9-B7825FDB8E27}"/>
              </a:ext>
            </a:extLst>
          </p:cNvPr>
          <p:cNvSpPr txBox="1"/>
          <p:nvPr/>
        </p:nvSpPr>
        <p:spPr>
          <a:xfrm>
            <a:off x="2016897" y="799051"/>
            <a:ext cx="6534725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dirty="0"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What do you get from an NFT?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38C58-35EC-4772-B2E7-BCF26AC53C9B}"/>
              </a:ext>
            </a:extLst>
          </p:cNvPr>
          <p:cNvSpPr txBox="1"/>
          <p:nvPr/>
        </p:nvSpPr>
        <p:spPr>
          <a:xfrm>
            <a:off x="2016898" y="2016024"/>
            <a:ext cx="6413884" cy="3965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5080" defTabSz="914400">
              <a:lnSpc>
                <a:spcPct val="110000"/>
              </a:lnSpc>
              <a:spcBef>
                <a:spcPts val="1185"/>
              </a:spcBef>
              <a:buSzPct val="125000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NFTs provide:</a:t>
            </a:r>
          </a:p>
          <a:p>
            <a:pPr marL="174625" marR="5080" indent="-228600" defTabSz="914400">
              <a:lnSpc>
                <a:spcPct val="11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A way to authenticate ownership</a:t>
            </a:r>
          </a:p>
          <a:p>
            <a:pPr marL="174625" marR="5080" indent="-228600" defTabSz="914400">
              <a:lnSpc>
                <a:spcPct val="11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Permanency</a:t>
            </a:r>
          </a:p>
          <a:p>
            <a:pPr marL="174625" marR="5080" indent="-228600" defTabSz="914400">
              <a:lnSpc>
                <a:spcPct val="11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Blockchain recorded originality</a:t>
            </a:r>
          </a:p>
          <a:p>
            <a:pPr marR="5080" defTabSz="914400">
              <a:lnSpc>
                <a:spcPct val="110000"/>
              </a:lnSpc>
              <a:spcBef>
                <a:spcPts val="1185"/>
              </a:spcBef>
              <a:buSzPct val="125000"/>
              <a:tabLst>
                <a:tab pos="233363" algn="l"/>
                <a:tab pos="469900" algn="l"/>
              </a:tabLst>
            </a:pPr>
            <a:endParaRPr lang="en-US" spc="-10" dirty="0">
              <a:latin typeface="Arial Rounded MT Bold" panose="020F0704030504030204" pitchFamily="34" charset="0"/>
            </a:endParaRPr>
          </a:p>
          <a:p>
            <a:pPr marR="5080" defTabSz="914400">
              <a:lnSpc>
                <a:spcPct val="110000"/>
              </a:lnSpc>
              <a:spcBef>
                <a:spcPts val="1185"/>
              </a:spcBef>
              <a:buSzPct val="125000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Distinction between NFT and copies of underlying digital asset:</a:t>
            </a:r>
          </a:p>
          <a:p>
            <a:pPr marL="174625" marR="5080" indent="-228600" defTabSz="914400">
              <a:lnSpc>
                <a:spcPct val="11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It is possible to have more than one NFT representing different copies of an identical piece of digital art or image but the code or token for each copy is unique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7" name="object 4">
            <a:extLst>
              <a:ext uri="{FF2B5EF4-FFF2-40B4-BE49-F238E27FC236}">
                <a16:creationId xmlns:a16="http://schemas.microsoft.com/office/drawing/2014/main" id="{A8420DEF-8747-457D-BB65-8ECA4C7A901E}"/>
              </a:ext>
            </a:extLst>
          </p:cNvPr>
          <p:cNvGrpSpPr/>
          <p:nvPr/>
        </p:nvGrpSpPr>
        <p:grpSpPr>
          <a:xfrm>
            <a:off x="9354207" y="958988"/>
            <a:ext cx="2013809" cy="5595568"/>
            <a:chOff x="9585959" y="460248"/>
            <a:chExt cx="2302509" cy="6397750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3853B3B9-7FF8-424C-8DF8-E99E4161362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85959" y="4274762"/>
              <a:ext cx="2302509" cy="2583236"/>
            </a:xfrm>
            <a:prstGeom prst="rect">
              <a:avLst/>
            </a:prstGeom>
          </p:spPr>
        </p:pic>
        <p:pic>
          <p:nvPicPr>
            <p:cNvPr id="9" name="object 6">
              <a:extLst>
                <a:ext uri="{FF2B5EF4-FFF2-40B4-BE49-F238E27FC236}">
                  <a16:creationId xmlns:a16="http://schemas.microsoft.com/office/drawing/2014/main" id="{D3AF4F7F-893A-4974-8814-20CDB9ACF780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01199" y="460248"/>
              <a:ext cx="2276855" cy="3825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5394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6BE7CD-13AB-4CE0-97E9-B7825FDB8E27}"/>
              </a:ext>
            </a:extLst>
          </p:cNvPr>
          <p:cNvSpPr txBox="1"/>
          <p:nvPr/>
        </p:nvSpPr>
        <p:spPr>
          <a:xfrm>
            <a:off x="1443706" y="-245466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dirty="0" err="1"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Opensea</a:t>
            </a:r>
            <a:r>
              <a:rPr lang="en-US" sz="2800" cap="all" dirty="0"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 NFT Marketplace</a:t>
            </a:r>
          </a:p>
        </p:txBody>
      </p:sp>
      <p:pic>
        <p:nvPicPr>
          <p:cNvPr id="5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B0EEC2FB-B898-4204-9CBB-A0D9AE42C6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0888" y="1855955"/>
            <a:ext cx="9284573" cy="485118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C38C58-35EC-4772-B2E7-BCF26AC53C9B}"/>
              </a:ext>
            </a:extLst>
          </p:cNvPr>
          <p:cNvSpPr txBox="1"/>
          <p:nvPr/>
        </p:nvSpPr>
        <p:spPr>
          <a:xfrm>
            <a:off x="1438943" y="791476"/>
            <a:ext cx="9674197" cy="834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5080" defTabSz="914400">
              <a:lnSpc>
                <a:spcPct val="120000"/>
              </a:lnSpc>
              <a:spcBef>
                <a:spcPts val="1185"/>
              </a:spcBef>
              <a:buSzPct val="125000"/>
              <a:tabLst>
                <a:tab pos="233363" algn="l"/>
                <a:tab pos="469900" algn="l"/>
              </a:tabLst>
            </a:pPr>
            <a:r>
              <a:rPr lang="en-US" spc="-1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The world’s first and largest digital marketplace for crypto collectibles and non-fungible tokens (NFTs) to buy, sell, and discover exclusive digital assets</a:t>
            </a:r>
          </a:p>
        </p:txBody>
      </p:sp>
    </p:spTree>
    <p:extLst>
      <p:ext uri="{BB962C8B-B14F-4D97-AF65-F5344CB8AC3E}">
        <p14:creationId xmlns:p14="http://schemas.microsoft.com/office/powerpoint/2010/main" val="63586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5" name="Rectangle 114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6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6BE7CD-13AB-4CE0-97E9-B7825FDB8E27}"/>
              </a:ext>
            </a:extLst>
          </p:cNvPr>
          <p:cNvSpPr txBox="1"/>
          <p:nvPr/>
        </p:nvSpPr>
        <p:spPr>
          <a:xfrm>
            <a:off x="7668964" y="337301"/>
            <a:ext cx="4340608" cy="678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dirty="0"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NFT Robo predictor</a:t>
            </a:r>
          </a:p>
        </p:txBody>
      </p:sp>
      <p:pic>
        <p:nvPicPr>
          <p:cNvPr id="2050" name="Picture 2" descr="Why Machine Learning Needs Semantics Not Just Statistics">
            <a:extLst>
              <a:ext uri="{FF2B5EF4-FFF2-40B4-BE49-F238E27FC236}">
                <a16:creationId xmlns:a16="http://schemas.microsoft.com/office/drawing/2014/main" id="{22599D45-22B8-4291-B621-A5FDF021F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3" r="9004" b="1"/>
          <a:stretch/>
        </p:blipFill>
        <p:spPr bwMode="auto">
          <a:xfrm>
            <a:off x="-5597" y="10"/>
            <a:ext cx="755854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0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3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8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0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C38C58-35EC-4772-B2E7-BCF26AC53C9B}"/>
              </a:ext>
            </a:extLst>
          </p:cNvPr>
          <p:cNvSpPr txBox="1"/>
          <p:nvPr/>
        </p:nvSpPr>
        <p:spPr>
          <a:xfrm>
            <a:off x="7741856" y="1141239"/>
            <a:ext cx="4194825" cy="4765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71450" marR="5080" indent="-225425" defTabSz="914400">
              <a:lnSpc>
                <a:spcPct val="11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Use </a:t>
            </a:r>
            <a:r>
              <a:rPr lang="en-US" spc="-10" dirty="0" err="1">
                <a:latin typeface="Arial Rounded MT Bold" panose="020F0704030504030204" pitchFamily="34" charset="0"/>
              </a:rPr>
              <a:t>OpenSea</a:t>
            </a:r>
            <a:r>
              <a:rPr lang="en-US" spc="-10" dirty="0">
                <a:latin typeface="Arial Rounded MT Bold" panose="020F0704030504030204" pitchFamily="34" charset="0"/>
              </a:rPr>
              <a:t> API to pull NFT data describing each NFT by traits, attributes, sale price history, and more.</a:t>
            </a:r>
          </a:p>
          <a:p>
            <a:pPr marL="174625" marR="5080" indent="-228600" defTabSz="914400">
              <a:lnSpc>
                <a:spcPct val="11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Prepare a Pandas </a:t>
            </a:r>
            <a:r>
              <a:rPr lang="en-US" spc="-10" dirty="0" err="1">
                <a:latin typeface="Arial Rounded MT Bold" panose="020F0704030504030204" pitchFamily="34" charset="0"/>
              </a:rPr>
              <a:t>Dataframe</a:t>
            </a:r>
            <a:r>
              <a:rPr lang="en-US" spc="-10" dirty="0">
                <a:latin typeface="Arial Rounded MT Bold" panose="020F0704030504030204" pitchFamily="34" charset="0"/>
              </a:rPr>
              <a:t> with key metrics. </a:t>
            </a:r>
          </a:p>
          <a:p>
            <a:pPr marL="174625" marR="5080" indent="-228600" defTabSz="914400">
              <a:lnSpc>
                <a:spcPct val="11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Variables Split into Training and Testing Datasets.</a:t>
            </a:r>
          </a:p>
          <a:p>
            <a:pPr marL="174625" marR="5080" indent="-228600" defTabSz="914400">
              <a:lnSpc>
                <a:spcPct val="11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Use of Machine Learning to predict Sale Price, y variable, based on Trait Count and Number of Sales, X variables.</a:t>
            </a:r>
          </a:p>
          <a:p>
            <a:pPr marL="174625" marR="5080" indent="-228600" defTabSz="914400">
              <a:lnSpc>
                <a:spcPct val="11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r>
              <a:rPr lang="en-US" spc="-10" dirty="0">
                <a:latin typeface="Arial Rounded MT Bold" panose="020F0704030504030204" pitchFamily="34" charset="0"/>
              </a:rPr>
              <a:t>Generate new NFTs with X variables that result in high sale price y variables.</a:t>
            </a:r>
          </a:p>
        </p:txBody>
      </p:sp>
    </p:spTree>
    <p:extLst>
      <p:ext uri="{BB962C8B-B14F-4D97-AF65-F5344CB8AC3E}">
        <p14:creationId xmlns:p14="http://schemas.microsoft.com/office/powerpoint/2010/main" val="4205736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>
            <a:extLst>
              <a:ext uri="{FF2B5EF4-FFF2-40B4-BE49-F238E27FC236}">
                <a16:creationId xmlns:a16="http://schemas.microsoft.com/office/drawing/2014/main" id="{BD682E6D-6B2A-4E23-9DB2-A87CFD5EF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2818B62-F7FE-4423-B47F-BEADB9585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8D8F34A-2048-4710-885B-6020E3A52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0" name="Rectangle 5">
                <a:extLst>
                  <a:ext uri="{FF2B5EF4-FFF2-40B4-BE49-F238E27FC236}">
                    <a16:creationId xmlns:a16="http://schemas.microsoft.com/office/drawing/2014/main" id="{2BD59528-B946-437E-964B-E07B68C395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6">
                <a:extLst>
                  <a:ext uri="{FF2B5EF4-FFF2-40B4-BE49-F238E27FC236}">
                    <a16:creationId xmlns:a16="http://schemas.microsoft.com/office/drawing/2014/main" id="{E501D201-A6EF-40DD-A904-37280298A2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7">
                <a:extLst>
                  <a:ext uri="{FF2B5EF4-FFF2-40B4-BE49-F238E27FC236}">
                    <a16:creationId xmlns:a16="http://schemas.microsoft.com/office/drawing/2014/main" id="{700C9926-C507-4642-A28B-4381982F27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8">
                <a:extLst>
                  <a:ext uri="{FF2B5EF4-FFF2-40B4-BE49-F238E27FC236}">
                    <a16:creationId xmlns:a16="http://schemas.microsoft.com/office/drawing/2014/main" id="{F9C0AC4B-084B-44C7-9BB3-84B1AA7A6E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9">
                <a:extLst>
                  <a:ext uri="{FF2B5EF4-FFF2-40B4-BE49-F238E27FC236}">
                    <a16:creationId xmlns:a16="http://schemas.microsoft.com/office/drawing/2014/main" id="{765B71B8-526D-4CE9-9B29-380B4A63D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10">
                <a:extLst>
                  <a:ext uri="{FF2B5EF4-FFF2-40B4-BE49-F238E27FC236}">
                    <a16:creationId xmlns:a16="http://schemas.microsoft.com/office/drawing/2014/main" id="{A5E131F6-E6F7-4C93-B2AC-6BEE7210A3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11">
                <a:extLst>
                  <a:ext uri="{FF2B5EF4-FFF2-40B4-BE49-F238E27FC236}">
                    <a16:creationId xmlns:a16="http://schemas.microsoft.com/office/drawing/2014/main" id="{36F8025F-A8BE-4215-AD98-F0E163D56E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12">
                <a:extLst>
                  <a:ext uri="{FF2B5EF4-FFF2-40B4-BE49-F238E27FC236}">
                    <a16:creationId xmlns:a16="http://schemas.microsoft.com/office/drawing/2014/main" id="{3FEE64BF-FE95-4329-8B60-ADB566F8C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13">
                <a:extLst>
                  <a:ext uri="{FF2B5EF4-FFF2-40B4-BE49-F238E27FC236}">
                    <a16:creationId xmlns:a16="http://schemas.microsoft.com/office/drawing/2014/main" id="{742D24D5-73EA-4F42-A61D-FE001B1A9B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14">
                <a:extLst>
                  <a:ext uri="{FF2B5EF4-FFF2-40B4-BE49-F238E27FC236}">
                    <a16:creationId xmlns:a16="http://schemas.microsoft.com/office/drawing/2014/main" id="{DC35DA0C-8EC9-48BE-A38B-B626CD2DB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15">
                <a:extLst>
                  <a:ext uri="{FF2B5EF4-FFF2-40B4-BE49-F238E27FC236}">
                    <a16:creationId xmlns:a16="http://schemas.microsoft.com/office/drawing/2014/main" id="{FFD82B19-6C16-4221-83B3-40342C74D9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1" name="Line 16">
                <a:extLst>
                  <a:ext uri="{FF2B5EF4-FFF2-40B4-BE49-F238E27FC236}">
                    <a16:creationId xmlns:a16="http://schemas.microsoft.com/office/drawing/2014/main" id="{91BC2DD8-6333-4604-A9AD-AF058EBC63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42" name="Freeform 17">
                <a:extLst>
                  <a:ext uri="{FF2B5EF4-FFF2-40B4-BE49-F238E27FC236}">
                    <a16:creationId xmlns:a16="http://schemas.microsoft.com/office/drawing/2014/main" id="{867B3042-26EF-40D4-BB69-1CE99C569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3" name="Freeform 18">
                <a:extLst>
                  <a:ext uri="{FF2B5EF4-FFF2-40B4-BE49-F238E27FC236}">
                    <a16:creationId xmlns:a16="http://schemas.microsoft.com/office/drawing/2014/main" id="{C54FD8EB-2552-4089-A064-A979E29F4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4" name="Freeform 19">
                <a:extLst>
                  <a:ext uri="{FF2B5EF4-FFF2-40B4-BE49-F238E27FC236}">
                    <a16:creationId xmlns:a16="http://schemas.microsoft.com/office/drawing/2014/main" id="{B906D2FC-267D-4E9E-AB79-A3F9F71DD5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5" name="Freeform 20">
                <a:extLst>
                  <a:ext uri="{FF2B5EF4-FFF2-40B4-BE49-F238E27FC236}">
                    <a16:creationId xmlns:a16="http://schemas.microsoft.com/office/drawing/2014/main" id="{0414425E-C29B-4586-B8DF-6868ECC2E1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6" name="Rectangle 21">
                <a:extLst>
                  <a:ext uri="{FF2B5EF4-FFF2-40B4-BE49-F238E27FC236}">
                    <a16:creationId xmlns:a16="http://schemas.microsoft.com/office/drawing/2014/main" id="{CDBE75E0-D1A8-46A2-BEAA-A0291988A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47" name="Freeform 22">
                <a:extLst>
                  <a:ext uri="{FF2B5EF4-FFF2-40B4-BE49-F238E27FC236}">
                    <a16:creationId xmlns:a16="http://schemas.microsoft.com/office/drawing/2014/main" id="{43D2C92D-C4E9-4828-9F80-084603E71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8" name="Freeform 23">
                <a:extLst>
                  <a:ext uri="{FF2B5EF4-FFF2-40B4-BE49-F238E27FC236}">
                    <a16:creationId xmlns:a16="http://schemas.microsoft.com/office/drawing/2014/main" id="{746EAB08-DCFC-4A40-99E8-E8E3ED92DC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9" name="Freeform 24">
                <a:extLst>
                  <a:ext uri="{FF2B5EF4-FFF2-40B4-BE49-F238E27FC236}">
                    <a16:creationId xmlns:a16="http://schemas.microsoft.com/office/drawing/2014/main" id="{C11CD8F1-C1C6-4E75-AC97-3EDEF9F33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0" name="Freeform 25">
                <a:extLst>
                  <a:ext uri="{FF2B5EF4-FFF2-40B4-BE49-F238E27FC236}">
                    <a16:creationId xmlns:a16="http://schemas.microsoft.com/office/drawing/2014/main" id="{2C0D5227-1C13-4FC8-B5E4-8F31CE08F1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1" name="Freeform 26">
                <a:extLst>
                  <a:ext uri="{FF2B5EF4-FFF2-40B4-BE49-F238E27FC236}">
                    <a16:creationId xmlns:a16="http://schemas.microsoft.com/office/drawing/2014/main" id="{FCE27CDF-D928-46AC-AA53-9B9D3A2D5C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2" name="Freeform 27">
                <a:extLst>
                  <a:ext uri="{FF2B5EF4-FFF2-40B4-BE49-F238E27FC236}">
                    <a16:creationId xmlns:a16="http://schemas.microsoft.com/office/drawing/2014/main" id="{CA2F8135-1DDF-47CC-9187-B929982C5D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3" name="Freeform 28">
                <a:extLst>
                  <a:ext uri="{FF2B5EF4-FFF2-40B4-BE49-F238E27FC236}">
                    <a16:creationId xmlns:a16="http://schemas.microsoft.com/office/drawing/2014/main" id="{9F3AE01D-F193-4221-9EFA-B46875265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4" name="Freeform 29">
                <a:extLst>
                  <a:ext uri="{FF2B5EF4-FFF2-40B4-BE49-F238E27FC236}">
                    <a16:creationId xmlns:a16="http://schemas.microsoft.com/office/drawing/2014/main" id="{7808422C-2145-4A5B-BD80-D18FF720CB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5" name="Freeform 30">
                <a:extLst>
                  <a:ext uri="{FF2B5EF4-FFF2-40B4-BE49-F238E27FC236}">
                    <a16:creationId xmlns:a16="http://schemas.microsoft.com/office/drawing/2014/main" id="{987F6D2E-7C49-41A2-9B29-C6E1A365F1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6" name="Freeform 31">
                <a:extLst>
                  <a:ext uri="{FF2B5EF4-FFF2-40B4-BE49-F238E27FC236}">
                    <a16:creationId xmlns:a16="http://schemas.microsoft.com/office/drawing/2014/main" id="{26F1D2B4-D9F2-4D30-AF5B-E0F0F8B4FE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8E1273E-EDE2-4A3A-B711-7C633D6F0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20" name="Freeform 32">
                <a:extLst>
                  <a:ext uri="{FF2B5EF4-FFF2-40B4-BE49-F238E27FC236}">
                    <a16:creationId xmlns:a16="http://schemas.microsoft.com/office/drawing/2014/main" id="{B63B0065-EB02-4B15-A2D1-8BF654B8A3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33">
                <a:extLst>
                  <a:ext uri="{FF2B5EF4-FFF2-40B4-BE49-F238E27FC236}">
                    <a16:creationId xmlns:a16="http://schemas.microsoft.com/office/drawing/2014/main" id="{E57426CB-66F7-4E49-A669-66628242C9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34">
                <a:extLst>
                  <a:ext uri="{FF2B5EF4-FFF2-40B4-BE49-F238E27FC236}">
                    <a16:creationId xmlns:a16="http://schemas.microsoft.com/office/drawing/2014/main" id="{13E7D034-6F93-4C3D-B0D4-5C7112065E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35">
                <a:extLst>
                  <a:ext uri="{FF2B5EF4-FFF2-40B4-BE49-F238E27FC236}">
                    <a16:creationId xmlns:a16="http://schemas.microsoft.com/office/drawing/2014/main" id="{544587B9-2C96-4F49-9D32-4B9561513F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36">
                <a:extLst>
                  <a:ext uri="{FF2B5EF4-FFF2-40B4-BE49-F238E27FC236}">
                    <a16:creationId xmlns:a16="http://schemas.microsoft.com/office/drawing/2014/main" id="{89C0C949-76C7-4C92-9296-CD1C2EF760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37">
                <a:extLst>
                  <a:ext uri="{FF2B5EF4-FFF2-40B4-BE49-F238E27FC236}">
                    <a16:creationId xmlns:a16="http://schemas.microsoft.com/office/drawing/2014/main" id="{88A24927-AAB9-451E-B0A0-A405AA62A8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38">
                <a:extLst>
                  <a:ext uri="{FF2B5EF4-FFF2-40B4-BE49-F238E27FC236}">
                    <a16:creationId xmlns:a16="http://schemas.microsoft.com/office/drawing/2014/main" id="{EB081E7B-E0CD-441B-B79D-E93D2AEBD6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39">
                <a:extLst>
                  <a:ext uri="{FF2B5EF4-FFF2-40B4-BE49-F238E27FC236}">
                    <a16:creationId xmlns:a16="http://schemas.microsoft.com/office/drawing/2014/main" id="{7D5730F8-66D4-4B1F-B8ED-FF90B6DF2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40">
                <a:extLst>
                  <a:ext uri="{FF2B5EF4-FFF2-40B4-BE49-F238E27FC236}">
                    <a16:creationId xmlns:a16="http://schemas.microsoft.com/office/drawing/2014/main" id="{889A6C05-5677-4961-9C01-68C74E42B7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Rectangle 41">
                <a:extLst>
                  <a:ext uri="{FF2B5EF4-FFF2-40B4-BE49-F238E27FC236}">
                    <a16:creationId xmlns:a16="http://schemas.microsoft.com/office/drawing/2014/main" id="{8C7CB0DC-7079-4F28-81F7-057DE28ED8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6BE7CD-13AB-4CE0-97E9-B7825FDB8E27}"/>
              </a:ext>
            </a:extLst>
          </p:cNvPr>
          <p:cNvSpPr txBox="1"/>
          <p:nvPr/>
        </p:nvSpPr>
        <p:spPr>
          <a:xfrm>
            <a:off x="1141413" y="1202704"/>
            <a:ext cx="4685530" cy="516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indent="-228600" defTabSz="9144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300" cap="all" dirty="0"/>
              <a:t>Pulled data from OPENSEA </a:t>
            </a:r>
            <a:r>
              <a:rPr lang="en-US" sz="2300" cap="all" dirty="0" err="1"/>
              <a:t>api</a:t>
            </a:r>
            <a:r>
              <a:rPr lang="en-US" sz="2300" cap="all" dirty="0"/>
              <a:t>, Cleaned data, and concatenated the main </a:t>
            </a:r>
            <a:r>
              <a:rPr lang="en-US" sz="2300" cap="all" dirty="0" err="1"/>
              <a:t>dataframe</a:t>
            </a:r>
            <a:r>
              <a:rPr lang="en-US" sz="2300" cap="all" dirty="0"/>
              <a:t>.</a:t>
            </a:r>
          </a:p>
          <a:p>
            <a:pPr indent="-228600" defTabSz="9144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300" cap="all" dirty="0"/>
              <a:t>Some Key metrics include:</a:t>
            </a:r>
          </a:p>
          <a:p>
            <a:pPr lvl="1" indent="-228600" defTabSz="9144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300" cap="all" dirty="0"/>
              <a:t>asset name</a:t>
            </a:r>
          </a:p>
          <a:p>
            <a:pPr lvl="1" indent="-228600" defTabSz="9144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300" cap="all" dirty="0"/>
              <a:t>token id </a:t>
            </a:r>
          </a:p>
          <a:p>
            <a:pPr lvl="1" indent="-228600" defTabSz="9144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300" cap="all" dirty="0"/>
              <a:t>number of sales (all time) </a:t>
            </a:r>
          </a:p>
          <a:p>
            <a:pPr lvl="1" indent="-228600" defTabSz="9144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300" cap="all" dirty="0"/>
              <a:t>Background color </a:t>
            </a:r>
          </a:p>
          <a:p>
            <a:pPr lvl="1" indent="-228600" defTabSz="9144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300" cap="all" dirty="0"/>
              <a:t>Collection name</a:t>
            </a:r>
          </a:p>
          <a:p>
            <a:pPr lvl="1" indent="-228600" defTabSz="9144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300" cap="all" dirty="0"/>
              <a:t>last sale price (Ethereum)</a:t>
            </a:r>
          </a:p>
          <a:p>
            <a:pPr lvl="1" indent="-228600" defTabSz="9144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300" cap="all" dirty="0"/>
              <a:t>and trait count (0-19).</a:t>
            </a:r>
          </a:p>
          <a:p>
            <a:pPr indent="-228600" defTabSz="9144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300" cap="all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5742C426-FCE7-4673-BC1D-7E7D3A5FD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12700" dir="108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4A327B-54AE-4ECC-A04F-14AF081F3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9589" y="269109"/>
            <a:ext cx="2775980" cy="277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10C239E5-48CB-4DB3-A778-3A01C488E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8280" y="0"/>
            <a:ext cx="91440" cy="3474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090795D-5775-F945-BD09-95914E158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5255" y="262737"/>
            <a:ext cx="2794345" cy="2781743"/>
          </a:xfrm>
          <a:prstGeom prst="rect">
            <a:avLst/>
          </a:prstGeom>
        </p:spPr>
      </p:pic>
      <p:sp useBgFill="1">
        <p:nvSpPr>
          <p:cNvPr id="162" name="Rectangle 161">
            <a:extLst>
              <a:ext uri="{FF2B5EF4-FFF2-40B4-BE49-F238E27FC236}">
                <a16:creationId xmlns:a16="http://schemas.microsoft.com/office/drawing/2014/main" id="{8D450192-3830-4F04-A1C0-F684D80AB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3383280"/>
            <a:ext cx="6096002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38C58-35EC-4772-B2E7-BCF26AC53C9B}"/>
              </a:ext>
            </a:extLst>
          </p:cNvPr>
          <p:cNvSpPr txBox="1"/>
          <p:nvPr/>
        </p:nvSpPr>
        <p:spPr>
          <a:xfrm>
            <a:off x="7062788" y="1764188"/>
            <a:ext cx="4459287" cy="3965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5080" indent="-228600" defTabSz="914400">
              <a:lnSpc>
                <a:spcPct val="120000"/>
              </a:lnSpc>
              <a:spcBef>
                <a:spcPts val="1185"/>
              </a:spcBef>
              <a:buSzPct val="125000"/>
              <a:buFont typeface="Arial" panose="020B0604020202020204" pitchFamily="34" charset="0"/>
              <a:buChar char="•"/>
              <a:tabLst>
                <a:tab pos="233363" algn="l"/>
                <a:tab pos="469900" algn="l"/>
              </a:tabLst>
            </a:pPr>
            <a:endParaRPr lang="en-US" spc="-10" dirty="0">
              <a:latin typeface="Arial Rounded MT Bold" panose="020F0704030504030204" pitchFamily="34" charset="0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2F4B49E0-E115-B542-B9D5-969AD5AE2279}"/>
              </a:ext>
            </a:extLst>
          </p:cNvPr>
          <p:cNvSpPr txBox="1"/>
          <p:nvPr/>
        </p:nvSpPr>
        <p:spPr>
          <a:xfrm>
            <a:off x="1706694" y="397841"/>
            <a:ext cx="3390143" cy="804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dirty="0"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NFT DATAFRAME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68216F-267F-C143-8621-526A546CF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4541"/>
          <a:stretch/>
        </p:blipFill>
        <p:spPr>
          <a:xfrm>
            <a:off x="6176962" y="3682655"/>
            <a:ext cx="5949454" cy="272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498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LAYERS_CUSTOMIZATION_2" val="UEsDBBQAAgAIAJMGl1BrXzME1QIAAPcHAAAPAAAAbm9uZS9wbGF5ZXIueG1spVVbb9owFH6mUv9D5PfaMLStQqHVVAntYa0qdbe3yCQm8erYnu2Qsl+/Y+cCSYFtGhLIOTnfd26fD/HtSymiLTOWK7lEMzxFEZOpyrjMl+jL59XVNbq9ubyItaA7ZiKeLZFUkqEoYzY1XDvAPVJXLNGBAQMpirThynC3A9op0PZB5lN0eTEBF2mXqHBOLwip6xpzCwiZWyUqT2JxqkqiDbNMOmZIkwGKOuzC/RkN31JJ4naa2QOkdv8euCXpOV4sH5DUc6xMTt5MpzPy/f7TU1qwkl5xaR2VKfQLmjgJXVzT9PleZZVg1tsmcZPkE3POJxFsk9gt+OxaRtakS9Q4JCWzlubMYiFzRHq/jrMjaDCdNaEySyTd8pz62hLbeoUR7UlsoYxLK9ein9lurajJkt5+4B+TIxnHG0Ft0fLZQS2B/5m3xQS/xD8fzSVUVK0FtwW8OoTsrceLIMOocRl6HBT7AIpdeRIUGfaz4oZl4fFrr/vpDDWxZCVEyA7bOgUbnFY0dcrs7gABgm3Fgnt94EYfOIA8PBwe4PDYTWZPgroqN4y6yrCuRZN4yzOmHqgxYU43Gyosi8nI2oLJEB2TptZ2OvtJxIUrxdu/GIr3G83khz03kgD4z4l8BI6+H1xm7GXF4bVjJXTUMWi1t2GnBfbh9unYal0eXKCBaa9+GAnUEDlqcgb3PaOOkr2dnIKujaot6KLSGqT/muL1+z4vMk5sNJh+GjE5sgjitLJOlfxXGPVgQ7hFmOkZ8V5eRKc+HeiD5j3k/fQcorkIMKFkkFJ3LTbnsHAttpzVTx3FVWvAGpbWkd3mT6OF5k2P/nZ128gbEt1YxnuLuUo3Xp18Kz3yydiGVsLdHdYyXJYBOqr1+J48xvUNdKrqJ/6LRTXP/F/hbA4NjgrG8wJk8+56fsAgVErFMHwwnYq4UbLrA8YkPDW/YRLdRm4V0ojrhJDiVv5w/A1QSwMEFAACAAgApAGYUlytsfihAwAA7wwAABgAAABub25lL2NvbW1vbl9tZXNzYWdlcy5sbmetV11zmzoQfe9M/4OGmb7dpr1v98Ehg0HJ1RgjCjhO+qJRQHE0BeQicOr76+9KOK7dNoM/8sIYydo9u+fsrhhd/ahKtBKNlqq+dP6++OwgUeeqkPXi0pll1x//cZBueV3wUtXi0qmVg67c9+9GJa8XHV8I+P3+HUKjSmgNr9o1bz/fkSwunXjMPN/HaUrGIWbeLCCURV6SeBmhEQu9MQ4d1+sKqVDNm4a3AGb0aWNh2GAcevc4YamPwagxTTOWzuKYJhkOHDd7EkjLqiutXSQ1qlWLdLdcqqYVBZI1auEvPM/Bg3yQpWzXqFKFOAJCOiERA/c2vs0yCUl2z6Y0wI6La/5QAoy8EaJGjeCFaM7xEdFk6oUb44HU51u/JQH+Ayu3shCnsTL3Mgwgk0kP3E8wLARsTrJ/HdcHkCb3z7J9QjJdNqA3JFa87HqSNooccjf2/AnLKPPimI1nWfYT95jn34ZO+zTKEhqy2ItwyCJ8lzmueR53Lk7wreOa5+C5WZLgCLQZQq4ZSa1QfTqNQ2yFeq869MRXArUKraR4trIUdSsb4LYEIsxGrmCh7gapDejUg7QnOM0S4htKHTdVTbP+q1d71z6pBtxpVPTyKaxPw4PZXzZCg+ueDWUqBOqmUBWX9cWQa4gRyjH20nROk8CIvwU9crTkWj+rptiLb9fRkGES+RRS6Gc7xk11bw0DRgndq2lE3g4bA5SezcyGkTmJAjpnmRWCIaPqdAsJr5alaIVFK00oPLdZeRCPCpgpBV/1WQPvlqbBBE2hRrwbzMb0DjQAoqPHnKATx6WTY07c4xQCwunQmci7JTd9+YM6X6TzIs2cGyWU602nNMytpOo0rBg2QUA2en1xnJsUf5mBYogXvlIBvdWXNr2QK+hxQLZoBh1BUfo4INEN+zIjX9m1R0LbgX6lma/tSODFite5AGJz3mmB1rBXyMLuGYlZ/987+R/i7aYgP2xqOQrw3Ydj8eyV/yvq420rqmU75NokbAP/FBSmnF6FcEjop/nfTuw3YWZnxp/Nz95d4hiOBkGcmanD2XpTJFYpB3dJK5TT2+POzNprYxnJQrjuRGBwsb3LlbKScJM4wOZsik1GU2g2ffPZi2SuurKwwirlN9uAYDB1lfh9Gj42qrKrJdcvie0b4NU5KPrgkt5pfMRU3GrjYH52pHE6S+lsbDGnjF5fw0R6fBw6kRGI/U0uJLwvtkpVsPQL0u2btp8mo087Xyr/A1BLAwQUAAIACACkAZhStrL3yKUAAACCAQAAKQAAAG5vbmUvcGxheWJhY2tfYW5kX25hdmlnYXRpb25fc2V0dGluZ3MueG1sdZDBCoMwEETvfoV/UOg5BHoubYX6AyuOEoiJZFfBv28iakubHnfezC47iiFiXM+6KEtFk/inUBAtYYI6vedEmWZcnBlIjHdRFvDmy5GUsN6PVQDDyYp0R5aj/0ffj1eWlmMR7/YMyQdqM0Cfc4GVpJCj2fSrVi8jdBcQD3yJyQdHjcUVS+MptPfDsH38F6ds/GwacPMtNKf2HjOCOn2oRaxs7/0FUEsDBBQAAgAIAKQBmFJmijtBLQMAAMcOAAAiAAAAbm9uZS9mbGFzaF9wdWJsaXNoaW5nX3NldHRpbmdzLnhtbOWXbU/bMBCAv/dXWJn4uAakTZpQWsT6IlWDgkhh8Am5sduccOzML+3Kr985bkvZyhbeJLZVqprYd8+d787nOjn4Xggy49qAkq1or7kbES4zxUBOW9H5qP/+U0SMpZJRoSRvRVJF5KDdSEo3FmDylFuLooYgRpr90rai3NpyP47n83kTTKn9rBLOIt80M1XEpeaGS8t1XAq6wB+7KLmJloQaAPwWSi7V2o0GIUkgHSvmBCfAWtEQne0LavIoDhJjmt1MtXKSdZRQmujpuBW9260+K5lA6ULBpQ+HaeOgH7b7lDHwDlCRwi0nOYdpjp5isObAbO6fYi+dxL8yKnJYM/WMjsLFS7uE44RyOuNLYzhCraVZjvrWtCdUGJ7Em0MrMfAhpJmFGXp2px78nTghUleWStu21Q4RPw2uKPEDmGSiNowt38lYCYxt5RSWSTHmbEgLHqKd3oDso9BeRCa0ALFoRScllySlEpMLlgrI1rrGjY0FWyW1v5Q+1EAFOZeA1cfJcRrdWQ+LynKqDd/0ajVjfGSz9lflBCML5YiAG06sIhhdV+BTzslmCshEq6IaxRKxxAhAizPgc84OqlAtgQ8ZukIThUNNLMVScBssfHNwS8Z8ojRyOZ1h4eI4mMBvPgpcUmPuoHTl4056NOj2rgfDbu9yxy+QshmV2SPhWE68KO2r8OmCSGVXehiOjDrDq6QwYNVcnbU1n56GdUVjnl8oG/f4Bgon6Evi1wHZQL9iyl/HymMS/0cPapvN6aza6H7zVmjc4oApCUycyLAlgVx2wBrAjEqipFgQmmFTNr5tzEA5gyOhQQS0ebqHQR/LtHqbwgybpNKM698j2UJio8z6Shc+mYz4868VdTsjjNmod3bYGQ0uBqOr61HvchROo7V6vLV7JrFv6tt7vD803mKLPz3rXdSJ/BCDUCtDvbQW7qSO1MmXOlJn4Uw63TiParmAPWYa9gx2GQEFYBG8oYp5zr+CUG0vXDF/zYb5B1b/9v4S1l5/2jsefD456v7vu+C5cQhvqztTfO9ek8RbL0B+pgAJBV6r/KG4vjW1P37YTeLtU40G0u5fPtuNH1BLAwQUAAIACACkAZhSfqYJshUBAADUAgAAHAAAAG5vbmUvZmxhc2hfc2tpbl9zZXR0aW5ncy54bWyNktFOgzAUhu99CoL3oItGTVgT5+KNUZdsL3CAA2lWekh7IOHt7QobqCNbr9r//z8OPaeJ3UsdtGisJL0M70NxEwRJRorMFpmlLu1BOWqBzJdh2jCTjjLSjJojTaYCFYrbd7+S2CcvUeRqXssUkOFY5nHxvFpfhQw1HlZP67eXOaCGEqMUsn1pqNG5y9/5NckP22lDEvu7O9AwbRkMCzYNJvF47n0LLb5qWQG7PjuD0Q7Jc07PKKJ6Y9C6dnlTFKCsI/7p4y9sFHSnj9kjcMaZQ3ayQrE4h3inxzS0svTqrqtRFAZdkT9in0QNqcIP7FICk3+dIsPdZ+2edndsKvykHIU99PLbzTOJJ6qfzTgJt3evWfwAUEsDBBQAAgAIAKQBmFJ3Y7XsJwMAAG8OAAAhAAAAbm9uZS9odG1sX3B1Ymxpc2hpbmdfc2V0dGluZ3MueG1s3VdtT9swEP7eX2Fl4uMa9m1CbRHri1ZtFEQKg0/Ijd3mhGNnfklXfv3OcVsKKywwKtAqVU3OvufOz50f163DX7kgJdcGlGxHn5r7EeEyVQzkrB2djwcfP0fEWCoZFUrydiRVRA47jVbhJgJMlnBrcaohCCPNQWHbUWZtcRDH8/m8CabQflQJZxHfNFOVx4XmhkvLdVwIusAfuyi4iZYINQDwmyu5dOs0GoS0AtKxYk5wAqwdjTDZrzYXURwmTGh6M9PKSdZVQmmiZ5N29GG/+qzmBJAe5Fx6NkwHjd5sDyhj4ONTkcAtJxmHWYaJIldzYDbzT7Gf3Yr/xKiQw5Kpx+gqXLu0S3AcUE6nfBkMLdRammbob01nSoXhrXjTtJoGnkGaWigxszv3kO/UCZG4olDadqx2CPHAuEKJH4FpTdVGsOU7mSiB1FZJYZfkE85GNMeeOB3IiExpDmLRjk4KLklCJVYULBWQrj2MmxgLtqrkYDn7SAMV5FwCthwnx0l0FzMsJc2oNnwzl9WI8XymnR/KCUYWyhEBN5xYRZBTl+NTxskm8WSqVV5ZBTWWGAEYsQQ+5+ywImgJ+FigKwyRO/TE/isEtyHCTwe3ZMKnSiMupyV2K9rBBPzms4ALaswdKF3luJd8H/b618NRr3+55xdIWUll+kxwbCKeF3Yn+HRBpLIrP6Qjpc7wqigMWDVWZ23Nl5dh3cdY51eqxj18A7kT9DXh14RsQO+w5LuJ8pzC/zWD2mEzWlYb3W/eChq3OGBJAiYOpKhWIJe6VwMwpZIoKRaEpijFxstGCcoZtASBCNDm5RkGf2zT6m0GJYqk0ozrpyHZQqJQpgOlc19MRvyh14563TFyNu6fHXXHw4vh+Op63L8chzNo7R5vVc9W7KV8u7L7o+KhsE/eTtlPz/oXdQgf4dprFaaf1II7qTPr5FudWWfhKDrdOIZqpYDSMgtbBcVFQA5Y+3fUKFv/AsCTnRJ665Ub5R1sj/9+1VtrbbbJAkl4Dt5p1/pQm4Ckfzz8cvK9t1MmoB4Vb9sK/8pEeFtdieJ715ZWvPV+00D7/Utip/EbUEsDBBQAAgAIAKQBmFJ83j/HZwAAAOUAAAAaAAAAbm9uZS9odG1sX3NraW5fc2V0dGluZ3MuanOr5lIAAqUcJQUrhWowG8xPKi0pyc/TS87PK0nNK9HLyy/KTQSrUVJ2AwMlHZyK88tSiwgoTUtMTkUx1NTIwskFp0qEiSZO5i7OlsjqChLTU/WSEpOz04vyS/NSIMoMwEAJrKqWqxYAUEsDBBQAAgAIAKQBmFK8fTX3SgAAAEkAAAAXAAAAbm9uZS9sb2NhbF9zZXR0aW5ncy54bWyzsa/IzVEoSy0qzszPs1Uy1DNQUkjNS85PycxLt1UKDXHTtVBSKC5JzEtJzMnPS7VVystXUrC347LJyU9OzAlOLSkBKizWt+MCAFBLAQIAABQAAgAIAJMGl1BrXzME1QIAAPcHAAAPAAAAAAAAAAEAAAAAAAAAAABub25lL3BsYXllci54bWxQSwECAAAUAAIACACkAZhSXK2x+KEDAADvDAAAGAAAAAAAAAABAAAAAAACAwAAbm9uZS9jb21tb25fbWVzc2FnZXMubG5nUEsBAgAAFAACAAgApAGYUray98ilAAAAggEAACkAAAAAAAAAAQAAAAAA2QYAAG5vbmUvcGxheWJhY2tfYW5kX25hdmlnYXRpb25fc2V0dGluZ3MueG1sUEsBAgAAFAACAAgApAGYUmaKO0EtAwAAxw4AACIAAAAAAAAAAQAAAAAAxQcAAG5vbmUvZmxhc2hfcHVibGlzaGluZ19zZXR0aW5ncy54bWxQSwECAAAUAAIACACkAZhSfqYJshUBAADUAgAAHAAAAAAAAAABAAAAAAAyCwAAbm9uZS9mbGFzaF9za2luX3NldHRpbmdzLnhtbFBLAQIAABQAAgAIAKQBmFJ3Y7XsJwMAAG8OAAAhAAAAAAAAAAEAAAAAAIEMAABub25lL2h0bWxfcHVibGlzaGluZ19zZXR0aW5ncy54bWxQSwECAAAUAAIACACkAZhSfN4/x2cAAADlAAAAGgAAAAAAAAABAAAAAADnDwAAbm9uZS9odG1sX3NraW5fc2V0dGluZ3MuanNQSwECAAAUAAIACACkAZhSvH0190oAAABJAAAAFwAAAAAAAAABAAAAAACGEAAAbm9uZS9sb2NhbF9zZXR0aW5ncy54bWxQSwUGAAAAAAgACABQAgAABREAAAAA"/>
  <p:tag name="ISPRING_LMS_API_VERSION" val="SCORM 2004 (2nd edition)"/>
  <p:tag name="ISPRING_ULTRA_SCORM_COURCE_TITLE" val="9591318"/>
  <p:tag name="ISPRING_ULTRA_SCORM_COURSE_ID" val="BCAF933F-B7D8-4223-9B18-992882380E57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uFFFDC\uFFFD\uFFFD{933E314C-AC01-41FE-82DB-8CC702BF6D15}&quot;,&quot;C:\\Program Files (x86)\\PowerPlugs\\PreProcessor\\Presentations\\9591318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none&quot;},&quot;advancedSettings&quot;:{&quot;enableTextAllocation&quot;:&quot;T_TRUE&quot;,&quot;viewingFromLocalDrive&quot;:&quot;T_TRUE&quot;,&quot;contentScale&quot;:75,&quot;contentScaleMode&quot;:&quot;ORIGINAL_SIZ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RATE_SLIDES" val="0"/>
  <p:tag name="ISPRING_SCORM_RATE_QUIZZES" val="0"/>
  <p:tag name="ISPRING_SCORM_PASSING_SCORE" val="0.000000"/>
  <p:tag name="ISPRING_CURRENT_PLAYER_ID" val="none"/>
  <p:tag name="ISPRING_PRESENTATION_TITLE" val="9591318"/>
  <p:tag name="ISPRING_FIRST_PUBLI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1442</TotalTime>
  <Words>488</Words>
  <Application>Microsoft Office PowerPoint</Application>
  <PresentationFormat>Widescreen</PresentationFormat>
  <Paragraphs>69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Arial Rounded MT Bold</vt:lpstr>
      <vt:lpstr>Calibri</vt:lpstr>
      <vt:lpstr>Tw Cen MT</vt:lpstr>
      <vt:lpstr>Circuit</vt:lpstr>
      <vt:lpstr>Team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9591318</dc:title>
  <dc:creator>Dracula 69</dc:creator>
  <cp:lastModifiedBy>George Kraft</cp:lastModifiedBy>
  <cp:revision>81</cp:revision>
  <dcterms:created xsi:type="dcterms:W3CDTF">2021-04-23T15:04:59Z</dcterms:created>
  <dcterms:modified xsi:type="dcterms:W3CDTF">2021-10-14T17:23:27Z</dcterms:modified>
</cp:coreProperties>
</file>