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jpg"/>
  <Override PartName="/ppt/notesSlides/notesSlide5.xml" ContentType="application/vnd.openxmlformats-officedocument.presentationml.notesSlide+xml"/>
  <Override PartName="/ppt/media/image8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cula 69" initials="D6" lastIdx="2" clrIdx="0">
    <p:extLst>
      <p:ext uri="{19B8F6BF-5375-455C-9EA6-DF929625EA0E}">
        <p15:presenceInfo xmlns:p15="http://schemas.microsoft.com/office/powerpoint/2012/main" userId="ee23a3ad16f69e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9" d="100"/>
          <a:sy n="79" d="100"/>
        </p:scale>
        <p:origin x="2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0B22C-9A52-407C-9704-5D8612129B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7DAB1-CFA3-4E9C-B8D8-5A6AA79C5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2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33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0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9EFF9-D84A-4592-98A1-49663DB82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DB50D0-DF46-4855-9CBA-6E4949D2A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8083" y="4474723"/>
            <a:ext cx="3125821" cy="2260104"/>
          </a:xfrm>
        </p:spPr>
        <p:txBody>
          <a:bodyPr>
            <a:noAutofit/>
          </a:bodyPr>
          <a:lstStyle/>
          <a:p>
            <a:pPr algn="ctr">
              <a:spcBef>
                <a:spcPts val="2400"/>
              </a:spcBef>
            </a:pPr>
            <a:r>
              <a:rPr lang="en-GB" sz="4400" i="1" dirty="0">
                <a:latin typeface="Algerian" panose="04020705040A02060702" pitchFamily="82" charset="0"/>
              </a:rPr>
              <a:t>Team 8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3A9F06F-74BF-4217-9F8B-76848AC15A26}"/>
              </a:ext>
            </a:extLst>
          </p:cNvPr>
          <p:cNvSpPr txBox="1">
            <a:spLocks/>
          </p:cNvSpPr>
          <p:nvPr/>
        </p:nvSpPr>
        <p:spPr>
          <a:xfrm>
            <a:off x="19461" y="4474723"/>
            <a:ext cx="3310647" cy="2260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400"/>
              </a:spcBef>
            </a:pPr>
            <a:r>
              <a:rPr lang="en-GB" sz="4400" i="1" dirty="0">
                <a:latin typeface="Algerian" panose="04020705040A02060702" pitchFamily="82" charset="0"/>
              </a:rPr>
              <a:t>NFT Robo predictor</a:t>
            </a:r>
          </a:p>
        </p:txBody>
      </p:sp>
    </p:spTree>
    <p:extLst>
      <p:ext uri="{BB962C8B-B14F-4D97-AF65-F5344CB8AC3E}">
        <p14:creationId xmlns:p14="http://schemas.microsoft.com/office/powerpoint/2010/main" val="282667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5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19" name="Group 56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0" name="Rectangle 57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97B24E0-0CD0-41F8-A133-995D549F1723}"/>
              </a:ext>
            </a:extLst>
          </p:cNvPr>
          <p:cNvSpPr txBox="1"/>
          <p:nvPr/>
        </p:nvSpPr>
        <p:spPr>
          <a:xfrm>
            <a:off x="7578730" y="555411"/>
            <a:ext cx="458190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Project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NFT Robo Predictor</a:t>
            </a:r>
          </a:p>
        </p:txBody>
      </p:sp>
      <p:pic>
        <p:nvPicPr>
          <p:cNvPr id="121" name="Picture 9" descr="CPU with binary numbers and blueprint">
            <a:extLst>
              <a:ext uri="{FF2B5EF4-FFF2-40B4-BE49-F238E27FC236}">
                <a16:creationId xmlns:a16="http://schemas.microsoft.com/office/drawing/2014/main" id="{D971F648-902D-49A6-82E6-4F61072C2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52" r="1605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22" name="Group 60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14B84F-2F29-43CB-A407-3CA73B50A7D1}"/>
              </a:ext>
            </a:extLst>
          </p:cNvPr>
          <p:cNvSpPr txBox="1"/>
          <p:nvPr/>
        </p:nvSpPr>
        <p:spPr>
          <a:xfrm>
            <a:off x="7920828" y="2229196"/>
            <a:ext cx="401130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u="sng" dirty="0">
                <a:latin typeface="Arial Rounded MT Bold" panose="020F0704030504030204" pitchFamily="34" charset="0"/>
              </a:rPr>
              <a:t>Project Objectives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 Rounded MT Bold" panose="020F0704030504030204" pitchFamily="34" charset="0"/>
              </a:rPr>
              <a:t>App that analyses trends in NFT (Non-Fungible Token) market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 Rounded MT Bold" panose="020F0704030504030204" pitchFamily="34" charset="0"/>
              </a:rPr>
              <a:t>Use of machine learning to predict future NFTs and their value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 Rounded MT Bold" panose="020F0704030504030204" pitchFamily="34" charset="0"/>
              </a:rPr>
              <a:t>Auto-generation of new valuable NFTs</a:t>
            </a:r>
          </a:p>
          <a:p>
            <a:pPr>
              <a:spcAft>
                <a:spcPts val="600"/>
              </a:spcAft>
            </a:pPr>
            <a:endParaRPr lang="en-GB" dirty="0">
              <a:latin typeface="Arial Rounded MT Bold" panose="020F07040305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u="sng" dirty="0">
                <a:latin typeface="Arial Rounded MT Bold" panose="020F0704030504030204" pitchFamily="34" charset="0"/>
              </a:rPr>
              <a:t>Team 8 Members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Charles Twitchell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Robert Giannini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George Kraft</a:t>
            </a:r>
          </a:p>
        </p:txBody>
      </p:sp>
    </p:spTree>
    <p:extLst>
      <p:ext uri="{BB962C8B-B14F-4D97-AF65-F5344CB8AC3E}">
        <p14:creationId xmlns:p14="http://schemas.microsoft.com/office/powerpoint/2010/main" val="153286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5" name="Rectangle 5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6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7" name="Group 6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8186783" y="1021730"/>
            <a:ext cx="3281003" cy="764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latin typeface="Arial Rounded MT Bold" panose="020F0704030504030204" pitchFamily="34" charset="0"/>
                <a:ea typeface="+mj-ea"/>
                <a:cs typeface="+mj-cs"/>
              </a:rPr>
              <a:t>What is a NFT?</a:t>
            </a:r>
          </a:p>
        </p:txBody>
      </p:sp>
      <p:sp useBgFill="1">
        <p:nvSpPr>
          <p:cNvPr id="10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4BA952C-1781-4890-9FA9-638D0AF32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493229"/>
            <a:ext cx="6112382" cy="3866081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3574F28-A68E-4DA1-9AA8-369B81D9B2ED}"/>
              </a:ext>
            </a:extLst>
          </p:cNvPr>
          <p:cNvSpPr txBox="1"/>
          <p:nvPr/>
        </p:nvSpPr>
        <p:spPr>
          <a:xfrm>
            <a:off x="7957155" y="2136179"/>
            <a:ext cx="3731588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solidFill>
                  <a:prstClr val="white"/>
                </a:solidFill>
                <a:latin typeface="Arial Rounded MT Bold" panose="020F0704030504030204" pitchFamily="34" charset="0"/>
              </a:rPr>
              <a:t>A non-fungible token (NFT) is a unique unit of data or one-of-a-kind piece of code, stored and protected on a blockchain (e.g. Ethereum) and is not mutually interchangeable, i.e. non-fungible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solidFill>
                  <a:prstClr val="white"/>
                </a:solidFill>
                <a:latin typeface="Arial Rounded MT Bold" panose="020F0704030504030204" pitchFamily="34" charset="0"/>
              </a:rPr>
              <a:t>One bitcoin is indistinguishable from any other bitcoin and can  be readily exchanged, i.e. fungible</a:t>
            </a:r>
          </a:p>
          <a:p>
            <a:pPr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B1C6FC3-0FE6-4434-9E4B-EAFBA0A70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5" name="Rectangle 114">
              <a:extLst>
                <a:ext uri="{FF2B5EF4-FFF2-40B4-BE49-F238E27FC236}">
                  <a16:creationId xmlns:a16="http://schemas.microsoft.com/office/drawing/2014/main" id="{9156B579-F859-47C9-8CE6-6AA5A6D2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5D373606-D644-43C0-8B02-C662AABC3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CF91339-3F26-4B01-8848-0F6E5575A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9" name="Rectangle 5">
              <a:extLst>
                <a:ext uri="{FF2B5EF4-FFF2-40B4-BE49-F238E27FC236}">
                  <a16:creationId xmlns:a16="http://schemas.microsoft.com/office/drawing/2014/main" id="{427B1D67-3EFB-4795-BC0A-61BC061C2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7571FBAA-7DDE-485C-BF13-85E6632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2C3516AC-3270-4ABA-A2BC-E8F32B8A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8">
              <a:extLst>
                <a:ext uri="{FF2B5EF4-FFF2-40B4-BE49-F238E27FC236}">
                  <a16:creationId xmlns:a16="http://schemas.microsoft.com/office/drawing/2014/main" id="{F5FA18A4-61A5-473D-AEC7-9E909F8C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C22DBFE3-3815-4E85-8A6B-9A0771223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B2F02F6C-35B9-40A1-ADD1-036A80BCF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B5C332AB-BA01-4BBD-A363-4F5835545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6E313214-2528-4C88-8226-BB2A2E13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DF892018-DF6D-48D5-8AB7-5957595B5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93A850A7-4500-4CC7-A5FD-A1FA7993E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FACAA825-3475-43C7-ADCE-DB6FAADA5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00451685-350B-4B89-A512-13A23216B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04A404C7-A995-4BE4-8673-CA014AE1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0E534A8D-4535-4FED-B9CD-C0F0D6AF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F0A1DEDA-0C4E-4927-BFAF-02516CF53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B21E2F8B-1724-4328-B646-445DE4F1F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808DAA0B-E999-4DEC-BE7C-3F412C332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EBCE22A2-2EE0-4E15-8505-600937FE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4D772DD9-073C-47A0-ADB9-7D2CFAECF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5C0B35F2-7DE3-4A0C-8C50-DA08120AB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F14C7442-00C7-49C1-AE8A-A719816AD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7CA8A798-2044-4FD0-8CBC-178C1BD8C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6F446AA7-D2E4-4DF2-BB12-AD2DCC8E4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C00BD973-DDA6-4969-BFBC-2910297E2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05C12429-8F61-4D99-8793-3146BA57C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E461EF39-CD5C-4EB8-8D62-9E14932E6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3938A9D-031B-498C-AEE7-3D4A64AAD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3765635E-E9CA-438E-9AA1-5D5EFD497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33">
              <a:extLst>
                <a:ext uri="{FF2B5EF4-FFF2-40B4-BE49-F238E27FC236}">
                  <a16:creationId xmlns:a16="http://schemas.microsoft.com/office/drawing/2014/main" id="{21546E38-8BDD-49C3-B3AD-D4933FCBC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34">
              <a:extLst>
                <a:ext uri="{FF2B5EF4-FFF2-40B4-BE49-F238E27FC236}">
                  <a16:creationId xmlns:a16="http://schemas.microsoft.com/office/drawing/2014/main" id="{6D89E49E-3AB6-4DC0-91E7-92EF1C6A8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5">
              <a:extLst>
                <a:ext uri="{FF2B5EF4-FFF2-40B4-BE49-F238E27FC236}">
                  <a16:creationId xmlns:a16="http://schemas.microsoft.com/office/drawing/2014/main" id="{D1303FFC-7F2E-462B-B11D-86F3D81BF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6">
              <a:extLst>
                <a:ext uri="{FF2B5EF4-FFF2-40B4-BE49-F238E27FC236}">
                  <a16:creationId xmlns:a16="http://schemas.microsoft.com/office/drawing/2014/main" id="{DE25E1F8-55DE-4DC5-81A4-37DA75E4E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7">
              <a:extLst>
                <a:ext uri="{FF2B5EF4-FFF2-40B4-BE49-F238E27FC236}">
                  <a16:creationId xmlns:a16="http://schemas.microsoft.com/office/drawing/2014/main" id="{8CDED82A-A993-4523-9441-FCF49CB5D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C1AFE111-B375-493C-A21D-134FCBDBC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9">
              <a:extLst>
                <a:ext uri="{FF2B5EF4-FFF2-40B4-BE49-F238E27FC236}">
                  <a16:creationId xmlns:a16="http://schemas.microsoft.com/office/drawing/2014/main" id="{037BF4E5-6D6E-482A-A24A-E320E1D0E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0">
              <a:extLst>
                <a:ext uri="{FF2B5EF4-FFF2-40B4-BE49-F238E27FC236}">
                  <a16:creationId xmlns:a16="http://schemas.microsoft.com/office/drawing/2014/main" id="{38214D87-DD5D-4691-BF55-F27072701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1">
              <a:extLst>
                <a:ext uri="{FF2B5EF4-FFF2-40B4-BE49-F238E27FC236}">
                  <a16:creationId xmlns:a16="http://schemas.microsoft.com/office/drawing/2014/main" id="{6D3FBDE6-C313-4C44-B971-B34635468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F528E702-4734-4CAB-97C7-737D868F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88136305-A716-46EA-A45F-7787C694F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4">
              <a:extLst>
                <a:ext uri="{FF2B5EF4-FFF2-40B4-BE49-F238E27FC236}">
                  <a16:creationId xmlns:a16="http://schemas.microsoft.com/office/drawing/2014/main" id="{4187204B-C8DD-44A6-AC1A-F21D18F66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45">
              <a:extLst>
                <a:ext uri="{FF2B5EF4-FFF2-40B4-BE49-F238E27FC236}">
                  <a16:creationId xmlns:a16="http://schemas.microsoft.com/office/drawing/2014/main" id="{6DD06B75-D598-40D9-B8BF-9721316E7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46">
              <a:extLst>
                <a:ext uri="{FF2B5EF4-FFF2-40B4-BE49-F238E27FC236}">
                  <a16:creationId xmlns:a16="http://schemas.microsoft.com/office/drawing/2014/main" id="{E8D513EA-D2F2-4B72-8C9F-0F2ADA523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id="{0D147329-C850-46D8-9986-D14AC9140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id="{5573F0D3-BA73-4060-8D3B-07BEC55F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id="{5323672F-2475-40AC-8C0F-6CD7324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id="{7B0EF5E8-887B-446C-9459-0707ECE3D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id="{29BE4652-0F1E-4519-8787-62EBB3D87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id="{4A268FBD-6879-416B-8AB0-73BF73637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3">
              <a:extLst>
                <a:ext uri="{FF2B5EF4-FFF2-40B4-BE49-F238E27FC236}">
                  <a16:creationId xmlns:a16="http://schemas.microsoft.com/office/drawing/2014/main" id="{3D986CF2-B129-4550-A27B-8C82C9CAC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4">
              <a:extLst>
                <a:ext uri="{FF2B5EF4-FFF2-40B4-BE49-F238E27FC236}">
                  <a16:creationId xmlns:a16="http://schemas.microsoft.com/office/drawing/2014/main" id="{E340F934-32AF-4C03-9AFD-1D54DF4C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5">
              <a:extLst>
                <a:ext uri="{FF2B5EF4-FFF2-40B4-BE49-F238E27FC236}">
                  <a16:creationId xmlns:a16="http://schemas.microsoft.com/office/drawing/2014/main" id="{0D58128A-77AD-4168-874A-4CADD56CC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6">
              <a:extLst>
                <a:ext uri="{FF2B5EF4-FFF2-40B4-BE49-F238E27FC236}">
                  <a16:creationId xmlns:a16="http://schemas.microsoft.com/office/drawing/2014/main" id="{1AA9BAAA-B13C-4A0A-BDED-AF91E061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9FC52BEC-DF15-46FD-9B22-B3CF0A3F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8">
              <a:extLst>
                <a:ext uri="{FF2B5EF4-FFF2-40B4-BE49-F238E27FC236}">
                  <a16:creationId xmlns:a16="http://schemas.microsoft.com/office/drawing/2014/main" id="{95ACC0BA-E65B-447A-B0FE-80BCFF4C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8225896" y="1017362"/>
            <a:ext cx="388295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What does an NFT represent?</a:t>
            </a:r>
          </a:p>
        </p:txBody>
      </p:sp>
      <p:pic>
        <p:nvPicPr>
          <p:cNvPr id="6" name="object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33EAB8-6178-40D5-A86A-18AD183338BA}"/>
              </a:ext>
            </a:extLst>
          </p:cNvPr>
          <p:cNvPicPr/>
          <p:nvPr/>
        </p:nvPicPr>
        <p:blipFill rotWithShape="1">
          <a:blip r:embed="rId5" cstate="print"/>
          <a:srcRect t="4542" r="-2" b="8736"/>
          <a:stretch/>
        </p:blipFill>
        <p:spPr>
          <a:xfrm>
            <a:off x="-5597" y="1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4098" name="Picture 2" descr="Alt Text">
            <a:extLst>
              <a:ext uri="{FF2B5EF4-FFF2-40B4-BE49-F238E27FC236}">
                <a16:creationId xmlns:a16="http://schemas.microsoft.com/office/drawing/2014/main" id="{A7EBC873-11B2-4334-9AEE-B7A57EA4D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2" r="17053" b="-1"/>
          <a:stretch/>
        </p:blipFill>
        <p:spPr bwMode="auto">
          <a:xfrm>
            <a:off x="-5597" y="3427414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8448316" y="2577913"/>
            <a:ext cx="3493118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An NFT can represent anything that exists as a digital asset or as a physical item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NFT representing ownership of a digital asset  resides in a digital wallet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Very few restrictions as to what kind of content can be "tokenized" and turned into an NFT</a:t>
            </a:r>
          </a:p>
          <a:p>
            <a:pPr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9CECD47-BAAC-4DB7-9799-B92EA5BD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2B5FFEC-000D-4A6E-A8E7-0549AD40B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30291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269633" y="2521478"/>
            <a:ext cx="3556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NFTs can be of significant value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5799307C-1B1A-4C02-A728-C866D7C542F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6323" y="283536"/>
            <a:ext cx="7424378" cy="62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2016897" y="799051"/>
            <a:ext cx="6534725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What do you get from an NFT?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2016898" y="2016024"/>
            <a:ext cx="6413884" cy="3965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5080" defTabSz="914400">
              <a:lnSpc>
                <a:spcPct val="110000"/>
              </a:lnSpc>
              <a:spcBef>
                <a:spcPts val="1185"/>
              </a:spcBef>
              <a:buSzPct val="125000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NFTs provide: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A way to authenticate ownership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Permanency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Blockchain recorded originality</a:t>
            </a:r>
          </a:p>
          <a:p>
            <a:pPr marR="5080" defTabSz="914400">
              <a:lnSpc>
                <a:spcPct val="110000"/>
              </a:lnSpc>
              <a:spcBef>
                <a:spcPts val="1185"/>
              </a:spcBef>
              <a:buSzPct val="125000"/>
              <a:tabLst>
                <a:tab pos="233363" algn="l"/>
                <a:tab pos="469900" algn="l"/>
              </a:tabLst>
            </a:pPr>
            <a:endParaRPr lang="en-US" spc="-10" dirty="0">
              <a:latin typeface="Arial Rounded MT Bold" panose="020F0704030504030204" pitchFamily="34" charset="0"/>
            </a:endParaRPr>
          </a:p>
          <a:p>
            <a:pPr marR="5080" defTabSz="914400">
              <a:lnSpc>
                <a:spcPct val="110000"/>
              </a:lnSpc>
              <a:spcBef>
                <a:spcPts val="1185"/>
              </a:spcBef>
              <a:buSzPct val="125000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Distinction between NFT and copies of underlying digital asset: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It is possible to have more than one NFT representing different copies of an identical piece of digital art or image but the code or token for each copy is unique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" name="object 4">
            <a:extLst>
              <a:ext uri="{FF2B5EF4-FFF2-40B4-BE49-F238E27FC236}">
                <a16:creationId xmlns:a16="http://schemas.microsoft.com/office/drawing/2014/main" id="{A8420DEF-8747-457D-BB65-8ECA4C7A901E}"/>
              </a:ext>
            </a:extLst>
          </p:cNvPr>
          <p:cNvGrpSpPr/>
          <p:nvPr/>
        </p:nvGrpSpPr>
        <p:grpSpPr>
          <a:xfrm>
            <a:off x="9354207" y="958988"/>
            <a:ext cx="2013809" cy="5595568"/>
            <a:chOff x="9585959" y="460248"/>
            <a:chExt cx="2302509" cy="6397750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3853B3B9-7FF8-424C-8DF8-E99E4161362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5959" y="4274762"/>
              <a:ext cx="2302509" cy="2583236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D3AF4F7F-893A-4974-8814-20CDB9ACF78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01199" y="460248"/>
              <a:ext cx="2276855" cy="3825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539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1443706" y="-24546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 err="1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Opensea</a:t>
            </a: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NFT Marketplace</a:t>
            </a:r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0EEC2FB-B898-4204-9CBB-A0D9AE42C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888" y="1855955"/>
            <a:ext cx="9284573" cy="485118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1438943" y="791476"/>
            <a:ext cx="9674197" cy="834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 defTabSz="914400">
              <a:lnSpc>
                <a:spcPct val="120000"/>
              </a:lnSpc>
              <a:spcBef>
                <a:spcPts val="1185"/>
              </a:spcBef>
              <a:buSzPct val="125000"/>
              <a:tabLst>
                <a:tab pos="233363" algn="l"/>
                <a:tab pos="469900" algn="l"/>
              </a:tabLst>
            </a:pPr>
            <a:r>
              <a:rPr lang="en-US" spc="-1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world’s first and largest digital marketplace for crypto collectibles and non-fungible tokens (NFTs) to buy, sell, and discover exclusive digital assets</a:t>
            </a:r>
          </a:p>
        </p:txBody>
      </p:sp>
    </p:spTree>
    <p:extLst>
      <p:ext uri="{BB962C8B-B14F-4D97-AF65-F5344CB8AC3E}">
        <p14:creationId xmlns:p14="http://schemas.microsoft.com/office/powerpoint/2010/main" val="63586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2016897" y="799051"/>
            <a:ext cx="6534725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2016898" y="2016024"/>
            <a:ext cx="6413884" cy="3965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5080" defTabSz="914400">
              <a:lnSpc>
                <a:spcPct val="110000"/>
              </a:lnSpc>
              <a:spcBef>
                <a:spcPts val="1185"/>
              </a:spcBef>
              <a:buSzPct val="125000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Describe approach: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Used </a:t>
            </a:r>
            <a:r>
              <a:rPr lang="en-US" spc="-10" dirty="0" err="1">
                <a:latin typeface="Arial Rounded MT Bold" panose="020F0704030504030204" pitchFamily="34" charset="0"/>
              </a:rPr>
              <a:t>OpenSea</a:t>
            </a:r>
            <a:r>
              <a:rPr lang="en-US" spc="-10" dirty="0">
                <a:latin typeface="Arial Rounded MT Bold" panose="020F0704030504030204" pitchFamily="34" charset="0"/>
              </a:rPr>
              <a:t> API to download NFT </a:t>
            </a:r>
            <a:r>
              <a:rPr lang="en-US" spc="-10" dirty="0" err="1">
                <a:latin typeface="Arial Rounded MT Bold" panose="020F0704030504030204" pitchFamily="34" charset="0"/>
              </a:rPr>
              <a:t>dataframe</a:t>
            </a:r>
            <a:r>
              <a:rPr lang="en-US" spc="-10" dirty="0">
                <a:latin typeface="Arial Rounded MT Bold" panose="020F0704030504030204" pitchFamily="34" charset="0"/>
              </a:rPr>
              <a:t> with characteristic variables (e.g. traits) and associated sale price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Prepared data and split into training and testing datasets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Used machine learning to predict sale price based on historical NFT variables </a:t>
            </a:r>
          </a:p>
        </p:txBody>
      </p:sp>
    </p:spTree>
    <p:extLst>
      <p:ext uri="{BB962C8B-B14F-4D97-AF65-F5344CB8AC3E}">
        <p14:creationId xmlns:p14="http://schemas.microsoft.com/office/powerpoint/2010/main" val="42057368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_2" val="UEsDBBQAAgAIAJMGl1BrXzME1QIAAPcHAAAPAAAAbm9uZS9wbGF5ZXIueG1spVVbb9owFH6mUv9D5PfaMLStQqHVVAntYa0qdbe3yCQm8erYnu2Qsl+/Y+cCSYFtGhLIOTnfd26fD/HtSymiLTOWK7lEMzxFEZOpyrjMl+jL59XVNbq9ubyItaA7ZiKeLZFUkqEoYzY1XDvAPVJXLNGBAQMpirThynC3A9op0PZB5lN0eTEBF2mXqHBOLwip6xpzCwiZWyUqT2JxqkqiDbNMOmZIkwGKOuzC/RkN31JJ4naa2QOkdv8euCXpOV4sH5DUc6xMTt5MpzPy/f7TU1qwkl5xaR2VKfQLmjgJXVzT9PleZZVg1tsmcZPkE3POJxFsk9gt+OxaRtakS9Q4JCWzlubMYiFzRHq/jrMjaDCdNaEySyTd8pz62hLbeoUR7UlsoYxLK9ein9lurajJkt5+4B+TIxnHG0Ft0fLZQS2B/5m3xQS/xD8fzSVUVK0FtwW8OoTsrceLIMOocRl6HBT7AIpdeRIUGfaz4oZl4fFrr/vpDDWxZCVEyA7bOgUbnFY0dcrs7gABgm3Fgnt94EYfOIA8PBwe4PDYTWZPgroqN4y6yrCuRZN4yzOmHqgxYU43Gyosi8nI2oLJEB2TptZ2OvtJxIUrxdu/GIr3G83khz03kgD4z4l8BI6+H1xm7GXF4bVjJXTUMWi1t2GnBfbh9unYal0eXKCBaa9+GAnUEDlqcgb3PaOOkr2dnIKujaot6KLSGqT/muL1+z4vMk5sNJh+GjE5sgjitLJOlfxXGPVgQ7hFmOkZ8V5eRKc+HeiD5j3k/fQcorkIMKFkkFJ3LTbnsHAttpzVTx3FVWvAGpbWkd3mT6OF5k2P/nZ128gbEt1YxnuLuUo3Xp18Kz3yydiGVsLdHdYyXJYBOqr1+J48xvUNdKrqJ/6LRTXP/F/hbA4NjgrG8wJk8+56fsAgVErFMHwwnYq4UbLrA8YkPDW/YRLdRm4V0ojrhJDiVv5w/A1QSwMEFAACAAgApAGYUlytsfihAwAA7wwAABgAAABub25lL2NvbW1vbl9tZXNzYWdlcy5sbmetV11zmzoQfe9M/4OGmb7dpr1v98Ehg0HJ1RgjCjhO+qJRQHE0BeQicOr76+9KOK7dNoM/8sIYydo9u+fsrhhd/ahKtBKNlqq+dP6++OwgUeeqkPXi0pll1x//cZBueV3wUtXi0qmVg67c9+9GJa8XHV8I+P3+HUKjSmgNr9o1bz/fkSwunXjMPN/HaUrGIWbeLCCURV6SeBmhEQu9MQ4d1+sKqVDNm4a3AGb0aWNh2GAcevc4YamPwagxTTOWzuKYJhkOHDd7EkjLqiutXSQ1qlWLdLdcqqYVBZI1auEvPM/Bg3yQpWzXqFKFOAJCOiERA/c2vs0yCUl2z6Y0wI6La/5QAoy8EaJGjeCFaM7xEdFk6oUb44HU51u/JQH+Ayu3shCnsTL3Mgwgk0kP3E8wLARsTrJ/HdcHkCb3z7J9QjJdNqA3JFa87HqSNooccjf2/AnLKPPimI1nWfYT95jn34ZO+zTKEhqy2ItwyCJ8lzmueR53Lk7wreOa5+C5WZLgCLQZQq4ZSa1QfTqNQ2yFeq869MRXArUKraR4trIUdSsb4LYEIsxGrmCh7gapDejUg7QnOM0S4htKHTdVTbP+q1d71z6pBtxpVPTyKaxPw4PZXzZCg+ueDWUqBOqmUBWX9cWQa4gRyjH20nROk8CIvwU9crTkWj+rptiLb9fRkGES+RRS6Gc7xk11bw0DRgndq2lE3g4bA5SezcyGkTmJAjpnmRWCIaPqdAsJr5alaIVFK00oPLdZeRCPCpgpBV/1WQPvlqbBBE2hRrwbzMb0DjQAoqPHnKATx6WTY07c4xQCwunQmci7JTd9+YM6X6TzIs2cGyWU602nNMytpOo0rBg2QUA2en1xnJsUf5mBYogXvlIBvdWXNr2QK+hxQLZoBh1BUfo4INEN+zIjX9m1R0LbgX6lma/tSODFite5AGJz3mmB1rBXyMLuGYlZ/987+R/i7aYgP2xqOQrw3Ydj8eyV/yvq420rqmU75NokbAP/FBSmnF6FcEjop/nfTuw3YWZnxp/Nz95d4hiOBkGcmanD2XpTJFYpB3dJK5TT2+POzNprYxnJQrjuRGBwsb3LlbKScJM4wOZsik1GU2g2ffPZi2SuurKwwirlN9uAYDB1lfh9Gj42qrKrJdcvie0b4NU5KPrgkt5pfMRU3GrjYH52pHE6S+lsbDGnjF5fw0R6fBw6kRGI/U0uJLwvtkpVsPQL0u2btp8mo087Xyr/A1BLAwQUAAIACACkAZhStrL3yKUAAACCAQAAKQAAAG5vbmUvcGxheWJhY2tfYW5kX25hdmlnYXRpb25fc2V0dGluZ3MueG1sdZDBCoMwEETvfoV/UOg5BHoubYX6AyuOEoiJZFfBv28iakubHnfezC47iiFiXM+6KEtFk/inUBAtYYI6vedEmWZcnBlIjHdRFvDmy5GUsN6PVQDDyYp0R5aj/0ffj1eWlmMR7/YMyQdqM0Cfc4GVpJCj2fSrVi8jdBcQD3yJyQdHjcUVS+MptPfDsH38F6ds/GwacPMtNKf2HjOCOn2oRaxs7/0FUEsDBBQAAgAIAKQBmFJmijtBLQMAAMcOAAAiAAAAbm9uZS9mbGFzaF9wdWJsaXNoaW5nX3NldHRpbmdzLnhtbOWXbU/bMBCAv/dXWJn4uAakTZpQWsT6IlWDgkhh8Am5sduccOzML+3Kr985bkvZyhbeJLZVqprYd8+d787nOjn4Xggy49qAkq1or7kbES4zxUBOW9H5qP/+U0SMpZJRoSRvRVJF5KDdSEo3FmDylFuLooYgRpr90rai3NpyP47n83kTTKn9rBLOIt80M1XEpeaGS8t1XAq6wB+7KLmJloQaAPwWSi7V2o0GIUkgHSvmBCfAWtEQne0LavIoDhJjmt1MtXKSdZRQmujpuBW9260+K5lA6ULBpQ+HaeOgH7b7lDHwDlCRwi0nOYdpjp5isObAbO6fYi+dxL8yKnJYM/WMjsLFS7uE44RyOuNLYzhCraVZjvrWtCdUGJ7Em0MrMfAhpJmFGXp2px78nTghUleWStu21Q4RPw2uKPEDmGSiNowt38lYCYxt5RSWSTHmbEgLHqKd3oDso9BeRCa0ALFoRScllySlEpMLlgrI1rrGjY0FWyW1v5Q+1EAFOZeA1cfJcRrdWQ+LynKqDd/0ajVjfGSz9lflBCML5YiAG06sIhhdV+BTzslmCshEq6IaxRKxxAhAizPgc84OqlAtgQ8ZukIThUNNLMVScBssfHNwS8Z8ojRyOZ1h4eI4mMBvPgpcUmPuoHTl4056NOj2rgfDbu9yxy+QshmV2SPhWE68KO2r8OmCSGVXehiOjDrDq6QwYNVcnbU1n56GdUVjnl8oG/f4Bgon6Evi1wHZQL9iyl/HymMS/0cPapvN6aza6H7zVmjc4oApCUycyLAlgVx2wBrAjEqipFgQmmFTNr5tzEA5gyOhQQS0ebqHQR/LtHqbwgybpNKM698j2UJio8z6Shc+mYz4868VdTsjjNmod3bYGQ0uBqOr61HvchROo7V6vLV7JrFv6tt7vD803mKLPz3rXdSJ/BCDUCtDvbQW7qSO1MmXOlJn4Uw63TiParmAPWYa9gx2GQEFYBG8oYp5zr+CUG0vXDF/zYb5B1b/9v4S1l5/2jsefD456v7vu+C5cQhvqztTfO9ek8RbL0B+pgAJBV6r/KG4vjW1P37YTeLtU40G0u5fPtuNH1BLAwQUAAIACACkAZhSfqYJshUBAADUAgAAHAAAAG5vbmUvZmxhc2hfc2tpbl9zZXR0aW5ncy54bWyNktFOgzAUhu99CoL3oItGTVgT5+KNUZdsL3CAA2lWekh7IOHt7QobqCNbr9r//z8OPaeJ3UsdtGisJL0M70NxEwRJRorMFpmlLu1BOWqBzJdh2jCTjjLSjJojTaYCFYrbd7+S2CcvUeRqXssUkOFY5nHxvFpfhQw1HlZP67eXOaCGEqMUsn1pqNG5y9/5NckP22lDEvu7O9AwbRkMCzYNJvF47n0LLb5qWQG7PjuD0Q7Jc07PKKJ6Y9C6dnlTFKCsI/7p4y9sFHSnj9kjcMaZQ3ayQrE4h3inxzS0svTqrqtRFAZdkT9in0QNqcIP7FICk3+dIsPdZ+2edndsKvykHIU99PLbzTOJJ6qfzTgJt3evWfwAUEsDBBQAAgAIAKQBmFJ3Y7XsJwMAAG8OAAAhAAAAbm9uZS9odG1sX3B1Ymxpc2hpbmdfc2V0dGluZ3MueG1s3VdtT9swEP7eX2Fl4uMa9m1CbRHri1ZtFEQKg0/Ijd3mhGNnfklXfv3OcVsKKywwKtAqVU3OvufOz50f163DX7kgJdcGlGxHn5r7EeEyVQzkrB2djwcfP0fEWCoZFUrydiRVRA47jVbhJgJMlnBrcaohCCPNQWHbUWZtcRDH8/m8CabQflQJZxHfNFOVx4XmhkvLdVwIusAfuyi4iZYINQDwmyu5dOs0GoS0AtKxYk5wAqwdjTDZrzYXURwmTGh6M9PKSdZVQmmiZ5N29GG/+qzmBJAe5Fx6NkwHjd5sDyhj4ONTkcAtJxmHWYaJIldzYDbzT7Gf3Yr/xKiQw5Kpx+gqXLu0S3AcUE6nfBkMLdRammbob01nSoXhrXjTtJoGnkGaWigxszv3kO/UCZG4olDadqx2CPHAuEKJH4FpTdVGsOU7mSiB1FZJYZfkE85GNMeeOB3IiExpDmLRjk4KLklCJVYULBWQrj2MmxgLtqrkYDn7SAMV5FwCthwnx0l0FzMsJc2oNnwzl9WI8XymnR/KCUYWyhEBN5xYRZBTl+NTxskm8WSqVV5ZBTWWGAEYsQQ+5+ywImgJ+FigKwyRO/TE/isEtyHCTwe3ZMKnSiMupyV2K9rBBPzms4ALaswdKF3luJd8H/b618NRr3+55xdIWUll+kxwbCKeF3Yn+HRBpLIrP6Qjpc7wqigMWDVWZ23Nl5dh3cdY51eqxj18A7kT9DXh14RsQO+w5LuJ8pzC/zWD2mEzWlYb3W/eChq3OGBJAiYOpKhWIJe6VwMwpZIoKRaEpijFxstGCcoZtASBCNDm5RkGf2zT6m0GJYqk0ozrpyHZQqJQpgOlc19MRvyh14563TFyNu6fHXXHw4vh+Op63L8chzNo7R5vVc9W7KV8u7L7o+KhsE/eTtlPz/oXdQgf4dprFaaf1II7qTPr5FudWWfhKDrdOIZqpYDSMgtbBcVFQA5Y+3fUKFv/AsCTnRJ665Ub5R1sj/9+1VtrbbbJAkl4Dt5p1/pQm4Ckfzz8cvK9t1MmoB4Vb9sK/8pEeFtdieJ715ZWvPV+00D7/Utip/EbUEsDBBQAAgAIAKQBmFJ83j/HZwAAAOUAAAAaAAAAbm9uZS9odG1sX3NraW5fc2V0dGluZ3MuanOr5lIAAqUcJQUrhWowG8xPKi0pyc/TS87PK0nNK9HLyy/KTQSrUVJ2AwMlHZyK88tSiwgoTUtMTkUx1NTIwskFp0qEiSZO5i7OlsjqChLTU/WSEpOz04vyS/NSIMoMwEAJrKqWqxYAUEsDBBQAAgAIAKQBmFK8fTX3SgAAAEkAAAAXAAAAbm9uZS9sb2NhbF9zZXR0aW5ncy54bWyzsa/IzVEoSy0qzszPs1Uy1DNQUkjNS85PycxLt1UKDXHTtVBSKC5JzEtJzMnPS7VVystXUrC347LJyU9OzAlOLSkBKizWt+MCAFBLAQIAABQAAgAIAJMGl1BrXzME1QIAAPcHAAAPAAAAAAAAAAEAAAAAAAAAAABub25lL3BsYXllci54bWxQSwECAAAUAAIACACkAZhSXK2x+KEDAADvDAAAGAAAAAAAAAABAAAAAAACAwAAbm9uZS9jb21tb25fbWVzc2FnZXMubG5nUEsBAgAAFAACAAgApAGYUray98ilAAAAggEAACkAAAAAAAAAAQAAAAAA2QYAAG5vbmUvcGxheWJhY2tfYW5kX25hdmlnYXRpb25fc2V0dGluZ3MueG1sUEsBAgAAFAACAAgApAGYUmaKO0EtAwAAxw4AACIAAAAAAAAAAQAAAAAAxQcAAG5vbmUvZmxhc2hfcHVibGlzaGluZ19zZXR0aW5ncy54bWxQSwECAAAUAAIACACkAZhSfqYJshUBAADUAgAAHAAAAAAAAAABAAAAAAAyCwAAbm9uZS9mbGFzaF9za2luX3NldHRpbmdzLnhtbFBLAQIAABQAAgAIAKQBmFJ3Y7XsJwMAAG8OAAAhAAAAAAAAAAEAAAAAAIEMAABub25lL2h0bWxfcHVibGlzaGluZ19zZXR0aW5ncy54bWxQSwECAAAUAAIACACkAZhSfN4/x2cAAADlAAAAGgAAAAAAAAABAAAAAADnDwAAbm9uZS9odG1sX3NraW5fc2V0dGluZ3MuanNQSwECAAAUAAIACACkAZhSvH0190oAAABJAAAAFwAAAAAAAAABAAAAAACGEAAAbm9uZS9sb2NhbF9zZXR0aW5ncy54bWxQSwUGAAAAAAgACABQAgAABREAAAAA"/>
  <p:tag name="ISPRING_LMS_API_VERSION" val="SCORM 2004 (2nd edition)"/>
  <p:tag name="ISPRING_ULTRA_SCORM_COURCE_TITLE" val="9591318"/>
  <p:tag name="ISPRING_ULTRA_SCORM_COURSE_ID" val="BCAF933F-B7D8-4223-9B18-992882380E57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C\uFFFD\uFFFD{933E314C-AC01-41FE-82DB-8CC702BF6D15}&quot;,&quot;C:\\Program Files (x86)\\PowerPlugs\\PreProcessor\\Presentations\\9591318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},&quot;advancedSettings&quot;:{&quot;enableTextAllocation&quot;:&quot;T_TRUE&quot;,&quot;viewingFromLocalDrive&quot;:&quot;T_TRUE&quot;,&quot;contentScale&quot;:75,&quot;contentScaleMode&quot;:&quot;ORIGINAL_SIZ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RATE_QUIZZES" val="0"/>
  <p:tag name="ISPRING_SCORM_PASSING_SCORE" val="0.000000"/>
  <p:tag name="ISPRING_CURRENT_PLAYER_ID" val="none"/>
  <p:tag name="ISPRING_PRESENTATION_TITLE" val="9591318"/>
  <p:tag name="ISPRING_FIRST_PUBLI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444</TotalTime>
  <Words>316</Words>
  <Application>Microsoft Office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Rounded MT Bold</vt:lpstr>
      <vt:lpstr>Calibri</vt:lpstr>
      <vt:lpstr>Tw Cen MT</vt:lpstr>
      <vt:lpstr>Circuit</vt:lpstr>
      <vt:lpstr>Team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9591318</dc:title>
  <dc:creator>Dracula 69</dc:creator>
  <cp:lastModifiedBy>George Kraft</cp:lastModifiedBy>
  <cp:revision>60</cp:revision>
  <dcterms:created xsi:type="dcterms:W3CDTF">2021-04-23T15:04:59Z</dcterms:created>
  <dcterms:modified xsi:type="dcterms:W3CDTF">2021-10-09T22:44:16Z</dcterms:modified>
</cp:coreProperties>
</file>