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384" r:id="rId4"/>
    <p:sldId id="386" r:id="rId5"/>
    <p:sldId id="385" r:id="rId6"/>
    <p:sldId id="414" r:id="rId7"/>
    <p:sldId id="416" r:id="rId8"/>
    <p:sldId id="415" r:id="rId9"/>
    <p:sldId id="419" r:id="rId10"/>
    <p:sldId id="417" r:id="rId11"/>
    <p:sldId id="387" r:id="rId12"/>
    <p:sldId id="391" r:id="rId13"/>
    <p:sldId id="426" r:id="rId14"/>
    <p:sldId id="397" r:id="rId15"/>
    <p:sldId id="357" r:id="rId16"/>
    <p:sldId id="398" r:id="rId17"/>
    <p:sldId id="428" r:id="rId18"/>
    <p:sldId id="406" r:id="rId19"/>
    <p:sldId id="410" r:id="rId20"/>
    <p:sldId id="445" r:id="rId21"/>
    <p:sldId id="446" r:id="rId22"/>
    <p:sldId id="427" r:id="rId23"/>
    <p:sldId id="430" r:id="rId24"/>
    <p:sldId id="431" r:id="rId25"/>
    <p:sldId id="429" r:id="rId26"/>
    <p:sldId id="444" r:id="rId27"/>
    <p:sldId id="432" r:id="rId28"/>
    <p:sldId id="433" r:id="rId29"/>
    <p:sldId id="434" r:id="rId30"/>
    <p:sldId id="447" r:id="rId31"/>
    <p:sldId id="436" r:id="rId32"/>
    <p:sldId id="437" r:id="rId33"/>
    <p:sldId id="438" r:id="rId34"/>
    <p:sldId id="449" r:id="rId35"/>
    <p:sldId id="440" r:id="rId36"/>
    <p:sldId id="441" r:id="rId37"/>
    <p:sldId id="442" r:id="rId38"/>
    <p:sldId id="450" r:id="rId39"/>
    <p:sldId id="448" r:id="rId40"/>
    <p:sldId id="394" r:id="rId41"/>
    <p:sldId id="411" r:id="rId42"/>
    <p:sldId id="395" r:id="rId43"/>
    <p:sldId id="451" r:id="rId44"/>
    <p:sldId id="41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4972"/>
    <a:srgbClr val="B5AA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6FDF-DF03-4449-80C0-889286257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7B03E6-0A27-46A8-98E2-7929D7CDA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757CA-6BB2-41E4-9D1D-101DDBFA1ABC}"/>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C3B35673-E0C1-47F1-AB30-D1321F08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CCB19-7043-4A1F-9936-CB09142781B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96084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BE9B-36BE-4B20-A0B1-A292D13589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6E63F3-5884-405D-91F7-008DD5377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0C64-230B-4833-B33D-C57AC029B50F}"/>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2750520B-2551-4B59-9442-26DB066EC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834A9-72C5-4EF7-B861-C37CE874E5E3}"/>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71254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70593-9F0F-407B-8E33-D794E0734F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1C31B-8D6B-4EA8-854F-24BA0242B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A71E8-E870-4BF9-8985-9653BBE04BA7}"/>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6FE9FA53-2A06-459E-BB60-7B71053B3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E7CF-7296-4103-ABFB-B55FFC54B7C6}"/>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15463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DAE8-3178-4713-96D2-BA2A71008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864A36-269D-4102-8381-58A0A8600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99DC1-1516-4550-9582-C97CEECE9050}"/>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BCE991A5-3335-48F4-86CC-17E3DEDF8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2D8FB-BE91-4A6D-8741-C35F2489C678}"/>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9976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59CB-F5EB-4369-B325-E27DA4FFC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66C96-7CE2-4B77-9588-06EEC0C88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D5BDF-4C26-4A27-A6EE-8217AE5110DB}"/>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36563DFF-4CF5-4424-871A-F6E83B89F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0DB8-4D3B-482B-9B52-D4653FA3858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49535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0D9-DFE6-408E-9809-FA9B2615A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AEC2F-428D-48C6-A269-BC4F3E1E2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D795B-813F-479B-B62D-8523CCEFD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F5C9E-BF38-4DF5-BB42-DA92AD7D8AF7}"/>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6" name="Footer Placeholder 5">
            <a:extLst>
              <a:ext uri="{FF2B5EF4-FFF2-40B4-BE49-F238E27FC236}">
                <a16:creationId xmlns:a16="http://schemas.microsoft.com/office/drawing/2014/main" id="{3E5072EB-8A72-4192-A5DC-A093A8D5B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5EF63-7D90-4915-B672-4E09325AF7E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56819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78E5-578D-4791-9F6C-2D6B7DD6A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428EF2-FC77-45F1-84B8-C957B4CAD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3AB5D-18B6-4DC4-ABDF-A19E2548C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93C0A3-0231-4C38-BC43-70E6B9839D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2DDBB-DBDB-4DFA-8765-D8A141477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F582F-7249-4DA1-9D53-B5151EDE6EE7}"/>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8" name="Footer Placeholder 7">
            <a:extLst>
              <a:ext uri="{FF2B5EF4-FFF2-40B4-BE49-F238E27FC236}">
                <a16:creationId xmlns:a16="http://schemas.microsoft.com/office/drawing/2014/main" id="{AD81BB29-91CA-481B-B46C-40C57DDD9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B2885-A62C-4B8F-98E0-E77F6D6D6649}"/>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1146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ED09-E5C5-46CE-B002-1BC27C8EEE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5401B-5BF4-45E7-B78F-9D12466EEDE9}"/>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4" name="Footer Placeholder 3">
            <a:extLst>
              <a:ext uri="{FF2B5EF4-FFF2-40B4-BE49-F238E27FC236}">
                <a16:creationId xmlns:a16="http://schemas.microsoft.com/office/drawing/2014/main" id="{3ABD5C65-9CE5-4BCE-B661-FF620F5E8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BCF0FC-5D35-4F78-8C27-979C347C0D6A}"/>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162375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C5464-5535-4766-A505-3677B5AEF134}"/>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3" name="Footer Placeholder 2">
            <a:extLst>
              <a:ext uri="{FF2B5EF4-FFF2-40B4-BE49-F238E27FC236}">
                <a16:creationId xmlns:a16="http://schemas.microsoft.com/office/drawing/2014/main" id="{4AF82950-E9DF-4BD6-A08F-AD2661445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1563D-D847-4140-8FFE-3DCC697CCD3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213216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AFB9-17EF-435A-A388-0AA88A3E2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0ACDD0-B9F7-47CC-92C5-EC87F200C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31CAF-FC68-4895-97CD-FC0CAA5C2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62573-56CD-4274-B41E-AD9CC20A4242}"/>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6" name="Footer Placeholder 5">
            <a:extLst>
              <a:ext uri="{FF2B5EF4-FFF2-40B4-BE49-F238E27FC236}">
                <a16:creationId xmlns:a16="http://schemas.microsoft.com/office/drawing/2014/main" id="{770F3C50-F2AE-4672-88D2-F64FA475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DCD8A-80F6-478A-9284-180D9731235B}"/>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70843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75DE-A520-42CA-88D7-33F8B132A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FA705-ACC3-4457-8FBA-06250C183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BCAC2-071B-41EF-821E-0358999E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520DB-26EC-4943-B20A-E926A270EF33}"/>
              </a:ext>
            </a:extLst>
          </p:cNvPr>
          <p:cNvSpPr>
            <a:spLocks noGrp="1"/>
          </p:cNvSpPr>
          <p:nvPr>
            <p:ph type="dt" sz="half" idx="10"/>
          </p:nvPr>
        </p:nvSpPr>
        <p:spPr/>
        <p:txBody>
          <a:bodyPr/>
          <a:lstStyle/>
          <a:p>
            <a:fld id="{7D5DDEFE-EBD1-4427-A94D-B9D723C4EE98}" type="datetimeFigureOut">
              <a:rPr lang="en-US" smtClean="0"/>
              <a:t>6/28/2020</a:t>
            </a:fld>
            <a:endParaRPr lang="en-US"/>
          </a:p>
        </p:txBody>
      </p:sp>
      <p:sp>
        <p:nvSpPr>
          <p:cNvPr id="6" name="Footer Placeholder 5">
            <a:extLst>
              <a:ext uri="{FF2B5EF4-FFF2-40B4-BE49-F238E27FC236}">
                <a16:creationId xmlns:a16="http://schemas.microsoft.com/office/drawing/2014/main" id="{3D7941A8-9DD3-409D-8AED-A8FDF1C16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91464-998C-4F14-9281-751E87282F3E}"/>
              </a:ext>
            </a:extLst>
          </p:cNvPr>
          <p:cNvSpPr>
            <a:spLocks noGrp="1"/>
          </p:cNvSpPr>
          <p:nvPr>
            <p:ph type="sldNum" sz="quarter" idx="12"/>
          </p:nvPr>
        </p:nvSpPr>
        <p:spPr/>
        <p:txBody>
          <a:bodyPr/>
          <a:lstStyle/>
          <a:p>
            <a:fld id="{C7D03303-A13F-4069-9440-DFD41C995D69}" type="slidenum">
              <a:rPr lang="en-US" smtClean="0"/>
              <a:t>‹#›</a:t>
            </a:fld>
            <a:endParaRPr lang="en-US"/>
          </a:p>
        </p:txBody>
      </p:sp>
    </p:spTree>
    <p:extLst>
      <p:ext uri="{BB962C8B-B14F-4D97-AF65-F5344CB8AC3E}">
        <p14:creationId xmlns:p14="http://schemas.microsoft.com/office/powerpoint/2010/main" val="360545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94F6A-772F-4C92-81C8-513CFBFF4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7B74F-6EB0-4B43-A998-53F714FA0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4C85A-741A-40A1-B619-E9B1B752D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DDEFE-EBD1-4427-A94D-B9D723C4EE98}" type="datetimeFigureOut">
              <a:rPr lang="en-US" smtClean="0"/>
              <a:t>6/28/2020</a:t>
            </a:fld>
            <a:endParaRPr lang="en-US"/>
          </a:p>
        </p:txBody>
      </p:sp>
      <p:sp>
        <p:nvSpPr>
          <p:cNvPr id="5" name="Footer Placeholder 4">
            <a:extLst>
              <a:ext uri="{FF2B5EF4-FFF2-40B4-BE49-F238E27FC236}">
                <a16:creationId xmlns:a16="http://schemas.microsoft.com/office/drawing/2014/main" id="{8773570F-E83A-4DAE-8ED8-9BB89D36E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1B81D5-28E2-4B48-B865-48C954ED2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03303-A13F-4069-9440-DFD41C995D69}" type="slidenum">
              <a:rPr lang="en-US" smtClean="0"/>
              <a:t>‹#›</a:t>
            </a:fld>
            <a:endParaRPr lang="en-US"/>
          </a:p>
        </p:txBody>
      </p:sp>
    </p:spTree>
    <p:extLst>
      <p:ext uri="{BB962C8B-B14F-4D97-AF65-F5344CB8AC3E}">
        <p14:creationId xmlns:p14="http://schemas.microsoft.com/office/powerpoint/2010/main" val="133244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ng train is coming down the highway&#10;&#10;Description automatically generated">
            <a:extLst>
              <a:ext uri="{FF2B5EF4-FFF2-40B4-BE49-F238E27FC236}">
                <a16:creationId xmlns:a16="http://schemas.microsoft.com/office/drawing/2014/main" id="{DCABA550-7E5B-4D1A-A4BA-715E61E090EA}"/>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3585"/>
          <a:stretch/>
        </p:blipFill>
        <p:spPr>
          <a:xfrm>
            <a:off x="3523488" y="10"/>
            <a:ext cx="8668512" cy="6857990"/>
          </a:xfrm>
          <a:prstGeom prst="rect">
            <a:avLst/>
          </a:prstGeom>
        </p:spPr>
      </p:pic>
      <p:sp>
        <p:nvSpPr>
          <p:cNvPr id="25" name="Rectangle 1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1F5245-7D8E-4D14-BDF1-4F0E43F23C4B}"/>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Car Data </a:t>
            </a:r>
          </a:p>
        </p:txBody>
      </p:sp>
      <p:sp>
        <p:nvSpPr>
          <p:cNvPr id="26"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1070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B30B4-8A86-42D5-AD73-637F12144E13}"/>
              </a:ext>
            </a:extLst>
          </p:cNvPr>
          <p:cNvPicPr>
            <a:picLocks noChangeAspect="1"/>
          </p:cNvPicPr>
          <p:nvPr/>
        </p:nvPicPr>
        <p:blipFill>
          <a:blip r:embed="rId2"/>
          <a:stretch>
            <a:fillRect/>
          </a:stretch>
        </p:blipFill>
        <p:spPr>
          <a:xfrm>
            <a:off x="1376670" y="1242248"/>
            <a:ext cx="7496536" cy="5297337"/>
          </a:xfrm>
          <a:prstGeom prst="rect">
            <a:avLst/>
          </a:prstGeom>
        </p:spPr>
      </p:pic>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EA6B73E-ABFD-4F56-9AA1-0912F36D2588}"/>
              </a:ext>
            </a:extLst>
          </p:cNvPr>
          <p:cNvSpPr txBox="1"/>
          <p:nvPr/>
        </p:nvSpPr>
        <p:spPr>
          <a:xfrm>
            <a:off x="9127424" y="1939897"/>
            <a:ext cx="2925261"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Some variables are highly correlated to each other. e.g. age is highly correlated with work experience and salary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speaks towards the existence of multicollinearity in the data and principal components would need to be created.</a:t>
            </a:r>
          </a:p>
        </p:txBody>
      </p:sp>
      <p:sp>
        <p:nvSpPr>
          <p:cNvPr id="6" name="TextBox 5">
            <a:extLst>
              <a:ext uri="{FF2B5EF4-FFF2-40B4-BE49-F238E27FC236}">
                <a16:creationId xmlns:a16="http://schemas.microsoft.com/office/drawing/2014/main" id="{D051BF6C-1708-4850-8B17-44CAB2DF3FDE}"/>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8" name="Picture 7" descr="A close up of a sign&#10;&#10;Description automatically generated">
            <a:extLst>
              <a:ext uri="{FF2B5EF4-FFF2-40B4-BE49-F238E27FC236}">
                <a16:creationId xmlns:a16="http://schemas.microsoft.com/office/drawing/2014/main" id="{E81403BA-D17D-4767-B90E-512B72DD5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spTree>
    <p:extLst>
      <p:ext uri="{BB962C8B-B14F-4D97-AF65-F5344CB8AC3E}">
        <p14:creationId xmlns:p14="http://schemas.microsoft.com/office/powerpoint/2010/main" val="4552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607149" y="2865332"/>
            <a:ext cx="5762847" cy="707886"/>
          </a:xfrm>
          <a:prstGeom prst="rect">
            <a:avLst/>
          </a:prstGeom>
          <a:noFill/>
        </p:spPr>
        <p:txBody>
          <a:bodyPr wrap="square" rtlCol="0">
            <a:spAutoFit/>
          </a:bodyPr>
          <a:lstStyle/>
          <a:p>
            <a:r>
              <a:rPr lang="en-US" sz="4000" b="1" dirty="0">
                <a:solidFill>
                  <a:schemeClr val="bg1"/>
                </a:solidFill>
              </a:rPr>
              <a:t>EDA INSIGHTS</a:t>
            </a:r>
          </a:p>
        </p:txBody>
      </p:sp>
    </p:spTree>
    <p:extLst>
      <p:ext uri="{BB962C8B-B14F-4D97-AF65-F5344CB8AC3E}">
        <p14:creationId xmlns:p14="http://schemas.microsoft.com/office/powerpoint/2010/main" val="142975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79AAE267-4FB6-492B-A202-D0FF4C7180FC}"/>
              </a:ext>
            </a:extLst>
          </p:cNvPr>
          <p:cNvPicPr>
            <a:picLocks noChangeAspect="1"/>
          </p:cNvPicPr>
          <p:nvPr/>
        </p:nvPicPr>
        <p:blipFill>
          <a:blip r:embed="rId2"/>
          <a:stretch>
            <a:fillRect/>
          </a:stretch>
        </p:blipFill>
        <p:spPr>
          <a:xfrm>
            <a:off x="413555" y="1289728"/>
            <a:ext cx="7980289" cy="5266762"/>
          </a:xfrm>
          <a:prstGeom prst="rect">
            <a:avLst/>
          </a:prstGeom>
        </p:spPr>
      </p:pic>
      <p:sp>
        <p:nvSpPr>
          <p:cNvPr id="14" name="TextBox 13">
            <a:extLst>
              <a:ext uri="{FF2B5EF4-FFF2-40B4-BE49-F238E27FC236}">
                <a16:creationId xmlns:a16="http://schemas.microsoft.com/office/drawing/2014/main" id="{24D6525E-F575-4527-B1D0-5B3D84CAB89B}"/>
              </a:ext>
            </a:extLst>
          </p:cNvPr>
          <p:cNvSpPr txBox="1"/>
          <p:nvPr/>
        </p:nvSpPr>
        <p:spPr>
          <a:xfrm>
            <a:off x="9050133" y="1963047"/>
            <a:ext cx="2925261"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Some variables are highly correlated to each other. e.g. age is highly correlated with work experience and salary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speaks towards the existence of multicollinearity in the data and principal components would need to be created.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PCA is run on the data using the FAMD which uses Factor analysis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54FAD509-13D4-4A8C-80F5-5FE8CDADCCC6}"/>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7" name="Picture 16" descr="A close up of a sign&#10;&#10;Description automatically generated">
            <a:extLst>
              <a:ext uri="{FF2B5EF4-FFF2-40B4-BE49-F238E27FC236}">
                <a16:creationId xmlns:a16="http://schemas.microsoft.com/office/drawing/2014/main" id="{9D979476-5B97-4A51-858B-CA306C71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spTree>
    <p:extLst>
      <p:ext uri="{BB962C8B-B14F-4D97-AF65-F5344CB8AC3E}">
        <p14:creationId xmlns:p14="http://schemas.microsoft.com/office/powerpoint/2010/main" val="115838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C2EB6F-BB28-4C0E-ADA4-CDF1F8D42BDA}"/>
              </a:ext>
            </a:extLst>
          </p:cNvPr>
          <p:cNvPicPr>
            <a:picLocks noChangeAspect="1"/>
          </p:cNvPicPr>
          <p:nvPr/>
        </p:nvPicPr>
        <p:blipFill>
          <a:blip r:embed="rId2"/>
          <a:stretch>
            <a:fillRect/>
          </a:stretch>
        </p:blipFill>
        <p:spPr>
          <a:xfrm>
            <a:off x="581435" y="469128"/>
            <a:ext cx="7680063" cy="6087362"/>
          </a:xfrm>
          <a:prstGeom prst="rect">
            <a:avLst/>
          </a:prstGeom>
        </p:spPr>
      </p:pic>
      <p:sp>
        <p:nvSpPr>
          <p:cNvPr id="5" name="Rectangle 4">
            <a:extLst>
              <a:ext uri="{FF2B5EF4-FFF2-40B4-BE49-F238E27FC236}">
                <a16:creationId xmlns:a16="http://schemas.microsoft.com/office/drawing/2014/main" id="{37B7E733-7266-4F14-88ED-598BA293526B}"/>
              </a:ext>
            </a:extLst>
          </p:cNvPr>
          <p:cNvSpPr/>
          <p:nvPr/>
        </p:nvSpPr>
        <p:spPr>
          <a:xfrm>
            <a:off x="413555" y="301510"/>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24D6525E-F575-4527-B1D0-5B3D84CAB89B}"/>
              </a:ext>
            </a:extLst>
          </p:cNvPr>
          <p:cNvSpPr txBox="1"/>
          <p:nvPr/>
        </p:nvSpPr>
        <p:spPr>
          <a:xfrm>
            <a:off x="9050133" y="1963047"/>
            <a:ext cx="2925261" cy="42165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Some variables are highly correlated to each other. e.g. age is highly correlated with work experience and salary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speaks towards the existence of multicollinearity in the data and principal components would need to be created.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first Dimension speaks towards the earning capacity of an individual and is the most important variable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second-dimension </a:t>
            </a:r>
            <a:r>
              <a:rPr lang="en-US" sz="1200" dirty="0">
                <a:solidFill>
                  <a:prstClr val="black"/>
                </a:solidFill>
                <a:latin typeface="Calibri" panose="020F0502020204030204"/>
              </a:rPr>
              <a:t>peaks towards whether someone has an MBA and their 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third dimension speaks towards being an engineer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fourth dimension speaks towards engineers who have MBA's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fifth dimension speaks towards the distance traveled to 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Dimension 6 speaks towards having a license</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54FAD509-13D4-4A8C-80F5-5FE8CDADCCC6}"/>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7" name="Picture 16" descr="A close up of a sign&#10;&#10;Description automatically generated">
            <a:extLst>
              <a:ext uri="{FF2B5EF4-FFF2-40B4-BE49-F238E27FC236}">
                <a16:creationId xmlns:a16="http://schemas.microsoft.com/office/drawing/2014/main" id="{9D979476-5B97-4A51-858B-CA306C71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spTree>
    <p:extLst>
      <p:ext uri="{BB962C8B-B14F-4D97-AF65-F5344CB8AC3E}">
        <p14:creationId xmlns:p14="http://schemas.microsoft.com/office/powerpoint/2010/main" val="74294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848987" y="3075057"/>
            <a:ext cx="5752214" cy="707886"/>
          </a:xfrm>
          <a:prstGeom prst="rect">
            <a:avLst/>
          </a:prstGeom>
          <a:noFill/>
        </p:spPr>
        <p:txBody>
          <a:bodyPr wrap="square" rtlCol="0">
            <a:spAutoFit/>
          </a:bodyPr>
          <a:lstStyle/>
          <a:p>
            <a:r>
              <a:rPr lang="en-US" sz="4000" b="1" dirty="0">
                <a:solidFill>
                  <a:schemeClr val="bg1"/>
                </a:solidFill>
              </a:rPr>
              <a:t>Building the model</a:t>
            </a:r>
          </a:p>
        </p:txBody>
      </p:sp>
    </p:spTree>
    <p:extLst>
      <p:ext uri="{BB962C8B-B14F-4D97-AF65-F5344CB8AC3E}">
        <p14:creationId xmlns:p14="http://schemas.microsoft.com/office/powerpoint/2010/main" val="218942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Picking the right model</a:t>
            </a:r>
          </a:p>
        </p:txBody>
      </p:sp>
      <p:graphicFrame>
        <p:nvGraphicFramePr>
          <p:cNvPr id="3" name="Table 3">
            <a:extLst>
              <a:ext uri="{FF2B5EF4-FFF2-40B4-BE49-F238E27FC236}">
                <a16:creationId xmlns:a16="http://schemas.microsoft.com/office/drawing/2014/main" id="{E4B146FC-455E-441E-848C-3B0B6AE8E6F1}"/>
              </a:ext>
            </a:extLst>
          </p:cNvPr>
          <p:cNvGraphicFramePr>
            <a:graphicFrameLocks noGrp="1"/>
          </p:cNvGraphicFramePr>
          <p:nvPr>
            <p:extLst>
              <p:ext uri="{D42A27DB-BD31-4B8C-83A1-F6EECF244321}">
                <p14:modId xmlns:p14="http://schemas.microsoft.com/office/powerpoint/2010/main" val="2089649797"/>
              </p:ext>
            </p:extLst>
          </p:nvPr>
        </p:nvGraphicFramePr>
        <p:xfrm>
          <a:off x="427838" y="2372844"/>
          <a:ext cx="2056635" cy="3233125"/>
        </p:xfrm>
        <a:graphic>
          <a:graphicData uri="http://schemas.openxmlformats.org/drawingml/2006/table">
            <a:tbl>
              <a:tblPr firstRow="1" bandRow="1">
                <a:tableStyleId>{93296810-A885-4BE3-A3E7-6D5BEEA58F35}</a:tableStyleId>
              </a:tblPr>
              <a:tblGrid>
                <a:gridCol w="2056635">
                  <a:extLst>
                    <a:ext uri="{9D8B030D-6E8A-4147-A177-3AD203B41FA5}">
                      <a16:colId xmlns:a16="http://schemas.microsoft.com/office/drawing/2014/main" val="120573715"/>
                    </a:ext>
                  </a:extLst>
                </a:gridCol>
              </a:tblGrid>
              <a:tr h="844377">
                <a:tc>
                  <a:txBody>
                    <a:bodyPr/>
                    <a:lstStyle/>
                    <a:p>
                      <a:pPr algn="ctr"/>
                      <a:br>
                        <a:rPr lang="en-US" dirty="0"/>
                      </a:br>
                      <a:r>
                        <a:rPr lang="en-US" dirty="0"/>
                        <a:t>KNN</a:t>
                      </a:r>
                    </a:p>
                    <a:p>
                      <a:pPr algn="ctr"/>
                      <a:endParaRPr lang="en-US" dirty="0"/>
                    </a:p>
                  </a:txBody>
                  <a:tcPr>
                    <a:solidFill>
                      <a:schemeClr val="tx1"/>
                    </a:solidFill>
                  </a:tcPr>
                </a:tc>
                <a:extLst>
                  <a:ext uri="{0D108BD9-81ED-4DB2-BD59-A6C34878D82A}">
                    <a16:rowId xmlns:a16="http://schemas.microsoft.com/office/drawing/2014/main" val="603841130"/>
                  </a:ext>
                </a:extLst>
              </a:tr>
              <a:tr h="2318725">
                <a:tc>
                  <a:txBody>
                    <a:bodyPr/>
                    <a:lstStyle/>
                    <a:p>
                      <a:pPr algn="l"/>
                      <a:endParaRPr lang="en-US" sz="1400" dirty="0"/>
                    </a:p>
                    <a:p>
                      <a:pPr algn="l"/>
                      <a:r>
                        <a:rPr lang="en-US" sz="1400" dirty="0"/>
                        <a:t>(+) </a:t>
                      </a:r>
                      <a:r>
                        <a:rPr lang="en-US" sz="1400" b="0" i="0" kern="1200" dirty="0">
                          <a:solidFill>
                            <a:schemeClr val="dk1"/>
                          </a:solidFill>
                          <a:effectLst/>
                          <a:latin typeface="+mn-lt"/>
                          <a:ea typeface="+mn-ea"/>
                          <a:cs typeface="+mn-cs"/>
                        </a:rPr>
                        <a:t>Very simple implementation</a:t>
                      </a:r>
                    </a:p>
                    <a:p>
                      <a:pPr algn="l"/>
                      <a:r>
                        <a:rPr lang="en-US" sz="1400" dirty="0"/>
                        <a:t>(+) </a:t>
                      </a:r>
                      <a:r>
                        <a:rPr lang="en-US" sz="1400" b="0" i="0" kern="1200" dirty="0">
                          <a:solidFill>
                            <a:schemeClr val="dk1"/>
                          </a:solidFill>
                          <a:effectLst/>
                          <a:latin typeface="+mn-lt"/>
                          <a:ea typeface="+mn-ea"/>
                          <a:cs typeface="+mn-cs"/>
                        </a:rPr>
                        <a:t>Robust regarding the search space</a:t>
                      </a:r>
                    </a:p>
                    <a:p>
                      <a:pPr algn="l"/>
                      <a:r>
                        <a:rPr lang="en-US" sz="1400" dirty="0"/>
                        <a:t>(-) </a:t>
                      </a:r>
                      <a:r>
                        <a:rPr lang="en-US" sz="1400" b="0" i="0" kern="1200" dirty="0">
                          <a:solidFill>
                            <a:schemeClr val="dk1"/>
                          </a:solidFill>
                          <a:effectLst/>
                          <a:latin typeface="+mn-lt"/>
                          <a:ea typeface="+mn-ea"/>
                          <a:cs typeface="+mn-cs"/>
                        </a:rPr>
                        <a:t>lazy learner (does not learn from training data but uses the data for classification)</a:t>
                      </a:r>
                      <a:br>
                        <a:rPr lang="en-US" dirty="0"/>
                      </a:br>
                      <a:endParaRPr lang="en-US" dirty="0"/>
                    </a:p>
                  </a:txBody>
                  <a:tcPr/>
                </a:tc>
                <a:extLst>
                  <a:ext uri="{0D108BD9-81ED-4DB2-BD59-A6C34878D82A}">
                    <a16:rowId xmlns:a16="http://schemas.microsoft.com/office/drawing/2014/main" val="1037962652"/>
                  </a:ext>
                </a:extLst>
              </a:tr>
            </a:tbl>
          </a:graphicData>
        </a:graphic>
      </p:graphicFrame>
      <p:sp>
        <p:nvSpPr>
          <p:cNvPr id="9" name="TextBox 8">
            <a:extLst>
              <a:ext uri="{FF2B5EF4-FFF2-40B4-BE49-F238E27FC236}">
                <a16:creationId xmlns:a16="http://schemas.microsoft.com/office/drawing/2014/main" id="{6EE2DBF7-5E09-4646-B3D5-641CC08808F7}"/>
              </a:ext>
            </a:extLst>
          </p:cNvPr>
          <p:cNvSpPr txBox="1"/>
          <p:nvPr/>
        </p:nvSpPr>
        <p:spPr>
          <a:xfrm>
            <a:off x="1884695" y="1673677"/>
            <a:ext cx="744942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We build </a:t>
            </a:r>
            <a:r>
              <a:rPr lang="en-US" sz="1200" dirty="0">
                <a:solidFill>
                  <a:prstClr val="black"/>
                </a:solidFill>
                <a:latin typeface="Calibri" panose="020F0502020204030204"/>
              </a:rPr>
              <a:t>five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models</a:t>
            </a:r>
          </a:p>
        </p:txBody>
      </p:sp>
      <p:graphicFrame>
        <p:nvGraphicFramePr>
          <p:cNvPr id="8" name="Table 3">
            <a:extLst>
              <a:ext uri="{FF2B5EF4-FFF2-40B4-BE49-F238E27FC236}">
                <a16:creationId xmlns:a16="http://schemas.microsoft.com/office/drawing/2014/main" id="{AC002EB1-470F-491E-8CDA-A0A65CA109AB}"/>
              </a:ext>
            </a:extLst>
          </p:cNvPr>
          <p:cNvGraphicFramePr>
            <a:graphicFrameLocks noGrp="1"/>
          </p:cNvGraphicFramePr>
          <p:nvPr>
            <p:extLst>
              <p:ext uri="{D42A27DB-BD31-4B8C-83A1-F6EECF244321}">
                <p14:modId xmlns:p14="http://schemas.microsoft.com/office/powerpoint/2010/main" val="3614878742"/>
              </p:ext>
            </p:extLst>
          </p:nvPr>
        </p:nvGraphicFramePr>
        <p:xfrm>
          <a:off x="5255836" y="2415543"/>
          <a:ext cx="2012152" cy="3120404"/>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910776">
                <a:tc>
                  <a:txBody>
                    <a:bodyPr/>
                    <a:lstStyle/>
                    <a:p>
                      <a:pPr algn="ctr"/>
                      <a:br>
                        <a:rPr lang="en-US" dirty="0"/>
                      </a:br>
                      <a:r>
                        <a:rPr lang="en-US" dirty="0"/>
                        <a:t>   LOGISITC</a:t>
                      </a:r>
                    </a:p>
                  </a:txBody>
                  <a:tcPr>
                    <a:solidFill>
                      <a:schemeClr val="tx1"/>
                    </a:solidFill>
                  </a:tcPr>
                </a:tc>
                <a:extLst>
                  <a:ext uri="{0D108BD9-81ED-4DB2-BD59-A6C34878D82A}">
                    <a16:rowId xmlns:a16="http://schemas.microsoft.com/office/drawing/2014/main" val="603841130"/>
                  </a:ext>
                </a:extLst>
              </a:tr>
              <a:tr h="2209628">
                <a:tc>
                  <a:txBody>
                    <a:bodyPr/>
                    <a:lstStyle/>
                    <a:p>
                      <a:pPr algn="ct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Easy to train</a:t>
                      </a:r>
                    </a:p>
                    <a:p>
                      <a:pPr algn="l"/>
                      <a:r>
                        <a:rPr lang="en-US" sz="1400" dirty="0"/>
                        <a:t>(+) Efficient to train</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graphicFrame>
        <p:nvGraphicFramePr>
          <p:cNvPr id="7" name="Table 3">
            <a:extLst>
              <a:ext uri="{FF2B5EF4-FFF2-40B4-BE49-F238E27FC236}">
                <a16:creationId xmlns:a16="http://schemas.microsoft.com/office/drawing/2014/main" id="{3FB4DE6A-BBE2-45B3-BC57-6E612629B076}"/>
              </a:ext>
            </a:extLst>
          </p:cNvPr>
          <p:cNvGraphicFramePr>
            <a:graphicFrameLocks noGrp="1"/>
          </p:cNvGraphicFramePr>
          <p:nvPr>
            <p:extLst>
              <p:ext uri="{D42A27DB-BD31-4B8C-83A1-F6EECF244321}">
                <p14:modId xmlns:p14="http://schemas.microsoft.com/office/powerpoint/2010/main" val="4049245803"/>
              </p:ext>
            </p:extLst>
          </p:nvPr>
        </p:nvGraphicFramePr>
        <p:xfrm>
          <a:off x="2855219" y="2393099"/>
          <a:ext cx="2012152" cy="3173101"/>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884145">
                <a:tc>
                  <a:txBody>
                    <a:bodyPr/>
                    <a:lstStyle/>
                    <a:p>
                      <a:pPr algn="ctr"/>
                      <a:br>
                        <a:rPr lang="en-US" dirty="0"/>
                      </a:br>
                      <a:r>
                        <a:rPr lang="en-US" dirty="0"/>
                        <a:t>NAÏVE BAYES</a:t>
                      </a:r>
                    </a:p>
                    <a:p>
                      <a:pPr algn="ctr"/>
                      <a:endParaRPr lang="en-US" dirty="0"/>
                    </a:p>
                  </a:txBody>
                  <a:tcPr>
                    <a:solidFill>
                      <a:schemeClr val="tx1"/>
                    </a:solidFill>
                  </a:tcPr>
                </a:tc>
                <a:extLst>
                  <a:ext uri="{0D108BD9-81ED-4DB2-BD59-A6C34878D82A}">
                    <a16:rowId xmlns:a16="http://schemas.microsoft.com/office/drawing/2014/main" val="603841130"/>
                  </a:ext>
                </a:extLst>
              </a:tr>
              <a:tr h="2258701">
                <a:tc>
                  <a:txBody>
                    <a:bodyPr/>
                    <a:lstStyle/>
                    <a:p>
                      <a:pPr algn="l"/>
                      <a:endParaRPr lang="en-US" sz="1800" dirty="0"/>
                    </a:p>
                    <a:p>
                      <a:pPr algn="l"/>
                      <a:r>
                        <a:rPr lang="en-US" sz="1400" dirty="0"/>
                        <a:t>(+) Efficient to train</a:t>
                      </a:r>
                    </a:p>
                    <a:p>
                      <a:pPr algn="l"/>
                      <a:r>
                        <a:rPr lang="en-US" sz="1400" dirty="0"/>
                        <a:t>(+) </a:t>
                      </a:r>
                      <a:r>
                        <a:rPr lang="en-US" sz="1400" b="0" i="0" kern="1200" dirty="0">
                          <a:solidFill>
                            <a:schemeClr val="dk1"/>
                          </a:solidFill>
                          <a:effectLst/>
                          <a:latin typeface="+mn-lt"/>
                          <a:ea typeface="+mn-ea"/>
                          <a:cs typeface="+mn-cs"/>
                        </a:rPr>
                        <a:t>highly scalable</a:t>
                      </a:r>
                    </a:p>
                    <a:p>
                      <a:pPr algn="l"/>
                      <a:r>
                        <a:rPr lang="en-US" sz="1400" dirty="0"/>
                        <a:t>(-) requires </a:t>
                      </a:r>
                      <a:r>
                        <a:rPr lang="en-US" sz="1400" b="0" i="0" kern="1200" dirty="0">
                          <a:solidFill>
                            <a:schemeClr val="dk1"/>
                          </a:solidFill>
                          <a:effectLst/>
                          <a:latin typeface="+mn-lt"/>
                          <a:ea typeface="+mn-ea"/>
                          <a:cs typeface="+mn-cs"/>
                        </a:rPr>
                        <a:t>independent predictor features</a:t>
                      </a:r>
                      <a:br>
                        <a:rPr lang="en-US" dirty="0"/>
                      </a:br>
                      <a:endParaRPr lang="en-US" dirty="0"/>
                    </a:p>
                  </a:txBody>
                  <a:tcPr/>
                </a:tc>
                <a:extLst>
                  <a:ext uri="{0D108BD9-81ED-4DB2-BD59-A6C34878D82A}">
                    <a16:rowId xmlns:a16="http://schemas.microsoft.com/office/drawing/2014/main" val="1037962652"/>
                  </a:ext>
                </a:extLst>
              </a:tr>
            </a:tbl>
          </a:graphicData>
        </a:graphic>
      </p:graphicFrame>
      <p:graphicFrame>
        <p:nvGraphicFramePr>
          <p:cNvPr id="11" name="Table 3">
            <a:extLst>
              <a:ext uri="{FF2B5EF4-FFF2-40B4-BE49-F238E27FC236}">
                <a16:creationId xmlns:a16="http://schemas.microsoft.com/office/drawing/2014/main" id="{30E366BB-598B-45F8-AA21-EC85FB7C2345}"/>
              </a:ext>
            </a:extLst>
          </p:cNvPr>
          <p:cNvGraphicFramePr>
            <a:graphicFrameLocks noGrp="1"/>
          </p:cNvGraphicFramePr>
          <p:nvPr>
            <p:extLst>
              <p:ext uri="{D42A27DB-BD31-4B8C-83A1-F6EECF244321}">
                <p14:modId xmlns:p14="http://schemas.microsoft.com/office/powerpoint/2010/main" val="3834665278"/>
              </p:ext>
            </p:extLst>
          </p:nvPr>
        </p:nvGraphicFramePr>
        <p:xfrm>
          <a:off x="7689680" y="2381693"/>
          <a:ext cx="2017846" cy="3154253"/>
        </p:xfrm>
        <a:graphic>
          <a:graphicData uri="http://schemas.openxmlformats.org/drawingml/2006/table">
            <a:tbl>
              <a:tblPr firstRow="1" bandRow="1">
                <a:tableStyleId>{93296810-A885-4BE3-A3E7-6D5BEEA58F35}</a:tableStyleId>
              </a:tblPr>
              <a:tblGrid>
                <a:gridCol w="2017846">
                  <a:extLst>
                    <a:ext uri="{9D8B030D-6E8A-4147-A177-3AD203B41FA5}">
                      <a16:colId xmlns:a16="http://schemas.microsoft.com/office/drawing/2014/main" val="120573715"/>
                    </a:ext>
                  </a:extLst>
                </a:gridCol>
              </a:tblGrid>
              <a:tr h="922157">
                <a:tc>
                  <a:txBody>
                    <a:bodyPr/>
                    <a:lstStyle/>
                    <a:p>
                      <a:pPr algn="ctr"/>
                      <a:br>
                        <a:rPr lang="en-US" dirty="0"/>
                      </a:br>
                      <a:r>
                        <a:rPr lang="en-US" dirty="0"/>
                        <a:t>   XGBOOST</a:t>
                      </a:r>
                    </a:p>
                  </a:txBody>
                  <a:tcPr>
                    <a:solidFill>
                      <a:schemeClr val="tx1"/>
                    </a:solidFill>
                  </a:tcPr>
                </a:tc>
                <a:extLst>
                  <a:ext uri="{0D108BD9-81ED-4DB2-BD59-A6C34878D82A}">
                    <a16:rowId xmlns:a16="http://schemas.microsoft.com/office/drawing/2014/main" val="603841130"/>
                  </a:ext>
                </a:extLst>
              </a:tr>
              <a:tr h="2232096">
                <a:tc>
                  <a:txBody>
                    <a:bodyPr/>
                    <a:lstStyle/>
                    <a:p>
                      <a:pPr algn="l"/>
                      <a:endParaRPr lang="en-US" sz="1400" dirty="0"/>
                    </a:p>
                    <a:p>
                      <a:pPr algn="l"/>
                      <a:r>
                        <a:rPr lang="en-US" sz="1400" dirty="0"/>
                        <a:t>(+) Regularization (Stops Overfitting)</a:t>
                      </a:r>
                    </a:p>
                    <a:p>
                      <a:pPr algn="l"/>
                      <a:r>
                        <a:rPr lang="en-US" sz="1400" dirty="0"/>
                        <a:t>(+) </a:t>
                      </a:r>
                      <a:r>
                        <a:rPr lang="en-US" sz="1400" b="0" i="0" kern="1200" dirty="0">
                          <a:solidFill>
                            <a:schemeClr val="dk1"/>
                          </a:solidFill>
                          <a:effectLst/>
                          <a:latin typeface="+mn-lt"/>
                          <a:ea typeface="+mn-ea"/>
                          <a:cs typeface="+mn-cs"/>
                        </a:rPr>
                        <a:t>Parallel Processing</a:t>
                      </a:r>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graphicFrame>
        <p:nvGraphicFramePr>
          <p:cNvPr id="12" name="Table 3">
            <a:extLst>
              <a:ext uri="{FF2B5EF4-FFF2-40B4-BE49-F238E27FC236}">
                <a16:creationId xmlns:a16="http://schemas.microsoft.com/office/drawing/2014/main" id="{6268C80A-6AC7-4159-B3D8-EAAC39A2312F}"/>
              </a:ext>
            </a:extLst>
          </p:cNvPr>
          <p:cNvGraphicFramePr>
            <a:graphicFrameLocks noGrp="1"/>
          </p:cNvGraphicFramePr>
          <p:nvPr>
            <p:extLst>
              <p:ext uri="{D42A27DB-BD31-4B8C-83A1-F6EECF244321}">
                <p14:modId xmlns:p14="http://schemas.microsoft.com/office/powerpoint/2010/main" val="2024701534"/>
              </p:ext>
            </p:extLst>
          </p:nvPr>
        </p:nvGraphicFramePr>
        <p:xfrm>
          <a:off x="10005237" y="2372842"/>
          <a:ext cx="2012152" cy="3163103"/>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924744">
                <a:tc>
                  <a:txBody>
                    <a:bodyPr/>
                    <a:lstStyle/>
                    <a:p>
                      <a:pPr algn="ctr"/>
                      <a:br>
                        <a:rPr lang="en-US" dirty="0"/>
                      </a:br>
                      <a:r>
                        <a:rPr lang="en-US" dirty="0"/>
                        <a:t>   Random Forest</a:t>
                      </a:r>
                    </a:p>
                  </a:txBody>
                  <a:tcPr>
                    <a:solidFill>
                      <a:schemeClr val="tx1"/>
                    </a:solidFill>
                  </a:tcPr>
                </a:tc>
                <a:extLst>
                  <a:ext uri="{0D108BD9-81ED-4DB2-BD59-A6C34878D82A}">
                    <a16:rowId xmlns:a16="http://schemas.microsoft.com/office/drawing/2014/main" val="603841130"/>
                  </a:ext>
                </a:extLst>
              </a:tr>
              <a:tr h="2238359">
                <a:tc>
                  <a:txBody>
                    <a:bodyPr/>
                    <a:lstStyle/>
                    <a:p>
                      <a:pPr algn="ctr"/>
                      <a:endParaRPr lang="en-US" sz="1600" dirty="0"/>
                    </a:p>
                    <a:p>
                      <a:pPr algn="l"/>
                      <a:r>
                        <a:rPr lang="en-US" sz="1400" dirty="0"/>
                        <a:t>(+) Robust</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spTree>
    <p:extLst>
      <p:ext uri="{BB962C8B-B14F-4D97-AF65-F5344CB8AC3E}">
        <p14:creationId xmlns:p14="http://schemas.microsoft.com/office/powerpoint/2010/main" val="120910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500497" y="3075057"/>
            <a:ext cx="4420219" cy="707886"/>
          </a:xfrm>
          <a:prstGeom prst="rect">
            <a:avLst/>
          </a:prstGeom>
          <a:noFill/>
        </p:spPr>
        <p:txBody>
          <a:bodyPr wrap="square" rtlCol="0">
            <a:spAutoFit/>
          </a:bodyPr>
          <a:lstStyle/>
          <a:p>
            <a:r>
              <a:rPr lang="en-US" sz="4000" b="1" dirty="0">
                <a:solidFill>
                  <a:schemeClr val="bg1"/>
                </a:solidFill>
              </a:rPr>
              <a:t>Logistic Model </a:t>
            </a:r>
          </a:p>
        </p:txBody>
      </p:sp>
    </p:spTree>
    <p:extLst>
      <p:ext uri="{BB962C8B-B14F-4D97-AF65-F5344CB8AC3E}">
        <p14:creationId xmlns:p14="http://schemas.microsoft.com/office/powerpoint/2010/main" val="317217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Dimension 1 is a good separator for the two classes which confirms that the earning power of an individual is the most important variable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option is to use the </a:t>
            </a:r>
            <a:r>
              <a:rPr lang="en-US" sz="1200" dirty="0" err="1">
                <a:solidFill>
                  <a:prstClr val="black"/>
                </a:solidFill>
                <a:latin typeface="Calibri" panose="020F0502020204030204"/>
              </a:rPr>
              <a:t>brlgm</a:t>
            </a:r>
            <a:r>
              <a:rPr lang="en-US" sz="1200" dirty="0">
                <a:solidFill>
                  <a:prstClr val="black"/>
                </a:solidFill>
                <a:latin typeface="Calibri" panose="020F0502020204030204"/>
              </a:rPr>
              <a:t> package with regularization or to continue, the modeler chooses simplicity and decides to continue with the modeling without the </a:t>
            </a:r>
            <a:r>
              <a:rPr lang="en-US" sz="1200" dirty="0" err="1">
                <a:solidFill>
                  <a:prstClr val="black"/>
                </a:solidFill>
                <a:latin typeface="Calibri" panose="020F0502020204030204"/>
              </a:rPr>
              <a:t>blrgm</a:t>
            </a:r>
            <a:r>
              <a:rPr lang="en-US" sz="1200" dirty="0">
                <a:solidFill>
                  <a:prstClr val="black"/>
                </a:solidFill>
                <a:latin typeface="Calibri" panose="020F0502020204030204"/>
              </a:rPr>
              <a:t> packages though it does confirm that the dimension one and dimension 5 are important variables and we can use these two to separate (i.e. the earning power and the distance covered, the plots are shown in plot 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pic>
        <p:nvPicPr>
          <p:cNvPr id="3" name="Picture 2">
            <a:extLst>
              <a:ext uri="{FF2B5EF4-FFF2-40B4-BE49-F238E27FC236}">
                <a16:creationId xmlns:a16="http://schemas.microsoft.com/office/drawing/2014/main" id="{90B57876-BE20-4564-BCBD-B4F29ADE1906}"/>
              </a:ext>
            </a:extLst>
          </p:cNvPr>
          <p:cNvPicPr>
            <a:picLocks noChangeAspect="1"/>
          </p:cNvPicPr>
          <p:nvPr/>
        </p:nvPicPr>
        <p:blipFill>
          <a:blip r:embed="rId3"/>
          <a:stretch>
            <a:fillRect/>
          </a:stretch>
        </p:blipFill>
        <p:spPr>
          <a:xfrm>
            <a:off x="360571" y="2399669"/>
            <a:ext cx="4086795" cy="3896269"/>
          </a:xfrm>
          <a:prstGeom prst="rect">
            <a:avLst/>
          </a:prstGeom>
        </p:spPr>
      </p:pic>
      <p:sp>
        <p:nvSpPr>
          <p:cNvPr id="16" name="TextBox 15">
            <a:extLst>
              <a:ext uri="{FF2B5EF4-FFF2-40B4-BE49-F238E27FC236}">
                <a16:creationId xmlns:a16="http://schemas.microsoft.com/office/drawing/2014/main" id="{78034E77-ED05-4537-802C-B2F78D094714}"/>
              </a:ext>
            </a:extLst>
          </p:cNvPr>
          <p:cNvSpPr txBox="1"/>
          <p:nvPr/>
        </p:nvSpPr>
        <p:spPr>
          <a:xfrm>
            <a:off x="1848513" y="1384974"/>
            <a:ext cx="6834014"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model gave fitted probabilities numerically 0 or 1 which means that one of the variables is probably a great separator for the variables.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inclination is that </a:t>
            </a:r>
            <a:r>
              <a:rPr lang="en-US" sz="1200" dirty="0">
                <a:solidFill>
                  <a:prstClr val="black"/>
                </a:solidFill>
                <a:latin typeface="Calibri" panose="020F0502020204030204"/>
              </a:rPr>
              <a:t>Dimension 1 is probably the best separator and the plot below shows it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7" name="Picture 6">
            <a:extLst>
              <a:ext uri="{FF2B5EF4-FFF2-40B4-BE49-F238E27FC236}">
                <a16:creationId xmlns:a16="http://schemas.microsoft.com/office/drawing/2014/main" id="{AF1FB5EA-1677-44B0-B142-C21C06B6EE71}"/>
              </a:ext>
            </a:extLst>
          </p:cNvPr>
          <p:cNvPicPr>
            <a:picLocks noChangeAspect="1"/>
          </p:cNvPicPr>
          <p:nvPr/>
        </p:nvPicPr>
        <p:blipFill>
          <a:blip r:embed="rId4"/>
          <a:stretch>
            <a:fillRect/>
          </a:stretch>
        </p:blipFill>
        <p:spPr>
          <a:xfrm>
            <a:off x="5168046" y="2583025"/>
            <a:ext cx="3999477" cy="3408462"/>
          </a:xfrm>
          <a:prstGeom prst="rect">
            <a:avLst/>
          </a:prstGeom>
        </p:spPr>
      </p:pic>
      <p:sp>
        <p:nvSpPr>
          <p:cNvPr id="8" name="TextBox 7">
            <a:extLst>
              <a:ext uri="{FF2B5EF4-FFF2-40B4-BE49-F238E27FC236}">
                <a16:creationId xmlns:a16="http://schemas.microsoft.com/office/drawing/2014/main" id="{63FA53AF-7F4B-4E7C-917D-E4552EDD44CB}"/>
              </a:ext>
            </a:extLst>
          </p:cNvPr>
          <p:cNvSpPr txBox="1"/>
          <p:nvPr/>
        </p:nvSpPr>
        <p:spPr>
          <a:xfrm>
            <a:off x="7167784" y="6002391"/>
            <a:ext cx="2561179" cy="369332"/>
          </a:xfrm>
          <a:prstGeom prst="rect">
            <a:avLst/>
          </a:prstGeom>
          <a:noFill/>
        </p:spPr>
        <p:txBody>
          <a:bodyPr wrap="square" rtlCol="0">
            <a:spAutoFit/>
          </a:bodyPr>
          <a:lstStyle/>
          <a:p>
            <a:r>
              <a:rPr lang="en-US" dirty="0"/>
              <a:t>Plot 2</a:t>
            </a:r>
          </a:p>
        </p:txBody>
      </p:sp>
    </p:spTree>
    <p:extLst>
      <p:ext uri="{BB962C8B-B14F-4D97-AF65-F5344CB8AC3E}">
        <p14:creationId xmlns:p14="http://schemas.microsoft.com/office/powerpoint/2010/main" val="41042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Step AIC is used to choose the best model.</a:t>
            </a:r>
          </a:p>
          <a:p>
            <a:pPr marL="285750" indent="-285750">
              <a:buFont typeface="Arial" panose="020B0604020202020204" pitchFamily="34" charset="0"/>
              <a:buChar char="•"/>
              <a:defRPr/>
            </a:pPr>
            <a:r>
              <a:rPr lang="en-US" sz="1200" dirty="0"/>
              <a:t>The resultant model has highly correlated variables</a:t>
            </a:r>
          </a:p>
          <a:p>
            <a:pPr marL="285750" indent="-285750">
              <a:buFont typeface="Arial" panose="020B0604020202020204" pitchFamily="34" charset="0"/>
              <a:buChar char="•"/>
              <a:defRPr/>
            </a:pPr>
            <a:r>
              <a:rPr lang="en-US" sz="1200" dirty="0"/>
              <a:t>Two options are possible which are a model with dimension 3 (being an engineer or not) and without variable 5 (distance) or one with the distance variable and one without the engineer variable</a:t>
            </a:r>
          </a:p>
          <a:p>
            <a:pPr marL="285750" indent="-285750">
              <a:buFont typeface="Arial" panose="020B0604020202020204" pitchFamily="34" charset="0"/>
              <a:buChar char="•"/>
              <a:defRPr/>
            </a:pPr>
            <a:r>
              <a:rPr lang="en-US" sz="1200" dirty="0"/>
              <a:t>The model with the distance variable has a lower AIC and is thus chosen which agrees with the </a:t>
            </a:r>
            <a:r>
              <a:rPr lang="en-US" sz="1200" dirty="0" err="1"/>
              <a:t>blrgm</a:t>
            </a:r>
            <a:r>
              <a:rPr lang="en-US" sz="1200" dirty="0"/>
              <a:t> package output not shown in this case but available in the code</a:t>
            </a:r>
          </a:p>
          <a:p>
            <a:pPr>
              <a:defRPr/>
            </a:pPr>
            <a:endParaRPr lang="en-US" sz="1200" dirty="0"/>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8CBA1E4A-8DC1-4CED-A62C-49C197108ED5}"/>
              </a:ext>
            </a:extLst>
          </p:cNvPr>
          <p:cNvPicPr>
            <a:picLocks noChangeAspect="1"/>
          </p:cNvPicPr>
          <p:nvPr/>
        </p:nvPicPr>
        <p:blipFill>
          <a:blip r:embed="rId3"/>
          <a:stretch>
            <a:fillRect/>
          </a:stretch>
        </p:blipFill>
        <p:spPr>
          <a:xfrm>
            <a:off x="2916308" y="1295585"/>
            <a:ext cx="4222621" cy="4892499"/>
          </a:xfrm>
          <a:prstGeom prst="rect">
            <a:avLst/>
          </a:prstGeom>
        </p:spPr>
      </p:pic>
    </p:spTree>
    <p:extLst>
      <p:ext uri="{BB962C8B-B14F-4D97-AF65-F5344CB8AC3E}">
        <p14:creationId xmlns:p14="http://schemas.microsoft.com/office/powerpoint/2010/main" val="327794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model output of the selected model with dimension 5 and without the dimension 3 is shown</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843020" y="1251510"/>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19" y="1203298"/>
            <a:ext cx="465756" cy="465756"/>
          </a:xfrm>
          <a:prstGeom prst="rect">
            <a:avLst/>
          </a:prstGeom>
        </p:spPr>
      </p:pic>
      <p:pic>
        <p:nvPicPr>
          <p:cNvPr id="5" name="Picture 4">
            <a:extLst>
              <a:ext uri="{FF2B5EF4-FFF2-40B4-BE49-F238E27FC236}">
                <a16:creationId xmlns:a16="http://schemas.microsoft.com/office/drawing/2014/main" id="{2F7BAF55-5F97-49D6-9A25-2558353660CD}"/>
              </a:ext>
            </a:extLst>
          </p:cNvPr>
          <p:cNvPicPr>
            <a:picLocks noChangeAspect="1"/>
          </p:cNvPicPr>
          <p:nvPr/>
        </p:nvPicPr>
        <p:blipFill>
          <a:blip r:embed="rId3"/>
          <a:stretch>
            <a:fillRect/>
          </a:stretch>
        </p:blipFill>
        <p:spPr>
          <a:xfrm>
            <a:off x="1141397" y="1565307"/>
            <a:ext cx="7131289" cy="4097363"/>
          </a:xfrm>
          <a:prstGeom prst="rect">
            <a:avLst/>
          </a:prstGeom>
        </p:spPr>
      </p:pic>
    </p:spTree>
    <p:extLst>
      <p:ext uri="{BB962C8B-B14F-4D97-AF65-F5344CB8AC3E}">
        <p14:creationId xmlns:p14="http://schemas.microsoft.com/office/powerpoint/2010/main" val="268456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200F43-0950-45DD-BD73-22747E1BA754}"/>
              </a:ext>
            </a:extLst>
          </p:cNvPr>
          <p:cNvSpPr txBox="1"/>
          <p:nvPr/>
        </p:nvSpPr>
        <p:spPr>
          <a:xfrm>
            <a:off x="2858213" y="584557"/>
            <a:ext cx="822124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Problem:</a:t>
            </a:r>
          </a:p>
        </p:txBody>
      </p:sp>
      <p:sp>
        <p:nvSpPr>
          <p:cNvPr id="18" name="TextBox 17">
            <a:extLst>
              <a:ext uri="{FF2B5EF4-FFF2-40B4-BE49-F238E27FC236}">
                <a16:creationId xmlns:a16="http://schemas.microsoft.com/office/drawing/2014/main" id="{B7124336-83CB-46CD-9AFF-0E14357ECE5D}"/>
              </a:ext>
            </a:extLst>
          </p:cNvPr>
          <p:cNvSpPr txBox="1"/>
          <p:nvPr/>
        </p:nvSpPr>
        <p:spPr>
          <a:xfrm>
            <a:off x="2877285" y="1482090"/>
            <a:ext cx="82212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Which employees will use cars? </a:t>
            </a:r>
          </a:p>
        </p:txBody>
      </p:sp>
      <p:sp>
        <p:nvSpPr>
          <p:cNvPr id="19" name="TextBox 18">
            <a:extLst>
              <a:ext uri="{FF2B5EF4-FFF2-40B4-BE49-F238E27FC236}">
                <a16:creationId xmlns:a16="http://schemas.microsoft.com/office/drawing/2014/main" id="{04467621-7B9B-4BAE-AC8E-F54D477442AE}"/>
              </a:ext>
            </a:extLst>
          </p:cNvPr>
          <p:cNvSpPr txBox="1"/>
          <p:nvPr/>
        </p:nvSpPr>
        <p:spPr>
          <a:xfrm>
            <a:off x="7016396" y="3799474"/>
            <a:ext cx="339761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Which employees get cars and why do they get cars?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involves discovering why employees get</a:t>
            </a:r>
            <a:r>
              <a:rPr lang="en-US" dirty="0">
                <a:solidFill>
                  <a:prstClr val="black"/>
                </a:solidFill>
                <a:latin typeface="Calibri" panose="020F0502020204030204"/>
              </a:rPr>
              <a:t> cars.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3" name="TextBox 12">
            <a:extLst>
              <a:ext uri="{FF2B5EF4-FFF2-40B4-BE49-F238E27FC236}">
                <a16:creationId xmlns:a16="http://schemas.microsoft.com/office/drawing/2014/main" id="{CA47C0B0-E431-4929-9B9C-2F43D15C39DE}"/>
              </a:ext>
            </a:extLst>
          </p:cNvPr>
          <p:cNvSpPr txBox="1"/>
          <p:nvPr/>
        </p:nvSpPr>
        <p:spPr>
          <a:xfrm>
            <a:off x="1135875" y="3865318"/>
            <a:ext cx="303820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466E"/>
                </a:solidFill>
                <a:effectLst/>
                <a:uLnTx/>
                <a:uFillTx/>
                <a:latin typeface="Calibri" panose="020F0502020204030204"/>
                <a:ea typeface="+mn-ea"/>
                <a:cs typeface="+mn-cs"/>
              </a:rPr>
              <a:t>Who are our employees?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involves identifying the employees who are</a:t>
            </a:r>
            <a:r>
              <a:rPr lang="en-US" dirty="0">
                <a:solidFill>
                  <a:prstClr val="black"/>
                </a:solidFill>
                <a:latin typeface="Calibri" panose="020F0502020204030204"/>
              </a:rPr>
              <a:t> most likely to use cars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67A827A-40C3-43FC-8A4C-92D0EB38F3CC}"/>
              </a:ext>
            </a:extLst>
          </p:cNvPr>
          <p:cNvSpPr/>
          <p:nvPr/>
        </p:nvSpPr>
        <p:spPr>
          <a:xfrm>
            <a:off x="661897" y="617367"/>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15" name="Picture 14" descr="A close up of a sign&#10;&#10;Description automatically generated">
            <a:extLst>
              <a:ext uri="{FF2B5EF4-FFF2-40B4-BE49-F238E27FC236}">
                <a16:creationId xmlns:a16="http://schemas.microsoft.com/office/drawing/2014/main" id="{5A48C139-3888-431B-B25B-918C7299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37" y="3002928"/>
            <a:ext cx="740948" cy="740948"/>
          </a:xfrm>
          <a:prstGeom prst="rect">
            <a:avLst/>
          </a:prstGeom>
        </p:spPr>
      </p:pic>
      <p:pic>
        <p:nvPicPr>
          <p:cNvPr id="14" name="Picture 13" descr="A picture containing plate&#10;&#10;Description automatically generated">
            <a:extLst>
              <a:ext uri="{FF2B5EF4-FFF2-40B4-BE49-F238E27FC236}">
                <a16:creationId xmlns:a16="http://schemas.microsoft.com/office/drawing/2014/main" id="{7D74F5DC-3516-4FA0-864D-612AB70D5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326" y="2871240"/>
            <a:ext cx="872636" cy="872636"/>
          </a:xfrm>
          <a:prstGeom prst="rect">
            <a:avLst/>
          </a:prstGeom>
        </p:spPr>
      </p:pic>
    </p:spTree>
    <p:extLst>
      <p:ext uri="{BB962C8B-B14F-4D97-AF65-F5344CB8AC3E}">
        <p14:creationId xmlns:p14="http://schemas.microsoft.com/office/powerpoint/2010/main" val="15581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415498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caret package provides a function to find the optimal cutoff and the optimal cutoff produces the same results as the original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 cutoff which maximizes the sensitivity and specificity is chosen (i.e. minimizes the errors in predicting that someone has a car when they don’t and that they will not have a car when they do)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imbalanced nature of the data makes 100% prediction difficult and SMOTE might have to be utilized but other methods are explored first as SMOTE might introduce a different distribution to the data and is difficult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Another possibility is to remove outliers in the data</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4" name="Picture 3">
            <a:extLst>
              <a:ext uri="{FF2B5EF4-FFF2-40B4-BE49-F238E27FC236}">
                <a16:creationId xmlns:a16="http://schemas.microsoft.com/office/drawing/2014/main" id="{D58E50AA-AA28-4BE5-8CFB-8DADF4AAECC5}"/>
              </a:ext>
            </a:extLst>
          </p:cNvPr>
          <p:cNvPicPr>
            <a:picLocks noChangeAspect="1"/>
          </p:cNvPicPr>
          <p:nvPr/>
        </p:nvPicPr>
        <p:blipFill>
          <a:blip r:embed="rId3"/>
          <a:stretch>
            <a:fillRect/>
          </a:stretch>
        </p:blipFill>
        <p:spPr>
          <a:xfrm>
            <a:off x="2825270" y="1441525"/>
            <a:ext cx="4170441" cy="4691746"/>
          </a:xfrm>
          <a:prstGeom prst="rect">
            <a:avLst/>
          </a:prstGeom>
        </p:spPr>
      </p:pic>
    </p:spTree>
    <p:extLst>
      <p:ext uri="{BB962C8B-B14F-4D97-AF65-F5344CB8AC3E}">
        <p14:creationId xmlns:p14="http://schemas.microsoft.com/office/powerpoint/2010/main" val="112319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most important variables are the dimension 1 (Earning Capacity) and the dimension 5 (Distance traveled to work)</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3" name="Picture 2">
            <a:extLst>
              <a:ext uri="{FF2B5EF4-FFF2-40B4-BE49-F238E27FC236}">
                <a16:creationId xmlns:a16="http://schemas.microsoft.com/office/drawing/2014/main" id="{50D686FC-A3C7-46F9-AE65-2D31EAC7D77F}"/>
              </a:ext>
            </a:extLst>
          </p:cNvPr>
          <p:cNvPicPr>
            <a:picLocks noChangeAspect="1"/>
          </p:cNvPicPr>
          <p:nvPr/>
        </p:nvPicPr>
        <p:blipFill>
          <a:blip r:embed="rId3"/>
          <a:stretch>
            <a:fillRect/>
          </a:stretch>
        </p:blipFill>
        <p:spPr>
          <a:xfrm>
            <a:off x="1626772" y="2166757"/>
            <a:ext cx="6630325" cy="3962953"/>
          </a:xfrm>
          <a:prstGeom prst="rect">
            <a:avLst/>
          </a:prstGeom>
        </p:spPr>
      </p:pic>
    </p:spTree>
    <p:extLst>
      <p:ext uri="{BB962C8B-B14F-4D97-AF65-F5344CB8AC3E}">
        <p14:creationId xmlns:p14="http://schemas.microsoft.com/office/powerpoint/2010/main" val="2347418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500497" y="3075057"/>
            <a:ext cx="442021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KNN Model </a:t>
            </a:r>
          </a:p>
        </p:txBody>
      </p:sp>
    </p:spTree>
    <p:extLst>
      <p:ext uri="{BB962C8B-B14F-4D97-AF65-F5344CB8AC3E}">
        <p14:creationId xmlns:p14="http://schemas.microsoft.com/office/powerpoint/2010/main" val="185667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best model chosen based on the ROC is the model with k = 41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Caret package is used to find the best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A6898A24-8613-47A8-BA12-22D607D1566D}"/>
              </a:ext>
            </a:extLst>
          </p:cNvPr>
          <p:cNvPicPr>
            <a:picLocks noChangeAspect="1"/>
          </p:cNvPicPr>
          <p:nvPr/>
        </p:nvPicPr>
        <p:blipFill>
          <a:blip r:embed="rId3"/>
          <a:stretch>
            <a:fillRect/>
          </a:stretch>
        </p:blipFill>
        <p:spPr>
          <a:xfrm>
            <a:off x="2571038" y="1338567"/>
            <a:ext cx="5134692" cy="4763165"/>
          </a:xfrm>
          <a:prstGeom prst="rect">
            <a:avLst/>
          </a:prstGeom>
        </p:spPr>
      </p:pic>
    </p:spTree>
    <p:extLst>
      <p:ext uri="{BB962C8B-B14F-4D97-AF65-F5344CB8AC3E}">
        <p14:creationId xmlns:p14="http://schemas.microsoft.com/office/powerpoint/2010/main" val="191482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Training results</a:t>
            </a: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0.0080085</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Caret package picks the KNN model with K = 41 as the optimal model with the highest ROC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modeler chooses not to plot the ROC curve</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0172E16D-BD61-4561-A37E-8EFA95EECD8E}"/>
              </a:ext>
            </a:extLst>
          </p:cNvPr>
          <p:cNvPicPr>
            <a:picLocks noChangeAspect="1"/>
          </p:cNvPicPr>
          <p:nvPr/>
        </p:nvPicPr>
        <p:blipFill>
          <a:blip r:embed="rId3"/>
          <a:stretch>
            <a:fillRect/>
          </a:stretch>
        </p:blipFill>
        <p:spPr>
          <a:xfrm>
            <a:off x="1375794" y="1528463"/>
            <a:ext cx="7308169" cy="4509521"/>
          </a:xfrm>
          <a:prstGeom prst="rect">
            <a:avLst/>
          </a:prstGeom>
        </p:spPr>
      </p:pic>
    </p:spTree>
    <p:extLst>
      <p:ext uri="{BB962C8B-B14F-4D97-AF65-F5344CB8AC3E}">
        <p14:creationId xmlns:p14="http://schemas.microsoft.com/office/powerpoint/2010/main" val="58913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most accurate model chosen during training misclassifies 1 Car owning individual as not owning a car and a single individual not owning a car as owning a </a:t>
            </a:r>
            <a:r>
              <a:rPr lang="en-US" sz="1200" dirty="0">
                <a:solidFill>
                  <a:prstClr val="black"/>
                </a:solidFill>
                <a:latin typeface="Calibri" panose="020F0502020204030204"/>
              </a:rPr>
              <a:t>car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speaks toward</a:t>
            </a:r>
            <a:r>
              <a:rPr lang="en-US" sz="1200" dirty="0">
                <a:solidFill>
                  <a:prstClr val="black"/>
                </a:solidFill>
                <a:latin typeface="Calibri" panose="020F0502020204030204"/>
              </a:rPr>
              <a:t>s the imbalance in the classes in the data and SMOTE or variable capping might need to be used as shown by the x vs y plot shown in the EDA</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6" name="Picture 5">
            <a:extLst>
              <a:ext uri="{FF2B5EF4-FFF2-40B4-BE49-F238E27FC236}">
                <a16:creationId xmlns:a16="http://schemas.microsoft.com/office/drawing/2014/main" id="{046A6D67-790B-4563-8FA3-CB494697A8B8}"/>
              </a:ext>
            </a:extLst>
          </p:cNvPr>
          <p:cNvPicPr>
            <a:picLocks noChangeAspect="1"/>
          </p:cNvPicPr>
          <p:nvPr/>
        </p:nvPicPr>
        <p:blipFill>
          <a:blip r:embed="rId3"/>
          <a:stretch>
            <a:fillRect/>
          </a:stretch>
        </p:blipFill>
        <p:spPr>
          <a:xfrm>
            <a:off x="3033331" y="1528463"/>
            <a:ext cx="3958596" cy="4547938"/>
          </a:xfrm>
          <a:prstGeom prst="rect">
            <a:avLst/>
          </a:prstGeom>
        </p:spPr>
      </p:pic>
    </p:spTree>
    <p:extLst>
      <p:ext uri="{BB962C8B-B14F-4D97-AF65-F5344CB8AC3E}">
        <p14:creationId xmlns:p14="http://schemas.microsoft.com/office/powerpoint/2010/main" val="125848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1" y="1933937"/>
            <a:ext cx="238403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caret package threshold search is used to pick the model with the highest specificity and sensitivity combination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model performs the same as the initially chosen model</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3" name="Picture 2">
            <a:extLst>
              <a:ext uri="{FF2B5EF4-FFF2-40B4-BE49-F238E27FC236}">
                <a16:creationId xmlns:a16="http://schemas.microsoft.com/office/drawing/2014/main" id="{B6D0A558-6A84-40A2-8203-F28725A3C97D}"/>
              </a:ext>
            </a:extLst>
          </p:cNvPr>
          <p:cNvPicPr>
            <a:picLocks noChangeAspect="1"/>
          </p:cNvPicPr>
          <p:nvPr/>
        </p:nvPicPr>
        <p:blipFill>
          <a:blip r:embed="rId3"/>
          <a:stretch>
            <a:fillRect/>
          </a:stretch>
        </p:blipFill>
        <p:spPr>
          <a:xfrm>
            <a:off x="3094263" y="1295585"/>
            <a:ext cx="4566195" cy="5271646"/>
          </a:xfrm>
          <a:prstGeom prst="rect">
            <a:avLst/>
          </a:prstGeom>
        </p:spPr>
      </p:pic>
    </p:spTree>
    <p:extLst>
      <p:ext uri="{BB962C8B-B14F-4D97-AF65-F5344CB8AC3E}">
        <p14:creationId xmlns:p14="http://schemas.microsoft.com/office/powerpoint/2010/main" val="2803214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213418" y="3075057"/>
            <a:ext cx="442021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Calibri" panose="020F0502020204030204"/>
              </a:rPr>
              <a:t>Naïve Bayes</a:t>
            </a: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 Model </a:t>
            </a:r>
          </a:p>
        </p:txBody>
      </p:sp>
    </p:spTree>
    <p:extLst>
      <p:ext uri="{BB962C8B-B14F-4D97-AF65-F5344CB8AC3E}">
        <p14:creationId xmlns:p14="http://schemas.microsoft.com/office/powerpoint/2010/main" val="1438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447390" y="1933937"/>
            <a:ext cx="2744609"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 Naïve Bayes classifier is trained using the Caret hyperparameter search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Naïve Bayes is biased towards the best guess is the majority class which is the case with our dataset as it imbalanced but the solution space separation should be good enough to give us an accurate model even though the data is imbalanced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6" name="Picture 5">
            <a:extLst>
              <a:ext uri="{FF2B5EF4-FFF2-40B4-BE49-F238E27FC236}">
                <a16:creationId xmlns:a16="http://schemas.microsoft.com/office/drawing/2014/main" id="{538F1EF7-4D20-4DCB-9F5E-AD4B0EBA6306}"/>
              </a:ext>
            </a:extLst>
          </p:cNvPr>
          <p:cNvPicPr>
            <a:picLocks noChangeAspect="1"/>
          </p:cNvPicPr>
          <p:nvPr/>
        </p:nvPicPr>
        <p:blipFill>
          <a:blip r:embed="rId3"/>
          <a:stretch>
            <a:fillRect/>
          </a:stretch>
        </p:blipFill>
        <p:spPr>
          <a:xfrm>
            <a:off x="3291027" y="1520520"/>
            <a:ext cx="4021877" cy="4509034"/>
          </a:xfrm>
          <a:prstGeom prst="rect">
            <a:avLst/>
          </a:prstGeom>
        </p:spPr>
      </p:pic>
    </p:spTree>
    <p:extLst>
      <p:ext uri="{BB962C8B-B14F-4D97-AF65-F5344CB8AC3E}">
        <p14:creationId xmlns:p14="http://schemas.microsoft.com/office/powerpoint/2010/main" val="29854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1" name="Rectangle 1">
            <a:extLst>
              <a:ext uri="{FF2B5EF4-FFF2-40B4-BE49-F238E27FC236}">
                <a16:creationId xmlns:a16="http://schemas.microsoft.com/office/drawing/2014/main" id="{FE400017-8142-4ECD-A1D2-8BBDA764945C}"/>
              </a:ext>
            </a:extLst>
          </p:cNvPr>
          <p:cNvSpPr>
            <a:spLocks noChangeArrowheads="1"/>
          </p:cNvSpPr>
          <p:nvPr/>
        </p:nvSpPr>
        <p:spPr bwMode="auto">
          <a:xfrm>
            <a:off x="0" y="151656"/>
            <a:ext cx="1651419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0.0080085</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BD31C3C0-C9DA-4E5C-B6BA-3FD41092FD77}"/>
              </a:ext>
            </a:extLst>
          </p:cNvPr>
          <p:cNvPicPr>
            <a:picLocks noChangeAspect="1"/>
          </p:cNvPicPr>
          <p:nvPr/>
        </p:nvPicPr>
        <p:blipFill>
          <a:blip r:embed="rId3"/>
          <a:stretch>
            <a:fillRect/>
          </a:stretch>
        </p:blipFill>
        <p:spPr>
          <a:xfrm>
            <a:off x="3368372" y="1523733"/>
            <a:ext cx="4032286" cy="4702375"/>
          </a:xfrm>
          <a:prstGeom prst="rect">
            <a:avLst/>
          </a:prstGeom>
        </p:spPr>
      </p:pic>
      <p:sp>
        <p:nvSpPr>
          <p:cNvPr id="15" name="TextBox 14">
            <a:extLst>
              <a:ext uri="{FF2B5EF4-FFF2-40B4-BE49-F238E27FC236}">
                <a16:creationId xmlns:a16="http://schemas.microsoft.com/office/drawing/2014/main" id="{E3E83C23-04C2-4996-97B9-4710938D8A48}"/>
              </a:ext>
            </a:extLst>
          </p:cNvPr>
          <p:cNvSpPr txBox="1"/>
          <p:nvPr/>
        </p:nvSpPr>
        <p:spPr>
          <a:xfrm>
            <a:off x="9444021" y="1985212"/>
            <a:ext cx="2384038"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caret package threshold search is used to pick the model with the highest specificity and sensitivity combination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model performs the same as the initially chosen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The cutoff is chosen at a value of 0.48</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54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2650836" y="3075057"/>
            <a:ext cx="6890327" cy="707886"/>
          </a:xfrm>
          <a:prstGeom prst="rect">
            <a:avLst/>
          </a:prstGeom>
          <a:noFill/>
        </p:spPr>
        <p:txBody>
          <a:bodyPr wrap="square" rtlCol="0">
            <a:spAutoFit/>
          </a:bodyPr>
          <a:lstStyle/>
          <a:p>
            <a:r>
              <a:rPr lang="en-US" sz="4000" b="1" dirty="0">
                <a:solidFill>
                  <a:schemeClr val="bg1"/>
                </a:solidFill>
              </a:rPr>
              <a:t>What does our data  look like?</a:t>
            </a:r>
          </a:p>
        </p:txBody>
      </p:sp>
    </p:spTree>
    <p:extLst>
      <p:ext uri="{BB962C8B-B14F-4D97-AF65-F5344CB8AC3E}">
        <p14:creationId xmlns:p14="http://schemas.microsoft.com/office/powerpoint/2010/main" val="2197365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3D5CCE31-798F-4599-9B35-177A9D083D10}"/>
              </a:ext>
            </a:extLst>
          </p:cNvPr>
          <p:cNvPicPr>
            <a:picLocks noChangeAspect="1"/>
          </p:cNvPicPr>
          <p:nvPr/>
        </p:nvPicPr>
        <p:blipFill>
          <a:blip r:embed="rId3"/>
          <a:stretch>
            <a:fillRect/>
          </a:stretch>
        </p:blipFill>
        <p:spPr>
          <a:xfrm>
            <a:off x="1801434" y="1833065"/>
            <a:ext cx="6897063" cy="3943900"/>
          </a:xfrm>
          <a:prstGeom prst="rect">
            <a:avLst/>
          </a:prstGeom>
        </p:spPr>
      </p:pic>
      <p:sp>
        <p:nvSpPr>
          <p:cNvPr id="15" name="TextBox 14">
            <a:extLst>
              <a:ext uri="{FF2B5EF4-FFF2-40B4-BE49-F238E27FC236}">
                <a16:creationId xmlns:a16="http://schemas.microsoft.com/office/drawing/2014/main" id="{4BB015C5-DD6A-4DEF-9A78-ADEA5966B3AD}"/>
              </a:ext>
            </a:extLst>
          </p:cNvPr>
          <p:cNvSpPr txBox="1"/>
          <p:nvPr/>
        </p:nvSpPr>
        <p:spPr>
          <a:xfrm>
            <a:off x="9447391" y="1933937"/>
            <a:ext cx="2384038"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most important variables are the dimension 1 (Earning Capacity) and the dimension 5 (Distance traveled to work)</a:t>
            </a:r>
          </a:p>
          <a:p>
            <a:pPr marL="285750" indent="-285750">
              <a:buFont typeface="Arial" panose="020B0604020202020204" pitchFamily="34" charset="0"/>
              <a:buChar char="•"/>
              <a:defRPr/>
            </a:pPr>
            <a:r>
              <a:rPr lang="en-US" sz="1200" dirty="0"/>
              <a:t>The gender and whether a person has an MBA is also a useful variable</a:t>
            </a:r>
          </a:p>
        </p:txBody>
      </p:sp>
    </p:spTree>
    <p:extLst>
      <p:ext uri="{BB962C8B-B14F-4D97-AF65-F5344CB8AC3E}">
        <p14:creationId xmlns:p14="http://schemas.microsoft.com/office/powerpoint/2010/main" val="279114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213418" y="3075057"/>
            <a:ext cx="442021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XG Boost Model </a:t>
            </a:r>
          </a:p>
        </p:txBody>
      </p:sp>
    </p:spTree>
    <p:extLst>
      <p:ext uri="{BB962C8B-B14F-4D97-AF65-F5344CB8AC3E}">
        <p14:creationId xmlns:p14="http://schemas.microsoft.com/office/powerpoint/2010/main" val="48745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pic>
        <p:nvPicPr>
          <p:cNvPr id="5" name="Picture 4">
            <a:extLst>
              <a:ext uri="{FF2B5EF4-FFF2-40B4-BE49-F238E27FC236}">
                <a16:creationId xmlns:a16="http://schemas.microsoft.com/office/drawing/2014/main" id="{986D7C81-9F48-4FB5-BAC5-9635E5B0CDD5}"/>
              </a:ext>
            </a:extLst>
          </p:cNvPr>
          <p:cNvPicPr>
            <a:picLocks noChangeAspect="1"/>
          </p:cNvPicPr>
          <p:nvPr/>
        </p:nvPicPr>
        <p:blipFill>
          <a:blip r:embed="rId2"/>
          <a:stretch>
            <a:fillRect/>
          </a:stretch>
        </p:blipFill>
        <p:spPr>
          <a:xfrm>
            <a:off x="3291026" y="1528462"/>
            <a:ext cx="3646483" cy="4291223"/>
          </a:xfrm>
          <a:prstGeom prst="rect">
            <a:avLst/>
          </a:prstGeom>
        </p:spPr>
      </p:pic>
      <p:grpSp>
        <p:nvGrpSpPr>
          <p:cNvPr id="6" name="Group 5">
            <a:extLst>
              <a:ext uri="{FF2B5EF4-FFF2-40B4-BE49-F238E27FC236}">
                <a16:creationId xmlns:a16="http://schemas.microsoft.com/office/drawing/2014/main" id="{E3D5FF84-8EBA-41FB-9976-3AAA2D4334D7}"/>
              </a:ext>
            </a:extLst>
          </p:cNvPr>
          <p:cNvGrpSpPr/>
          <p:nvPr/>
        </p:nvGrpSpPr>
        <p:grpSpPr>
          <a:xfrm>
            <a:off x="8900974" y="1295585"/>
            <a:ext cx="3026188" cy="2023347"/>
            <a:chOff x="8900974" y="1295585"/>
            <a:chExt cx="3026188" cy="2023347"/>
          </a:xfrm>
        </p:grpSpPr>
        <p:sp>
          <p:nvSpPr>
            <p:cNvPr id="15" name="TextBox 14">
              <a:extLst>
                <a:ext uri="{FF2B5EF4-FFF2-40B4-BE49-F238E27FC236}">
                  <a16:creationId xmlns:a16="http://schemas.microsoft.com/office/drawing/2014/main" id="{805723F1-3F91-40BA-A088-12BE15E384C3}"/>
                </a:ext>
              </a:extLst>
            </p:cNvPr>
            <p:cNvSpPr txBox="1"/>
            <p:nvPr/>
          </p:nvSpPr>
          <p:spPr>
            <a:xfrm>
              <a:off x="9447391" y="1933937"/>
              <a:ext cx="2384038"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An XG boost classifier is trained using the Caret hyperparameter search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7A5FB510-668A-4F2D-BF2A-281E9616648C}"/>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8" name="Picture 17" descr="A close up of a sign&#10;&#10;Description automatically generated">
              <a:extLst>
                <a:ext uri="{FF2B5EF4-FFF2-40B4-BE49-F238E27FC236}">
                  <a16:creationId xmlns:a16="http://schemas.microsoft.com/office/drawing/2014/main" id="{D4B92BA7-468B-45EC-9C9D-B72B52817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grpSp>
    </p:spTree>
    <p:extLst>
      <p:ext uri="{BB962C8B-B14F-4D97-AF65-F5344CB8AC3E}">
        <p14:creationId xmlns:p14="http://schemas.microsoft.com/office/powerpoint/2010/main" val="49641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15" name="Picture 14">
            <a:extLst>
              <a:ext uri="{FF2B5EF4-FFF2-40B4-BE49-F238E27FC236}">
                <a16:creationId xmlns:a16="http://schemas.microsoft.com/office/drawing/2014/main" id="{6497821B-88EF-4BC5-9C88-230F6393DBE8}"/>
              </a:ext>
            </a:extLst>
          </p:cNvPr>
          <p:cNvPicPr>
            <a:picLocks noChangeAspect="1"/>
          </p:cNvPicPr>
          <p:nvPr/>
        </p:nvPicPr>
        <p:blipFill>
          <a:blip r:embed="rId3"/>
          <a:stretch>
            <a:fillRect/>
          </a:stretch>
        </p:blipFill>
        <p:spPr>
          <a:xfrm>
            <a:off x="3413602" y="2402601"/>
            <a:ext cx="3180145" cy="1370996"/>
          </a:xfrm>
          <a:prstGeom prst="rect">
            <a:avLst/>
          </a:prstGeom>
        </p:spPr>
      </p:pic>
      <p:sp>
        <p:nvSpPr>
          <p:cNvPr id="17" name="TextBox 16">
            <a:extLst>
              <a:ext uri="{FF2B5EF4-FFF2-40B4-BE49-F238E27FC236}">
                <a16:creationId xmlns:a16="http://schemas.microsoft.com/office/drawing/2014/main" id="{DB632E56-EA33-41D5-AA5A-33B710718322}"/>
              </a:ext>
            </a:extLst>
          </p:cNvPr>
          <p:cNvSpPr txBox="1"/>
          <p:nvPr/>
        </p:nvSpPr>
        <p:spPr>
          <a:xfrm>
            <a:off x="9444021" y="1985212"/>
            <a:ext cx="2384038"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mlr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package threshold search is used to pick the model with the highest specificity and sensitivity combination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model performs the same as the initially chosen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speaks to the need for outlier removal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06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sp>
        <p:nvSpPr>
          <p:cNvPr id="15" name="TextBox 14">
            <a:extLst>
              <a:ext uri="{FF2B5EF4-FFF2-40B4-BE49-F238E27FC236}">
                <a16:creationId xmlns:a16="http://schemas.microsoft.com/office/drawing/2014/main" id="{4BB015C5-DD6A-4DEF-9A78-ADEA5966B3AD}"/>
              </a:ext>
            </a:extLst>
          </p:cNvPr>
          <p:cNvSpPr txBox="1"/>
          <p:nvPr/>
        </p:nvSpPr>
        <p:spPr>
          <a:xfrm>
            <a:off x="9447391" y="1933937"/>
            <a:ext cx="2384038"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most important variable is  the dimension 1 (Earning Capacity</a:t>
            </a:r>
          </a:p>
        </p:txBody>
      </p:sp>
      <p:pic>
        <p:nvPicPr>
          <p:cNvPr id="3" name="Picture 2">
            <a:extLst>
              <a:ext uri="{FF2B5EF4-FFF2-40B4-BE49-F238E27FC236}">
                <a16:creationId xmlns:a16="http://schemas.microsoft.com/office/drawing/2014/main" id="{5E367C5C-94D0-4029-AF77-8F10445D5F99}"/>
              </a:ext>
            </a:extLst>
          </p:cNvPr>
          <p:cNvPicPr>
            <a:picLocks noChangeAspect="1"/>
          </p:cNvPicPr>
          <p:nvPr/>
        </p:nvPicPr>
        <p:blipFill>
          <a:blip r:embed="rId3"/>
          <a:stretch>
            <a:fillRect/>
          </a:stretch>
        </p:blipFill>
        <p:spPr>
          <a:xfrm>
            <a:off x="1610764" y="1528463"/>
            <a:ext cx="6782747" cy="4210638"/>
          </a:xfrm>
          <a:prstGeom prst="rect">
            <a:avLst/>
          </a:prstGeom>
        </p:spPr>
      </p:pic>
    </p:spTree>
    <p:extLst>
      <p:ext uri="{BB962C8B-B14F-4D97-AF65-F5344CB8AC3E}">
        <p14:creationId xmlns:p14="http://schemas.microsoft.com/office/powerpoint/2010/main" val="476038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2817628" y="3075057"/>
            <a:ext cx="702812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Calibri" panose="020F0502020204030204"/>
              </a:rPr>
              <a:t>Random Forest</a:t>
            </a: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 Bag Model </a:t>
            </a:r>
          </a:p>
        </p:txBody>
      </p:sp>
    </p:spTree>
    <p:extLst>
      <p:ext uri="{BB962C8B-B14F-4D97-AF65-F5344CB8AC3E}">
        <p14:creationId xmlns:p14="http://schemas.microsoft.com/office/powerpoint/2010/main" val="3215593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pic>
        <p:nvPicPr>
          <p:cNvPr id="7" name="Picture 6">
            <a:extLst>
              <a:ext uri="{FF2B5EF4-FFF2-40B4-BE49-F238E27FC236}">
                <a16:creationId xmlns:a16="http://schemas.microsoft.com/office/drawing/2014/main" id="{5F0995D4-AB9C-45ED-B5C0-6B8865BA962B}"/>
              </a:ext>
            </a:extLst>
          </p:cNvPr>
          <p:cNvPicPr>
            <a:picLocks noChangeAspect="1"/>
          </p:cNvPicPr>
          <p:nvPr/>
        </p:nvPicPr>
        <p:blipFill>
          <a:blip r:embed="rId2"/>
          <a:stretch>
            <a:fillRect/>
          </a:stretch>
        </p:blipFill>
        <p:spPr>
          <a:xfrm>
            <a:off x="3514988" y="1433233"/>
            <a:ext cx="4248120" cy="5085607"/>
          </a:xfrm>
          <a:prstGeom prst="rect">
            <a:avLst/>
          </a:prstGeom>
        </p:spPr>
      </p:pic>
      <p:grpSp>
        <p:nvGrpSpPr>
          <p:cNvPr id="15" name="Group 14">
            <a:extLst>
              <a:ext uri="{FF2B5EF4-FFF2-40B4-BE49-F238E27FC236}">
                <a16:creationId xmlns:a16="http://schemas.microsoft.com/office/drawing/2014/main" id="{63D5F5FE-D1A9-4AF1-9AE6-8B259A6772DB}"/>
              </a:ext>
            </a:extLst>
          </p:cNvPr>
          <p:cNvGrpSpPr/>
          <p:nvPr/>
        </p:nvGrpSpPr>
        <p:grpSpPr>
          <a:xfrm>
            <a:off x="8900974" y="1295585"/>
            <a:ext cx="3026188" cy="2023347"/>
            <a:chOff x="8900974" y="1295585"/>
            <a:chExt cx="3026188" cy="2023347"/>
          </a:xfrm>
        </p:grpSpPr>
        <p:sp>
          <p:nvSpPr>
            <p:cNvPr id="17" name="TextBox 16">
              <a:extLst>
                <a:ext uri="{FF2B5EF4-FFF2-40B4-BE49-F238E27FC236}">
                  <a16:creationId xmlns:a16="http://schemas.microsoft.com/office/drawing/2014/main" id="{426CAB03-BF71-426E-BF35-7DAACCEF8692}"/>
                </a:ext>
              </a:extLst>
            </p:cNvPr>
            <p:cNvSpPr txBox="1"/>
            <p:nvPr/>
          </p:nvSpPr>
          <p:spPr>
            <a:xfrm>
              <a:off x="9447391" y="1933937"/>
              <a:ext cx="2384038" cy="138499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 random forest bagging classifier is trained using the Caret hyperparameter search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8798249-DC05-4A3A-B2FF-9BF151FCA1DD}"/>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20" name="Picture 19" descr="A close up of a sign&#10;&#10;Description automatically generated">
              <a:extLst>
                <a:ext uri="{FF2B5EF4-FFF2-40B4-BE49-F238E27FC236}">
                  <a16:creationId xmlns:a16="http://schemas.microsoft.com/office/drawing/2014/main" id="{C8801CC3-51BE-40C6-8565-1B37AFC2B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grpSp>
    </p:spTree>
    <p:extLst>
      <p:ext uri="{BB962C8B-B14F-4D97-AF65-F5344CB8AC3E}">
        <p14:creationId xmlns:p14="http://schemas.microsoft.com/office/powerpoint/2010/main" val="449174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6" name="Picture 5">
            <a:extLst>
              <a:ext uri="{FF2B5EF4-FFF2-40B4-BE49-F238E27FC236}">
                <a16:creationId xmlns:a16="http://schemas.microsoft.com/office/drawing/2014/main" id="{D839D7BC-982F-4D55-AFC5-D7F2963754DB}"/>
              </a:ext>
            </a:extLst>
          </p:cNvPr>
          <p:cNvPicPr>
            <a:picLocks noChangeAspect="1"/>
          </p:cNvPicPr>
          <p:nvPr/>
        </p:nvPicPr>
        <p:blipFill>
          <a:blip r:embed="rId3"/>
          <a:stretch>
            <a:fillRect/>
          </a:stretch>
        </p:blipFill>
        <p:spPr>
          <a:xfrm>
            <a:off x="2788039" y="2325570"/>
            <a:ext cx="4088730" cy="1575311"/>
          </a:xfrm>
          <a:prstGeom prst="rect">
            <a:avLst/>
          </a:prstGeom>
        </p:spPr>
      </p:pic>
      <p:sp>
        <p:nvSpPr>
          <p:cNvPr id="15" name="TextBox 14">
            <a:extLst>
              <a:ext uri="{FF2B5EF4-FFF2-40B4-BE49-F238E27FC236}">
                <a16:creationId xmlns:a16="http://schemas.microsoft.com/office/drawing/2014/main" id="{317569CE-86D5-4782-9B93-18EC54EDE493}"/>
              </a:ext>
            </a:extLst>
          </p:cNvPr>
          <p:cNvSpPr txBox="1"/>
          <p:nvPr/>
        </p:nvSpPr>
        <p:spPr>
          <a:xfrm>
            <a:off x="9444021" y="1985212"/>
            <a:ext cx="2384038"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mlr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package threshold search is used to pick the model with the highest specificity and sensitivity combination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model performs the same as the initially chosen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This speaks to the need for outlier removal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609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Test results</a:t>
            </a:r>
          </a:p>
        </p:txBody>
      </p:sp>
      <p:sp>
        <p:nvSpPr>
          <p:cNvPr id="13" name="TextBox 12">
            <a:extLst>
              <a:ext uri="{FF2B5EF4-FFF2-40B4-BE49-F238E27FC236}">
                <a16:creationId xmlns:a16="http://schemas.microsoft.com/office/drawing/2014/main" id="{4A4DAD75-067D-4556-A214-7DFF621520E3}"/>
              </a:ext>
            </a:extLst>
          </p:cNvPr>
          <p:cNvSpPr txBox="1"/>
          <p:nvPr/>
        </p:nvSpPr>
        <p:spPr>
          <a:xfrm>
            <a:off x="9444021" y="1392009"/>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0974" y="1295585"/>
            <a:ext cx="465756" cy="465756"/>
          </a:xfrm>
          <a:prstGeom prst="rect">
            <a:avLst/>
          </a:prstGeom>
        </p:spPr>
      </p:pic>
      <p:pic>
        <p:nvPicPr>
          <p:cNvPr id="5" name="Picture 4">
            <a:extLst>
              <a:ext uri="{FF2B5EF4-FFF2-40B4-BE49-F238E27FC236}">
                <a16:creationId xmlns:a16="http://schemas.microsoft.com/office/drawing/2014/main" id="{DE369F4E-D822-4AB9-B8E0-E1DABE150993}"/>
              </a:ext>
            </a:extLst>
          </p:cNvPr>
          <p:cNvPicPr>
            <a:picLocks noChangeAspect="1"/>
          </p:cNvPicPr>
          <p:nvPr/>
        </p:nvPicPr>
        <p:blipFill>
          <a:blip r:embed="rId3"/>
          <a:stretch>
            <a:fillRect/>
          </a:stretch>
        </p:blipFill>
        <p:spPr>
          <a:xfrm>
            <a:off x="1955739" y="1674256"/>
            <a:ext cx="6906589" cy="4172532"/>
          </a:xfrm>
          <a:prstGeom prst="rect">
            <a:avLst/>
          </a:prstGeom>
        </p:spPr>
      </p:pic>
      <p:sp>
        <p:nvSpPr>
          <p:cNvPr id="12" name="TextBox 11">
            <a:extLst>
              <a:ext uri="{FF2B5EF4-FFF2-40B4-BE49-F238E27FC236}">
                <a16:creationId xmlns:a16="http://schemas.microsoft.com/office/drawing/2014/main" id="{E1396124-8365-4B2C-94F9-EC0199D49EB7}"/>
              </a:ext>
            </a:extLst>
          </p:cNvPr>
          <p:cNvSpPr txBox="1"/>
          <p:nvPr/>
        </p:nvSpPr>
        <p:spPr>
          <a:xfrm>
            <a:off x="9447391" y="1933937"/>
            <a:ext cx="2384038" cy="101566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indent="-285750">
              <a:buFont typeface="Arial" panose="020B0604020202020204" pitchFamily="34" charset="0"/>
              <a:buChar char="•"/>
              <a:defRPr/>
            </a:pPr>
            <a:r>
              <a:rPr lang="en-US" sz="1200" dirty="0"/>
              <a:t>The most important variables are the dimension 1 (Earning Capacity) and the dimension 5 (Distance traveled to work)</a:t>
            </a:r>
          </a:p>
        </p:txBody>
      </p:sp>
    </p:spTree>
    <p:extLst>
      <p:ext uri="{BB962C8B-B14F-4D97-AF65-F5344CB8AC3E}">
        <p14:creationId xmlns:p14="http://schemas.microsoft.com/office/powerpoint/2010/main" val="113796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203521" y="2865332"/>
            <a:ext cx="702812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Comparing the models</a:t>
            </a:r>
          </a:p>
        </p:txBody>
      </p:sp>
    </p:spTree>
    <p:extLst>
      <p:ext uri="{BB962C8B-B14F-4D97-AF65-F5344CB8AC3E}">
        <p14:creationId xmlns:p14="http://schemas.microsoft.com/office/powerpoint/2010/main" val="112933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4" y="1828416"/>
            <a:ext cx="55899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data exploration can be found in the html file attached in the report.</a:t>
            </a:r>
          </a:p>
        </p:txBody>
      </p:sp>
      <p:sp>
        <p:nvSpPr>
          <p:cNvPr id="5" name="TextBox 4">
            <a:extLst>
              <a:ext uri="{FF2B5EF4-FFF2-40B4-BE49-F238E27FC236}">
                <a16:creationId xmlns:a16="http://schemas.microsoft.com/office/drawing/2014/main" id="{F12D395D-FEA5-43F2-92BE-1C59686F2F0D}"/>
              </a:ext>
            </a:extLst>
          </p:cNvPr>
          <p:cNvSpPr txBox="1"/>
          <p:nvPr/>
        </p:nvSpPr>
        <p:spPr>
          <a:xfrm>
            <a:off x="9015792" y="1714807"/>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Modeling Considerations</a:t>
            </a:r>
          </a:p>
        </p:txBody>
      </p:sp>
      <p:pic>
        <p:nvPicPr>
          <p:cNvPr id="7" name="Picture 6" descr="A close up of a sign&#10;&#10;Description automatically generated">
            <a:extLst>
              <a:ext uri="{FF2B5EF4-FFF2-40B4-BE49-F238E27FC236}">
                <a16:creationId xmlns:a16="http://schemas.microsoft.com/office/drawing/2014/main" id="{5710E546-0C25-4875-AEAE-12A8942B1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33" y="1452597"/>
            <a:ext cx="632452" cy="632452"/>
          </a:xfrm>
          <a:prstGeom prst="rect">
            <a:avLst/>
          </a:prstGeom>
        </p:spPr>
      </p:pic>
      <p:sp>
        <p:nvSpPr>
          <p:cNvPr id="8" name="TextBox 7">
            <a:extLst>
              <a:ext uri="{FF2B5EF4-FFF2-40B4-BE49-F238E27FC236}">
                <a16:creationId xmlns:a16="http://schemas.microsoft.com/office/drawing/2014/main" id="{3EE921F5-754A-4070-8830-B53DE3CCA3C8}"/>
              </a:ext>
            </a:extLst>
          </p:cNvPr>
          <p:cNvSpPr txBox="1"/>
          <p:nvPr/>
        </p:nvSpPr>
        <p:spPr>
          <a:xfrm>
            <a:off x="9015792" y="2237588"/>
            <a:ext cx="2757182"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rPr>
              <a:t>There are missing values in the MBA column, so we have imputed these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Calibri" panose="020F0502020204030204"/>
              </a:rPr>
              <a:t>We clean the names in the data frame as working with bad names makes coding tedious</a:t>
            </a:r>
            <a:endParaRPr kumimoji="0" lang="en-US"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C08F30-61A0-4BBF-A4A3-8472476AB7AD}"/>
              </a:ext>
            </a:extLst>
          </p:cNvPr>
          <p:cNvSpPr txBox="1"/>
          <p:nvPr/>
        </p:nvSpPr>
        <p:spPr>
          <a:xfrm>
            <a:off x="1884695" y="806370"/>
            <a:ext cx="55899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Exploration</a:t>
            </a:r>
          </a:p>
        </p:txBody>
      </p:sp>
      <p:sp>
        <p:nvSpPr>
          <p:cNvPr id="11" name="TextBox 10">
            <a:extLst>
              <a:ext uri="{FF2B5EF4-FFF2-40B4-BE49-F238E27FC236}">
                <a16:creationId xmlns:a16="http://schemas.microsoft.com/office/drawing/2014/main" id="{A27EDEE0-431B-4DF0-8B0D-98ADF09B257A}"/>
              </a:ext>
            </a:extLst>
          </p:cNvPr>
          <p:cNvSpPr txBox="1"/>
          <p:nvPr/>
        </p:nvSpPr>
        <p:spPr>
          <a:xfrm>
            <a:off x="1884694" y="2529975"/>
            <a:ext cx="55899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other parts of the exploration are continued in the slides below.</a:t>
            </a:r>
          </a:p>
        </p:txBody>
      </p:sp>
    </p:spTree>
    <p:extLst>
      <p:ext uri="{BB962C8B-B14F-4D97-AF65-F5344CB8AC3E}">
        <p14:creationId xmlns:p14="http://schemas.microsoft.com/office/powerpoint/2010/main" val="1763083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Analyzing</a:t>
            </a:r>
            <a:r>
              <a:rPr lang="en-US" sz="2800" dirty="0">
                <a:solidFill>
                  <a:prstClr val="black"/>
                </a:solidFill>
                <a:latin typeface="Calibri" panose="020F0502020204030204"/>
              </a:rPr>
              <a:t> the results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F1B32E0E-46D7-4688-A5E2-119450750090}"/>
              </a:ext>
            </a:extLst>
          </p:cNvPr>
          <p:cNvPicPr>
            <a:picLocks noChangeAspect="1"/>
          </p:cNvPicPr>
          <p:nvPr/>
        </p:nvPicPr>
        <p:blipFill>
          <a:blip r:embed="rId2"/>
          <a:stretch>
            <a:fillRect/>
          </a:stretch>
        </p:blipFill>
        <p:spPr>
          <a:xfrm>
            <a:off x="1884695" y="1635083"/>
            <a:ext cx="5434226" cy="4106782"/>
          </a:xfrm>
          <a:prstGeom prst="rect">
            <a:avLst/>
          </a:prstGeom>
        </p:spPr>
      </p:pic>
      <p:sp>
        <p:nvSpPr>
          <p:cNvPr id="7" name="TextBox 6">
            <a:extLst>
              <a:ext uri="{FF2B5EF4-FFF2-40B4-BE49-F238E27FC236}">
                <a16:creationId xmlns:a16="http://schemas.microsoft.com/office/drawing/2014/main" id="{4A39B150-C55B-4F8B-90F8-E9D01E303FD0}"/>
              </a:ext>
            </a:extLst>
          </p:cNvPr>
          <p:cNvSpPr txBox="1"/>
          <p:nvPr/>
        </p:nvSpPr>
        <p:spPr>
          <a:xfrm>
            <a:off x="1789002" y="1265751"/>
            <a:ext cx="74494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p:txBody>
      </p:sp>
      <p:sp>
        <p:nvSpPr>
          <p:cNvPr id="8" name="TextBox 7">
            <a:extLst>
              <a:ext uri="{FF2B5EF4-FFF2-40B4-BE49-F238E27FC236}">
                <a16:creationId xmlns:a16="http://schemas.microsoft.com/office/drawing/2014/main" id="{EA84BDE5-28B8-49AB-A162-CF6C13855611}"/>
              </a:ext>
            </a:extLst>
          </p:cNvPr>
          <p:cNvSpPr txBox="1"/>
          <p:nvPr/>
        </p:nvSpPr>
        <p:spPr>
          <a:xfrm>
            <a:off x="9224671" y="1417739"/>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Metric Considerations</a:t>
            </a:r>
          </a:p>
        </p:txBody>
      </p:sp>
      <p:pic>
        <p:nvPicPr>
          <p:cNvPr id="9" name="Picture 8" descr="A close up of a sign&#10;&#10;Description automatically generated">
            <a:extLst>
              <a:ext uri="{FF2B5EF4-FFF2-40B4-BE49-F238E27FC236}">
                <a16:creationId xmlns:a16="http://schemas.microsoft.com/office/drawing/2014/main" id="{CC9C27B5-8AC3-45B2-B243-B330F1765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12" y="1155529"/>
            <a:ext cx="632452" cy="632452"/>
          </a:xfrm>
          <a:prstGeom prst="rect">
            <a:avLst/>
          </a:prstGeom>
        </p:spPr>
      </p:pic>
      <p:sp>
        <p:nvSpPr>
          <p:cNvPr id="10" name="TextBox 9">
            <a:extLst>
              <a:ext uri="{FF2B5EF4-FFF2-40B4-BE49-F238E27FC236}">
                <a16:creationId xmlns:a16="http://schemas.microsoft.com/office/drawing/2014/main" id="{34150806-DA7C-47BC-B3FF-1B809C81979D}"/>
              </a:ext>
            </a:extLst>
          </p:cNvPr>
          <p:cNvSpPr txBox="1"/>
          <p:nvPr/>
        </p:nvSpPr>
        <p:spPr>
          <a:xfrm>
            <a:off x="9224671" y="1881001"/>
            <a:ext cx="2757182" cy="341632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point </a:t>
            </a:r>
            <a:r>
              <a:rPr lang="en-US" sz="1200" dirty="0">
                <a:solidFill>
                  <a:prstClr val="black"/>
                </a:solidFill>
                <a:latin typeface="Calibri" panose="020F0502020204030204"/>
              </a:rPr>
              <a:t>of the model is to make the best prediction of the individuals who have cars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means that we want </a:t>
            </a:r>
            <a:r>
              <a:rPr lang="en-US" sz="1200" dirty="0">
                <a:solidFill>
                  <a:prstClr val="black"/>
                </a:solidFill>
                <a:latin typeface="Calibri" panose="020F0502020204030204"/>
              </a:rPr>
              <a:t>to minimize the number of people we wrongly predict to have cars (false positives) and reduce the false negatives as well (i.e. people we predict to not have cars)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Because </a:t>
            </a:r>
            <a:r>
              <a:rPr lang="en-US" sz="1200" dirty="0">
                <a:solidFill>
                  <a:prstClr val="black"/>
                </a:solidFill>
                <a:latin typeface="Calibri" panose="020F0502020204030204"/>
              </a:rPr>
              <a:t>of the highly imbalance nature of the data and the fact that there are more people who do not have cars, we need to choose the model that has the lowest false positive 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390909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10765224" y="130748"/>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7675927" y="130748"/>
            <a:ext cx="37463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Comparing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10096587" y="1897769"/>
            <a:ext cx="2025505"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endParaRPr lang="en-US" sz="1200" dirty="0"/>
          </a:p>
          <a:p>
            <a:pPr marL="171450" indent="-171450">
              <a:buFont typeface="Arial" panose="020B0604020202020204" pitchFamily="34" charset="0"/>
              <a:buChar char="•"/>
              <a:defRPr/>
            </a:pPr>
            <a:r>
              <a:rPr lang="en-US" sz="1200" dirty="0"/>
              <a:t>We choose the Naive Bayes model as it is highly scalable and easy to train and has the lowest error</a:t>
            </a:r>
          </a:p>
          <a:p>
            <a:pPr marL="171450" indent="-171450">
              <a:buFont typeface="Arial" panose="020B0604020202020204" pitchFamily="34" charset="0"/>
              <a:buChar char="•"/>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a:buFont typeface="Arial" panose="020B0604020202020204" pitchFamily="34" charset="0"/>
              <a:buChar char="•"/>
              <a:defRPr/>
            </a:pPr>
            <a:r>
              <a:rPr lang="en-US" sz="1200" dirty="0">
                <a:solidFill>
                  <a:prstClr val="black"/>
                </a:solidFill>
                <a:latin typeface="Calibri" panose="020F0502020204030204"/>
              </a:rPr>
              <a:t>In this case we choose the simplest model which is the Naïve Bayes model</a:t>
            </a:r>
          </a:p>
          <a:p>
            <a:pPr marL="171450" indent="-171450">
              <a:buFont typeface="Arial" panose="020B0604020202020204" pitchFamily="34" charset="0"/>
              <a:buChar char="•"/>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a:buFont typeface="Arial" panose="020B0604020202020204" pitchFamily="34" charset="0"/>
              <a:buChar char="•"/>
              <a:defRPr/>
            </a:pPr>
            <a:r>
              <a:rPr lang="en-US" sz="1200" dirty="0">
                <a:solidFill>
                  <a:prstClr val="black"/>
                </a:solidFill>
                <a:latin typeface="Calibri" panose="020F0502020204030204"/>
              </a:rPr>
              <a:t>The most important variables are the Earning capacity of an individual as well as the distance traveled to work</a:t>
            </a:r>
          </a:p>
          <a:p>
            <a:pPr marL="171450" indent="-171450">
              <a:buFont typeface="Arial" panose="020B0604020202020204" pitchFamily="34" charset="0"/>
              <a:buChar char="•"/>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indent="-171450">
              <a:buFont typeface="Arial" panose="020B0604020202020204" pitchFamily="34" charset="0"/>
              <a:buChar char="•"/>
              <a:defRPr/>
            </a:pPr>
            <a:r>
              <a:rPr lang="en-US" sz="1200" dirty="0">
                <a:solidFill>
                  <a:prstClr val="black"/>
                </a:solidFill>
                <a:latin typeface="Calibri" panose="020F0502020204030204"/>
              </a:rPr>
              <a:t>Capping at the 99% and 1% level does not improve results so the results will be taken as is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10487525" y="1443514"/>
            <a:ext cx="18694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798" y="1374995"/>
            <a:ext cx="466248" cy="465756"/>
          </a:xfrm>
          <a:prstGeom prst="rect">
            <a:avLst/>
          </a:prstGeom>
        </p:spPr>
      </p:pic>
      <p:sp>
        <p:nvSpPr>
          <p:cNvPr id="17" name="TextBox 16">
            <a:extLst>
              <a:ext uri="{FF2B5EF4-FFF2-40B4-BE49-F238E27FC236}">
                <a16:creationId xmlns:a16="http://schemas.microsoft.com/office/drawing/2014/main" id="{6F63685C-31BC-4BC7-88CE-4206103D6E76}"/>
              </a:ext>
            </a:extLst>
          </p:cNvPr>
          <p:cNvSpPr txBox="1"/>
          <p:nvPr/>
        </p:nvSpPr>
        <p:spPr>
          <a:xfrm rot="16200000">
            <a:off x="-719121" y="2360265"/>
            <a:ext cx="1725013" cy="307777"/>
          </a:xfrm>
          <a:prstGeom prst="rect">
            <a:avLst/>
          </a:prstGeom>
          <a:noFill/>
        </p:spPr>
        <p:txBody>
          <a:bodyPr wrap="square" rtlCol="0">
            <a:spAutoFit/>
          </a:bodyPr>
          <a:lstStyle/>
          <a:p>
            <a:r>
              <a:rPr lang="en-US" sz="1400" dirty="0"/>
              <a:t>Prediction</a:t>
            </a:r>
          </a:p>
        </p:txBody>
      </p:sp>
      <p:sp>
        <p:nvSpPr>
          <p:cNvPr id="18" name="TextBox 17">
            <a:extLst>
              <a:ext uri="{FF2B5EF4-FFF2-40B4-BE49-F238E27FC236}">
                <a16:creationId xmlns:a16="http://schemas.microsoft.com/office/drawing/2014/main" id="{863389E1-17F2-47FC-A090-0212B9D4C196}"/>
              </a:ext>
            </a:extLst>
          </p:cNvPr>
          <p:cNvSpPr txBox="1"/>
          <p:nvPr/>
        </p:nvSpPr>
        <p:spPr>
          <a:xfrm>
            <a:off x="1218820" y="1368333"/>
            <a:ext cx="1725013" cy="369332"/>
          </a:xfrm>
          <a:prstGeom prst="rect">
            <a:avLst/>
          </a:prstGeom>
          <a:noFill/>
        </p:spPr>
        <p:txBody>
          <a:bodyPr wrap="square" rtlCol="0">
            <a:spAutoFit/>
          </a:bodyPr>
          <a:lstStyle/>
          <a:p>
            <a:r>
              <a:rPr lang="en-US" dirty="0"/>
              <a:t>Reference</a:t>
            </a:r>
          </a:p>
        </p:txBody>
      </p:sp>
      <p:sp>
        <p:nvSpPr>
          <p:cNvPr id="29" name="TextBox 28">
            <a:extLst>
              <a:ext uri="{FF2B5EF4-FFF2-40B4-BE49-F238E27FC236}">
                <a16:creationId xmlns:a16="http://schemas.microsoft.com/office/drawing/2014/main" id="{D6A2EA7E-A033-480C-8744-2D7D150C05D5}"/>
              </a:ext>
            </a:extLst>
          </p:cNvPr>
          <p:cNvSpPr txBox="1"/>
          <p:nvPr/>
        </p:nvSpPr>
        <p:spPr>
          <a:xfrm>
            <a:off x="799532" y="854023"/>
            <a:ext cx="21763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Logistic Regression</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2AC8D218-E203-4283-BF2A-728C1E419318}"/>
              </a:ext>
            </a:extLst>
          </p:cNvPr>
          <p:cNvSpPr txBox="1"/>
          <p:nvPr/>
        </p:nvSpPr>
        <p:spPr>
          <a:xfrm>
            <a:off x="4313976" y="784468"/>
            <a:ext cx="16421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Naïve Bayes</a:t>
            </a:r>
          </a:p>
        </p:txBody>
      </p:sp>
      <p:cxnSp>
        <p:nvCxnSpPr>
          <p:cNvPr id="5" name="Straight Connector 4">
            <a:extLst>
              <a:ext uri="{FF2B5EF4-FFF2-40B4-BE49-F238E27FC236}">
                <a16:creationId xmlns:a16="http://schemas.microsoft.com/office/drawing/2014/main" id="{D44E2B8C-3BA5-4061-AF9D-C469C6D6EF2C}"/>
              </a:ext>
            </a:extLst>
          </p:cNvPr>
          <p:cNvCxnSpPr/>
          <p:nvPr/>
        </p:nvCxnSpPr>
        <p:spPr>
          <a:xfrm>
            <a:off x="3346576" y="284980"/>
            <a:ext cx="58723" cy="6288039"/>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04A2B81-6FCA-40DD-9CD0-AFEEFE0EA743}"/>
              </a:ext>
            </a:extLst>
          </p:cNvPr>
          <p:cNvCxnSpPr/>
          <p:nvPr/>
        </p:nvCxnSpPr>
        <p:spPr>
          <a:xfrm>
            <a:off x="6654133" y="232641"/>
            <a:ext cx="58723" cy="6288039"/>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F549752-CF87-4B54-92EB-2D15EA1A84C4}"/>
              </a:ext>
            </a:extLst>
          </p:cNvPr>
          <p:cNvSpPr txBox="1"/>
          <p:nvPr/>
        </p:nvSpPr>
        <p:spPr>
          <a:xfrm rot="16200000">
            <a:off x="2666255" y="2264430"/>
            <a:ext cx="1725013" cy="307777"/>
          </a:xfrm>
          <a:prstGeom prst="rect">
            <a:avLst/>
          </a:prstGeom>
          <a:noFill/>
        </p:spPr>
        <p:txBody>
          <a:bodyPr wrap="square" rtlCol="0">
            <a:spAutoFit/>
          </a:bodyPr>
          <a:lstStyle/>
          <a:p>
            <a:r>
              <a:rPr lang="en-US" sz="1400" dirty="0"/>
              <a:t>Prediction</a:t>
            </a:r>
          </a:p>
        </p:txBody>
      </p:sp>
      <p:sp>
        <p:nvSpPr>
          <p:cNvPr id="32" name="TextBox 31">
            <a:extLst>
              <a:ext uri="{FF2B5EF4-FFF2-40B4-BE49-F238E27FC236}">
                <a16:creationId xmlns:a16="http://schemas.microsoft.com/office/drawing/2014/main" id="{3D5C640D-F99B-41C5-BC44-341CE739663E}"/>
              </a:ext>
            </a:extLst>
          </p:cNvPr>
          <p:cNvSpPr txBox="1"/>
          <p:nvPr/>
        </p:nvSpPr>
        <p:spPr>
          <a:xfrm>
            <a:off x="4538030" y="1374995"/>
            <a:ext cx="1725013" cy="369332"/>
          </a:xfrm>
          <a:prstGeom prst="rect">
            <a:avLst/>
          </a:prstGeom>
          <a:noFill/>
        </p:spPr>
        <p:txBody>
          <a:bodyPr wrap="square" rtlCol="0">
            <a:spAutoFit/>
          </a:bodyPr>
          <a:lstStyle/>
          <a:p>
            <a:r>
              <a:rPr lang="en-US" dirty="0"/>
              <a:t>Reference</a:t>
            </a:r>
          </a:p>
        </p:txBody>
      </p:sp>
      <p:graphicFrame>
        <p:nvGraphicFramePr>
          <p:cNvPr id="33" name="Table 7">
            <a:extLst>
              <a:ext uri="{FF2B5EF4-FFF2-40B4-BE49-F238E27FC236}">
                <a16:creationId xmlns:a16="http://schemas.microsoft.com/office/drawing/2014/main" id="{CC3E5036-98CB-406D-9494-78895F182B0B}"/>
              </a:ext>
            </a:extLst>
          </p:cNvPr>
          <p:cNvGraphicFramePr>
            <a:graphicFrameLocks noGrp="1"/>
          </p:cNvGraphicFramePr>
          <p:nvPr>
            <p:extLst>
              <p:ext uri="{D42A27DB-BD31-4B8C-83A1-F6EECF244321}">
                <p14:modId xmlns:p14="http://schemas.microsoft.com/office/powerpoint/2010/main" val="2101857579"/>
              </p:ext>
            </p:extLst>
          </p:nvPr>
        </p:nvGraphicFramePr>
        <p:xfrm>
          <a:off x="7052680" y="1923321"/>
          <a:ext cx="2982500" cy="1679942"/>
        </p:xfrm>
        <a:graphic>
          <a:graphicData uri="http://schemas.openxmlformats.org/drawingml/2006/table">
            <a:tbl>
              <a:tblPr firstRow="1" bandRow="1">
                <a:tableStyleId>{073A0DAA-6AF3-43AB-8588-CEC1D06C72B9}</a:tableStyleId>
              </a:tblPr>
              <a:tblGrid>
                <a:gridCol w="569619">
                  <a:extLst>
                    <a:ext uri="{9D8B030D-6E8A-4147-A177-3AD203B41FA5}">
                      <a16:colId xmlns:a16="http://schemas.microsoft.com/office/drawing/2014/main" val="4030696657"/>
                    </a:ext>
                  </a:extLst>
                </a:gridCol>
                <a:gridCol w="569619">
                  <a:extLst>
                    <a:ext uri="{9D8B030D-6E8A-4147-A177-3AD203B41FA5}">
                      <a16:colId xmlns:a16="http://schemas.microsoft.com/office/drawing/2014/main" val="3844799658"/>
                    </a:ext>
                  </a:extLst>
                </a:gridCol>
                <a:gridCol w="647699">
                  <a:extLst>
                    <a:ext uri="{9D8B030D-6E8A-4147-A177-3AD203B41FA5}">
                      <a16:colId xmlns:a16="http://schemas.microsoft.com/office/drawing/2014/main" val="1907549651"/>
                    </a:ext>
                  </a:extLst>
                </a:gridCol>
                <a:gridCol w="558000">
                  <a:extLst>
                    <a:ext uri="{9D8B030D-6E8A-4147-A177-3AD203B41FA5}">
                      <a16:colId xmlns:a16="http://schemas.microsoft.com/office/drawing/2014/main" val="693575529"/>
                    </a:ext>
                  </a:extLst>
                </a:gridCol>
                <a:gridCol w="637563">
                  <a:extLst>
                    <a:ext uri="{9D8B030D-6E8A-4147-A177-3AD203B41FA5}">
                      <a16:colId xmlns:a16="http://schemas.microsoft.com/office/drawing/2014/main" val="3648117205"/>
                    </a:ext>
                  </a:extLst>
                </a:gridCol>
              </a:tblGrid>
              <a:tr h="478992">
                <a:tc>
                  <a:txBody>
                    <a:bodyPr/>
                    <a:lstStyle/>
                    <a:p>
                      <a:pPr algn="ctr"/>
                      <a:endParaRPr lang="en-US" sz="1200" dirty="0"/>
                    </a:p>
                  </a:txBody>
                  <a:tcPr/>
                </a:tc>
                <a:tc>
                  <a:txBody>
                    <a:bodyPr/>
                    <a:lstStyle/>
                    <a:p>
                      <a:pPr algn="ctr"/>
                      <a:r>
                        <a:rPr lang="en-US" sz="1200" dirty="0"/>
                        <a:t>Car</a:t>
                      </a:r>
                    </a:p>
                  </a:txBody>
                  <a:tcPr/>
                </a:tc>
                <a:tc>
                  <a:txBody>
                    <a:bodyPr/>
                    <a:lstStyle/>
                    <a:p>
                      <a:pPr algn="ctr"/>
                      <a:r>
                        <a:rPr lang="en-US" sz="1200" dirty="0"/>
                        <a:t>No Car</a:t>
                      </a:r>
                    </a:p>
                  </a:txBody>
                  <a:tcPr/>
                </a:tc>
                <a:tc>
                  <a:txBody>
                    <a:bodyPr/>
                    <a:lstStyle/>
                    <a:p>
                      <a:pPr algn="ctr"/>
                      <a:r>
                        <a:rPr lang="en-US" sz="1200" dirty="0"/>
                        <a:t>Error</a:t>
                      </a:r>
                    </a:p>
                  </a:txBody>
                  <a:tcPr/>
                </a:tc>
                <a:tc>
                  <a:txBody>
                    <a:bodyPr/>
                    <a:lstStyle/>
                    <a:p>
                      <a:pPr algn="ctr"/>
                      <a:r>
                        <a:rPr lang="en-US" sz="1200" dirty="0"/>
                        <a:t>Error%</a:t>
                      </a:r>
                    </a:p>
                  </a:txBody>
                  <a:tcPr/>
                </a:tc>
                <a:extLst>
                  <a:ext uri="{0D108BD9-81ED-4DB2-BD59-A6C34878D82A}">
                    <a16:rowId xmlns:a16="http://schemas.microsoft.com/office/drawing/2014/main" val="1729536234"/>
                  </a:ext>
                </a:extLst>
              </a:tr>
              <a:tr h="371875">
                <a:tc>
                  <a:txBody>
                    <a:bodyPr/>
                    <a:lstStyle/>
                    <a:p>
                      <a:pPr algn="ctr"/>
                      <a:r>
                        <a:rPr lang="en-US" sz="1200" dirty="0"/>
                        <a:t>Car</a:t>
                      </a:r>
                    </a:p>
                  </a:txBody>
                  <a:tcPr/>
                </a:tc>
                <a:tc>
                  <a:txBody>
                    <a:bodyPr/>
                    <a:lstStyle/>
                    <a:p>
                      <a:pPr algn="ctr"/>
                      <a:r>
                        <a:rPr lang="en-US" sz="1200" dirty="0"/>
                        <a:t>10</a:t>
                      </a:r>
                    </a:p>
                  </a:txBody>
                  <a:tcPr/>
                </a:tc>
                <a:tc>
                  <a:txBody>
                    <a:bodyPr/>
                    <a:lstStyle/>
                    <a:p>
                      <a:pPr algn="ctr"/>
                      <a:r>
                        <a:rPr lang="en-US" sz="1200" dirty="0"/>
                        <a:t>1</a:t>
                      </a:r>
                    </a:p>
                  </a:txBody>
                  <a:tcPr/>
                </a:tc>
                <a:tc>
                  <a:txBody>
                    <a:bodyPr/>
                    <a:lstStyle/>
                    <a:p>
                      <a:pPr algn="ctr"/>
                      <a:r>
                        <a:rPr lang="en-US" sz="1200" dirty="0"/>
                        <a:t>1/11</a:t>
                      </a:r>
                    </a:p>
                  </a:txBody>
                  <a:tcPr/>
                </a:tc>
                <a:tc>
                  <a:txBody>
                    <a:bodyPr/>
                    <a:lstStyle/>
                    <a:p>
                      <a:pPr algn="ctr"/>
                      <a:r>
                        <a:rPr lang="en-US" sz="1200" dirty="0"/>
                        <a:t>9.10%</a:t>
                      </a:r>
                    </a:p>
                  </a:txBody>
                  <a:tcPr/>
                </a:tc>
                <a:extLst>
                  <a:ext uri="{0D108BD9-81ED-4DB2-BD59-A6C34878D82A}">
                    <a16:rowId xmlns:a16="http://schemas.microsoft.com/office/drawing/2014/main" val="2153396466"/>
                  </a:ext>
                </a:extLst>
              </a:tr>
              <a:tr h="371875">
                <a:tc>
                  <a:txBody>
                    <a:bodyPr/>
                    <a:lstStyle/>
                    <a:p>
                      <a:pPr algn="ctr"/>
                      <a:r>
                        <a:rPr lang="en-US" sz="1200" dirty="0"/>
                        <a:t>No Car</a:t>
                      </a:r>
                    </a:p>
                  </a:txBody>
                  <a:tcPr/>
                </a:tc>
                <a:tc>
                  <a:txBody>
                    <a:bodyPr/>
                    <a:lstStyle/>
                    <a:p>
                      <a:pPr algn="ctr"/>
                      <a:r>
                        <a:rPr lang="en-US" sz="1200" dirty="0"/>
                        <a:t>1</a:t>
                      </a:r>
                    </a:p>
                  </a:txBody>
                  <a:tcPr/>
                </a:tc>
                <a:tc>
                  <a:txBody>
                    <a:bodyPr/>
                    <a:lstStyle/>
                    <a:p>
                      <a:pPr algn="ctr"/>
                      <a:r>
                        <a:rPr lang="en-US" sz="1200" dirty="0"/>
                        <a:t>115</a:t>
                      </a:r>
                    </a:p>
                  </a:txBody>
                  <a:tcPr/>
                </a:tc>
                <a:tc>
                  <a:txBody>
                    <a:bodyPr/>
                    <a:lstStyle/>
                    <a:p>
                      <a:pPr algn="ctr"/>
                      <a:r>
                        <a:rPr lang="en-US" sz="1200" dirty="0"/>
                        <a:t>1/116</a:t>
                      </a:r>
                    </a:p>
                  </a:txBody>
                  <a:tcPr/>
                </a:tc>
                <a:tc>
                  <a:txBody>
                    <a:bodyPr/>
                    <a:lstStyle/>
                    <a:p>
                      <a:pPr algn="ctr"/>
                      <a:r>
                        <a:rPr lang="en-US" sz="1200" dirty="0"/>
                        <a:t>0.86%</a:t>
                      </a:r>
                    </a:p>
                  </a:txBody>
                  <a:tcPr/>
                </a:tc>
                <a:extLst>
                  <a:ext uri="{0D108BD9-81ED-4DB2-BD59-A6C34878D82A}">
                    <a16:rowId xmlns:a16="http://schemas.microsoft.com/office/drawing/2014/main" val="3752819186"/>
                  </a:ext>
                </a:extLst>
              </a:tr>
              <a:tr h="371875">
                <a:tc>
                  <a:txBody>
                    <a:bodyPr/>
                    <a:lstStyle/>
                    <a:p>
                      <a:pPr algn="ctr"/>
                      <a:r>
                        <a:rPr lang="en-US" sz="1200" dirty="0"/>
                        <a:t>Total</a:t>
                      </a:r>
                    </a:p>
                  </a:txBody>
                  <a:tcPr/>
                </a:tc>
                <a:tc>
                  <a:txBody>
                    <a:bodyPr/>
                    <a:lstStyle/>
                    <a:p>
                      <a:pPr algn="ctr"/>
                      <a:r>
                        <a:rPr lang="en-US" sz="1200" dirty="0"/>
                        <a:t>11</a:t>
                      </a:r>
                    </a:p>
                  </a:txBody>
                  <a:tcPr/>
                </a:tc>
                <a:tc>
                  <a:txBody>
                    <a:bodyPr/>
                    <a:lstStyle/>
                    <a:p>
                      <a:pPr algn="ctr"/>
                      <a:r>
                        <a:rPr lang="en-US" sz="1200" dirty="0"/>
                        <a:t>116</a:t>
                      </a:r>
                    </a:p>
                  </a:txBody>
                  <a:tcPr/>
                </a:tc>
                <a:tc>
                  <a:txBody>
                    <a:bodyPr/>
                    <a:lstStyle/>
                    <a:p>
                      <a:pPr algn="ctr"/>
                      <a:r>
                        <a:rPr lang="en-US" sz="1200" dirty="0"/>
                        <a:t>2/117</a:t>
                      </a:r>
                    </a:p>
                  </a:txBody>
                  <a:tcPr/>
                </a:tc>
                <a:tc>
                  <a:txBody>
                    <a:bodyPr/>
                    <a:lstStyle/>
                    <a:p>
                      <a:pPr algn="ctr"/>
                      <a:r>
                        <a:rPr lang="en-US" sz="1200" dirty="0"/>
                        <a:t>1.7%</a:t>
                      </a:r>
                    </a:p>
                  </a:txBody>
                  <a:tcPr/>
                </a:tc>
                <a:extLst>
                  <a:ext uri="{0D108BD9-81ED-4DB2-BD59-A6C34878D82A}">
                    <a16:rowId xmlns:a16="http://schemas.microsoft.com/office/drawing/2014/main" val="1952864167"/>
                  </a:ext>
                </a:extLst>
              </a:tr>
            </a:tbl>
          </a:graphicData>
        </a:graphic>
      </p:graphicFrame>
      <p:sp>
        <p:nvSpPr>
          <p:cNvPr id="34" name="TextBox 33">
            <a:extLst>
              <a:ext uri="{FF2B5EF4-FFF2-40B4-BE49-F238E27FC236}">
                <a16:creationId xmlns:a16="http://schemas.microsoft.com/office/drawing/2014/main" id="{2DB6FA7A-8E2E-4E71-A003-7F422DF96B62}"/>
              </a:ext>
            </a:extLst>
          </p:cNvPr>
          <p:cNvSpPr txBox="1"/>
          <p:nvPr/>
        </p:nvSpPr>
        <p:spPr>
          <a:xfrm rot="16200000">
            <a:off x="5974877" y="2336798"/>
            <a:ext cx="1725013" cy="307777"/>
          </a:xfrm>
          <a:prstGeom prst="rect">
            <a:avLst/>
          </a:prstGeom>
          <a:noFill/>
        </p:spPr>
        <p:txBody>
          <a:bodyPr wrap="square" rtlCol="0">
            <a:spAutoFit/>
          </a:bodyPr>
          <a:lstStyle/>
          <a:p>
            <a:r>
              <a:rPr lang="en-US" sz="1400" dirty="0"/>
              <a:t>Prediction</a:t>
            </a:r>
          </a:p>
        </p:txBody>
      </p:sp>
      <p:sp>
        <p:nvSpPr>
          <p:cNvPr id="35" name="TextBox 34">
            <a:extLst>
              <a:ext uri="{FF2B5EF4-FFF2-40B4-BE49-F238E27FC236}">
                <a16:creationId xmlns:a16="http://schemas.microsoft.com/office/drawing/2014/main" id="{7C1F2ACE-77C2-4D03-A61C-DE67AAE3CD73}"/>
              </a:ext>
            </a:extLst>
          </p:cNvPr>
          <p:cNvSpPr txBox="1"/>
          <p:nvPr/>
        </p:nvSpPr>
        <p:spPr>
          <a:xfrm>
            <a:off x="8076252" y="1282725"/>
            <a:ext cx="1725013" cy="369332"/>
          </a:xfrm>
          <a:prstGeom prst="rect">
            <a:avLst/>
          </a:prstGeom>
          <a:noFill/>
        </p:spPr>
        <p:txBody>
          <a:bodyPr wrap="square" rtlCol="0">
            <a:spAutoFit/>
          </a:bodyPr>
          <a:lstStyle/>
          <a:p>
            <a:r>
              <a:rPr lang="en-US" dirty="0"/>
              <a:t>Reference</a:t>
            </a:r>
          </a:p>
        </p:txBody>
      </p:sp>
      <p:graphicFrame>
        <p:nvGraphicFramePr>
          <p:cNvPr id="36" name="Table 7">
            <a:extLst>
              <a:ext uri="{FF2B5EF4-FFF2-40B4-BE49-F238E27FC236}">
                <a16:creationId xmlns:a16="http://schemas.microsoft.com/office/drawing/2014/main" id="{D88E5391-0CD9-46F3-83B2-749DD2A4ED86}"/>
              </a:ext>
            </a:extLst>
          </p:cNvPr>
          <p:cNvGraphicFramePr>
            <a:graphicFrameLocks noGrp="1"/>
          </p:cNvGraphicFramePr>
          <p:nvPr>
            <p:extLst>
              <p:ext uri="{D42A27DB-BD31-4B8C-83A1-F6EECF244321}">
                <p14:modId xmlns:p14="http://schemas.microsoft.com/office/powerpoint/2010/main" val="2759332288"/>
              </p:ext>
            </p:extLst>
          </p:nvPr>
        </p:nvGraphicFramePr>
        <p:xfrm>
          <a:off x="3630197" y="1923321"/>
          <a:ext cx="2982500" cy="1679942"/>
        </p:xfrm>
        <a:graphic>
          <a:graphicData uri="http://schemas.openxmlformats.org/drawingml/2006/table">
            <a:tbl>
              <a:tblPr firstRow="1" bandRow="1">
                <a:tableStyleId>{073A0DAA-6AF3-43AB-8588-CEC1D06C72B9}</a:tableStyleId>
              </a:tblPr>
              <a:tblGrid>
                <a:gridCol w="569619">
                  <a:extLst>
                    <a:ext uri="{9D8B030D-6E8A-4147-A177-3AD203B41FA5}">
                      <a16:colId xmlns:a16="http://schemas.microsoft.com/office/drawing/2014/main" val="4030696657"/>
                    </a:ext>
                  </a:extLst>
                </a:gridCol>
                <a:gridCol w="569619">
                  <a:extLst>
                    <a:ext uri="{9D8B030D-6E8A-4147-A177-3AD203B41FA5}">
                      <a16:colId xmlns:a16="http://schemas.microsoft.com/office/drawing/2014/main" val="3844799658"/>
                    </a:ext>
                  </a:extLst>
                </a:gridCol>
                <a:gridCol w="647699">
                  <a:extLst>
                    <a:ext uri="{9D8B030D-6E8A-4147-A177-3AD203B41FA5}">
                      <a16:colId xmlns:a16="http://schemas.microsoft.com/office/drawing/2014/main" val="1907549651"/>
                    </a:ext>
                  </a:extLst>
                </a:gridCol>
                <a:gridCol w="558000">
                  <a:extLst>
                    <a:ext uri="{9D8B030D-6E8A-4147-A177-3AD203B41FA5}">
                      <a16:colId xmlns:a16="http://schemas.microsoft.com/office/drawing/2014/main" val="693575529"/>
                    </a:ext>
                  </a:extLst>
                </a:gridCol>
                <a:gridCol w="637563">
                  <a:extLst>
                    <a:ext uri="{9D8B030D-6E8A-4147-A177-3AD203B41FA5}">
                      <a16:colId xmlns:a16="http://schemas.microsoft.com/office/drawing/2014/main" val="3648117205"/>
                    </a:ext>
                  </a:extLst>
                </a:gridCol>
              </a:tblGrid>
              <a:tr h="478992">
                <a:tc>
                  <a:txBody>
                    <a:bodyPr/>
                    <a:lstStyle/>
                    <a:p>
                      <a:pPr algn="ctr"/>
                      <a:endParaRPr lang="en-US" sz="1200" dirty="0"/>
                    </a:p>
                  </a:txBody>
                  <a:tcPr/>
                </a:tc>
                <a:tc>
                  <a:txBody>
                    <a:bodyPr/>
                    <a:lstStyle/>
                    <a:p>
                      <a:pPr algn="ctr"/>
                      <a:r>
                        <a:rPr lang="en-US" sz="1200" dirty="0"/>
                        <a:t>Car</a:t>
                      </a:r>
                    </a:p>
                  </a:txBody>
                  <a:tcPr/>
                </a:tc>
                <a:tc>
                  <a:txBody>
                    <a:bodyPr/>
                    <a:lstStyle/>
                    <a:p>
                      <a:pPr algn="ctr"/>
                      <a:r>
                        <a:rPr lang="en-US" sz="1200" dirty="0"/>
                        <a:t>No Car</a:t>
                      </a:r>
                    </a:p>
                  </a:txBody>
                  <a:tcPr/>
                </a:tc>
                <a:tc>
                  <a:txBody>
                    <a:bodyPr/>
                    <a:lstStyle/>
                    <a:p>
                      <a:pPr algn="ctr"/>
                      <a:r>
                        <a:rPr lang="en-US" sz="1200" dirty="0"/>
                        <a:t>Error</a:t>
                      </a:r>
                    </a:p>
                  </a:txBody>
                  <a:tcPr/>
                </a:tc>
                <a:tc>
                  <a:txBody>
                    <a:bodyPr/>
                    <a:lstStyle/>
                    <a:p>
                      <a:pPr algn="ctr"/>
                      <a:r>
                        <a:rPr lang="en-US" sz="1200" dirty="0"/>
                        <a:t>Error%</a:t>
                      </a:r>
                    </a:p>
                  </a:txBody>
                  <a:tcPr/>
                </a:tc>
                <a:extLst>
                  <a:ext uri="{0D108BD9-81ED-4DB2-BD59-A6C34878D82A}">
                    <a16:rowId xmlns:a16="http://schemas.microsoft.com/office/drawing/2014/main" val="1729536234"/>
                  </a:ext>
                </a:extLst>
              </a:tr>
              <a:tr h="371875">
                <a:tc>
                  <a:txBody>
                    <a:bodyPr/>
                    <a:lstStyle/>
                    <a:p>
                      <a:pPr algn="ctr"/>
                      <a:r>
                        <a:rPr lang="en-US" sz="1200" dirty="0"/>
                        <a:t>Car</a:t>
                      </a:r>
                    </a:p>
                  </a:txBody>
                  <a:tcPr/>
                </a:tc>
                <a:tc>
                  <a:txBody>
                    <a:bodyPr/>
                    <a:lstStyle/>
                    <a:p>
                      <a:pPr algn="ctr"/>
                      <a:r>
                        <a:rPr lang="en-US" sz="1200" dirty="0"/>
                        <a:t>10</a:t>
                      </a:r>
                    </a:p>
                  </a:txBody>
                  <a:tcPr/>
                </a:tc>
                <a:tc>
                  <a:txBody>
                    <a:bodyPr/>
                    <a:lstStyle/>
                    <a:p>
                      <a:pPr algn="ctr"/>
                      <a:r>
                        <a:rPr lang="en-US" sz="1200" dirty="0"/>
                        <a:t>1</a:t>
                      </a:r>
                    </a:p>
                  </a:txBody>
                  <a:tcPr/>
                </a:tc>
                <a:tc>
                  <a:txBody>
                    <a:bodyPr/>
                    <a:lstStyle/>
                    <a:p>
                      <a:pPr algn="ctr"/>
                      <a:r>
                        <a:rPr lang="en-US" sz="1200" dirty="0"/>
                        <a:t>1/11</a:t>
                      </a:r>
                    </a:p>
                  </a:txBody>
                  <a:tcPr/>
                </a:tc>
                <a:tc>
                  <a:txBody>
                    <a:bodyPr/>
                    <a:lstStyle/>
                    <a:p>
                      <a:pPr algn="ctr"/>
                      <a:r>
                        <a:rPr lang="en-US" sz="1200" dirty="0"/>
                        <a:t>9.10%</a:t>
                      </a:r>
                    </a:p>
                  </a:txBody>
                  <a:tcPr/>
                </a:tc>
                <a:extLst>
                  <a:ext uri="{0D108BD9-81ED-4DB2-BD59-A6C34878D82A}">
                    <a16:rowId xmlns:a16="http://schemas.microsoft.com/office/drawing/2014/main" val="2153396466"/>
                  </a:ext>
                </a:extLst>
              </a:tr>
              <a:tr h="371875">
                <a:tc>
                  <a:txBody>
                    <a:bodyPr/>
                    <a:lstStyle/>
                    <a:p>
                      <a:pPr algn="ctr"/>
                      <a:r>
                        <a:rPr lang="en-US" sz="1200" dirty="0"/>
                        <a:t>No Car</a:t>
                      </a:r>
                    </a:p>
                  </a:txBody>
                  <a:tcPr/>
                </a:tc>
                <a:tc>
                  <a:txBody>
                    <a:bodyPr/>
                    <a:lstStyle/>
                    <a:p>
                      <a:pPr algn="ctr"/>
                      <a:r>
                        <a:rPr lang="en-US" sz="1200" dirty="0"/>
                        <a:t>1</a:t>
                      </a:r>
                    </a:p>
                  </a:txBody>
                  <a:tcPr/>
                </a:tc>
                <a:tc>
                  <a:txBody>
                    <a:bodyPr/>
                    <a:lstStyle/>
                    <a:p>
                      <a:pPr algn="ctr"/>
                      <a:r>
                        <a:rPr lang="en-US" sz="1200" dirty="0"/>
                        <a:t>115</a:t>
                      </a:r>
                    </a:p>
                  </a:txBody>
                  <a:tcPr/>
                </a:tc>
                <a:tc>
                  <a:txBody>
                    <a:bodyPr/>
                    <a:lstStyle/>
                    <a:p>
                      <a:pPr algn="ctr"/>
                      <a:r>
                        <a:rPr lang="en-US" sz="1200" dirty="0"/>
                        <a:t>1/116</a:t>
                      </a:r>
                    </a:p>
                  </a:txBody>
                  <a:tcPr/>
                </a:tc>
                <a:tc>
                  <a:txBody>
                    <a:bodyPr/>
                    <a:lstStyle/>
                    <a:p>
                      <a:pPr algn="ctr"/>
                      <a:r>
                        <a:rPr lang="en-US" sz="1200" dirty="0"/>
                        <a:t>0.86%</a:t>
                      </a:r>
                    </a:p>
                  </a:txBody>
                  <a:tcPr/>
                </a:tc>
                <a:extLst>
                  <a:ext uri="{0D108BD9-81ED-4DB2-BD59-A6C34878D82A}">
                    <a16:rowId xmlns:a16="http://schemas.microsoft.com/office/drawing/2014/main" val="3752819186"/>
                  </a:ext>
                </a:extLst>
              </a:tr>
              <a:tr h="371875">
                <a:tc>
                  <a:txBody>
                    <a:bodyPr/>
                    <a:lstStyle/>
                    <a:p>
                      <a:pPr algn="ctr"/>
                      <a:r>
                        <a:rPr lang="en-US" sz="1200" dirty="0"/>
                        <a:t>Total</a:t>
                      </a:r>
                    </a:p>
                  </a:txBody>
                  <a:tcPr/>
                </a:tc>
                <a:tc>
                  <a:txBody>
                    <a:bodyPr/>
                    <a:lstStyle/>
                    <a:p>
                      <a:pPr algn="ctr"/>
                      <a:r>
                        <a:rPr lang="en-US" sz="1200" dirty="0"/>
                        <a:t>11</a:t>
                      </a:r>
                    </a:p>
                  </a:txBody>
                  <a:tcPr/>
                </a:tc>
                <a:tc>
                  <a:txBody>
                    <a:bodyPr/>
                    <a:lstStyle/>
                    <a:p>
                      <a:pPr algn="ctr"/>
                      <a:r>
                        <a:rPr lang="en-US" sz="1200" dirty="0"/>
                        <a:t>116</a:t>
                      </a:r>
                    </a:p>
                  </a:txBody>
                  <a:tcPr/>
                </a:tc>
                <a:tc>
                  <a:txBody>
                    <a:bodyPr/>
                    <a:lstStyle/>
                    <a:p>
                      <a:pPr algn="ctr"/>
                      <a:r>
                        <a:rPr lang="en-US" sz="1200" dirty="0"/>
                        <a:t>2/117</a:t>
                      </a:r>
                    </a:p>
                  </a:txBody>
                  <a:tcPr/>
                </a:tc>
                <a:tc>
                  <a:txBody>
                    <a:bodyPr/>
                    <a:lstStyle/>
                    <a:p>
                      <a:pPr algn="ctr"/>
                      <a:r>
                        <a:rPr lang="en-US" sz="1200" dirty="0"/>
                        <a:t>1.7%</a:t>
                      </a:r>
                    </a:p>
                  </a:txBody>
                  <a:tcPr/>
                </a:tc>
                <a:extLst>
                  <a:ext uri="{0D108BD9-81ED-4DB2-BD59-A6C34878D82A}">
                    <a16:rowId xmlns:a16="http://schemas.microsoft.com/office/drawing/2014/main" val="1952864167"/>
                  </a:ext>
                </a:extLst>
              </a:tr>
            </a:tbl>
          </a:graphicData>
        </a:graphic>
      </p:graphicFrame>
      <p:graphicFrame>
        <p:nvGraphicFramePr>
          <p:cNvPr id="37" name="Table 7">
            <a:extLst>
              <a:ext uri="{FF2B5EF4-FFF2-40B4-BE49-F238E27FC236}">
                <a16:creationId xmlns:a16="http://schemas.microsoft.com/office/drawing/2014/main" id="{11752EAB-EA58-47CA-AA5D-132A175EBDAA}"/>
              </a:ext>
            </a:extLst>
          </p:cNvPr>
          <p:cNvGraphicFramePr>
            <a:graphicFrameLocks noGrp="1"/>
          </p:cNvGraphicFramePr>
          <p:nvPr>
            <p:extLst>
              <p:ext uri="{D42A27DB-BD31-4B8C-83A1-F6EECF244321}">
                <p14:modId xmlns:p14="http://schemas.microsoft.com/office/powerpoint/2010/main" val="2334682340"/>
              </p:ext>
            </p:extLst>
          </p:nvPr>
        </p:nvGraphicFramePr>
        <p:xfrm>
          <a:off x="328052" y="1923321"/>
          <a:ext cx="2982500" cy="1679942"/>
        </p:xfrm>
        <a:graphic>
          <a:graphicData uri="http://schemas.openxmlformats.org/drawingml/2006/table">
            <a:tbl>
              <a:tblPr firstRow="1" bandRow="1">
                <a:tableStyleId>{073A0DAA-6AF3-43AB-8588-CEC1D06C72B9}</a:tableStyleId>
              </a:tblPr>
              <a:tblGrid>
                <a:gridCol w="569619">
                  <a:extLst>
                    <a:ext uri="{9D8B030D-6E8A-4147-A177-3AD203B41FA5}">
                      <a16:colId xmlns:a16="http://schemas.microsoft.com/office/drawing/2014/main" val="4030696657"/>
                    </a:ext>
                  </a:extLst>
                </a:gridCol>
                <a:gridCol w="569619">
                  <a:extLst>
                    <a:ext uri="{9D8B030D-6E8A-4147-A177-3AD203B41FA5}">
                      <a16:colId xmlns:a16="http://schemas.microsoft.com/office/drawing/2014/main" val="3844799658"/>
                    </a:ext>
                  </a:extLst>
                </a:gridCol>
                <a:gridCol w="647699">
                  <a:extLst>
                    <a:ext uri="{9D8B030D-6E8A-4147-A177-3AD203B41FA5}">
                      <a16:colId xmlns:a16="http://schemas.microsoft.com/office/drawing/2014/main" val="1907549651"/>
                    </a:ext>
                  </a:extLst>
                </a:gridCol>
                <a:gridCol w="558000">
                  <a:extLst>
                    <a:ext uri="{9D8B030D-6E8A-4147-A177-3AD203B41FA5}">
                      <a16:colId xmlns:a16="http://schemas.microsoft.com/office/drawing/2014/main" val="693575529"/>
                    </a:ext>
                  </a:extLst>
                </a:gridCol>
                <a:gridCol w="637563">
                  <a:extLst>
                    <a:ext uri="{9D8B030D-6E8A-4147-A177-3AD203B41FA5}">
                      <a16:colId xmlns:a16="http://schemas.microsoft.com/office/drawing/2014/main" val="3648117205"/>
                    </a:ext>
                  </a:extLst>
                </a:gridCol>
              </a:tblGrid>
              <a:tr h="478992">
                <a:tc>
                  <a:txBody>
                    <a:bodyPr/>
                    <a:lstStyle/>
                    <a:p>
                      <a:pPr algn="ctr"/>
                      <a:endParaRPr lang="en-US" sz="1200" dirty="0"/>
                    </a:p>
                  </a:txBody>
                  <a:tcPr/>
                </a:tc>
                <a:tc>
                  <a:txBody>
                    <a:bodyPr/>
                    <a:lstStyle/>
                    <a:p>
                      <a:pPr algn="ctr"/>
                      <a:r>
                        <a:rPr lang="en-US" sz="1200" dirty="0"/>
                        <a:t>Car</a:t>
                      </a:r>
                    </a:p>
                  </a:txBody>
                  <a:tcPr/>
                </a:tc>
                <a:tc>
                  <a:txBody>
                    <a:bodyPr/>
                    <a:lstStyle/>
                    <a:p>
                      <a:pPr algn="ctr"/>
                      <a:r>
                        <a:rPr lang="en-US" sz="1200" dirty="0"/>
                        <a:t>No Car</a:t>
                      </a:r>
                    </a:p>
                  </a:txBody>
                  <a:tcPr/>
                </a:tc>
                <a:tc>
                  <a:txBody>
                    <a:bodyPr/>
                    <a:lstStyle/>
                    <a:p>
                      <a:pPr algn="ctr"/>
                      <a:r>
                        <a:rPr lang="en-US" sz="1200" dirty="0"/>
                        <a:t>Error</a:t>
                      </a:r>
                    </a:p>
                  </a:txBody>
                  <a:tcPr/>
                </a:tc>
                <a:tc>
                  <a:txBody>
                    <a:bodyPr/>
                    <a:lstStyle/>
                    <a:p>
                      <a:pPr algn="ctr"/>
                      <a:r>
                        <a:rPr lang="en-US" sz="1200" dirty="0"/>
                        <a:t>Error%</a:t>
                      </a:r>
                    </a:p>
                  </a:txBody>
                  <a:tcPr/>
                </a:tc>
                <a:extLst>
                  <a:ext uri="{0D108BD9-81ED-4DB2-BD59-A6C34878D82A}">
                    <a16:rowId xmlns:a16="http://schemas.microsoft.com/office/drawing/2014/main" val="1729536234"/>
                  </a:ext>
                </a:extLst>
              </a:tr>
              <a:tr h="371875">
                <a:tc>
                  <a:txBody>
                    <a:bodyPr/>
                    <a:lstStyle/>
                    <a:p>
                      <a:pPr algn="ctr"/>
                      <a:r>
                        <a:rPr lang="en-US" sz="1200" dirty="0"/>
                        <a:t>Car</a:t>
                      </a:r>
                    </a:p>
                  </a:txBody>
                  <a:tcPr/>
                </a:tc>
                <a:tc>
                  <a:txBody>
                    <a:bodyPr/>
                    <a:lstStyle/>
                    <a:p>
                      <a:pPr algn="ctr"/>
                      <a:r>
                        <a:rPr lang="en-US" sz="1200" dirty="0"/>
                        <a:t>10</a:t>
                      </a:r>
                    </a:p>
                  </a:txBody>
                  <a:tcPr/>
                </a:tc>
                <a:tc>
                  <a:txBody>
                    <a:bodyPr/>
                    <a:lstStyle/>
                    <a:p>
                      <a:pPr algn="ctr"/>
                      <a:r>
                        <a:rPr lang="en-US" sz="1200" dirty="0"/>
                        <a:t>1</a:t>
                      </a:r>
                    </a:p>
                  </a:txBody>
                  <a:tcPr/>
                </a:tc>
                <a:tc>
                  <a:txBody>
                    <a:bodyPr/>
                    <a:lstStyle/>
                    <a:p>
                      <a:pPr algn="ctr"/>
                      <a:r>
                        <a:rPr lang="en-US" sz="1200" dirty="0"/>
                        <a:t>1/11</a:t>
                      </a:r>
                    </a:p>
                  </a:txBody>
                  <a:tcPr/>
                </a:tc>
                <a:tc>
                  <a:txBody>
                    <a:bodyPr/>
                    <a:lstStyle/>
                    <a:p>
                      <a:pPr algn="ctr"/>
                      <a:r>
                        <a:rPr lang="en-US" sz="1200" dirty="0"/>
                        <a:t>9.10%</a:t>
                      </a:r>
                    </a:p>
                  </a:txBody>
                  <a:tcPr/>
                </a:tc>
                <a:extLst>
                  <a:ext uri="{0D108BD9-81ED-4DB2-BD59-A6C34878D82A}">
                    <a16:rowId xmlns:a16="http://schemas.microsoft.com/office/drawing/2014/main" val="2153396466"/>
                  </a:ext>
                </a:extLst>
              </a:tr>
              <a:tr h="371875">
                <a:tc>
                  <a:txBody>
                    <a:bodyPr/>
                    <a:lstStyle/>
                    <a:p>
                      <a:pPr algn="ctr"/>
                      <a:r>
                        <a:rPr lang="en-US" sz="1200" dirty="0"/>
                        <a:t>No Car</a:t>
                      </a:r>
                    </a:p>
                  </a:txBody>
                  <a:tcPr/>
                </a:tc>
                <a:tc>
                  <a:txBody>
                    <a:bodyPr/>
                    <a:lstStyle/>
                    <a:p>
                      <a:pPr algn="ctr"/>
                      <a:r>
                        <a:rPr lang="en-US" sz="1200" dirty="0"/>
                        <a:t>1</a:t>
                      </a:r>
                    </a:p>
                  </a:txBody>
                  <a:tcPr/>
                </a:tc>
                <a:tc>
                  <a:txBody>
                    <a:bodyPr/>
                    <a:lstStyle/>
                    <a:p>
                      <a:pPr algn="ctr"/>
                      <a:r>
                        <a:rPr lang="en-US" sz="1200" dirty="0"/>
                        <a:t>115</a:t>
                      </a:r>
                    </a:p>
                  </a:txBody>
                  <a:tcPr/>
                </a:tc>
                <a:tc>
                  <a:txBody>
                    <a:bodyPr/>
                    <a:lstStyle/>
                    <a:p>
                      <a:pPr algn="ctr"/>
                      <a:r>
                        <a:rPr lang="en-US" sz="1200" dirty="0"/>
                        <a:t>1/116</a:t>
                      </a:r>
                    </a:p>
                  </a:txBody>
                  <a:tcPr/>
                </a:tc>
                <a:tc>
                  <a:txBody>
                    <a:bodyPr/>
                    <a:lstStyle/>
                    <a:p>
                      <a:pPr algn="ctr"/>
                      <a:r>
                        <a:rPr lang="en-US" sz="1200" dirty="0"/>
                        <a:t>0.86%</a:t>
                      </a:r>
                    </a:p>
                  </a:txBody>
                  <a:tcPr/>
                </a:tc>
                <a:extLst>
                  <a:ext uri="{0D108BD9-81ED-4DB2-BD59-A6C34878D82A}">
                    <a16:rowId xmlns:a16="http://schemas.microsoft.com/office/drawing/2014/main" val="3752819186"/>
                  </a:ext>
                </a:extLst>
              </a:tr>
              <a:tr h="371875">
                <a:tc>
                  <a:txBody>
                    <a:bodyPr/>
                    <a:lstStyle/>
                    <a:p>
                      <a:pPr algn="ctr"/>
                      <a:r>
                        <a:rPr lang="en-US" sz="1200" dirty="0"/>
                        <a:t>Total</a:t>
                      </a:r>
                    </a:p>
                  </a:txBody>
                  <a:tcPr/>
                </a:tc>
                <a:tc>
                  <a:txBody>
                    <a:bodyPr/>
                    <a:lstStyle/>
                    <a:p>
                      <a:pPr algn="ctr"/>
                      <a:r>
                        <a:rPr lang="en-US" sz="1200" dirty="0"/>
                        <a:t>11</a:t>
                      </a:r>
                    </a:p>
                  </a:txBody>
                  <a:tcPr/>
                </a:tc>
                <a:tc>
                  <a:txBody>
                    <a:bodyPr/>
                    <a:lstStyle/>
                    <a:p>
                      <a:pPr algn="ctr"/>
                      <a:r>
                        <a:rPr lang="en-US" sz="1200" dirty="0"/>
                        <a:t>116</a:t>
                      </a:r>
                    </a:p>
                  </a:txBody>
                  <a:tcPr/>
                </a:tc>
                <a:tc>
                  <a:txBody>
                    <a:bodyPr/>
                    <a:lstStyle/>
                    <a:p>
                      <a:pPr algn="ctr"/>
                      <a:r>
                        <a:rPr lang="en-US" sz="1200" dirty="0"/>
                        <a:t>2/117</a:t>
                      </a:r>
                    </a:p>
                  </a:txBody>
                  <a:tcPr/>
                </a:tc>
                <a:tc>
                  <a:txBody>
                    <a:bodyPr/>
                    <a:lstStyle/>
                    <a:p>
                      <a:pPr algn="ctr"/>
                      <a:r>
                        <a:rPr lang="en-US" sz="1200" dirty="0"/>
                        <a:t>1.7%</a:t>
                      </a:r>
                    </a:p>
                  </a:txBody>
                  <a:tcPr/>
                </a:tc>
                <a:extLst>
                  <a:ext uri="{0D108BD9-81ED-4DB2-BD59-A6C34878D82A}">
                    <a16:rowId xmlns:a16="http://schemas.microsoft.com/office/drawing/2014/main" val="1952864167"/>
                  </a:ext>
                </a:extLst>
              </a:tr>
            </a:tbl>
          </a:graphicData>
        </a:graphic>
      </p:graphicFrame>
      <p:sp>
        <p:nvSpPr>
          <p:cNvPr id="38" name="TextBox 37">
            <a:extLst>
              <a:ext uri="{FF2B5EF4-FFF2-40B4-BE49-F238E27FC236}">
                <a16:creationId xmlns:a16="http://schemas.microsoft.com/office/drawing/2014/main" id="{3D7972E8-9C30-4E85-97F3-8C915F88E875}"/>
              </a:ext>
            </a:extLst>
          </p:cNvPr>
          <p:cNvSpPr txBox="1"/>
          <p:nvPr/>
        </p:nvSpPr>
        <p:spPr>
          <a:xfrm>
            <a:off x="7936071" y="784468"/>
            <a:ext cx="16421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KNN Model</a:t>
            </a:r>
          </a:p>
        </p:txBody>
      </p:sp>
    </p:spTree>
    <p:extLst>
      <p:ext uri="{BB962C8B-B14F-4D97-AF65-F5344CB8AC3E}">
        <p14:creationId xmlns:p14="http://schemas.microsoft.com/office/powerpoint/2010/main" val="518542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752755" y="2830508"/>
            <a:ext cx="2990284" cy="707886"/>
          </a:xfrm>
          <a:prstGeom prst="rect">
            <a:avLst/>
          </a:prstGeom>
          <a:noFill/>
        </p:spPr>
        <p:txBody>
          <a:bodyPr wrap="square" rtlCol="0">
            <a:spAutoFit/>
          </a:bodyPr>
          <a:lstStyle/>
          <a:p>
            <a:r>
              <a:rPr lang="en-US" sz="4000" b="1" dirty="0">
                <a:solidFill>
                  <a:schemeClr val="bg1"/>
                </a:solidFill>
              </a:rPr>
              <a:t>Conclusion </a:t>
            </a:r>
          </a:p>
        </p:txBody>
      </p:sp>
    </p:spTree>
    <p:extLst>
      <p:ext uri="{BB962C8B-B14F-4D97-AF65-F5344CB8AC3E}">
        <p14:creationId xmlns:p14="http://schemas.microsoft.com/office/powerpoint/2010/main" val="2366374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Conclusion</a:t>
            </a:r>
          </a:p>
        </p:txBody>
      </p:sp>
      <p:sp>
        <p:nvSpPr>
          <p:cNvPr id="11" name="TextBox 10">
            <a:extLst>
              <a:ext uri="{FF2B5EF4-FFF2-40B4-BE49-F238E27FC236}">
                <a16:creationId xmlns:a16="http://schemas.microsoft.com/office/drawing/2014/main" id="{E6DA54B0-68D7-4DB2-9EF9-BCCFA5E4BAB8}"/>
              </a:ext>
            </a:extLst>
          </p:cNvPr>
          <p:cNvSpPr txBox="1"/>
          <p:nvPr/>
        </p:nvSpPr>
        <p:spPr>
          <a:xfrm>
            <a:off x="427839" y="2139888"/>
            <a:ext cx="6217583"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We choose the </a:t>
            </a:r>
            <a:r>
              <a:rPr lang="en-US" sz="1600" dirty="0">
                <a:solidFill>
                  <a:prstClr val="black"/>
                </a:solidFill>
                <a:latin typeface="Calibri" panose="020F0502020204030204"/>
              </a:rPr>
              <a:t>N</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aïve</a:t>
            </a: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Bayes model as it is the most accurate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 most important variable sin degerming whether an individual has a car or not are the earning capacity of an individual and the total distance that they travel to 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If a person </a:t>
            </a:r>
            <a:r>
              <a:rPr lang="en-US" sz="1600" dirty="0">
                <a:solidFill>
                  <a:prstClr val="black"/>
                </a:solidFill>
                <a:latin typeface="Calibri" panose="020F0502020204030204"/>
              </a:rPr>
              <a:t>has a high earning capacity and travels a large distance, they are thus more likely to have a car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There are a few outliers who will still have a high earning capacity and travel a large distance even though they do not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CA9BB47-115E-4C68-94AC-9BEEF24BE318}"/>
              </a:ext>
            </a:extLst>
          </p:cNvPr>
          <p:cNvPicPr>
            <a:picLocks noChangeAspect="1"/>
          </p:cNvPicPr>
          <p:nvPr/>
        </p:nvPicPr>
        <p:blipFill>
          <a:blip r:embed="rId2"/>
          <a:stretch>
            <a:fillRect/>
          </a:stretch>
        </p:blipFill>
        <p:spPr>
          <a:xfrm>
            <a:off x="6462957" y="445518"/>
            <a:ext cx="5301204" cy="4746948"/>
          </a:xfrm>
          <a:prstGeom prst="rect">
            <a:avLst/>
          </a:prstGeom>
        </p:spPr>
      </p:pic>
    </p:spTree>
    <p:extLst>
      <p:ext uri="{BB962C8B-B14F-4D97-AF65-F5344CB8AC3E}">
        <p14:creationId xmlns:p14="http://schemas.microsoft.com/office/powerpoint/2010/main" val="646657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Conclusion</a:t>
            </a:r>
          </a:p>
        </p:txBody>
      </p:sp>
      <p:pic>
        <p:nvPicPr>
          <p:cNvPr id="2" name="Picture 1">
            <a:extLst>
              <a:ext uri="{FF2B5EF4-FFF2-40B4-BE49-F238E27FC236}">
                <a16:creationId xmlns:a16="http://schemas.microsoft.com/office/drawing/2014/main" id="{5CC31F0A-4769-431C-8A38-9CB68F40AD99}"/>
              </a:ext>
            </a:extLst>
          </p:cNvPr>
          <p:cNvPicPr>
            <a:picLocks noChangeAspect="1"/>
          </p:cNvPicPr>
          <p:nvPr/>
        </p:nvPicPr>
        <p:blipFill>
          <a:blip r:embed="rId2"/>
          <a:stretch>
            <a:fillRect/>
          </a:stretch>
        </p:blipFill>
        <p:spPr>
          <a:xfrm>
            <a:off x="0" y="1417739"/>
            <a:ext cx="4111318" cy="3534885"/>
          </a:xfrm>
          <a:prstGeom prst="rect">
            <a:avLst/>
          </a:prstGeom>
        </p:spPr>
      </p:pic>
      <p:pic>
        <p:nvPicPr>
          <p:cNvPr id="3" name="Picture 2">
            <a:extLst>
              <a:ext uri="{FF2B5EF4-FFF2-40B4-BE49-F238E27FC236}">
                <a16:creationId xmlns:a16="http://schemas.microsoft.com/office/drawing/2014/main" id="{894F0B26-D2D7-4AA9-92F5-C3FAB971700A}"/>
              </a:ext>
            </a:extLst>
          </p:cNvPr>
          <p:cNvPicPr>
            <a:picLocks noChangeAspect="1"/>
          </p:cNvPicPr>
          <p:nvPr/>
        </p:nvPicPr>
        <p:blipFill>
          <a:blip r:embed="rId3"/>
          <a:stretch>
            <a:fillRect/>
          </a:stretch>
        </p:blipFill>
        <p:spPr>
          <a:xfrm>
            <a:off x="4005050" y="1333731"/>
            <a:ext cx="3890916" cy="3484023"/>
          </a:xfrm>
          <a:prstGeom prst="rect">
            <a:avLst/>
          </a:prstGeom>
        </p:spPr>
      </p:pic>
      <p:pic>
        <p:nvPicPr>
          <p:cNvPr id="4" name="Picture 3">
            <a:extLst>
              <a:ext uri="{FF2B5EF4-FFF2-40B4-BE49-F238E27FC236}">
                <a16:creationId xmlns:a16="http://schemas.microsoft.com/office/drawing/2014/main" id="{F01534C9-CAC0-4FB6-94F7-92FF416FB9B1}"/>
              </a:ext>
            </a:extLst>
          </p:cNvPr>
          <p:cNvPicPr>
            <a:picLocks noChangeAspect="1"/>
          </p:cNvPicPr>
          <p:nvPr/>
        </p:nvPicPr>
        <p:blipFill>
          <a:blip r:embed="rId4"/>
          <a:stretch>
            <a:fillRect/>
          </a:stretch>
        </p:blipFill>
        <p:spPr>
          <a:xfrm>
            <a:off x="8080684" y="1417738"/>
            <a:ext cx="3907914" cy="3534885"/>
          </a:xfrm>
          <a:prstGeom prst="rect">
            <a:avLst/>
          </a:prstGeom>
        </p:spPr>
      </p:pic>
      <p:sp>
        <p:nvSpPr>
          <p:cNvPr id="6" name="TextBox 5">
            <a:extLst>
              <a:ext uri="{FF2B5EF4-FFF2-40B4-BE49-F238E27FC236}">
                <a16:creationId xmlns:a16="http://schemas.microsoft.com/office/drawing/2014/main" id="{0FB58022-2CE4-4431-A6E7-840C79FB9CB4}"/>
              </a:ext>
            </a:extLst>
          </p:cNvPr>
          <p:cNvSpPr txBox="1"/>
          <p:nvPr/>
        </p:nvSpPr>
        <p:spPr>
          <a:xfrm>
            <a:off x="901816" y="5227644"/>
            <a:ext cx="9943393" cy="923330"/>
          </a:xfrm>
          <a:prstGeom prst="rect">
            <a:avLst/>
          </a:prstGeom>
          <a:noFill/>
        </p:spPr>
        <p:txBody>
          <a:bodyPr wrap="square" rtlCol="0">
            <a:spAutoFit/>
          </a:bodyPr>
          <a:lstStyle/>
          <a:p>
            <a:r>
              <a:rPr lang="en-US" dirty="0"/>
              <a:t>Therefore if a person earns above 30 000 a year and if the distance from the office is over 14km from the office and they are above 34 years old and they have more than 15 years work experience they are likely to have a car</a:t>
            </a:r>
          </a:p>
        </p:txBody>
      </p:sp>
    </p:spTree>
    <p:extLst>
      <p:ext uri="{BB962C8B-B14F-4D97-AF65-F5344CB8AC3E}">
        <p14:creationId xmlns:p14="http://schemas.microsoft.com/office/powerpoint/2010/main" val="210338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9BDA5C6-9525-4BF2-9BC2-61566C223C38}"/>
              </a:ext>
            </a:extLst>
          </p:cNvPr>
          <p:cNvPicPr>
            <a:picLocks noChangeAspect="1"/>
          </p:cNvPicPr>
          <p:nvPr/>
        </p:nvPicPr>
        <p:blipFill>
          <a:blip r:embed="rId2"/>
          <a:stretch>
            <a:fillRect/>
          </a:stretch>
        </p:blipFill>
        <p:spPr>
          <a:xfrm>
            <a:off x="623307" y="1502307"/>
            <a:ext cx="7795810" cy="4536905"/>
          </a:xfrm>
          <a:prstGeom prst="rect">
            <a:avLst/>
          </a:prstGeom>
        </p:spPr>
      </p:pic>
      <p:sp>
        <p:nvSpPr>
          <p:cNvPr id="4" name="TextBox 3">
            <a:extLst>
              <a:ext uri="{FF2B5EF4-FFF2-40B4-BE49-F238E27FC236}">
                <a16:creationId xmlns:a16="http://schemas.microsoft.com/office/drawing/2014/main" id="{CAC1F8AA-7432-45DE-BD06-6BAC9D581DAC}"/>
              </a:ext>
            </a:extLst>
          </p:cNvPr>
          <p:cNvSpPr txBox="1"/>
          <p:nvPr/>
        </p:nvSpPr>
        <p:spPr>
          <a:xfrm>
            <a:off x="9073792" y="2199956"/>
            <a:ext cx="2925261" cy="329320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can see a clear difference  between the employees with cars and those without in terms of the concerned variables.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with cars are generally older, travel a larger distance, earn a higher salary and have more work experience.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This speaks towards the age, salary and the distance being important variables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2FEF74-7F30-4DB3-BF50-F350DAB32417}"/>
              </a:ext>
            </a:extLst>
          </p:cNvPr>
          <p:cNvSpPr txBox="1"/>
          <p:nvPr/>
        </p:nvSpPr>
        <p:spPr>
          <a:xfrm>
            <a:off x="9073792" y="1598731"/>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6" name="Picture 5" descr="A close up of a sign&#10;&#10;Description automatically generated">
            <a:extLst>
              <a:ext uri="{FF2B5EF4-FFF2-40B4-BE49-F238E27FC236}">
                <a16:creationId xmlns:a16="http://schemas.microsoft.com/office/drawing/2014/main" id="{0422106A-D8AD-4C3F-B2D9-F15044A6B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745" y="1502307"/>
            <a:ext cx="465756" cy="465756"/>
          </a:xfrm>
          <a:prstGeom prst="rect">
            <a:avLst/>
          </a:prstGeom>
        </p:spPr>
      </p:pic>
    </p:spTree>
    <p:extLst>
      <p:ext uri="{BB962C8B-B14F-4D97-AF65-F5344CB8AC3E}">
        <p14:creationId xmlns:p14="http://schemas.microsoft.com/office/powerpoint/2010/main" val="205651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BF5603D7-514C-440B-90E8-7B9CC4383FB7}"/>
              </a:ext>
            </a:extLst>
          </p:cNvPr>
          <p:cNvPicPr>
            <a:picLocks noChangeAspect="1"/>
          </p:cNvPicPr>
          <p:nvPr/>
        </p:nvPicPr>
        <p:blipFill>
          <a:blip r:embed="rId2"/>
          <a:stretch>
            <a:fillRect/>
          </a:stretch>
        </p:blipFill>
        <p:spPr>
          <a:xfrm>
            <a:off x="1513090" y="1395128"/>
            <a:ext cx="6858957" cy="4067743"/>
          </a:xfrm>
          <a:prstGeom prst="rect">
            <a:avLst/>
          </a:prstGeom>
        </p:spPr>
      </p:pic>
      <p:sp>
        <p:nvSpPr>
          <p:cNvPr id="8" name="TextBox 7">
            <a:extLst>
              <a:ext uri="{FF2B5EF4-FFF2-40B4-BE49-F238E27FC236}">
                <a16:creationId xmlns:a16="http://schemas.microsoft.com/office/drawing/2014/main" id="{5D03B1C7-86B0-4F62-B177-39BC7871A03F}"/>
              </a:ext>
            </a:extLst>
          </p:cNvPr>
          <p:cNvSpPr txBox="1"/>
          <p:nvPr/>
        </p:nvSpPr>
        <p:spPr>
          <a:xfrm>
            <a:off x="9073792" y="2199956"/>
            <a:ext cx="2925261" cy="181588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transport variable has been converted to a Label column with the values Car or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No_Car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 distance, age, salary and work experience can again be seen to important variables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DD8B434-4834-4CB0-BA7F-99DA5A9018AA}"/>
              </a:ext>
            </a:extLst>
          </p:cNvPr>
          <p:cNvSpPr txBox="1"/>
          <p:nvPr/>
        </p:nvSpPr>
        <p:spPr>
          <a:xfrm>
            <a:off x="9073792" y="1598731"/>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0" name="Picture 9" descr="A close up of a sign&#10;&#10;Description automatically generated">
            <a:extLst>
              <a:ext uri="{FF2B5EF4-FFF2-40B4-BE49-F238E27FC236}">
                <a16:creationId xmlns:a16="http://schemas.microsoft.com/office/drawing/2014/main" id="{005CC6AB-E661-4091-A351-2560E773E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745" y="1502307"/>
            <a:ext cx="465756" cy="465756"/>
          </a:xfrm>
          <a:prstGeom prst="rect">
            <a:avLst/>
          </a:prstGeom>
        </p:spPr>
      </p:pic>
    </p:spTree>
    <p:extLst>
      <p:ext uri="{BB962C8B-B14F-4D97-AF65-F5344CB8AC3E}">
        <p14:creationId xmlns:p14="http://schemas.microsoft.com/office/powerpoint/2010/main" val="3723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255822" y="210402"/>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5F37804-1148-4772-BBE1-F7F85116CB09}"/>
              </a:ext>
            </a:extLst>
          </p:cNvPr>
          <p:cNvPicPr>
            <a:picLocks noChangeAspect="1"/>
          </p:cNvPicPr>
          <p:nvPr/>
        </p:nvPicPr>
        <p:blipFill>
          <a:blip r:embed="rId2"/>
          <a:stretch>
            <a:fillRect/>
          </a:stretch>
        </p:blipFill>
        <p:spPr>
          <a:xfrm>
            <a:off x="893385" y="1577130"/>
            <a:ext cx="7964414" cy="4531369"/>
          </a:xfrm>
          <a:prstGeom prst="rect">
            <a:avLst/>
          </a:prstGeom>
        </p:spPr>
      </p:pic>
      <p:sp>
        <p:nvSpPr>
          <p:cNvPr id="4" name="TextBox 3">
            <a:extLst>
              <a:ext uri="{FF2B5EF4-FFF2-40B4-BE49-F238E27FC236}">
                <a16:creationId xmlns:a16="http://schemas.microsoft.com/office/drawing/2014/main" id="{D74DA904-02B2-455A-B347-7BE7868920F8}"/>
              </a:ext>
            </a:extLst>
          </p:cNvPr>
          <p:cNvSpPr txBox="1"/>
          <p:nvPr/>
        </p:nvSpPr>
        <p:spPr>
          <a:xfrm>
            <a:off x="9127424" y="1939897"/>
            <a:ext cx="2925261"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We can see a clear difference  between the employees with cars and those without in terms of the concerned variables.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Employees with cars are generally older, travel a larger distance, earn a higher salary and have more work experience.</a:t>
            </a:r>
          </a:p>
        </p:txBody>
      </p:sp>
      <p:sp>
        <p:nvSpPr>
          <p:cNvPr id="5" name="TextBox 4">
            <a:extLst>
              <a:ext uri="{FF2B5EF4-FFF2-40B4-BE49-F238E27FC236}">
                <a16:creationId xmlns:a16="http://schemas.microsoft.com/office/drawing/2014/main" id="{1C347965-9704-4FC0-A95C-5F6D8FD99B59}"/>
              </a:ext>
            </a:extLst>
          </p:cNvPr>
          <p:cNvSpPr txBox="1"/>
          <p:nvPr/>
        </p:nvSpPr>
        <p:spPr>
          <a:xfrm>
            <a:off x="9127424" y="1338672"/>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6" name="Picture 5" descr="A close up of a sign&#10;&#10;Description automatically generated">
            <a:extLst>
              <a:ext uri="{FF2B5EF4-FFF2-40B4-BE49-F238E27FC236}">
                <a16:creationId xmlns:a16="http://schemas.microsoft.com/office/drawing/2014/main" id="{45879B55-93CE-4A23-9B8F-53373FAAC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4377" y="1242248"/>
            <a:ext cx="465756" cy="465756"/>
          </a:xfrm>
          <a:prstGeom prst="rect">
            <a:avLst/>
          </a:prstGeom>
        </p:spPr>
      </p:pic>
    </p:spTree>
    <p:extLst>
      <p:ext uri="{BB962C8B-B14F-4D97-AF65-F5344CB8AC3E}">
        <p14:creationId xmlns:p14="http://schemas.microsoft.com/office/powerpoint/2010/main" val="366341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54DB109-B46C-47B4-A4CC-32B260955CFF}"/>
              </a:ext>
            </a:extLst>
          </p:cNvPr>
          <p:cNvPicPr>
            <a:picLocks noChangeAspect="1"/>
          </p:cNvPicPr>
          <p:nvPr/>
        </p:nvPicPr>
        <p:blipFill>
          <a:blip r:embed="rId2"/>
          <a:stretch>
            <a:fillRect/>
          </a:stretch>
        </p:blipFill>
        <p:spPr>
          <a:xfrm>
            <a:off x="312987" y="1463539"/>
            <a:ext cx="8196170" cy="4668705"/>
          </a:xfrm>
          <a:prstGeom prst="rect">
            <a:avLst/>
          </a:prstGeom>
        </p:spPr>
      </p:pic>
      <p:sp>
        <p:nvSpPr>
          <p:cNvPr id="4" name="TextBox 3">
            <a:extLst>
              <a:ext uri="{FF2B5EF4-FFF2-40B4-BE49-F238E27FC236}">
                <a16:creationId xmlns:a16="http://schemas.microsoft.com/office/drawing/2014/main" id="{57EBB6C4-6901-433D-B57B-71D40F4D2C56}"/>
              </a:ext>
            </a:extLst>
          </p:cNvPr>
          <p:cNvSpPr txBox="1"/>
          <p:nvPr/>
        </p:nvSpPr>
        <p:spPr>
          <a:xfrm>
            <a:off x="9119035" y="2161188"/>
            <a:ext cx="2991449"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There </a:t>
            </a:r>
            <a:r>
              <a:rPr lang="en-US" sz="1600" dirty="0">
                <a:solidFill>
                  <a:prstClr val="black"/>
                </a:solidFill>
                <a:latin typeface="Calibri" panose="020F0502020204030204"/>
              </a:rPr>
              <a:t>are more employees who have no car than those who have a car.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This speaks to class </a:t>
            </a:r>
            <a:r>
              <a:rPr lang="en-US" sz="1600" dirty="0">
                <a:solidFill>
                  <a:prstClr val="black"/>
                </a:solidFill>
                <a:latin typeface="Calibri" panose="020F0502020204030204"/>
              </a:rPr>
              <a:t>imbalances in our data and we might have to use sampling techniques to balance the classes out for our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AEA2A36-6CB5-4728-AEB3-C3DDDD2B6346}"/>
              </a:ext>
            </a:extLst>
          </p:cNvPr>
          <p:cNvSpPr txBox="1"/>
          <p:nvPr/>
        </p:nvSpPr>
        <p:spPr>
          <a:xfrm>
            <a:off x="9119035" y="1559963"/>
            <a:ext cx="24831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6" name="Picture 5" descr="A close up of a sign&#10;&#10;Description automatically generated">
            <a:extLst>
              <a:ext uri="{FF2B5EF4-FFF2-40B4-BE49-F238E27FC236}">
                <a16:creationId xmlns:a16="http://schemas.microsoft.com/office/drawing/2014/main" id="{79311800-D86A-4DFA-8750-CE653F7C2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5988" y="1463539"/>
            <a:ext cx="465756" cy="465756"/>
          </a:xfrm>
          <a:prstGeom prst="rect">
            <a:avLst/>
          </a:prstGeom>
        </p:spPr>
      </p:pic>
    </p:spTree>
    <p:extLst>
      <p:ext uri="{BB962C8B-B14F-4D97-AF65-F5344CB8AC3E}">
        <p14:creationId xmlns:p14="http://schemas.microsoft.com/office/powerpoint/2010/main" val="306372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066039-8D16-4026-931F-75C0EB7D0211}"/>
              </a:ext>
            </a:extLst>
          </p:cNvPr>
          <p:cNvSpPr/>
          <p:nvPr/>
        </p:nvSpPr>
        <p:spPr>
          <a:xfrm>
            <a:off x="381657" y="386571"/>
            <a:ext cx="947955" cy="855677"/>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8CDE8D9A-0485-4189-ACBB-1AF7C6AD40F4}"/>
              </a:ext>
            </a:extLst>
          </p:cNvPr>
          <p:cNvPicPr>
            <a:picLocks noChangeAspect="1"/>
          </p:cNvPicPr>
          <p:nvPr/>
        </p:nvPicPr>
        <p:blipFill>
          <a:blip r:embed="rId2"/>
          <a:stretch>
            <a:fillRect/>
          </a:stretch>
        </p:blipFill>
        <p:spPr>
          <a:xfrm>
            <a:off x="1454090" y="632563"/>
            <a:ext cx="10356253" cy="5907496"/>
          </a:xfrm>
          <a:prstGeom prst="rect">
            <a:avLst/>
          </a:prstGeom>
        </p:spPr>
      </p:pic>
    </p:spTree>
    <p:extLst>
      <p:ext uri="{BB962C8B-B14F-4D97-AF65-F5344CB8AC3E}">
        <p14:creationId xmlns:p14="http://schemas.microsoft.com/office/powerpoint/2010/main" val="504786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1885</Words>
  <Application>Microsoft Office PowerPoint</Application>
  <PresentationFormat>Widescreen</PresentationFormat>
  <Paragraphs>281</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Mamvura</dc:creator>
  <cp:lastModifiedBy>George Mamvura</cp:lastModifiedBy>
  <cp:revision>3</cp:revision>
  <dcterms:created xsi:type="dcterms:W3CDTF">2020-07-03T20:01:25Z</dcterms:created>
  <dcterms:modified xsi:type="dcterms:W3CDTF">2020-07-03T20:13:22Z</dcterms:modified>
</cp:coreProperties>
</file>