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384" r:id="rId4"/>
    <p:sldId id="455" r:id="rId5"/>
    <p:sldId id="454" r:id="rId6"/>
    <p:sldId id="456" r:id="rId7"/>
    <p:sldId id="386" r:id="rId8"/>
    <p:sldId id="453" r:id="rId9"/>
    <p:sldId id="414" r:id="rId10"/>
    <p:sldId id="416" r:id="rId11"/>
    <p:sldId id="415" r:id="rId12"/>
    <p:sldId id="419" r:id="rId13"/>
    <p:sldId id="417" r:id="rId14"/>
    <p:sldId id="452" r:id="rId15"/>
    <p:sldId id="458" r:id="rId16"/>
    <p:sldId id="457" r:id="rId17"/>
    <p:sldId id="4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4972"/>
    <a:srgbClr val="B5A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6FDF-DF03-4449-80C0-889286257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7B03E6-0A27-46A8-98E2-7929D7CDA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6757CA-6BB2-41E4-9D1D-101DDBFA1ABC}"/>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5" name="Footer Placeholder 4">
            <a:extLst>
              <a:ext uri="{FF2B5EF4-FFF2-40B4-BE49-F238E27FC236}">
                <a16:creationId xmlns:a16="http://schemas.microsoft.com/office/drawing/2014/main" id="{C3B35673-E0C1-47F1-AB30-D1321F088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CCB19-7043-4A1F-9936-CB09142781B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96084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BE9B-36BE-4B20-A0B1-A292D1358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6E63F3-5884-405D-91F7-008DD5377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C0C64-230B-4833-B33D-C57AC029B50F}"/>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5" name="Footer Placeholder 4">
            <a:extLst>
              <a:ext uri="{FF2B5EF4-FFF2-40B4-BE49-F238E27FC236}">
                <a16:creationId xmlns:a16="http://schemas.microsoft.com/office/drawing/2014/main" id="{2750520B-2551-4B59-9442-26DB066EC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834A9-72C5-4EF7-B861-C37CE874E5E3}"/>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271254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70593-9F0F-407B-8E33-D794E0734F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1C31B-8D6B-4EA8-854F-24BA0242B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A71E8-E870-4BF9-8985-9653BBE04BA7}"/>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5" name="Footer Placeholder 4">
            <a:extLst>
              <a:ext uri="{FF2B5EF4-FFF2-40B4-BE49-F238E27FC236}">
                <a16:creationId xmlns:a16="http://schemas.microsoft.com/office/drawing/2014/main" id="{6FE9FA53-2A06-459E-BB60-7B71053B3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E7CF-7296-4103-ABFB-B55FFC54B7C6}"/>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15463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DAE8-3178-4713-96D2-BA2A71008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64A36-269D-4102-8381-58A0A8600B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99DC1-1516-4550-9582-C97CEECE9050}"/>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5" name="Footer Placeholder 4">
            <a:extLst>
              <a:ext uri="{FF2B5EF4-FFF2-40B4-BE49-F238E27FC236}">
                <a16:creationId xmlns:a16="http://schemas.microsoft.com/office/drawing/2014/main" id="{BCE991A5-3335-48F4-86CC-17E3DEDF8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2D8FB-BE91-4A6D-8741-C35F2489C678}"/>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9976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59CB-F5EB-4369-B325-E27DA4FFC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66C96-7CE2-4B77-9588-06EEC0C88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D5BDF-4C26-4A27-A6EE-8217AE5110DB}"/>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5" name="Footer Placeholder 4">
            <a:extLst>
              <a:ext uri="{FF2B5EF4-FFF2-40B4-BE49-F238E27FC236}">
                <a16:creationId xmlns:a16="http://schemas.microsoft.com/office/drawing/2014/main" id="{36563DFF-4CF5-4424-871A-F6E83B89F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30DB8-4D3B-482B-9B52-D4653FA3858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49535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0D9-DFE6-408E-9809-FA9B2615A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AEC2F-428D-48C6-A269-BC4F3E1E2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4D795B-813F-479B-B62D-8523CCEFD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F5C9E-BF38-4DF5-BB42-DA92AD7D8AF7}"/>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6" name="Footer Placeholder 5">
            <a:extLst>
              <a:ext uri="{FF2B5EF4-FFF2-40B4-BE49-F238E27FC236}">
                <a16:creationId xmlns:a16="http://schemas.microsoft.com/office/drawing/2014/main" id="{3E5072EB-8A72-4192-A5DC-A093A8D5B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5EF63-7D90-4915-B672-4E09325AF7EE}"/>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56819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78E5-578D-4791-9F6C-2D6B7DD6A5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428EF2-FC77-45F1-84B8-C957B4CAD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3AB5D-18B6-4DC4-ABDF-A19E2548C0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93C0A3-0231-4C38-BC43-70E6B9839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2DDBB-DBDB-4DFA-8765-D8A141477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F582F-7249-4DA1-9D53-B5151EDE6EE7}"/>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8" name="Footer Placeholder 7">
            <a:extLst>
              <a:ext uri="{FF2B5EF4-FFF2-40B4-BE49-F238E27FC236}">
                <a16:creationId xmlns:a16="http://schemas.microsoft.com/office/drawing/2014/main" id="{AD81BB29-91CA-481B-B46C-40C57DDD9D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B2885-A62C-4B8F-98E0-E77F6D6D6649}"/>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1146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ED09-E5C5-46CE-B002-1BC27C8EEE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5401B-5BF4-45E7-B78F-9D12466EEDE9}"/>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4" name="Footer Placeholder 3">
            <a:extLst>
              <a:ext uri="{FF2B5EF4-FFF2-40B4-BE49-F238E27FC236}">
                <a16:creationId xmlns:a16="http://schemas.microsoft.com/office/drawing/2014/main" id="{3ABD5C65-9CE5-4BCE-B661-FF620F5E8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BCF0FC-5D35-4F78-8C27-979C347C0D6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2375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C5464-5535-4766-A505-3677B5AEF134}"/>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3" name="Footer Placeholder 2">
            <a:extLst>
              <a:ext uri="{FF2B5EF4-FFF2-40B4-BE49-F238E27FC236}">
                <a16:creationId xmlns:a16="http://schemas.microsoft.com/office/drawing/2014/main" id="{4AF82950-E9DF-4BD6-A08F-AD26614454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1563D-D847-4140-8FFE-3DCC697CCD3B}"/>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213216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AFB9-17EF-435A-A388-0AA88A3E2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0ACDD0-B9F7-47CC-92C5-EC87F200C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31CAF-FC68-4895-97CD-FC0CAA5C2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62573-56CD-4274-B41E-AD9CC20A4242}"/>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6" name="Footer Placeholder 5">
            <a:extLst>
              <a:ext uri="{FF2B5EF4-FFF2-40B4-BE49-F238E27FC236}">
                <a16:creationId xmlns:a16="http://schemas.microsoft.com/office/drawing/2014/main" id="{770F3C50-F2AE-4672-88D2-F64FA475D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DCD8A-80F6-478A-9284-180D9731235B}"/>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70843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75DE-A520-42CA-88D7-33F8B132A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FA705-ACC3-4457-8FBA-06250C183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BCAC2-071B-41EF-821E-0358999E5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520DB-26EC-4943-B20A-E926A270EF33}"/>
              </a:ext>
            </a:extLst>
          </p:cNvPr>
          <p:cNvSpPr>
            <a:spLocks noGrp="1"/>
          </p:cNvSpPr>
          <p:nvPr>
            <p:ph type="dt" sz="half" idx="10"/>
          </p:nvPr>
        </p:nvSpPr>
        <p:spPr/>
        <p:txBody>
          <a:bodyPr/>
          <a:lstStyle/>
          <a:p>
            <a:fld id="{7D5DDEFE-EBD1-4427-A94D-B9D723C4EE98}" type="datetimeFigureOut">
              <a:rPr lang="en-US" smtClean="0"/>
              <a:t>8/16/2020</a:t>
            </a:fld>
            <a:endParaRPr lang="en-US"/>
          </a:p>
        </p:txBody>
      </p:sp>
      <p:sp>
        <p:nvSpPr>
          <p:cNvPr id="6" name="Footer Placeholder 5">
            <a:extLst>
              <a:ext uri="{FF2B5EF4-FFF2-40B4-BE49-F238E27FC236}">
                <a16:creationId xmlns:a16="http://schemas.microsoft.com/office/drawing/2014/main" id="{3D7941A8-9DD3-409D-8AED-A8FDF1C16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91464-998C-4F14-9281-751E87282F3E}"/>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6054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E94F6A-772F-4C92-81C8-513CFBFF4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7B74F-6EB0-4B43-A998-53F714FA0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4C85A-741A-40A1-B619-E9B1B752D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DDEFE-EBD1-4427-A94D-B9D723C4EE98}" type="datetimeFigureOut">
              <a:rPr lang="en-US" smtClean="0"/>
              <a:t>8/16/2020</a:t>
            </a:fld>
            <a:endParaRPr lang="en-US"/>
          </a:p>
        </p:txBody>
      </p:sp>
      <p:sp>
        <p:nvSpPr>
          <p:cNvPr id="5" name="Footer Placeholder 4">
            <a:extLst>
              <a:ext uri="{FF2B5EF4-FFF2-40B4-BE49-F238E27FC236}">
                <a16:creationId xmlns:a16="http://schemas.microsoft.com/office/drawing/2014/main" id="{8773570F-E83A-4DAE-8ED8-9BB89D36E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1B81D5-28E2-4B48-B865-48C954ED2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03303-A13F-4069-9440-DFD41C995D69}" type="slidenum">
              <a:rPr lang="en-US" smtClean="0"/>
              <a:t>‹#›</a:t>
            </a:fld>
            <a:endParaRPr lang="en-US"/>
          </a:p>
        </p:txBody>
      </p:sp>
    </p:spTree>
    <p:extLst>
      <p:ext uri="{BB962C8B-B14F-4D97-AF65-F5344CB8AC3E}">
        <p14:creationId xmlns:p14="http://schemas.microsoft.com/office/powerpoint/2010/main" val="133244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ng train is coming down the highway&#10;&#10;Description automatically generated">
            <a:extLst>
              <a:ext uri="{FF2B5EF4-FFF2-40B4-BE49-F238E27FC236}">
                <a16:creationId xmlns:a16="http://schemas.microsoft.com/office/drawing/2014/main" id="{DCABA550-7E5B-4D1A-A4BA-715E61E090EA}"/>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23585"/>
          <a:stretch/>
        </p:blipFill>
        <p:spPr>
          <a:xfrm>
            <a:off x="3523488" y="10"/>
            <a:ext cx="8668512" cy="6857990"/>
          </a:xfrm>
          <a:prstGeom prst="rect">
            <a:avLst/>
          </a:prstGeom>
        </p:spPr>
      </p:pic>
      <p:sp>
        <p:nvSpPr>
          <p:cNvPr id="25"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51F5245-7D8E-4D14-BDF1-4F0E43F23C4B}"/>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mj-lt"/>
                <a:ea typeface="+mj-ea"/>
                <a:cs typeface="+mj-cs"/>
              </a:rPr>
              <a:t>Insurance Data</a:t>
            </a:r>
          </a:p>
        </p:txBody>
      </p:sp>
      <p:sp>
        <p:nvSpPr>
          <p:cNvPr id="26"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1070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4DA904-02B2-455A-B347-7BE7868920F8}"/>
              </a:ext>
            </a:extLst>
          </p:cNvPr>
          <p:cNvSpPr txBox="1"/>
          <p:nvPr/>
        </p:nvSpPr>
        <p:spPr>
          <a:xfrm>
            <a:off x="9127424" y="1939897"/>
            <a:ext cx="2925261"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a:t>
            </a:r>
            <a:r>
              <a:rPr lang="en-US" sz="1600" dirty="0" err="1">
                <a:solidFill>
                  <a:prstClr val="black"/>
                </a:solidFill>
                <a:latin typeface="Calibri" panose="020F0502020204030204"/>
              </a:rPr>
              <a:t>lder</a:t>
            </a:r>
            <a:r>
              <a:rPr lang="en-US" sz="1600" dirty="0">
                <a:solidFill>
                  <a:prstClr val="black"/>
                </a:solidFill>
                <a:latin typeface="Calibri" panose="020F0502020204030204"/>
              </a:rPr>
              <a:t> clients are less likely to default than younger clients.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Individuals </a:t>
            </a:r>
            <a:r>
              <a:rPr lang="en-US" sz="1600" dirty="0">
                <a:solidFill>
                  <a:prstClr val="black"/>
                </a:solidFill>
                <a:latin typeface="Calibri" panose="020F0502020204030204"/>
              </a:rPr>
              <a:t>who pay a higher percentage of their premium paid by cash or credit are more likely to lapse or default on their payment compared to individuals who pay less with their cash or credit.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347965-9704-4FC0-A95C-5F6D8FD99B59}"/>
              </a:ext>
            </a:extLst>
          </p:cNvPr>
          <p:cNvSpPr txBox="1"/>
          <p:nvPr/>
        </p:nvSpPr>
        <p:spPr>
          <a:xfrm>
            <a:off x="9127424" y="1338672"/>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6" name="Picture 5" descr="A close up of a sign&#10;&#10;Description automatically generated">
            <a:extLst>
              <a:ext uri="{FF2B5EF4-FFF2-40B4-BE49-F238E27FC236}">
                <a16:creationId xmlns:a16="http://schemas.microsoft.com/office/drawing/2014/main" id="{45879B55-93CE-4A23-9B8F-53373FAAC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4377" y="1242248"/>
            <a:ext cx="465756" cy="465756"/>
          </a:xfrm>
          <a:prstGeom prst="rect">
            <a:avLst/>
          </a:prstGeom>
        </p:spPr>
      </p:pic>
      <p:pic>
        <p:nvPicPr>
          <p:cNvPr id="2" name="Picture 1">
            <a:extLst>
              <a:ext uri="{FF2B5EF4-FFF2-40B4-BE49-F238E27FC236}">
                <a16:creationId xmlns:a16="http://schemas.microsoft.com/office/drawing/2014/main" id="{9FCAC737-BFED-4791-BBA8-882378DA9C40}"/>
              </a:ext>
            </a:extLst>
          </p:cNvPr>
          <p:cNvPicPr>
            <a:picLocks noChangeAspect="1"/>
          </p:cNvPicPr>
          <p:nvPr/>
        </p:nvPicPr>
        <p:blipFill>
          <a:blip r:embed="rId3"/>
          <a:stretch>
            <a:fillRect/>
          </a:stretch>
        </p:blipFill>
        <p:spPr>
          <a:xfrm>
            <a:off x="744281" y="490147"/>
            <a:ext cx="7467958" cy="5680895"/>
          </a:xfrm>
          <a:prstGeom prst="rect">
            <a:avLst/>
          </a:prstGeom>
        </p:spPr>
      </p:pic>
    </p:spTree>
    <p:extLst>
      <p:ext uri="{BB962C8B-B14F-4D97-AF65-F5344CB8AC3E}">
        <p14:creationId xmlns:p14="http://schemas.microsoft.com/office/powerpoint/2010/main" val="36634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EBB6C4-6901-433D-B57B-71D40F4D2C56}"/>
              </a:ext>
            </a:extLst>
          </p:cNvPr>
          <p:cNvSpPr txBox="1"/>
          <p:nvPr/>
        </p:nvSpPr>
        <p:spPr>
          <a:xfrm>
            <a:off x="9119035" y="2161188"/>
            <a:ext cx="2991449" cy="280076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Individuals with a higher age (older) are more likely to lapse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Individuals who pay </a:t>
            </a:r>
            <a:r>
              <a:rPr lang="en-US" sz="1600" dirty="0">
                <a:solidFill>
                  <a:prstClr val="black"/>
                </a:solidFill>
                <a:latin typeface="Calibri" panose="020F0502020204030204"/>
              </a:rPr>
              <a:t>a higher proportion of their premiums by cash or credit are more likely to lapse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There is</a:t>
            </a:r>
            <a:r>
              <a:rPr lang="en-US" sz="1600" dirty="0">
                <a:solidFill>
                  <a:prstClr val="black"/>
                </a:solidFill>
                <a:latin typeface="Calibri" panose="020F0502020204030204"/>
              </a:rPr>
              <a:t> no marked difference in terms of the risk score and the premium between those who have defaulted and have not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AEA2A36-6CB5-4728-AEB3-C3DDDD2B6346}"/>
              </a:ext>
            </a:extLst>
          </p:cNvPr>
          <p:cNvSpPr txBox="1"/>
          <p:nvPr/>
        </p:nvSpPr>
        <p:spPr>
          <a:xfrm>
            <a:off x="9373188" y="1432778"/>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6" name="Picture 5" descr="A close up of a sign&#10;&#10;Description automatically generated">
            <a:extLst>
              <a:ext uri="{FF2B5EF4-FFF2-40B4-BE49-F238E27FC236}">
                <a16:creationId xmlns:a16="http://schemas.microsoft.com/office/drawing/2014/main" id="{79311800-D86A-4DFA-8750-CE653F7C2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14" y="1346608"/>
            <a:ext cx="465756" cy="465756"/>
          </a:xfrm>
          <a:prstGeom prst="rect">
            <a:avLst/>
          </a:prstGeom>
        </p:spPr>
      </p:pic>
      <p:pic>
        <p:nvPicPr>
          <p:cNvPr id="2" name="Picture 1">
            <a:extLst>
              <a:ext uri="{FF2B5EF4-FFF2-40B4-BE49-F238E27FC236}">
                <a16:creationId xmlns:a16="http://schemas.microsoft.com/office/drawing/2014/main" id="{11D3D853-FB70-49E1-AC73-BC0ACDFD34F2}"/>
              </a:ext>
            </a:extLst>
          </p:cNvPr>
          <p:cNvPicPr>
            <a:picLocks noChangeAspect="1"/>
          </p:cNvPicPr>
          <p:nvPr/>
        </p:nvPicPr>
        <p:blipFill>
          <a:blip r:embed="rId3"/>
          <a:stretch>
            <a:fillRect/>
          </a:stretch>
        </p:blipFill>
        <p:spPr>
          <a:xfrm>
            <a:off x="799304" y="740958"/>
            <a:ext cx="7680100" cy="5774389"/>
          </a:xfrm>
          <a:prstGeom prst="rect">
            <a:avLst/>
          </a:prstGeom>
        </p:spPr>
      </p:pic>
    </p:spTree>
    <p:extLst>
      <p:ext uri="{BB962C8B-B14F-4D97-AF65-F5344CB8AC3E}">
        <p14:creationId xmlns:p14="http://schemas.microsoft.com/office/powerpoint/2010/main" val="306372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A0FD3D-FDCE-4AD5-8BE1-F2B0A59CB6B2}"/>
              </a:ext>
            </a:extLst>
          </p:cNvPr>
          <p:cNvPicPr>
            <a:picLocks noChangeAspect="1"/>
          </p:cNvPicPr>
          <p:nvPr/>
        </p:nvPicPr>
        <p:blipFill>
          <a:blip r:embed="rId2"/>
          <a:stretch>
            <a:fillRect/>
          </a:stretch>
        </p:blipFill>
        <p:spPr>
          <a:xfrm>
            <a:off x="463558" y="526030"/>
            <a:ext cx="7993638" cy="6142937"/>
          </a:xfrm>
          <a:prstGeom prst="rect">
            <a:avLst/>
          </a:prstGeom>
        </p:spPr>
      </p:pic>
      <p:sp>
        <p:nvSpPr>
          <p:cNvPr id="4" name="TextBox 3">
            <a:extLst>
              <a:ext uri="{FF2B5EF4-FFF2-40B4-BE49-F238E27FC236}">
                <a16:creationId xmlns:a16="http://schemas.microsoft.com/office/drawing/2014/main" id="{F56DAC31-531B-4FA4-8083-EFE8C1F67910}"/>
              </a:ext>
            </a:extLst>
          </p:cNvPr>
          <p:cNvSpPr txBox="1"/>
          <p:nvPr/>
        </p:nvSpPr>
        <p:spPr>
          <a:xfrm>
            <a:off x="9119035" y="2161188"/>
            <a:ext cx="2991449" cy="30469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Individuals with a higher age (older) are more likely to lapse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Individuals who pay </a:t>
            </a:r>
            <a:r>
              <a:rPr lang="en-US" sz="1600" dirty="0">
                <a:solidFill>
                  <a:prstClr val="black"/>
                </a:solidFill>
                <a:latin typeface="Calibri" panose="020F0502020204030204"/>
              </a:rPr>
              <a:t>a higher proportion of their premiums by cash or credit are more likely to lapse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Most of </a:t>
            </a:r>
            <a:r>
              <a:rPr lang="en-US" sz="1600" dirty="0">
                <a:solidFill>
                  <a:prstClr val="black"/>
                </a:solidFill>
                <a:latin typeface="Calibri" panose="020F0502020204030204"/>
              </a:rPr>
              <a:t>the business comes from the Urban Area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Sourcing Channel A is the most prominent channel but the channels do not affect the default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2E7EB24-33C9-40A7-858D-CEB0ADF5052B}"/>
              </a:ext>
            </a:extLst>
          </p:cNvPr>
          <p:cNvSpPr txBox="1"/>
          <p:nvPr/>
        </p:nvSpPr>
        <p:spPr>
          <a:xfrm>
            <a:off x="9373188" y="1432778"/>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0" name="Picture 9" descr="A close up of a sign&#10;&#10;Description automatically generated">
            <a:extLst>
              <a:ext uri="{FF2B5EF4-FFF2-40B4-BE49-F238E27FC236}">
                <a16:creationId xmlns:a16="http://schemas.microsoft.com/office/drawing/2014/main" id="{963E72D7-6549-4C5D-BDA3-4DBEBFE09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2314" y="1346608"/>
            <a:ext cx="465756" cy="465756"/>
          </a:xfrm>
          <a:prstGeom prst="rect">
            <a:avLst/>
          </a:prstGeom>
        </p:spPr>
      </p:pic>
    </p:spTree>
    <p:extLst>
      <p:ext uri="{BB962C8B-B14F-4D97-AF65-F5344CB8AC3E}">
        <p14:creationId xmlns:p14="http://schemas.microsoft.com/office/powerpoint/2010/main" val="50478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6B73E-ABFD-4F56-9AA1-0912F36D2588}"/>
              </a:ext>
            </a:extLst>
          </p:cNvPr>
          <p:cNvSpPr txBox="1"/>
          <p:nvPr/>
        </p:nvSpPr>
        <p:spPr>
          <a:xfrm>
            <a:off x="9127424" y="1939897"/>
            <a:ext cx="2925261" cy="10772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These factors do not differentiate between individuals who have lapsed and not lapsed</a:t>
            </a:r>
          </a:p>
        </p:txBody>
      </p:sp>
      <p:sp>
        <p:nvSpPr>
          <p:cNvPr id="6" name="TextBox 5">
            <a:extLst>
              <a:ext uri="{FF2B5EF4-FFF2-40B4-BE49-F238E27FC236}">
                <a16:creationId xmlns:a16="http://schemas.microsoft.com/office/drawing/2014/main" id="{D051BF6C-1708-4850-8B17-44CAB2DF3FDE}"/>
              </a:ext>
            </a:extLst>
          </p:cNvPr>
          <p:cNvSpPr txBox="1"/>
          <p:nvPr/>
        </p:nvSpPr>
        <p:spPr>
          <a:xfrm>
            <a:off x="9127424" y="1338672"/>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8" name="Picture 7" descr="A close up of a sign&#10;&#10;Description automatically generated">
            <a:extLst>
              <a:ext uri="{FF2B5EF4-FFF2-40B4-BE49-F238E27FC236}">
                <a16:creationId xmlns:a16="http://schemas.microsoft.com/office/drawing/2014/main" id="{E81403BA-D17D-4767-B90E-512B72DD5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4377" y="1242248"/>
            <a:ext cx="465756" cy="465756"/>
          </a:xfrm>
          <a:prstGeom prst="rect">
            <a:avLst/>
          </a:prstGeom>
        </p:spPr>
      </p:pic>
      <p:pic>
        <p:nvPicPr>
          <p:cNvPr id="2" name="Picture 1">
            <a:extLst>
              <a:ext uri="{FF2B5EF4-FFF2-40B4-BE49-F238E27FC236}">
                <a16:creationId xmlns:a16="http://schemas.microsoft.com/office/drawing/2014/main" id="{76AF4584-ED2D-420A-A583-DF932AD7DCA0}"/>
              </a:ext>
            </a:extLst>
          </p:cNvPr>
          <p:cNvPicPr>
            <a:picLocks noChangeAspect="1"/>
          </p:cNvPicPr>
          <p:nvPr/>
        </p:nvPicPr>
        <p:blipFill>
          <a:blip r:embed="rId3"/>
          <a:stretch>
            <a:fillRect/>
          </a:stretch>
        </p:blipFill>
        <p:spPr>
          <a:xfrm>
            <a:off x="744280" y="649910"/>
            <a:ext cx="7573742" cy="5825318"/>
          </a:xfrm>
          <a:prstGeom prst="rect">
            <a:avLst/>
          </a:prstGeom>
        </p:spPr>
      </p:pic>
    </p:spTree>
    <p:extLst>
      <p:ext uri="{BB962C8B-B14F-4D97-AF65-F5344CB8AC3E}">
        <p14:creationId xmlns:p14="http://schemas.microsoft.com/office/powerpoint/2010/main" val="4552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F8E144-5CA9-4412-A5D5-F4C78F2EEBD0}"/>
              </a:ext>
            </a:extLst>
          </p:cNvPr>
          <p:cNvPicPr>
            <a:picLocks noChangeAspect="1"/>
          </p:cNvPicPr>
          <p:nvPr/>
        </p:nvPicPr>
        <p:blipFill>
          <a:blip r:embed="rId2"/>
          <a:stretch>
            <a:fillRect/>
          </a:stretch>
        </p:blipFill>
        <p:spPr>
          <a:xfrm>
            <a:off x="295591" y="316994"/>
            <a:ext cx="8441186" cy="6541006"/>
          </a:xfrm>
          <a:prstGeom prst="rect">
            <a:avLst/>
          </a:prstGeom>
        </p:spPr>
      </p:pic>
      <p:sp>
        <p:nvSpPr>
          <p:cNvPr id="4" name="TextBox 3">
            <a:extLst>
              <a:ext uri="{FF2B5EF4-FFF2-40B4-BE49-F238E27FC236}">
                <a16:creationId xmlns:a16="http://schemas.microsoft.com/office/drawing/2014/main" id="{18871B17-5128-4A50-8F69-74ABBCD434A7}"/>
              </a:ext>
            </a:extLst>
          </p:cNvPr>
          <p:cNvSpPr txBox="1"/>
          <p:nvPr/>
        </p:nvSpPr>
        <p:spPr>
          <a:xfrm>
            <a:off x="9229060" y="1869013"/>
            <a:ext cx="2849872" cy="206210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There is a larger proportion of individuals who have not defaulted compared to those who have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Default payments are 6.26% of the total clients whilst the non-defaulters make up 93.74% of the population </a:t>
            </a:r>
          </a:p>
        </p:txBody>
      </p:sp>
      <p:sp>
        <p:nvSpPr>
          <p:cNvPr id="11" name="TextBox 10">
            <a:extLst>
              <a:ext uri="{FF2B5EF4-FFF2-40B4-BE49-F238E27FC236}">
                <a16:creationId xmlns:a16="http://schemas.microsoft.com/office/drawing/2014/main" id="{FDBE456E-EA0E-4DC6-876A-4A7EFF222C71}"/>
              </a:ext>
            </a:extLst>
          </p:cNvPr>
          <p:cNvSpPr txBox="1"/>
          <p:nvPr/>
        </p:nvSpPr>
        <p:spPr>
          <a:xfrm>
            <a:off x="9595790" y="110829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3" name="Picture 12" descr="A close up of a sign&#10;&#10;Description automatically generated">
            <a:extLst>
              <a:ext uri="{FF2B5EF4-FFF2-40B4-BE49-F238E27FC236}">
                <a16:creationId xmlns:a16="http://schemas.microsoft.com/office/drawing/2014/main" id="{10FF5881-5A12-4EAC-83BE-11AD925A6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2743" y="1011875"/>
            <a:ext cx="465756" cy="465756"/>
          </a:xfrm>
          <a:prstGeom prst="rect">
            <a:avLst/>
          </a:prstGeom>
        </p:spPr>
      </p:pic>
    </p:spTree>
    <p:extLst>
      <p:ext uri="{BB962C8B-B14F-4D97-AF65-F5344CB8AC3E}">
        <p14:creationId xmlns:p14="http://schemas.microsoft.com/office/powerpoint/2010/main" val="3783495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71B17-5128-4A50-8F69-74ABBCD434A7}"/>
              </a:ext>
            </a:extLst>
          </p:cNvPr>
          <p:cNvSpPr txBox="1"/>
          <p:nvPr/>
        </p:nvSpPr>
        <p:spPr>
          <a:xfrm>
            <a:off x="9229060" y="1869013"/>
            <a:ext cx="2849872"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None of the variables are strongly correlated with each other</a:t>
            </a:r>
          </a:p>
        </p:txBody>
      </p:sp>
      <p:sp>
        <p:nvSpPr>
          <p:cNvPr id="11" name="TextBox 10">
            <a:extLst>
              <a:ext uri="{FF2B5EF4-FFF2-40B4-BE49-F238E27FC236}">
                <a16:creationId xmlns:a16="http://schemas.microsoft.com/office/drawing/2014/main" id="{FDBE456E-EA0E-4DC6-876A-4A7EFF222C71}"/>
              </a:ext>
            </a:extLst>
          </p:cNvPr>
          <p:cNvSpPr txBox="1"/>
          <p:nvPr/>
        </p:nvSpPr>
        <p:spPr>
          <a:xfrm>
            <a:off x="9595790" y="110829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3" name="Picture 12" descr="A close up of a sign&#10;&#10;Description automatically generated">
            <a:extLst>
              <a:ext uri="{FF2B5EF4-FFF2-40B4-BE49-F238E27FC236}">
                <a16:creationId xmlns:a16="http://schemas.microsoft.com/office/drawing/2014/main" id="{10FF5881-5A12-4EAC-83BE-11AD925A6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743" y="1011875"/>
            <a:ext cx="465756" cy="465756"/>
          </a:xfrm>
          <a:prstGeom prst="rect">
            <a:avLst/>
          </a:prstGeom>
        </p:spPr>
      </p:pic>
      <p:pic>
        <p:nvPicPr>
          <p:cNvPr id="2" name="Picture 1">
            <a:extLst>
              <a:ext uri="{FF2B5EF4-FFF2-40B4-BE49-F238E27FC236}">
                <a16:creationId xmlns:a16="http://schemas.microsoft.com/office/drawing/2014/main" id="{C5C36E19-76F5-4A2B-89B5-076143E3B680}"/>
              </a:ext>
            </a:extLst>
          </p:cNvPr>
          <p:cNvPicPr>
            <a:picLocks noChangeAspect="1"/>
          </p:cNvPicPr>
          <p:nvPr/>
        </p:nvPicPr>
        <p:blipFill>
          <a:blip r:embed="rId3"/>
          <a:stretch>
            <a:fillRect/>
          </a:stretch>
        </p:blipFill>
        <p:spPr>
          <a:xfrm>
            <a:off x="112078" y="0"/>
            <a:ext cx="8863374" cy="6858000"/>
          </a:xfrm>
          <a:prstGeom prst="rect">
            <a:avLst/>
          </a:prstGeom>
        </p:spPr>
      </p:pic>
    </p:spTree>
    <p:extLst>
      <p:ext uri="{BB962C8B-B14F-4D97-AF65-F5344CB8AC3E}">
        <p14:creationId xmlns:p14="http://schemas.microsoft.com/office/powerpoint/2010/main" val="170222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958101" y="2904936"/>
            <a:ext cx="6890327" cy="707886"/>
          </a:xfrm>
          <a:prstGeom prst="rect">
            <a:avLst/>
          </a:prstGeom>
          <a:noFill/>
        </p:spPr>
        <p:txBody>
          <a:bodyPr wrap="square" rtlCol="0">
            <a:spAutoFit/>
          </a:bodyPr>
          <a:lstStyle/>
          <a:p>
            <a:r>
              <a:rPr lang="en-US" sz="4000" b="1" dirty="0">
                <a:solidFill>
                  <a:schemeClr val="bg1"/>
                </a:solidFill>
              </a:rPr>
              <a:t>Conclusion</a:t>
            </a:r>
          </a:p>
        </p:txBody>
      </p:sp>
    </p:spTree>
    <p:extLst>
      <p:ext uri="{BB962C8B-B14F-4D97-AF65-F5344CB8AC3E}">
        <p14:creationId xmlns:p14="http://schemas.microsoft.com/office/powerpoint/2010/main" val="9794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C08F30-61A0-4BBF-A4A3-8472476AB7AD}"/>
              </a:ext>
            </a:extLst>
          </p:cNvPr>
          <p:cNvSpPr txBox="1"/>
          <p:nvPr/>
        </p:nvSpPr>
        <p:spPr>
          <a:xfrm>
            <a:off x="1884695" y="806370"/>
            <a:ext cx="55899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Conclusion </a:t>
            </a:r>
          </a:p>
        </p:txBody>
      </p:sp>
      <p:sp>
        <p:nvSpPr>
          <p:cNvPr id="11" name="TextBox 10">
            <a:extLst>
              <a:ext uri="{FF2B5EF4-FFF2-40B4-BE49-F238E27FC236}">
                <a16:creationId xmlns:a16="http://schemas.microsoft.com/office/drawing/2014/main" id="{A27EDEE0-431B-4DF0-8B0D-98ADF09B257A}"/>
              </a:ext>
            </a:extLst>
          </p:cNvPr>
          <p:cNvSpPr txBox="1"/>
          <p:nvPr/>
        </p:nvSpPr>
        <p:spPr>
          <a:xfrm>
            <a:off x="1884695" y="2030245"/>
            <a:ext cx="5589993"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a:rPr>
              <a:t>Individuals with a higher age (older) are more likely to lapse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Individuals who pay </a:t>
            </a:r>
            <a:r>
              <a:rPr lang="en-US" sz="1400" dirty="0">
                <a:solidFill>
                  <a:prstClr val="black"/>
                </a:solidFill>
                <a:latin typeface="Calibri" panose="020F0502020204030204"/>
              </a:rPr>
              <a:t>a higher proportion of their premiums by cash or credit are more likely to lapse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p:txBody>
      </p:sp>
    </p:spTree>
    <p:extLst>
      <p:ext uri="{BB962C8B-B14F-4D97-AF65-F5344CB8AC3E}">
        <p14:creationId xmlns:p14="http://schemas.microsoft.com/office/powerpoint/2010/main" val="38782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200F43-0950-45DD-BD73-22747E1BA754}"/>
              </a:ext>
            </a:extLst>
          </p:cNvPr>
          <p:cNvSpPr txBox="1"/>
          <p:nvPr/>
        </p:nvSpPr>
        <p:spPr>
          <a:xfrm>
            <a:off x="2858213" y="584557"/>
            <a:ext cx="822124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Problem:</a:t>
            </a:r>
          </a:p>
        </p:txBody>
      </p:sp>
      <p:sp>
        <p:nvSpPr>
          <p:cNvPr id="18" name="TextBox 17">
            <a:extLst>
              <a:ext uri="{FF2B5EF4-FFF2-40B4-BE49-F238E27FC236}">
                <a16:creationId xmlns:a16="http://schemas.microsoft.com/office/drawing/2014/main" id="{B7124336-83CB-46CD-9AFF-0E14357ECE5D}"/>
              </a:ext>
            </a:extLst>
          </p:cNvPr>
          <p:cNvSpPr txBox="1"/>
          <p:nvPr/>
        </p:nvSpPr>
        <p:spPr>
          <a:xfrm>
            <a:off x="2877285" y="1482090"/>
            <a:ext cx="82212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Which clients are</a:t>
            </a:r>
            <a:r>
              <a:rPr lang="en-US" dirty="0">
                <a:solidFill>
                  <a:prstClr val="black"/>
                </a:solidFill>
                <a:latin typeface="Calibri" panose="020F0502020204030204"/>
              </a:rPr>
              <a:t> more likely to lapse or default on their payments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3" name="TextBox 12">
            <a:extLst>
              <a:ext uri="{FF2B5EF4-FFF2-40B4-BE49-F238E27FC236}">
                <a16:creationId xmlns:a16="http://schemas.microsoft.com/office/drawing/2014/main" id="{CA47C0B0-E431-4929-9B9C-2F43D15C39DE}"/>
              </a:ext>
            </a:extLst>
          </p:cNvPr>
          <p:cNvSpPr txBox="1"/>
          <p:nvPr/>
        </p:nvSpPr>
        <p:spPr>
          <a:xfrm>
            <a:off x="4506396" y="3716461"/>
            <a:ext cx="3765734"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466E"/>
                </a:solidFill>
                <a:latin typeface="Calibri" panose="020F0502020204030204"/>
              </a:rPr>
              <a:t>How do we determine who lapses</a:t>
            </a:r>
            <a:r>
              <a:rPr kumimoji="0" lang="en-US" sz="1800" b="0" i="0" u="none" strike="noStrike" kern="1200" cap="none" spc="0" normalizeH="0" baseline="0" noProof="0" dirty="0">
                <a:ln>
                  <a:noFill/>
                </a:ln>
                <a:solidFill>
                  <a:srgbClr val="00466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involves identifying the clients who are</a:t>
            </a:r>
            <a:r>
              <a:rPr lang="en-US" dirty="0">
                <a:solidFill>
                  <a:prstClr val="black"/>
                </a:solidFill>
                <a:latin typeface="Calibri" panose="020F0502020204030204"/>
              </a:rPr>
              <a:t> most likely to default on their payments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67A827A-40C3-43FC-8A4C-92D0EB38F3CC}"/>
              </a:ext>
            </a:extLst>
          </p:cNvPr>
          <p:cNvSpPr/>
          <p:nvPr/>
        </p:nvSpPr>
        <p:spPr>
          <a:xfrm>
            <a:off x="661897" y="617367"/>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15" name="Picture 14" descr="A close up of a sign&#10;&#10;Description automatically generated">
            <a:extLst>
              <a:ext uri="{FF2B5EF4-FFF2-40B4-BE49-F238E27FC236}">
                <a16:creationId xmlns:a16="http://schemas.microsoft.com/office/drawing/2014/main" id="{5A48C139-3888-431B-B25B-918C7299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467" y="2811541"/>
            <a:ext cx="740948" cy="740948"/>
          </a:xfrm>
          <a:prstGeom prst="rect">
            <a:avLst/>
          </a:prstGeom>
        </p:spPr>
      </p:pic>
    </p:spTree>
    <p:extLst>
      <p:ext uri="{BB962C8B-B14F-4D97-AF65-F5344CB8AC3E}">
        <p14:creationId xmlns:p14="http://schemas.microsoft.com/office/powerpoint/2010/main" val="15581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469543" y="2721114"/>
            <a:ext cx="6890327" cy="707886"/>
          </a:xfrm>
          <a:prstGeom prst="rect">
            <a:avLst/>
          </a:prstGeom>
          <a:noFill/>
        </p:spPr>
        <p:txBody>
          <a:bodyPr wrap="square" rtlCol="0">
            <a:spAutoFit/>
          </a:bodyPr>
          <a:lstStyle/>
          <a:p>
            <a:r>
              <a:rPr lang="en-US" sz="4000" b="1" dirty="0">
                <a:solidFill>
                  <a:schemeClr val="bg1"/>
                </a:solidFill>
              </a:rPr>
              <a:t>Importance of the study</a:t>
            </a:r>
          </a:p>
        </p:txBody>
      </p:sp>
    </p:spTree>
    <p:extLst>
      <p:ext uri="{BB962C8B-B14F-4D97-AF65-F5344CB8AC3E}">
        <p14:creationId xmlns:p14="http://schemas.microsoft.com/office/powerpoint/2010/main" val="219736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200F43-0950-45DD-BD73-22747E1BA754}"/>
              </a:ext>
            </a:extLst>
          </p:cNvPr>
          <p:cNvSpPr txBox="1"/>
          <p:nvPr/>
        </p:nvSpPr>
        <p:spPr>
          <a:xfrm>
            <a:off x="2858213" y="584557"/>
            <a:ext cx="822124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Why reduce the lapse rate</a:t>
            </a:r>
          </a:p>
        </p:txBody>
      </p:sp>
      <p:sp>
        <p:nvSpPr>
          <p:cNvPr id="18" name="TextBox 17">
            <a:extLst>
              <a:ext uri="{FF2B5EF4-FFF2-40B4-BE49-F238E27FC236}">
                <a16:creationId xmlns:a16="http://schemas.microsoft.com/office/drawing/2014/main" id="{B7124336-83CB-46CD-9AFF-0E14357ECE5D}"/>
              </a:ext>
            </a:extLst>
          </p:cNvPr>
          <p:cNvSpPr txBox="1"/>
          <p:nvPr/>
        </p:nvSpPr>
        <p:spPr>
          <a:xfrm>
            <a:off x="2877285" y="1482090"/>
            <a:ext cx="82212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Why should we reduce the lapse rate? </a:t>
            </a:r>
          </a:p>
        </p:txBody>
      </p:sp>
      <p:sp>
        <p:nvSpPr>
          <p:cNvPr id="11" name="Rectangle 10">
            <a:extLst>
              <a:ext uri="{FF2B5EF4-FFF2-40B4-BE49-F238E27FC236}">
                <a16:creationId xmlns:a16="http://schemas.microsoft.com/office/drawing/2014/main" id="{667A827A-40C3-43FC-8A4C-92D0EB38F3CC}"/>
              </a:ext>
            </a:extLst>
          </p:cNvPr>
          <p:cNvSpPr/>
          <p:nvPr/>
        </p:nvSpPr>
        <p:spPr>
          <a:xfrm>
            <a:off x="661897" y="617367"/>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C02DCD1-6BE7-441C-8534-801CC121AFB0}"/>
              </a:ext>
            </a:extLst>
          </p:cNvPr>
          <p:cNvSpPr txBox="1"/>
          <p:nvPr/>
        </p:nvSpPr>
        <p:spPr>
          <a:xfrm>
            <a:off x="2877285" y="2094614"/>
            <a:ext cx="856334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It is important to reduce the number of clients who default on their contracts as this affects their bottom-line and reduces the profits of the business</a:t>
            </a:r>
          </a:p>
          <a:p>
            <a:pPr marL="285750" indent="-285750">
              <a:buFont typeface="Arial" panose="020B0604020202020204" pitchFamily="34" charset="0"/>
              <a:buChar char="•"/>
            </a:pPr>
            <a:r>
              <a:rPr lang="en-US" dirty="0"/>
              <a:t>Being able to identify the characteristics of individuals who will default on their premiums allows the business to act in time to prevent the possible lapse or to prevent them from signing up individuals with the trigger personalities</a:t>
            </a:r>
          </a:p>
          <a:p>
            <a:pPr marL="285750" indent="-285750">
              <a:buFont typeface="Arial" panose="020B0604020202020204" pitchFamily="34" charset="0"/>
              <a:buChar char="•"/>
            </a:pPr>
            <a:r>
              <a:rPr lang="en-US" dirty="0"/>
              <a:t>Default from premiums also puts the insurer under pressure as the pooling nature of insurance means that those who do not claim pay for those who have claimed and if the business has a lot of individuals defaulting on their payments then this reduces the resource base available for the payment of premiums</a:t>
            </a:r>
          </a:p>
        </p:txBody>
      </p:sp>
    </p:spTree>
    <p:extLst>
      <p:ext uri="{BB962C8B-B14F-4D97-AF65-F5344CB8AC3E}">
        <p14:creationId xmlns:p14="http://schemas.microsoft.com/office/powerpoint/2010/main" val="390692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200F43-0950-45DD-BD73-22747E1BA754}"/>
              </a:ext>
            </a:extLst>
          </p:cNvPr>
          <p:cNvSpPr txBox="1"/>
          <p:nvPr/>
        </p:nvSpPr>
        <p:spPr>
          <a:xfrm>
            <a:off x="2858213" y="584557"/>
            <a:ext cx="822124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How the data was collected</a:t>
            </a:r>
          </a:p>
        </p:txBody>
      </p:sp>
      <p:sp>
        <p:nvSpPr>
          <p:cNvPr id="18" name="TextBox 17">
            <a:extLst>
              <a:ext uri="{FF2B5EF4-FFF2-40B4-BE49-F238E27FC236}">
                <a16:creationId xmlns:a16="http://schemas.microsoft.com/office/drawing/2014/main" id="{B7124336-83CB-46CD-9AFF-0E14357ECE5D}"/>
              </a:ext>
            </a:extLst>
          </p:cNvPr>
          <p:cNvSpPr txBox="1"/>
          <p:nvPr/>
        </p:nvSpPr>
        <p:spPr>
          <a:xfrm>
            <a:off x="2877285" y="1482090"/>
            <a:ext cx="82212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lay of the land and what our data means</a:t>
            </a:r>
          </a:p>
        </p:txBody>
      </p:sp>
      <p:sp>
        <p:nvSpPr>
          <p:cNvPr id="11" name="Rectangle 10">
            <a:extLst>
              <a:ext uri="{FF2B5EF4-FFF2-40B4-BE49-F238E27FC236}">
                <a16:creationId xmlns:a16="http://schemas.microsoft.com/office/drawing/2014/main" id="{667A827A-40C3-43FC-8A4C-92D0EB38F3CC}"/>
              </a:ext>
            </a:extLst>
          </p:cNvPr>
          <p:cNvSpPr/>
          <p:nvPr/>
        </p:nvSpPr>
        <p:spPr>
          <a:xfrm>
            <a:off x="661897" y="617367"/>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10B270F-4D99-468C-82BA-7FA7F2AFF3D1}"/>
              </a:ext>
            </a:extLst>
          </p:cNvPr>
          <p:cNvSpPr txBox="1"/>
          <p:nvPr/>
        </p:nvSpPr>
        <p:spPr>
          <a:xfrm>
            <a:off x="3040912" y="2349795"/>
            <a:ext cx="708128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Data is collected from the clients who are registered with the business</a:t>
            </a:r>
          </a:p>
          <a:p>
            <a:pPr marL="285750" indent="-285750">
              <a:buFont typeface="Arial" panose="020B0604020202020204" pitchFamily="34" charset="0"/>
              <a:buChar char="•"/>
            </a:pPr>
            <a:r>
              <a:rPr lang="en-US" dirty="0"/>
              <a:t>Data for a total of 17 983 clients was collected and information on their payment patterns and their residency was collected. </a:t>
            </a:r>
          </a:p>
          <a:p>
            <a:pPr marL="285750" indent="-285750">
              <a:buFont typeface="Arial" panose="020B0604020202020204" pitchFamily="34" charset="0"/>
              <a:buChar char="•"/>
            </a:pPr>
            <a:r>
              <a:rPr lang="en-US" dirty="0"/>
              <a:t>The data was a summary of these clients demographic and transactional data</a:t>
            </a:r>
          </a:p>
          <a:p>
            <a:pPr marL="285750" indent="-285750">
              <a:buFont typeface="Arial" panose="020B0604020202020204" pitchFamily="34" charset="0"/>
              <a:buChar char="•"/>
            </a:pPr>
            <a:r>
              <a:rPr lang="en-US" dirty="0"/>
              <a:t>The count of payments missed in bands of 3-6 months , 6-12 months and greater than 12 months were collected as well</a:t>
            </a:r>
          </a:p>
          <a:p>
            <a:pPr marL="285750" indent="-285750">
              <a:buFont typeface="Arial" panose="020B0604020202020204" pitchFamily="34" charset="0"/>
              <a:buChar char="•"/>
            </a:pPr>
            <a:r>
              <a:rPr lang="en-US" dirty="0"/>
              <a:t>The data is collected from the database of clients and updated when needed</a:t>
            </a:r>
          </a:p>
          <a:p>
            <a:pPr marL="285750" indent="-285750">
              <a:buFont typeface="Arial" panose="020B0604020202020204" pitchFamily="34" charset="0"/>
              <a:buChar char="•"/>
            </a:pPr>
            <a:r>
              <a:rPr lang="en-US" dirty="0"/>
              <a:t>The data spans a duration of two years and contains a sample of chosen clients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9014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2650836" y="3075057"/>
            <a:ext cx="6890327" cy="707886"/>
          </a:xfrm>
          <a:prstGeom prst="rect">
            <a:avLst/>
          </a:prstGeom>
          <a:noFill/>
        </p:spPr>
        <p:txBody>
          <a:bodyPr wrap="square" rtlCol="0">
            <a:spAutoFit/>
          </a:bodyPr>
          <a:lstStyle/>
          <a:p>
            <a:r>
              <a:rPr lang="en-US" sz="4000" b="1" dirty="0">
                <a:solidFill>
                  <a:schemeClr val="bg1"/>
                </a:solidFill>
              </a:rPr>
              <a:t>What does our data  look like?</a:t>
            </a:r>
          </a:p>
        </p:txBody>
      </p:sp>
    </p:spTree>
    <p:extLst>
      <p:ext uri="{BB962C8B-B14F-4D97-AF65-F5344CB8AC3E}">
        <p14:creationId xmlns:p14="http://schemas.microsoft.com/office/powerpoint/2010/main" val="33613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4" y="1828416"/>
            <a:ext cx="55899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data exploration can be found in the html file attached in the report.</a:t>
            </a:r>
          </a:p>
        </p:txBody>
      </p:sp>
      <p:sp>
        <p:nvSpPr>
          <p:cNvPr id="9" name="TextBox 8">
            <a:extLst>
              <a:ext uri="{FF2B5EF4-FFF2-40B4-BE49-F238E27FC236}">
                <a16:creationId xmlns:a16="http://schemas.microsoft.com/office/drawing/2014/main" id="{8DC08F30-61A0-4BBF-A4A3-8472476AB7AD}"/>
              </a:ext>
            </a:extLst>
          </p:cNvPr>
          <p:cNvSpPr txBox="1"/>
          <p:nvPr/>
        </p:nvSpPr>
        <p:spPr>
          <a:xfrm>
            <a:off x="1884695" y="806370"/>
            <a:ext cx="55899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Exploration</a:t>
            </a:r>
          </a:p>
        </p:txBody>
      </p:sp>
      <p:sp>
        <p:nvSpPr>
          <p:cNvPr id="11" name="TextBox 10">
            <a:extLst>
              <a:ext uri="{FF2B5EF4-FFF2-40B4-BE49-F238E27FC236}">
                <a16:creationId xmlns:a16="http://schemas.microsoft.com/office/drawing/2014/main" id="{A27EDEE0-431B-4DF0-8B0D-98ADF09B257A}"/>
              </a:ext>
            </a:extLst>
          </p:cNvPr>
          <p:cNvSpPr txBox="1"/>
          <p:nvPr/>
        </p:nvSpPr>
        <p:spPr>
          <a:xfrm>
            <a:off x="1884694" y="2529975"/>
            <a:ext cx="55899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other parts of the exploration are continued in the slides below.</a:t>
            </a:r>
          </a:p>
        </p:txBody>
      </p:sp>
    </p:spTree>
    <p:extLst>
      <p:ext uri="{BB962C8B-B14F-4D97-AF65-F5344CB8AC3E}">
        <p14:creationId xmlns:p14="http://schemas.microsoft.com/office/powerpoint/2010/main" val="176308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D8B434-4834-4CB0-BA7F-99DA5A9018AA}"/>
              </a:ext>
            </a:extLst>
          </p:cNvPr>
          <p:cNvSpPr txBox="1"/>
          <p:nvPr/>
        </p:nvSpPr>
        <p:spPr>
          <a:xfrm>
            <a:off x="9073792" y="1598731"/>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0" name="Picture 9" descr="A close up of a sign&#10;&#10;Description automatically generated">
            <a:extLst>
              <a:ext uri="{FF2B5EF4-FFF2-40B4-BE49-F238E27FC236}">
                <a16:creationId xmlns:a16="http://schemas.microsoft.com/office/drawing/2014/main" id="{005CC6AB-E661-4091-A351-2560E773E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0745" y="1502307"/>
            <a:ext cx="465756" cy="465756"/>
          </a:xfrm>
          <a:prstGeom prst="rect">
            <a:avLst/>
          </a:prstGeom>
        </p:spPr>
      </p:pic>
      <p:pic>
        <p:nvPicPr>
          <p:cNvPr id="2" name="Picture 1">
            <a:extLst>
              <a:ext uri="{FF2B5EF4-FFF2-40B4-BE49-F238E27FC236}">
                <a16:creationId xmlns:a16="http://schemas.microsoft.com/office/drawing/2014/main" id="{C76A674F-FA21-455D-AF78-D298628FF63D}"/>
              </a:ext>
            </a:extLst>
          </p:cNvPr>
          <p:cNvPicPr>
            <a:picLocks noChangeAspect="1"/>
          </p:cNvPicPr>
          <p:nvPr/>
        </p:nvPicPr>
        <p:blipFill>
          <a:blip r:embed="rId3"/>
          <a:stretch>
            <a:fillRect/>
          </a:stretch>
        </p:blipFill>
        <p:spPr>
          <a:xfrm>
            <a:off x="1221161" y="1251557"/>
            <a:ext cx="9983593" cy="4525006"/>
          </a:xfrm>
          <a:prstGeom prst="rect">
            <a:avLst/>
          </a:prstGeom>
        </p:spPr>
      </p:pic>
    </p:spTree>
    <p:extLst>
      <p:ext uri="{BB962C8B-B14F-4D97-AF65-F5344CB8AC3E}">
        <p14:creationId xmlns:p14="http://schemas.microsoft.com/office/powerpoint/2010/main" val="373987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03B1C7-86B0-4F62-B177-39BC7871A03F}"/>
              </a:ext>
            </a:extLst>
          </p:cNvPr>
          <p:cNvSpPr txBox="1"/>
          <p:nvPr/>
        </p:nvSpPr>
        <p:spPr>
          <a:xfrm>
            <a:off x="9125130" y="1859340"/>
            <a:ext cx="2925261"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age of the individual, number of premiums </a:t>
            </a:r>
            <a:r>
              <a:rPr lang="en-US" sz="1600" dirty="0">
                <a:solidFill>
                  <a:prstClr val="black"/>
                </a:solidFill>
                <a:latin typeface="Calibri" panose="020F0502020204030204"/>
              </a:rPr>
              <a:t>p</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aid and the percentage of premium paid by cash vary by whether someone has defaulted or not</a:t>
            </a:r>
          </a:p>
        </p:txBody>
      </p:sp>
      <p:sp>
        <p:nvSpPr>
          <p:cNvPr id="9" name="TextBox 8">
            <a:extLst>
              <a:ext uri="{FF2B5EF4-FFF2-40B4-BE49-F238E27FC236}">
                <a16:creationId xmlns:a16="http://schemas.microsoft.com/office/drawing/2014/main" id="{FDD8B434-4834-4CB0-BA7F-99DA5A9018AA}"/>
              </a:ext>
            </a:extLst>
          </p:cNvPr>
          <p:cNvSpPr txBox="1"/>
          <p:nvPr/>
        </p:nvSpPr>
        <p:spPr>
          <a:xfrm>
            <a:off x="9435299" y="1162796"/>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0" name="Picture 9" descr="A close up of a sign&#10;&#10;Description automatically generated">
            <a:extLst>
              <a:ext uri="{FF2B5EF4-FFF2-40B4-BE49-F238E27FC236}">
                <a16:creationId xmlns:a16="http://schemas.microsoft.com/office/drawing/2014/main" id="{005CC6AB-E661-4091-A351-2560E773E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2252" y="1066372"/>
            <a:ext cx="465756" cy="465756"/>
          </a:xfrm>
          <a:prstGeom prst="rect">
            <a:avLst/>
          </a:prstGeom>
        </p:spPr>
      </p:pic>
      <p:pic>
        <p:nvPicPr>
          <p:cNvPr id="3" name="Picture 2">
            <a:extLst>
              <a:ext uri="{FF2B5EF4-FFF2-40B4-BE49-F238E27FC236}">
                <a16:creationId xmlns:a16="http://schemas.microsoft.com/office/drawing/2014/main" id="{E2F1DA9B-E1C6-4964-BE7E-B322E9C061D7}"/>
              </a:ext>
            </a:extLst>
          </p:cNvPr>
          <p:cNvPicPr>
            <a:picLocks noChangeAspect="1"/>
          </p:cNvPicPr>
          <p:nvPr/>
        </p:nvPicPr>
        <p:blipFill>
          <a:blip r:embed="rId3"/>
          <a:stretch>
            <a:fillRect/>
          </a:stretch>
        </p:blipFill>
        <p:spPr>
          <a:xfrm>
            <a:off x="113994" y="383882"/>
            <a:ext cx="8649629" cy="6090236"/>
          </a:xfrm>
          <a:prstGeom prst="rect">
            <a:avLst/>
          </a:prstGeom>
        </p:spPr>
      </p:pic>
    </p:spTree>
    <p:extLst>
      <p:ext uri="{BB962C8B-B14F-4D97-AF65-F5344CB8AC3E}">
        <p14:creationId xmlns:p14="http://schemas.microsoft.com/office/powerpoint/2010/main" val="37236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609</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Mamvura</dc:creator>
  <cp:lastModifiedBy>George Mamvura</cp:lastModifiedBy>
  <cp:revision>12</cp:revision>
  <dcterms:created xsi:type="dcterms:W3CDTF">2020-07-03T20:01:25Z</dcterms:created>
  <dcterms:modified xsi:type="dcterms:W3CDTF">2020-08-16T16:08:37Z</dcterms:modified>
</cp:coreProperties>
</file>